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98" r:id="rId2"/>
    <p:sldId id="434" r:id="rId3"/>
    <p:sldId id="365" r:id="rId4"/>
    <p:sldId id="435" r:id="rId5"/>
    <p:sldId id="467" r:id="rId6"/>
    <p:sldId id="466" r:id="rId7"/>
    <p:sldId id="509" r:id="rId8"/>
    <p:sldId id="479" r:id="rId9"/>
    <p:sldId id="468" r:id="rId10"/>
    <p:sldId id="469" r:id="rId11"/>
    <p:sldId id="475" r:id="rId12"/>
    <p:sldId id="486" r:id="rId13"/>
    <p:sldId id="470" r:id="rId14"/>
    <p:sldId id="495" r:id="rId15"/>
    <p:sldId id="471" r:id="rId16"/>
    <p:sldId id="484" r:id="rId17"/>
    <p:sldId id="488" r:id="rId18"/>
    <p:sldId id="489" r:id="rId19"/>
    <p:sldId id="473" r:id="rId20"/>
    <p:sldId id="499" r:id="rId21"/>
    <p:sldId id="496" r:id="rId22"/>
    <p:sldId id="472" r:id="rId23"/>
    <p:sldId id="485" r:id="rId24"/>
    <p:sldId id="500" r:id="rId25"/>
    <p:sldId id="498" r:id="rId26"/>
    <p:sldId id="482" r:id="rId27"/>
    <p:sldId id="481" r:id="rId28"/>
    <p:sldId id="487" r:id="rId29"/>
    <p:sldId id="490" r:id="rId30"/>
    <p:sldId id="491" r:id="rId31"/>
    <p:sldId id="492" r:id="rId32"/>
    <p:sldId id="493" r:id="rId33"/>
    <p:sldId id="494" r:id="rId34"/>
    <p:sldId id="510" r:id="rId35"/>
    <p:sldId id="511" r:id="rId36"/>
    <p:sldId id="512" r:id="rId37"/>
    <p:sldId id="513" r:id="rId38"/>
    <p:sldId id="503" r:id="rId39"/>
    <p:sldId id="501" r:id="rId40"/>
    <p:sldId id="502" r:id="rId41"/>
    <p:sldId id="476" r:id="rId42"/>
    <p:sldId id="478" r:id="rId43"/>
    <p:sldId id="477" r:id="rId44"/>
    <p:sldId id="483" r:id="rId45"/>
    <p:sldId id="505" r:id="rId46"/>
    <p:sldId id="504" r:id="rId47"/>
    <p:sldId id="506" r:id="rId48"/>
    <p:sldId id="507" r:id="rId49"/>
    <p:sldId id="508" r:id="rId50"/>
  </p:sldIdLst>
  <p:sldSz cx="9144000" cy="6858000" type="screen4x3"/>
  <p:notesSz cx="6997700" cy="9283700"/>
  <p:custDataLst>
    <p:tags r:id="rId5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28300"/>
    <a:srgbClr val="CC9900"/>
    <a:srgbClr val="9D7429"/>
    <a:srgbClr val="B88730"/>
    <a:srgbClr val="FFFFFF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93" autoAdjust="0"/>
    <p:restoredTop sz="96547" autoAdjust="0"/>
  </p:normalViewPr>
  <p:slideViewPr>
    <p:cSldViewPr showGuides="1">
      <p:cViewPr varScale="1">
        <p:scale>
          <a:sx n="170" d="100"/>
          <a:sy n="170" d="100"/>
        </p:scale>
        <p:origin x="1392" y="19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在中国象棋中，除了象走田、马走日、士走口之外，其它棋子只能走直线或横线。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zhuanlan.zhihu.com/p/10910022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Curse_of_dimensionality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1066800"/>
            <a:ext cx="777240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讲扩展 </a:t>
            </a: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表决机制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距离测度</a:t>
            </a:r>
          </a:p>
          <a:p>
            <a:pPr algn="ctr">
              <a:spcBef>
                <a:spcPts val="1200"/>
              </a:spcBef>
            </a:pP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 Decision Strategy &amp; Distance Metrics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34350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中的两个观察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，其距离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</a:t>
            </a:r>
            <a:r>
              <a:rPr lang="en-US" altLang="zh-CN" sz="2800" i="1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的一般定义为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algn="ctr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其中，</a:t>
            </a:r>
            <a:r>
              <a:rPr lang="en-US" altLang="zh-CN" sz="28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是度量距离的阶数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&gt;= 1</a:t>
            </a: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上述公式是一般性的距离测度方法，称为闵可夫斯基（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Minkowski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）距离，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阶数</a:t>
            </a:r>
            <a:r>
              <a:rPr lang="en-US" altLang="zh-CN" sz="28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是重要参数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闵氏距离的特例：欧几里得距离，曼哈顿距离，切比雪夫距离。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92099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近邻模型的距离度量：闵氏距离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2286000"/>
            <a:ext cx="5086350" cy="11525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4512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定义函数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def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minkowski_distance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p):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sumval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sum(pow(abs(a - b), p) for a, b in zip(xi,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mi = 1/ float(p)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distance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sumval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** mi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return distance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3.332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minkowski_distance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3))   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闵可夫斯基距离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38568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np.vstack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minkowski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p=3)) 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3.332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闵可夫斯基距离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206" y="1417638"/>
            <a:ext cx="3811587" cy="3811587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欧几里得距离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04505" cy="5308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欧氏距离是日常生活最常用的距离计算公式</a:t>
            </a:r>
            <a:r>
              <a:rPr lang="zh-CN" altLang="en-US" sz="28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，衡量多维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空间中各个点之间的绝对距离，当数据很稠密并且连续时，是一种很好的计算方式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在闵氏距离中，当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时，就是欧式距离。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欧几里得距离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03810" y="2746663"/>
            <a:ext cx="5564980" cy="3062289"/>
            <a:chOff x="1903810" y="2746663"/>
            <a:chExt cx="5564980" cy="3062289"/>
          </a:xfrm>
        </p:grpSpPr>
        <p:grpSp>
          <p:nvGrpSpPr>
            <p:cNvPr id="6" name="组合 5"/>
            <p:cNvGrpSpPr/>
            <p:nvPr/>
          </p:nvGrpSpPr>
          <p:grpSpPr>
            <a:xfrm>
              <a:off x="1903810" y="4656427"/>
              <a:ext cx="5564980" cy="1152525"/>
              <a:chOff x="909637" y="4171950"/>
              <a:chExt cx="7324725" cy="17716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09637" y="4171950"/>
                <a:ext cx="7324725" cy="1771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81009" y="4668982"/>
                <a:ext cx="231228" cy="304800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28825" y="2746663"/>
              <a:ext cx="5086350" cy="1152525"/>
            </a:xfrm>
            <a:prstGeom prst="rect">
              <a:avLst/>
            </a:prstGeom>
          </p:spPr>
        </p:pic>
        <p:sp>
          <p:nvSpPr>
            <p:cNvPr id="2" name="箭头: 下 1"/>
            <p:cNvSpPr/>
            <p:nvPr/>
          </p:nvSpPr>
          <p:spPr>
            <a:xfrm>
              <a:off x="4343400" y="3965863"/>
              <a:ext cx="5334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79410" cy="4754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定义函数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math import *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def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eculidean_distance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):  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distance = sqrt(sum(pow(a - b, 2) \</a:t>
            </a:r>
          </a:p>
          <a:p>
            <a:pPr marL="457200" lvl="1" indent="45720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a, b in zip(xi,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return distance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3.873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eculidean_distance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   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欧几里得距离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639050" cy="518985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示例：两个观察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的特征向量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scipy.spatial.distance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合成向量，便于直接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向量运算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np.vstack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函数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默认为欧几里得距离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3.873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欧几里得距离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095615" cy="51898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欧几里得距离的不足：各个特征的数量级如果差异较大，可能导致计算结果产生偏误；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标准化欧氏距离：是针对欧氏距离的缺点而作的一种改进。有助于克服各个特征在数值量级上可能存在的差异，形成的结果更稳定；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思路：既然样本各维特征的分布不一样，先将各个特征都“标准化”到均值、方差相等；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方法：各个特征的数值减去各自特征的均值再除以各自特征的标准差，形成各个特征的标准化数值。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标准化欧几里得距离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571740" cy="518985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实现方法：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示例：两个观察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的特征向量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合成向量，便于直接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向量运算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np.vstack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seuclidean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'))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2.828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标准化欧几里得距离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曼哈顿距离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389063"/>
            <a:ext cx="4762500" cy="44503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17638"/>
            <a:ext cx="4191000" cy="4602162"/>
          </a:xfrm>
          <a:noFill/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近邻模型的表决流程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近邻模型的表决机制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近邻模型的距离度量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欧几里得距离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曼哈顿距离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闵可夫斯基距离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余弦相似度</a:t>
            </a:r>
            <a:endParaRPr lang="en-US" altLang="ja-JP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维度灾难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曼哈顿距离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295400"/>
            <a:ext cx="5257800" cy="409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38200" y="56388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图中</a:t>
            </a:r>
            <a:r>
              <a:rPr lang="en-US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点与</a:t>
            </a:r>
            <a:r>
              <a:rPr lang="en-US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点的曼哈顿距离：</a:t>
            </a:r>
            <a:r>
              <a:rPr lang="en-US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AC + BC = 4 + 3 = 7</a:t>
            </a:r>
            <a:endParaRPr lang="zh-CN" altLang="en-US" sz="24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3076863"/>
            <a:ext cx="5086350" cy="1152525"/>
          </a:xfrm>
          <a:prstGeom prst="rect">
            <a:avLst/>
          </a:prstGeom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76540" cy="405320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曼哈顿距离又称为城市街区距离，曾井字形。在两点之间必须走折线而不是直线的距离。适用于不能直接应用欧几里得距离的场合，如曼哈顿的井字形街道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在闵氏距离中，当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时就是曼哈顿距离。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曼哈顿距离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" name="箭头: 下 1"/>
          <p:cNvSpPr/>
          <p:nvPr/>
        </p:nvSpPr>
        <p:spPr>
          <a:xfrm>
            <a:off x="4343400" y="4296063"/>
            <a:ext cx="5334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37" y="4949825"/>
            <a:ext cx="4429125" cy="1171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11160" cy="4754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定义函数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def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manhattan_distance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distance = sum(abs(a - b) for a, b in zip(xi,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return distance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manhattan_distance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   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曼哈顿距离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43520" cy="4754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np.vstack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函数中，选项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GB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cityblock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表示曼哈顿距离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cityblock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'))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曼哈顿距离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切比雪夫距离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384" y="1417638"/>
            <a:ext cx="5373231" cy="37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62000" y="5562600"/>
            <a:ext cx="76320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图中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点与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点的切比雪夫距离：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(AC,BC)=max(4,3)=4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33195"/>
            <a:ext cx="7927975" cy="405320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切比雪夫距离是特征向量空间中的一种度量，二个点之间的距离定义是其各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坐标数值差绝对值的最大值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国际象棋棋盘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上二个位置间的切比雪夫距离是指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王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后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要从一个位子移至另一个位子需要走的步数。由于王可以往斜前或斜后方向移动一格，因此可以较有效率的到达目的的格子；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其它棋子（象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马除外）只能走曼哈顿距离。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切比雪夫距离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600200"/>
            <a:ext cx="5086350" cy="1152525"/>
          </a:xfrm>
          <a:prstGeom prst="rect">
            <a:avLst/>
          </a:prstGeom>
        </p:spPr>
      </p:pic>
      <p:sp>
        <p:nvSpPr>
          <p:cNvPr id="2" name="箭头: 下 1"/>
          <p:cNvSpPr/>
          <p:nvPr/>
        </p:nvSpPr>
        <p:spPr>
          <a:xfrm>
            <a:off x="4343400" y="3200400"/>
            <a:ext cx="5334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切比雪夫距离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/>
              <p:cNvSpPr txBox="1"/>
              <p:nvPr/>
            </p:nvSpPr>
            <p:spPr>
              <a:xfrm>
                <a:off x="1560771" y="4105276"/>
                <a:ext cx="6098657" cy="6761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altLang="zh-CN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d>
                        <m:dPr>
                          <m:ctrlP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altLang="zh-CN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Sup>
                        <m:sSubSupPr>
                          <m:ctrlP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e>
                        <m: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en-US" altLang="zh-CN" sz="3200" b="0" i="1" smtClean="0">
                          <a:latin typeface="Cambria Math" panose="02040503050406030204" pitchFamily="18" charset="0"/>
                        </a:rPr>
                        <m:t>(</m:t>
                      </m:r>
                      <m:sSubSup>
                        <m:sSubSupPr>
                          <m:ctrlP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d>
                            <m:dPr>
                              <m:ctrlP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</m:d>
                        </m:sup>
                      </m:sSubSup>
                      <m:r>
                        <a:rPr lang="en-US" altLang="zh-CN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>
                          <m:d>
                            <m:dPr>
                              <m:ctrlP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32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</m:d>
                        </m:sup>
                      </m:sSubSup>
                      <m:r>
                        <a:rPr lang="en-US" altLang="zh-CN" sz="3200" b="0" i="1" smtClean="0">
                          <a:latin typeface="Cambria Math" panose="02040503050406030204" pitchFamily="18" charset="0"/>
                        </a:rPr>
                        <m:t>|)</m:t>
                      </m:r>
                    </m:oMath>
                  </m:oMathPara>
                </a14:m>
                <a:endParaRPr lang="zh-CN" altLang="en-US" sz="32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0771" y="4105276"/>
                <a:ext cx="6098657" cy="676147"/>
              </a:xfrm>
              <a:prstGeom prst="rect">
                <a:avLst/>
              </a:prstGeom>
              <a:blipFill rotWithShape="1">
                <a:blip r:embed="rId3"/>
                <a:stretch>
                  <a:fillRect l="-9" r="1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12100" cy="4754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定义函数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def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chebyshev_distance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distance = max(abs(a - b) for a, b in zip(xi,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return distance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chebyshev_distance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   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切比雪夫距离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6893560" cy="4754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np.vstack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([xi,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chebyshev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切比雪夫距离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33195"/>
            <a:ext cx="8458200" cy="473900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以欧氏距离为基础的算法假定：样本中的各个观察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独立且同分布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，然而现实并非总是如此；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如果样本中的各个观察不满足独立且同分布的条件，使用以欧氏距离为基础的算法有可能出现偏误；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可以</a:t>
            </a:r>
            <a:r>
              <a:rPr lang="zh-CN" altLang="en-US" sz="2800" dirty="0">
                <a:ea typeface="微软雅黑 Light" panose="020B0502040204020203" charset="-122"/>
              </a:rPr>
              <a:t>使用整个样本的协方差对两个观察之间的距离进行调整，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以便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抑制两者之间可能存在的相关性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，即马氏距离（</a:t>
            </a:r>
            <a:r>
              <a:rPr lang="en-GB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Mahalanobis</a:t>
            </a:r>
            <a:r>
              <a:rPr lang="en-GB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Distance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马氏距离广泛应用于经济、金融和管理学研究。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9561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给定已知样本数据集（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known sample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）和未知的新样本（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new observation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计算新样本与已知样本数据集中每个观察之间的距离（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选出已知样本数据集中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前</a:t>
            </a:r>
            <a:r>
              <a:rPr lang="en-US" altLang="zh-CN" sz="28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个距离最小的观察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，组成最近邻数据集；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在最近邻数据集中使用表决机制，决定未知新样本的类别或预测指标。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近邻模型的表决流程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072120" cy="52578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设一个样本数据集中所有观察的特征向量的协方差矩阵为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，两个观察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的特征向量分别是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，它们之间的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马氏距离定义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为：</a:t>
            </a:r>
            <a:endParaRPr lang="en-US" altLang="zh-CN" sz="2800" baseline="-25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https://zhuanlan.zhihu.com/p/109100222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若协方差矩阵是单位矩阵（各个样本向量之间独立同分布，对角线为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，其余为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），则马氏距离就成了欧氏距离：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/>
              <p:cNvSpPr txBox="1"/>
              <p:nvPr/>
            </p:nvSpPr>
            <p:spPr>
              <a:xfrm>
                <a:off x="1892067" y="2753648"/>
                <a:ext cx="5359865" cy="7515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𝑚𝑑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2067" y="2753648"/>
                <a:ext cx="5359865" cy="751552"/>
              </a:xfrm>
              <a:prstGeom prst="rect">
                <a:avLst/>
              </a:prstGeom>
              <a:blipFill>
                <a:blip r:embed="rId3"/>
                <a:stretch>
                  <a:fillRect l="-708" r="-1179" b="-1667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/>
              <p:cNvSpPr txBox="1"/>
              <p:nvPr/>
            </p:nvSpPr>
            <p:spPr>
              <a:xfrm>
                <a:off x="2153997" y="5410200"/>
                <a:ext cx="4836003" cy="7515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𝑒𝑑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altLang="zh-CN" sz="2400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3997" y="5410200"/>
                <a:ext cx="4836003" cy="751552"/>
              </a:xfrm>
              <a:prstGeom prst="rect">
                <a:avLst/>
              </a:prstGeom>
              <a:blipFill>
                <a:blip r:embed="rId4"/>
                <a:stretch>
                  <a:fillRect l="-1047" r="-1571" b="-1667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960938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若协方差矩阵是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对角矩阵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，马氏距离就变成了标准化欧氏距离；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对角矩阵与单位矩阵的异同：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对角矩阵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是主对角线之外的元素皆为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的矩阵，对角线上的元素可以为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或其它值；对角线上元素相等的对角矩阵称为等量矩阵；对角线上元素全为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的对角矩阵称为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单位矩阵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对欧氏距离的一种重大扩展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马氏距离要求：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样本个数要大于特征维数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，否则无法求协方差矩阵，即样本要足够多。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7946390" cy="496125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示例：由于马氏距离要求样本中观察的数目大于特征的个数，先制造一个具有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个观察的样本空间：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x1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x2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x3 = [1, 4, 3, 2]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x4 = [2, 3, 5,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x5 = [2, 5, 1, 3]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np.vstack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([x1, x2, x3, x4, x5])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X.shape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矩阵形状：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5x4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个观察，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265738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示例：由于马氏距离要求整个样本中所有观察的协方差，所以需要提供整个样本作为参数。得到的是样本中所有观察两两之间的所有马氏距离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md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md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mahalanobis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print(md)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[4.46 2. 3.78 3.37 1.88 2.83 2. 3.15 2.83 3.46]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样本中各个观察两两配对的顺序：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(1,2)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md[0],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(1,3)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md[1],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(1,4)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md[2],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(1,5)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md[3],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(2,3)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md[4],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(2,4)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md[5],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(2,5)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md[6],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(3,4)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md[7],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(3,5)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md[8],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(4,5)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md[9]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960938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：手工计算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生成样本数据集：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个观察，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x1 = [1, 3, 2, 4]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x2 = [2, 5, 3,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x3 = [1, 4, 3, 2]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x4 = [2, 3, 5, 1]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x5 = [2, 5, 1, 3]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np.vstack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([x1, x2, x3, x4, x5])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7936230" cy="496125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求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样本中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任意两个维度之间协方差矩阵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np.cov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(X.T)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求协方差矩阵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的逆矩阵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np.linalg.inv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(S)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样本个数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5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X.shape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建立列表，记录马氏距离的计算结果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distancelist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建立列表，记录样本中两两观察点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obs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的配对情况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obslist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[]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610600" cy="4960938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将样本中任意两个观察点顺序配对，计算其马氏距离</a:t>
            </a:r>
            <a:endParaRPr lang="en-US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range(0, n):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配对的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两个观察点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i,j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顺序从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的下一个观察点开始</a:t>
            </a:r>
            <a:endParaRPr lang="en-US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for j in range(i+1, n):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矩阵减法</a:t>
            </a:r>
            <a:endParaRPr lang="ja-JP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delta = X[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 - X[j]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计算马氏距离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distance, 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np.dot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矩阵乘法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点积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np.sqrt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(np.dot(np.dot(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delta.T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SI), delta))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保存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配对的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观察点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i,j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及其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distancelist.append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obslist.append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((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i,j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534400" cy="4960938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把两个列表合成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newlist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{"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obs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pair":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obslist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"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Mahalanobis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": 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distancelist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}     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pandas as pd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result = 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pd.DataFrame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newlist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result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注：这里的观察点序号从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开始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550" y="2876550"/>
            <a:ext cx="2790825" cy="37338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F394BDB0-ED1E-EE10-E757-12BCDDA533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960938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马氏距离很有名，优点：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：它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不受量纲的影响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，两点之间的马氏距离与原始数据的测量单位无关；由标准化数据和中心化数据（即原始数据与均值之差）计算出的二点之间的马氏距离相同；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：马氏距离还可以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排除变量之间的相关性的干扰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，这在现实世界里很有应用价值。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82000" cy="5135562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马氏距离很有名，缺点：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：马氏距离建立在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总体样本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的基础上，这一点从上述协方差矩阵的解释中可以得出。如果拿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同样的两个样本，放入两个不同的总体中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，最后计算得出的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两个样本间的马氏距离通常是不相同的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，除非这两个总体的协方差矩阵碰巧相同。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：在实际应用中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“总体样本数大于样本维数”这个条件很容易满足，而所有样本点出现平面内的情况却很少出现，所以在绝大多数情况下，马氏距离是可以顺利计算的。但是马氏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距离的计算是不稳定的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来源是协方差矩阵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112125" cy="4419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分类问题的特点：标签为离散值；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使用近邻模型处理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classification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）的原理：多个近邻时，将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简单多数个近邻的标签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新样本的标签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多数情况下，默认的表决机制是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简单多数规则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simple majority rule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），这是最普通和最常用的表决规则；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简单多数规则：模型初始化时，参数</a:t>
            </a:r>
            <a:r>
              <a:rPr lang="en-GB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weights =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‘uniform’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，默认指定，无特殊需求不用更改。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表决机制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40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endParaRPr lang="en-US" sz="40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7987665" cy="496125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优缺点：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在计算马氏距离过程中，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要求总体样本数大于样本的维数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，否则得到的总体样本协方差矩阵逆矩阵不存在。这种情况下，改用欧式距离计算即可；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满足了条件总体样本数大于样本维数，但是协方差矩阵的逆矩阵仍然不存在。比如三个样本点（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）和（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），这种情况是因为这三个样本在其所处的二维空间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平面内共线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。这种情况下，也改用欧式距离计算。</a:t>
            </a:r>
            <a:endParaRPr lang="zh-CN" altLang="en-US" sz="21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马氏距离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8863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余弦相似度</a:t>
            </a:r>
            <a:r>
              <a:rPr lang="zh-CN" altLang="en-GB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GB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Cosine Similarity</a:t>
            </a:r>
            <a:r>
              <a:rPr lang="zh-CN" altLang="en-GB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用特征向量空间中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两个特征向量夹角的余弦值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作为衡量两个个体间差异的大小；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相比距离度量，余弦相似度更加注重两个向量在方向上的差异，而非距离或长度上；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余弦值的范围在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[-1,1]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之间，其值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越趋近于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，代表两个向量的方向越接近；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余弦值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越趋近于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，他们的方向越相反；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余弦值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接近于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，表示两个向量近乎于正交。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余弦相似度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964177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如果特征向量空间中两个特征向量的夹角</a:t>
            </a:r>
            <a:r>
              <a:rPr lang="el-G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θ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，那么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cos(</a:t>
            </a:r>
            <a:r>
              <a:rPr lang="el-G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θ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= 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，就意味着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完全一样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!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余弦相似度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/>
              <p:cNvSpPr txBox="1"/>
              <p:nvPr/>
            </p:nvSpPr>
            <p:spPr>
              <a:xfrm>
                <a:off x="2228966" y="2481284"/>
                <a:ext cx="5143266" cy="5952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𝑠𝑖𝑚</m:t>
                      </m:r>
                      <m:d>
                        <m:d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𝑥𝑖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𝑥𝑗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altLang="zh-CN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box>
                        <m:box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𝑑𝑜𝑡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𝑥𝑖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𝑥𝑗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𝑥𝑖</m:t>
                                  </m:r>
                                </m:e>
                              </m:d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 ∗</m:t>
                              </m:r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8966" y="2481284"/>
                <a:ext cx="5143266" cy="595228"/>
              </a:xfrm>
              <a:prstGeom prst="rect">
                <a:avLst/>
              </a:prstGeom>
              <a:blipFill>
                <a:blip r:embed="rId2"/>
                <a:stretch>
                  <a:fillRect l="-985" t="-2083" r="-985" b="-20833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2514600" y="3271694"/>
            <a:ext cx="4724401" cy="3175144"/>
            <a:chOff x="838200" y="4301083"/>
            <a:chExt cx="3962400" cy="25534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4301083"/>
              <a:ext cx="3962400" cy="255348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752600" y="4648200"/>
              <a:ext cx="4572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/>
                <a:t>xi</a:t>
              </a:r>
              <a:endParaRPr lang="zh-CN" altLang="en-US" i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667000" y="5870944"/>
              <a:ext cx="4572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err="1"/>
                <a:t>xj</a:t>
              </a:r>
              <a:endParaRPr lang="zh-CN" altLang="en-US" i="1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924664" y="5521421"/>
              <a:ext cx="457200" cy="29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b="1" i="1" dirty="0">
                  <a:solidFill>
                    <a:srgbClr val="FF0000"/>
                  </a:solidFill>
                </a:rPr>
                <a:t>θ</a:t>
              </a:r>
              <a:endParaRPr lang="zh-CN" altLang="en-US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实现方法：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定义函数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def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cosine_similarity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):  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numerator = sum(map(float, xi *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  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求向量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的范数：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np.linalg.norm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denominator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np.linalg.norm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(xi) *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np.linalg.norm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similarity = numerator / float(denominator)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return similarity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示例：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结果为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，是相同的两个向量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xi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np.array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([3, 4, 1, 5])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np.array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([3, 4, 1, 5])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cosine_similarity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(xi,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xj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  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余弦相似度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001000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通用距离函数：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pdist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距离类型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</a:t>
            </a:r>
            <a:r>
              <a:rPr lang="en-GB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metric='</a:t>
            </a:r>
            <a:r>
              <a:rPr lang="en-GB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euclidean</a:t>
            </a:r>
            <a:r>
              <a:rPr lang="en-GB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930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braycurtis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canberra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'correlation', 'dice', 'hamming',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jaccard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jensenshannon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kulsinski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'matching',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rogerstanimoto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russellrao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sokalmichener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sokalsneath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sqeuclidean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'yule'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930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chebyshev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cityblock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euclidean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mahalanobis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minkowski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seuclidean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cosine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Python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支持的距离算法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072" y="990600"/>
            <a:ext cx="5781855" cy="4005263"/>
          </a:xfrm>
          <a:prstGeom prst="rect">
            <a:avLst/>
          </a:prstGeom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953000"/>
            <a:ext cx="7760970" cy="14560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机器学习中，为了得到更好地分类效果，通常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倾向于增加更多的特征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更多的样本特征一定能带来更好的分类效果吗？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维数灾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072120" cy="52876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现象：更多的特征维度不一定能够带来更好的分类效果。</a:t>
            </a:r>
            <a:r>
              <a:rPr lang="zh-CN" altLang="en-US" sz="24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一开始，随着维度增加，分类器性能提升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特征数量超过一定值的时候，分类效果反而下降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！这就是“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维数灾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”（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Curse of dimensionality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为什么？两大原因：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无效特征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后果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：距离算法受到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无效或低效特征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越来越强的干扰；各个观察之间的距离越来越难以反映它们之间的相似性；距离计算仍然精确，但已逐渐失去意义，导致分类效果下降；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后果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：导致训练集样本产生越来越强的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，然而在测试集上的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泛化能力却不断下降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（更多无效或低效特征缺乏普遍意义）。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维数灾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305800" cy="511365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维数灾：如何避免？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如果训练样本无限多，那么维数灾不会发生。可以使用无限多的特征来获得一个完美的分类器。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然而，训练数据越少，使用的特征就要越少；训练样本的数量随维数呈几何指数增加。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非线性决策边界的分类器分类效果好，但泛化能力差且容易发生过拟合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。因此，使用这些分类器的时候，维数不能太高。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泛化能力好的分类器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，可以使用更多的特征，因为分类器模型并不复杂。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维数灾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924800" cy="4419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维数灾：如何挑选更有效的特征？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由于很难对所有的特征组合进行训练和测试，所以有一些其它办法来寻找最佳选择，称之为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特征选择算法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，也称为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特征工程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一个著名的降维技术是使用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主成分分析法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PCA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）去除不相关维度，对原始特征进行线性组合。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PCA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算法尝试找到低维的线性子空间，同时保持原始数据的最大方差。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维数灾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维数灾：如何挑选更有效的特征？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一项用于测试和避免过拟合的技术是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交叉验证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marL="77025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它将原始训练数据分成多个训练样本子集；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marL="77025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在分类器进行训练过程中，一个样本子集被用来测试分类器的准确性，其它样本子集用来进行参数估计；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marL="77025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如果交叉验证的结果与训练样本子集得到的结果不一致，则发生了过拟合。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维数灾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04175" cy="46818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如果简单多数规则难以决策或决策效果不佳，可以使用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距离加权规则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distance-weighted rule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 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距离加权规则：表决时使用观察点“邻居”之间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距离的倒数作为权重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。“邻居”之间的距离越远，相互之间的相似度就越低，权重就越小，表决时的影响力就越小；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指定距离加权规则：模型初始化时，参数</a:t>
            </a:r>
            <a:r>
              <a:rPr lang="en-GB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weights =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’</a:t>
            </a:r>
            <a:r>
              <a:rPr lang="en-GB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即可。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近邻模型的表决机制：分类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81975" cy="48304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回归问题的特点：标签为连续值；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使用近邻模型处理预测问题（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）的原理：多个近邻时，将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所有近邻的标签均值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新样本标签的预测指标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默认情况下的表决机制是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均值规则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mean rule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），这是最普通和最常用的表决规则；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当有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个观察点“近邻”存在时，如果“近邻”之间的距离越近，相似度越高，影响力越大，均值规则可能效果不理想。这时可以使用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距离加权均值规则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distance-weighted mean rule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表决机制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40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endParaRPr lang="en-US" sz="40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00365" cy="5165407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距离加权平均规则：两个主要目的。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认为观察点“邻居”距离越近，关联度就越紧密，影响力就越大，应该让距离近的观察点“邻居”发挥更大的影响力；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样本中如果含有异常值（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outlier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），容易将样本分布带偏，因此需要抑制异常值的过度影响。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抑制异常值的其他方法：缩尾（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winsorization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），样本标准化（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sample standardization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指定距离加权规则：模型初始化时，参数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weights = ‘distance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’</a:t>
            </a:r>
            <a:r>
              <a:rPr lang="ja-JP" altLang="en-US" sz="28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即可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近邻模型的表决机制：回归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近邻模型的距离度量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1026" name="Picture 2" descr="2个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11224"/>
            <a:ext cx="7924800" cy="460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95615" cy="39160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情境：样本数据集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中每个观察均有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个特征（称为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维特征向量，可理解为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x 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假设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中有两个观察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，其特征向量分别为：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近邻模型的距离度量：闵氏距离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200400"/>
            <a:ext cx="45720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712" y="4248150"/>
            <a:ext cx="4600575" cy="78105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b89c6c78-002e-481b-b9a1-7fc0e374aa2e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2320</TotalTime>
  <Words>4085</Words>
  <Application>Microsoft Macintosh PowerPoint</Application>
  <PresentationFormat>On-screen Show (4:3)</PresentationFormat>
  <Paragraphs>336</Paragraphs>
  <Slides>49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0" baseType="lpstr">
      <vt:lpstr>宋体</vt:lpstr>
      <vt:lpstr>微软雅黑 Light</vt:lpstr>
      <vt:lpstr>Arial</vt:lpstr>
      <vt:lpstr>Cambria Math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本讲要点</vt:lpstr>
      <vt:lpstr>k近邻模型的表决流程</vt:lpstr>
      <vt:lpstr>k近邻模型的表决机制：分类</vt:lpstr>
      <vt:lpstr>k近邻模型的表决机制：分类</vt:lpstr>
      <vt:lpstr>k近邻模型的表决机制：预测</vt:lpstr>
      <vt:lpstr>k近邻模型的表决机制：回归</vt:lpstr>
      <vt:lpstr>k近邻模型的距离度量</vt:lpstr>
      <vt:lpstr>k近邻模型的距离度量：闵氏距离</vt:lpstr>
      <vt:lpstr>k近邻模型的距离度量：闵氏距离</vt:lpstr>
      <vt:lpstr>闵可夫斯基距离</vt:lpstr>
      <vt:lpstr>闵可夫斯基距离</vt:lpstr>
      <vt:lpstr>欧几里得距离</vt:lpstr>
      <vt:lpstr>欧几里得距离</vt:lpstr>
      <vt:lpstr>欧几里得距离</vt:lpstr>
      <vt:lpstr>欧几里得距离</vt:lpstr>
      <vt:lpstr>标准化欧几里得距离</vt:lpstr>
      <vt:lpstr>标准化欧几里得距离</vt:lpstr>
      <vt:lpstr>曼哈顿距离</vt:lpstr>
      <vt:lpstr>曼哈顿距离</vt:lpstr>
      <vt:lpstr>曼哈顿距离</vt:lpstr>
      <vt:lpstr>曼哈顿距离</vt:lpstr>
      <vt:lpstr>曼哈顿距离</vt:lpstr>
      <vt:lpstr>切比雪夫距离</vt:lpstr>
      <vt:lpstr>切比雪夫距离</vt:lpstr>
      <vt:lpstr>切比雪夫距离</vt:lpstr>
      <vt:lpstr>切比雪夫距离</vt:lpstr>
      <vt:lpstr>切比雪夫距离</vt:lpstr>
      <vt:lpstr>马氏距离</vt:lpstr>
      <vt:lpstr>马氏距离</vt:lpstr>
      <vt:lpstr>马氏距离</vt:lpstr>
      <vt:lpstr>马氏距离</vt:lpstr>
      <vt:lpstr>马氏距离</vt:lpstr>
      <vt:lpstr>马氏距离</vt:lpstr>
      <vt:lpstr>马氏距离</vt:lpstr>
      <vt:lpstr>马氏距离</vt:lpstr>
      <vt:lpstr>马氏距离</vt:lpstr>
      <vt:lpstr>马氏距离</vt:lpstr>
      <vt:lpstr>马氏距离</vt:lpstr>
      <vt:lpstr>马氏距离</vt:lpstr>
      <vt:lpstr>余弦相似度</vt:lpstr>
      <vt:lpstr>余弦相似度</vt:lpstr>
      <vt:lpstr>余弦相似度</vt:lpstr>
      <vt:lpstr>Python支持的距离算法</vt:lpstr>
      <vt:lpstr>维数灾</vt:lpstr>
      <vt:lpstr>维数灾</vt:lpstr>
      <vt:lpstr>维数灾</vt:lpstr>
      <vt:lpstr>维数灾</vt:lpstr>
      <vt:lpstr>维数灾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474</cp:revision>
  <dcterms:created xsi:type="dcterms:W3CDTF">2001-03-01T05:50:00Z</dcterms:created>
  <dcterms:modified xsi:type="dcterms:W3CDTF">2024-04-18T12:32:29Z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672801D0C69E478F853DDFF686A6070E</vt:lpwstr>
  </property>
  <property fmtid="{D5CDD505-2E9C-101B-9397-08002B2CF9AE}" pid="3" name="KSOProductBuildVer">
    <vt:lpwstr>2052-11.1.0.12980</vt:lpwstr>
  </property>
</Properties>
</file>