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 embedTrueTypeFonts="1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98" r:id="rId2"/>
    <p:sldId id="471" r:id="rId3"/>
    <p:sldId id="449" r:id="rId4"/>
    <p:sldId id="456" r:id="rId5"/>
    <p:sldId id="435" r:id="rId6"/>
    <p:sldId id="450" r:id="rId7"/>
    <p:sldId id="458" r:id="rId8"/>
    <p:sldId id="436" r:id="rId9"/>
    <p:sldId id="437" r:id="rId10"/>
    <p:sldId id="438" r:id="rId11"/>
    <p:sldId id="439" r:id="rId12"/>
    <p:sldId id="440" r:id="rId13"/>
    <p:sldId id="457" r:id="rId14"/>
    <p:sldId id="465" r:id="rId15"/>
    <p:sldId id="441" r:id="rId16"/>
    <p:sldId id="442" r:id="rId17"/>
    <p:sldId id="474" r:id="rId18"/>
    <p:sldId id="480" r:id="rId19"/>
    <p:sldId id="488" r:id="rId20"/>
    <p:sldId id="489" r:id="rId21"/>
    <p:sldId id="490" r:id="rId22"/>
    <p:sldId id="492" r:id="rId23"/>
    <p:sldId id="493" r:id="rId24"/>
    <p:sldId id="452" r:id="rId25"/>
  </p:sldIdLst>
  <p:sldSz cx="9144000" cy="6858000" type="screen4x3"/>
  <p:notesSz cx="6997700" cy="9283700"/>
  <p:embeddedFontLst>
    <p:embeddedFont>
      <p:font typeface="微软雅黑 Light" panose="020B0502040204020203" charset="-122"/>
      <p:regular r:id="rId28"/>
    </p:embeddedFont>
    <p:embeddedFont>
      <p:font typeface="Lucida Sans Unicode" panose="020B0602030504020204" pitchFamily="34" charset="0"/>
      <p:regular r:id="rId29"/>
    </p:embeddedFont>
    <p:embeddedFont>
      <p:font typeface="Verdana" panose="020B0604030504040204" pitchFamily="34" charset="0"/>
      <p:regular r:id="rId30"/>
      <p:bold r:id="rId31"/>
      <p:italic r:id="rId32"/>
      <p:boldItalic r:id="rId33"/>
    </p:embeddedFont>
    <p:embeddedFont>
      <p:font typeface="Wingdings 2" pitchFamily="2" charset="2"/>
      <p:regular r:id="rId34"/>
    </p:embeddedFont>
    <p:embeddedFont>
      <p:font typeface="Wingdings 3" pitchFamily="2" charset="2"/>
      <p:regular r:id="rId35"/>
    </p:embeddedFont>
  </p:embeddedFontLst>
  <p:custDataLst>
    <p:tags r:id="rId36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72" userDrawn="1">
          <p15:clr>
            <a:srgbClr val="A4A3A4"/>
          </p15:clr>
        </p15:guide>
        <p15:guide id="2" pos="30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8300"/>
    <a:srgbClr val="CC9900"/>
    <a:srgbClr val="9D7429"/>
    <a:srgbClr val="B88730"/>
    <a:srgbClr val="FFFFFF"/>
    <a:srgbClr val="000000"/>
    <a:srgbClr val="800000"/>
    <a:srgbClr val="33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6137" autoAdjust="0"/>
    <p:restoredTop sz="97193" autoAdjust="0"/>
  </p:normalViewPr>
  <p:slideViewPr>
    <p:cSldViewPr showGuides="1">
      <p:cViewPr varScale="1">
        <p:scale>
          <a:sx n="170" d="100"/>
          <a:sy n="170" d="100"/>
        </p:scale>
        <p:origin x="776" y="192"/>
      </p:cViewPr>
      <p:guideLst>
        <p:guide orient="horz" pos="1872"/>
        <p:guide pos="30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580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fld id="{F95CACA7-CC3A-4947-BE1F-8C4E202B9C6D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5575" y="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450" y="4410075"/>
            <a:ext cx="5130800" cy="417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t" anchorCtr="0" compatLnSpc="1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015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defTabSz="930275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5575" y="8820150"/>
            <a:ext cx="3032125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31" tIns="46516" rIns="93031" bIns="46516" numCol="1" anchor="b" anchorCtr="0" compatLnSpc="1"/>
          <a:lstStyle>
            <a:lvl1pPr algn="r" defTabSz="930275">
              <a:defRPr sz="1200"/>
            </a:lvl1pPr>
          </a:lstStyle>
          <a:p>
            <a:pPr>
              <a:defRPr/>
            </a:pPr>
            <a:fld id="{B3300304-DD69-46C3-8125-113B1366F9C9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300304-DD69-46C3-8125-113B1366F9C9}" type="slidenum">
              <a:rPr lang="en-US" altLang="zh-CN" smtClean="0"/>
              <a:t>11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300304-DD69-46C3-8125-113B1366F9C9}" type="slidenum">
              <a:rPr lang="en-US" altLang="zh-CN" smtClean="0"/>
              <a:t>12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300304-DD69-46C3-8125-113B1366F9C9}" type="slidenum">
              <a:rPr lang="en-US" altLang="zh-CN" smtClean="0"/>
              <a:t>13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10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135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9C064-517A-4A5B-9ABC-7CE72C3A4221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A812D-D3B0-468F-A74A-0D059ECFA4FB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9797A-F089-4EB4-B005-0B784BB895B6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10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5" name="Chevron 15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6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4480EE2A-7A58-49DB-A7AD-61CB86726225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180EB9-15E7-48D1-8F50-1A6DB0F6845F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41B2A66F-91AE-440E-81BA-D4B895EB6EF5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0E47D0-08E0-4CFC-B81C-0B73A3151206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A51DF168-A096-4D9F-8CC8-3F5AF40576F1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413E92-9493-426B-B2A2-5DFC1C59F90B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17"/>
          <p:cNvSpPr/>
          <p:nvPr userDrawn="1"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r>
              <a:rPr lang="en-US" altLang="zh-CN" sz="1000">
                <a:ea typeface="宋体" panose="02010600030101010101" pitchFamily="2" charset="-122"/>
              </a:rPr>
              <a:t>1-</a:t>
            </a:r>
            <a:fld id="{E20EFA5A-D5D4-4582-8801-E4C424580903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>
              <a:ea typeface="宋体" panose="02010600030101010101" pitchFamily="2" charset="-122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D42803-FC21-47C8-A07D-AEB2606CB2BA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7ED9E-9C04-4035-A742-D32CEA108A7E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299E4B8E-F83A-46B2-A578-2BC8850DE6A7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70488F-1B6B-472A-8152-5C4DAFFBA609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evron 19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6" name="Chevron 20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zh-CN" altLang="zh-CN">
              <a:solidFill>
                <a:srgbClr val="FFFFFF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7" name="Slide Number Placeholder 17"/>
          <p:cNvSpPr/>
          <p:nvPr/>
        </p:nvSpPr>
        <p:spPr bwMode="auto">
          <a:xfrm>
            <a:off x="8534400" y="6408738"/>
            <a:ext cx="479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defRPr/>
            </a:pPr>
            <a:fld id="{C6315AAB-9BE6-4858-9426-6A1389E68D8D}" type="slidenum">
              <a:rPr lang="en-US" altLang="zh-CN" sz="1000" smtClean="0">
                <a:ea typeface="宋体" panose="02010600030101010101" pitchFamily="2" charset="-122"/>
              </a:rPr>
              <a:t>‹#›</a:t>
            </a:fld>
            <a:endParaRPr lang="en-US" altLang="zh-CN" sz="1000" dirty="0">
              <a:ea typeface="宋体" panose="02010600030101010101" pitchFamily="2" charset="-122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415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B01006-C005-4E1F-9269-A31F16EB01A8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27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534400" y="6408738"/>
            <a:ext cx="479425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0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4D08AF5-ACF3-4862-BF75-D261B242FC6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9pPr>
    </p:titleStyle>
    <p:bodyStyle>
      <a:lvl1pPr marL="365125" indent="-255905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anose="05040102010807070707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030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anose="020B0604030504040204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155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anose="05020102010507070707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85800" y="1676400"/>
            <a:ext cx="7772400" cy="224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ts val="1200"/>
              </a:spcBef>
            </a:pPr>
            <a:r>
              <a:rPr lang="zh-CN" altLang="en-US" sz="4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</a:t>
            </a:r>
            <a:r>
              <a:rPr lang="en-US" altLang="zh-CN" sz="4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8</a:t>
            </a:r>
            <a:r>
              <a:rPr lang="zh-CN" altLang="en-US" sz="4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讲 </a:t>
            </a:r>
            <a:r>
              <a:rPr lang="zh-CN" altLang="en-US" sz="4000" b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案例研究</a:t>
            </a:r>
          </a:p>
          <a:p>
            <a:pPr algn="ctr">
              <a:spcBef>
                <a:spcPts val="1200"/>
              </a:spcBef>
            </a:pPr>
            <a:endParaRPr lang="en-US" altLang="zh-CN" sz="4000" b="1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algn="ctr">
              <a:spcBef>
                <a:spcPts val="12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预测全球股票价格</a:t>
            </a:r>
            <a:r>
              <a:rPr lang="en-US" altLang="zh-CN" sz="4000" b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II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67980" cy="46018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引用线性模型的预测器：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sklearn.linear_model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\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	import 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LinearRegression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lr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LinearRegression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fit_intercept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=True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关键字 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fit_intercept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=True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要求模型使用线性模型的截距项，为默认参数值；如果不想使用截距项则设为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False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进行机器学习：引用模型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634605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学习训练集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fr-FR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lr.</a:t>
            </a:r>
            <a:r>
              <a:rPr lang="fr-FR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fit</a:t>
            </a:r>
            <a:r>
              <a:rPr lang="fr-FR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fr-FR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fr-FR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fr-FR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fr-FR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fr-FR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评估学习效果：训练集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vs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测试集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lr.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lr.score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预测模型得到的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分数：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拟合优度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</a:t>
            </a:r>
            <a:r>
              <a:rPr lang="en-US" altLang="zh-CN" sz="2800" baseline="30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存在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过拟合问题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0.9722 vs 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0.9737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进行机器学习：监督式学习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779385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设定：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预测未来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个交易日的股价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需要预测的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标签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2020.4.7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（周二）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使用最近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个交易日的股价作为预测标签的已知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特征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。注意：其数目需与生成样本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函数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make_price_sample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时使用的参数相同，否则会出现矩阵形状不匹配的错误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ndprice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[0,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0:20]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lr.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predict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6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预测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未来股价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65555"/>
            <a:ext cx="805307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ndprice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[0,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0:20]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是什么？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一个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列的矩阵，类似于一张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Excel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表格；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个参数表示第几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行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或行的范围，起始编号为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，第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行实际上为该矩阵的第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行；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个参数表示第几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列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或列的范围，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0:20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表示取第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列到第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(20-1)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列 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其结果是得到该股票的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个连续的历史收盘价，作为期望预测股价日的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个特征值；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总结：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ndprice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[a,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b:c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]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表示取得矩阵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ndprice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中第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行的第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列开始的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(c-b)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个元素。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预测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未来股价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93115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预测结果：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预测的股价：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300.4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2022.4.8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），究竟准不准？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如何查看当日的收盘价？函数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get_stock_price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get_stock_price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('MSFT', ‘4/8/2022', ‘4/7/2022')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预测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未来股价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229600" cy="46018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问题：如果存在过拟合或欠拟合现象，则需要改善。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优化策略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：使用岭回归，取得最佳的测试集成绩；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优化策略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：使用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Lasso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回归，取得最佳的测试集成绩；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优化策略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EN1~3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：使用弹性网络回归，取得最佳的测试集成绩；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优化方法：调节正则化惩罚力度参数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。</a:t>
            </a:r>
            <a:endParaRPr lang="en-US" altLang="zh-CN" sz="26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预测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未来股价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01243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给定特征矩阵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和标签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，使用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岭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回归，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枚举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尝试各种正则化参数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，获得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最高测试集分数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#alpha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：最优参数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，此时测试集分数最高；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/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：相应集合的分数。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#Ridge model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：相应的最优模型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model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alpha,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bestR1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X,y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print(alpha,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模型优化结果：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0.01,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0.9705,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0.9685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优化策略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岭回归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R1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78764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预测股价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ndprice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[0,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0:20]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model.predict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print(“%.2f”%y_new)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预测股价结果：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$301.35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；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是否还有优化空间？尝试其他模型和优化方法。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优化策略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岭回归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R1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65555"/>
            <a:ext cx="845820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给定特征矩阵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和标签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，使用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Lasso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回归，暴力枚举各正则化参数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，获得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最高测试集分数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#alpha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：最优参数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，此时测试集分数最高；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/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：相应集合的分数。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#Lasso model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：相应的优化模型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model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alpha,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bestL1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(X,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print(alpha,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模型优化结果：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0.009,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0.9704,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0.9739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好过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bestR1)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优化策略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-Lasso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L1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081645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预测股价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ndprice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[0,0:20]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model.predict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X_new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print("%.2f"%y_new)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预测股价结果：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$302.49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；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是否还有优化空间？尝试其他模型和优化方法。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优化策略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-Lasso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L1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295400"/>
            <a:ext cx="7289165" cy="4601845"/>
          </a:xfrm>
        </p:spPr>
        <p:txBody>
          <a:bodyPr/>
          <a:lstStyle/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案例采用的股价预测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原理和模型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准备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工作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爬虫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抓取已知股价信息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创建适合机器学习的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样本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线性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学习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历史股价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未来股价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优化策略：岭回归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+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最高测试集分数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优化策略：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Lasso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+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最高测试集分数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总结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与现存问题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案例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要点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00100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给定特征矩阵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和标签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，使用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弹性网络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回归，暴力枚举各正则化参数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l1_ratio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，获得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最高测试集分数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。默认输入值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max_alpha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，搜索范围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0~2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，该数值越大算法耗时越长。返回值：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#alpha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：最优参数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，此时测试集分数最高；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#l1ratio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：最优参数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，此时测试集分数最高；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/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：相应集合的分数。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ElasticNet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model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：相应的优化模型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优化策略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弹性网络模型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EN1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032115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#EN1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模型使用方法：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model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alpha,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l1ratio,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bestEN1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X,y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print(alpha, l1ratio,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模型优化结果：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1.68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0.99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0.9718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0.9724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预测股价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X_new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=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ndprice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[0,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0:20]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y_new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=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model.predict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X_new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print("%.2f"%y_new)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预测股价结果：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$301.37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是否还有优化空间？尝试其他模型和优化方法。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优化策略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弹性网络模型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EN1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15213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给定特征矩阵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和标签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，使用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弹性网络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回归，利用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ElasticNetCV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的筛选机制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寻找最优的正则化参数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l1_ratio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，获得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最高测试集分数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默认输入值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max_alpha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，搜索范围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0-2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，该数值越大算法耗时越长。返回值：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#alpha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：最优参数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，此时测试集分数最高；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#l1ratio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：最优参数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，此时测试集分数最高；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/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：相应集合的分数。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#model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：相应的优化模型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优化策略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弹性网络模型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EN2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41755"/>
            <a:ext cx="845820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#EN2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模型使用方法：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model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alpha,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l1ratio,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bestEN2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X,y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print(alpha, l1ratio,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score_train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 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score_test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模型优化结果：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1.99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0.99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0.9716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0.9724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预测股价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X_new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=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ndprice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[0,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0:20]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y_new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=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model.predict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(</a:t>
            </a:r>
            <a:r>
              <a:rPr lang="en-US" altLang="zh-CN" sz="24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X_new</a:t>
            </a: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print("%.2f"%y_new)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预测股价结果：</a:t>
            </a:r>
            <a:r>
              <a:rPr lang="en-US" altLang="zh-CN" sz="2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$301.51</a:t>
            </a:r>
            <a:endParaRPr lang="en-US" altLang="zh-CN" sz="2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#</a:t>
            </a:r>
            <a:r>
              <a:rPr lang="zh-CN" altLang="en-US" sz="24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是否还有优化空间？尝试其他模型和优化方法。</a:t>
            </a:r>
            <a:endParaRPr lang="en-US" altLang="zh-CN" sz="24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0149B83F-D5FF-7FB5-CC3D-B03144754A8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优化策略</a:t>
            </a:r>
            <a:r>
              <a:rPr lang="en-US" altLang="zh-CN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弹性网络模型</a:t>
            </a:r>
            <a:r>
              <a:rPr lang="en-US" altLang="zh-CN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EN2</a:t>
            </a:r>
            <a:endParaRPr lang="zh-CN" alt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7787640" cy="5562600"/>
          </a:xfrm>
        </p:spPr>
        <p:txBody>
          <a:bodyPr/>
          <a:lstStyle/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p"/>
            </a:pP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全球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下列股票未来的收盘价：以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昨天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为基准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美股有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天时差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endParaRPr lang="en-US" altLang="zh-CN" sz="2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0167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美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股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苹果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AAPL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个交易日后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0167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中概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股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京东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JD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个交易日后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0167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港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股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腾讯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0700.HK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个交易日后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0167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深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股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万科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000002.SZ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4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个交易日后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0167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沪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股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中国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联通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600050.SS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5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个交易日后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0167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韩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国股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三星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电子：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005930.KS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6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个交易日后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0167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日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本股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优衣库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9983.T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7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个交易日后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0167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印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度股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塔塔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咨询：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TCS.NS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8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个交易日后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0167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德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国股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宝马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汽车：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BMW.DE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9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个交易日后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701675" lvl="1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u"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新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加坡股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新电信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Z74.SI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</a:t>
            </a:r>
            <a:r>
              <a:rPr lang="en-US" altLang="zh-CN" sz="2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10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个交易日后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p"/>
            </a:pP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尝试分析预测准确或不准确的原因，以及如何进行改进？</a:t>
            </a:r>
            <a:endParaRPr lang="en-US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445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课堂案例练习</a:t>
            </a:r>
            <a:endParaRPr lang="zh-CN" altLang="en-US" sz="4445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案例采用的股价预测原理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H="1">
            <a:off x="2362200" y="3429000"/>
            <a:ext cx="632460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219200" y="3048000"/>
            <a:ext cx="0" cy="3810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990600" y="1417638"/>
            <a:ext cx="461665" cy="16303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预测未来股价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2357735" y="3048000"/>
            <a:ext cx="0" cy="3810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129135" y="1417638"/>
            <a:ext cx="461665" cy="16303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已知</a:t>
            </a:r>
            <a:r>
              <a:rPr lang="en-US" altLang="zh-CN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\</a:t>
            </a:r>
            <a:r>
              <a:rPr lang="zh-CN" alt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未知边界</a:t>
            </a:r>
          </a:p>
        </p:txBody>
      </p:sp>
      <p:sp>
        <p:nvSpPr>
          <p:cNvPr id="9" name="左大括号 8"/>
          <p:cNvSpPr/>
          <p:nvPr/>
        </p:nvSpPr>
        <p:spPr>
          <a:xfrm rot="16200000">
            <a:off x="1588772" y="3132138"/>
            <a:ext cx="380998" cy="1181101"/>
          </a:xfrm>
          <a:prstGeom prst="leftBrace">
            <a:avLst>
              <a:gd name="adj1" fmla="val 45180"/>
              <a:gd name="adj2" fmla="val 50000"/>
            </a:avLst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548438" y="3970972"/>
            <a:ext cx="461665" cy="20183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间隔几个交易日</a:t>
            </a:r>
          </a:p>
        </p:txBody>
      </p:sp>
      <p:sp>
        <p:nvSpPr>
          <p:cNvPr id="16" name="左大括号 15"/>
          <p:cNvSpPr/>
          <p:nvPr/>
        </p:nvSpPr>
        <p:spPr>
          <a:xfrm rot="16200000">
            <a:off x="4872991" y="1133159"/>
            <a:ext cx="380998" cy="5189219"/>
          </a:xfrm>
          <a:prstGeom prst="leftBrace">
            <a:avLst>
              <a:gd name="adj1" fmla="val 45180"/>
              <a:gd name="adj2" fmla="val 50000"/>
            </a:avLst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7696200" y="3048000"/>
            <a:ext cx="0" cy="3810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2468880" y="3970655"/>
            <a:ext cx="593026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以一段历史股价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作为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特征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为基础预测未来某日的股价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作为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标签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使用多长时间的历史股价作为特征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需要寻找最优方案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-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特征的个数</a:t>
            </a:r>
          </a:p>
        </p:txBody>
      </p:sp>
      <p:cxnSp>
        <p:nvCxnSpPr>
          <p:cNvPr id="18" name="直接箭头连接符 17"/>
          <p:cNvCxnSpPr/>
          <p:nvPr/>
        </p:nvCxnSpPr>
        <p:spPr>
          <a:xfrm flipH="1">
            <a:off x="1219200" y="3429000"/>
            <a:ext cx="1138536" cy="0"/>
          </a:xfrm>
          <a:prstGeom prst="straightConnector1">
            <a:avLst/>
          </a:prstGeom>
          <a:ln>
            <a:prstDash val="sysDot"/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3729334" y="2895600"/>
            <a:ext cx="29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股票历史收盘价时间序列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案例采用的股价预测原理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3400" y="1295400"/>
            <a:ext cx="793750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问题：当前已知股价的最新日期为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，希望预测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天后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的股价，设定使用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5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个特征。假定：近期无特别事件发生（如财务报告披露，公司重大事项，股利事件）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555" y="3429000"/>
            <a:ext cx="7978775" cy="914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300" y="4933632"/>
            <a:ext cx="5344230" cy="1467167"/>
          </a:xfrm>
          <a:prstGeom prst="rect">
            <a:avLst/>
          </a:prstGeom>
        </p:spPr>
      </p:pic>
      <p:cxnSp>
        <p:nvCxnSpPr>
          <p:cNvPr id="7" name="直接箭头连接符 6"/>
          <p:cNvCxnSpPr/>
          <p:nvPr/>
        </p:nvCxnSpPr>
        <p:spPr>
          <a:xfrm>
            <a:off x="1828800" y="4343400"/>
            <a:ext cx="0" cy="9144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H="1">
            <a:off x="2590800" y="4343400"/>
            <a:ext cx="762000" cy="9144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flipH="1">
            <a:off x="3429000" y="4267200"/>
            <a:ext cx="717029" cy="10668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H="1">
            <a:off x="4213485" y="4267200"/>
            <a:ext cx="717029" cy="10668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H="1">
            <a:off x="4976944" y="4273446"/>
            <a:ext cx="717029" cy="10668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flipH="1">
            <a:off x="5740403" y="4282190"/>
            <a:ext cx="615858" cy="105181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89355"/>
            <a:ext cx="8610600" cy="49911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使用案例的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步骤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：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案例的准备工作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爬虫：抓取股票的收盘价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创建符合机器学习要求的样本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随机拆分样本为训练集和测试集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采用线性模型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学习训练集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利用测试集评估学习效果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预测未来股价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提高预测准确度：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Wingdings" panose="05000000000000000000" pitchFamily="2" charset="2"/>
              </a:rPr>
              <a:t>更换模型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Wingdings" panose="05000000000000000000" pitchFamily="2" charset="2"/>
              </a:rPr>
              <a:t> 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Wingdings" panose="05000000000000000000" pitchFamily="2" charset="2"/>
              </a:rPr>
              <a:t>寻找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最优参数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案例采用的股价预测原理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153400" cy="46018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案例：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微软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公司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Microsoft(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股票代码：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MSFT)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，样本样本期间：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2015.1.1 ~ 2022.4.7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（美东周四）。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预测目标：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2022.4.8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（美东周五）的收盘价。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solidFill>
                <a:srgbClr val="00B0F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启用证券分析插件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siat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siat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import *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获得样本数据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dfprice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get_stock_price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('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MSFT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', ‘4/7/2022', '1/1/2015')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爬虫：抓取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股票收盘价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534275" cy="46018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显示抓取到的股票收盘价：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最近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5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天的收盘价，含有日期和星期几。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dfprice.head</a:t>
            </a:r>
            <a:r>
              <a:rPr lang="en-US" altLang="zh-CN" sz="2800" dirty="0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(5)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爬虫：抓取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股票收盘价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943100" y="3398651"/>
            <a:ext cx="5257800" cy="3167349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8458200" cy="46018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设定：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预测之后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个交易日的股价（作为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标签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）；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创建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240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个样本（年平均交易日数目）；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使用最近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20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个交易日的股价作为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特征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#y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为标签矩阵，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为特征矩阵。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ndprice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为已知的全部收盘价序列，用于生成预测未来股价的已知特征。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X,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y,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ndprice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make_price_sample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</a:t>
            </a:r>
            <a:r>
              <a:rPr lang="en-US" altLang="zh-CN" sz="2800" dirty="0" err="1">
                <a:solidFill>
                  <a:srgbClr val="00B0F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dfprice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240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20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)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创建适合机器学习的</a:t>
            </a:r>
            <a:r>
              <a:rPr lang="zh-CN" altLang="en-US" sz="40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样本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955"/>
            <a:ext cx="7846695" cy="460184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随机分割样本为训练集和测试集：</a:t>
            </a:r>
            <a:r>
              <a:rPr lang="zh-CN" altLang="en-US" sz="28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与模型无关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from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sklearn.model_selection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\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	import 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train_test_split</a:t>
            </a:r>
            <a:endParaRPr lang="en-US" altLang="zh-CN" sz="28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X_test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y_train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,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800" dirty="0" err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y_test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 \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	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train_test_split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(X,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y,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random_state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=0)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进行机器学习：拆分样本</a:t>
            </a:r>
            <a:endParaRPr lang="en-US" sz="40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98&quot;/&gt;&lt;/object&gt;&lt;object type=&quot;3&quot; unique_id=&quot;10005&quot;&gt;&lt;property id=&quot;20148&quot; value=&quot;5&quot;/&gt;&lt;property id=&quot;20300&quot; value=&quot;Slide 2&quot;/&gt;&lt;property id=&quot;20307&quot; value=&quot;297&quot;/&gt;&lt;/object&gt;&lt;object type=&quot;3&quot; unique_id=&quot;10006&quot;&gt;&lt;property id=&quot;20148&quot; value=&quot;5&quot;/&gt;&lt;property id=&quot;20300&quot; value=&quot;Slide 3&quot;/&gt;&lt;property id=&quot;20307&quot; value=&quot;260&quot;/&gt;&lt;/object&gt;&lt;object type=&quot;3&quot; unique_id=&quot;10007&quot;&gt;&lt;property id=&quot;20148&quot; value=&quot;5&quot;/&gt;&lt;property id=&quot;20300&quot; value=&quot;Slide 4&quot;/&gt;&lt;property id=&quot;20307&quot; value=&quot;303&quot;/&gt;&lt;/object&gt;&lt;object type=&quot;3&quot; unique_id=&quot;10008&quot;&gt;&lt;property id=&quot;20148&quot; value=&quot;5&quot;/&gt;&lt;property id=&quot;20300&quot; value=&quot;Slide 5&quot;/&gt;&lt;property id=&quot;20307&quot; value=&quot;262&quot;/&gt;&lt;/object&gt;&lt;object type=&quot;3&quot; unique_id=&quot;10009&quot;&gt;&lt;property id=&quot;20148&quot; value=&quot;5&quot;/&gt;&lt;property id=&quot;20300&quot; value=&quot;Slide 6&quot;/&gt;&lt;property id=&quot;20307&quot; value=&quot;261&quot;/&gt;&lt;/object&gt;&lt;object type=&quot;3&quot; unique_id=&quot;10010&quot;&gt;&lt;property id=&quot;20148&quot; value=&quot;5&quot;/&gt;&lt;property id=&quot;20300&quot; value=&quot;Slide 7&quot;/&gt;&lt;property id=&quot;20307&quot; value=&quot;263&quot;/&gt;&lt;/object&gt;&lt;object type=&quot;3&quot; unique_id=&quot;10011&quot;&gt;&lt;property id=&quot;20148&quot; value=&quot;5&quot;/&gt;&lt;property id=&quot;20300&quot; value=&quot;Slide 8&quot;/&gt;&lt;property id=&quot;20307&quot; value=&quot;264&quot;/&gt;&lt;/object&gt;&lt;object type=&quot;3&quot; unique_id=&quot;10012&quot;&gt;&lt;property id=&quot;20148&quot; value=&quot;5&quot;/&gt;&lt;property id=&quot;20300&quot; value=&quot;Slide 9&quot;/&gt;&lt;property id=&quot;20307&quot; value=&quot;265&quot;/&gt;&lt;/object&gt;&lt;object type=&quot;3&quot; unique_id=&quot;10013&quot;&gt;&lt;property id=&quot;20148&quot; value=&quot;5&quot;/&gt;&lt;property id=&quot;20300&quot; value=&quot;Slide 10&quot;/&gt;&lt;property id=&quot;20307&quot; value=&quot;270&quot;/&gt;&lt;/object&gt;&lt;object type=&quot;3&quot; unique_id=&quot;10014&quot;&gt;&lt;property id=&quot;20148&quot; value=&quot;5&quot;/&gt;&lt;property id=&quot;20300&quot; value=&quot;Slide 11&quot;/&gt;&lt;property id=&quot;20307&quot; value=&quot;269&quot;/&gt;&lt;/object&gt;&lt;object type=&quot;3&quot; unique_id=&quot;10015&quot;&gt;&lt;property id=&quot;20148&quot; value=&quot;5&quot;/&gt;&lt;property id=&quot;20300&quot; value=&quot;Slide 12&quot;/&gt;&lt;property id=&quot;20307&quot; value=&quot;286&quot;/&gt;&lt;/object&gt;&lt;object type=&quot;3&quot; unique_id=&quot;10016&quot;&gt;&lt;property id=&quot;20148&quot; value=&quot;5&quot;/&gt;&lt;property id=&quot;20300&quot; value=&quot;Slide 13&quot;/&gt;&lt;property id=&quot;20307&quot; value=&quot;273&quot;/&gt;&lt;/object&gt;&lt;object type=&quot;3&quot; unique_id=&quot;10017&quot;&gt;&lt;property id=&quot;20148&quot; value=&quot;5&quot;/&gt;&lt;property id=&quot;20300&quot; value=&quot;Slide 14&quot;/&gt;&lt;property id=&quot;20307&quot; value=&quot;294&quot;/&gt;&lt;/object&gt;&lt;object type=&quot;3&quot; unique_id=&quot;10018&quot;&gt;&lt;property id=&quot;20148&quot; value=&quot;5&quot;/&gt;&lt;property id=&quot;20300&quot; value=&quot;Slide 15&quot;/&gt;&lt;property id=&quot;20307&quot; value=&quot;304&quot;/&gt;&lt;/object&gt;&lt;object type=&quot;3&quot; unique_id=&quot;10019&quot;&gt;&lt;property id=&quot;20148&quot; value=&quot;5&quot;/&gt;&lt;property id=&quot;20300&quot; value=&quot;Slide 16&quot;/&gt;&lt;property id=&quot;20307&quot; value=&quot;305&quot;/&gt;&lt;/object&gt;&lt;object type=&quot;3&quot; unique_id=&quot;10020&quot;&gt;&lt;property id=&quot;20148&quot; value=&quot;5&quot;/&gt;&lt;property id=&quot;20300&quot; value=&quot;Slide 17&quot;/&gt;&lt;property id=&quot;20307&quot; value=&quot;271&quot;/&gt;&lt;/object&gt;&lt;object type=&quot;3&quot; unique_id=&quot;10021&quot;&gt;&lt;property id=&quot;20148&quot; value=&quot;5&quot;/&gt;&lt;property id=&quot;20300&quot; value=&quot;Slide 18&quot;/&gt;&lt;property id=&quot;20307&quot; value=&quot;306&quot;/&gt;&lt;/object&gt;&lt;object type=&quot;3&quot; unique_id=&quot;10022&quot;&gt;&lt;property id=&quot;20148&quot; value=&quot;5&quot;/&gt;&lt;property id=&quot;20300&quot; value=&quot;Slide 19&quot;/&gt;&lt;property id=&quot;20307&quot; value=&quot;287&quot;/&gt;&lt;/object&gt;&lt;object type=&quot;3&quot; unique_id=&quot;10023&quot;&gt;&lt;property id=&quot;20148&quot; value=&quot;5&quot;/&gt;&lt;property id=&quot;20300&quot; value=&quot;Slide 20&quot;/&gt;&lt;property id=&quot;20307&quot; value=&quot;300&quot;/&gt;&lt;/object&gt;&lt;object type=&quot;3&quot; unique_id=&quot;10024&quot;&gt;&lt;property id=&quot;20148&quot; value=&quot;5&quot;/&gt;&lt;property id=&quot;20300&quot; value=&quot;Slide 21&quot;/&gt;&lt;property id=&quot;20307&quot; value=&quot;307&quot;/&gt;&lt;/object&gt;&lt;object type=&quot;3&quot; unique_id=&quot;10025&quot;&gt;&lt;property id=&quot;20148&quot; value=&quot;5&quot;/&gt;&lt;property id=&quot;20300&quot; value=&quot;Slide 22&quot;/&gt;&lt;property id=&quot;20307&quot; value=&quot;274&quot;/&gt;&lt;/object&gt;&lt;object type=&quot;3&quot; unique_id=&quot;10026&quot;&gt;&lt;property id=&quot;20148&quot; value=&quot;5&quot;/&gt;&lt;property id=&quot;20300&quot; value=&quot;Slide 23&quot;/&gt;&lt;property id=&quot;20307&quot; value=&quot;301&quot;/&gt;&lt;/object&gt;&lt;object type=&quot;3&quot; unique_id=&quot;10027&quot;&gt;&lt;property id=&quot;20148&quot; value=&quot;5&quot;/&gt;&lt;property id=&quot;20300&quot; value=&quot;Slide 24&quot;/&gt;&lt;property id=&quot;20307&quot; value=&quot;288&quot;/&gt;&lt;/object&gt;&lt;object type=&quot;3&quot; unique_id=&quot;10028&quot;&gt;&lt;property id=&quot;20148&quot; value=&quot;5&quot;/&gt;&lt;property id=&quot;20300&quot; value=&quot;Slide 25&quot;/&gt;&lt;property id=&quot;20307&quot; value=&quot;302&quot;/&gt;&lt;/object&gt;&lt;/object&gt;&lt;/object&gt;&lt;/database&gt;"/>
  <p:tag name="SECTOMILLISECCONVERTED" val="1"/>
  <p:tag name="KSO_WPP_MARK_KEY" val="8b51ac6c-94d7-484b-ab26-d3fb12a79f56"/>
  <p:tag name="COMMONDATA" val="eyJoZGlkIjoiMDcwZTFhZTU1MWY5OGQyNWU2YTA1NzVhNjhjN2Y4ZGUifQ==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61</TotalTime>
  <Words>1993</Words>
  <Application>Microsoft Macintosh PowerPoint</Application>
  <PresentationFormat>On-screen Show (4:3)</PresentationFormat>
  <Paragraphs>185</Paragraphs>
  <Slides>24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Wingdings 2</vt:lpstr>
      <vt:lpstr>Wingdings</vt:lpstr>
      <vt:lpstr>微软雅黑 Light</vt:lpstr>
      <vt:lpstr>Verdana</vt:lpstr>
      <vt:lpstr>Lucida Sans Unicode</vt:lpstr>
      <vt:lpstr>Wingdings 3</vt:lpstr>
      <vt:lpstr>Arial</vt:lpstr>
      <vt:lpstr>Times New Roman</vt:lpstr>
      <vt:lpstr>Concourse</vt:lpstr>
      <vt:lpstr>PowerPoint Presentation</vt:lpstr>
      <vt:lpstr>案例要点</vt:lpstr>
      <vt:lpstr>案例采用的股价预测原理</vt:lpstr>
      <vt:lpstr>案例采用的股价预测原理</vt:lpstr>
      <vt:lpstr>案例采用的股价预测原理</vt:lpstr>
      <vt:lpstr>爬虫：抓取股票收盘价</vt:lpstr>
      <vt:lpstr>爬虫：抓取股票收盘价</vt:lpstr>
      <vt:lpstr>创建适合机器学习的样本</vt:lpstr>
      <vt:lpstr>进行机器学习：拆分样本</vt:lpstr>
      <vt:lpstr>进行机器学习：引用模型</vt:lpstr>
      <vt:lpstr>进行机器学习：监督式学习</vt:lpstr>
      <vt:lpstr>预测未来股价</vt:lpstr>
      <vt:lpstr>预测未来股价</vt:lpstr>
      <vt:lpstr>预测未来股价</vt:lpstr>
      <vt:lpstr>预测未来股价</vt:lpstr>
      <vt:lpstr>优化策略-岭回归R1</vt:lpstr>
      <vt:lpstr>优化策略-岭回归R1</vt:lpstr>
      <vt:lpstr>优化策略-Lasso回归L1</vt:lpstr>
      <vt:lpstr>优化策略-Lasso回归L1</vt:lpstr>
      <vt:lpstr>优化策略-弹性网络模型EN1</vt:lpstr>
      <vt:lpstr>优化策略-弹性网络模型EN1</vt:lpstr>
      <vt:lpstr>优化策略-弹性网络模型EN2</vt:lpstr>
      <vt:lpstr>优化策略-弹性网络模型EN2</vt:lpstr>
      <vt:lpstr>课堂案例练习</vt:lpstr>
    </vt:vector>
  </TitlesOfParts>
  <Company>Irwin/ McGraw-Hill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subject>Introduction to Corporate Finance</dc:subject>
  <dc:creator>北京外国语大学 国际商学院 王德宏</dc:creator>
  <cp:keywords>北京外国语大学 国际商学院 王德宏课程《机器学习与金融应用》</cp:keywords>
  <cp:lastModifiedBy>Xiaosong DING</cp:lastModifiedBy>
  <cp:revision>508</cp:revision>
  <cp:lastPrinted>2019-04-02T07:05:00Z</cp:lastPrinted>
  <dcterms:created xsi:type="dcterms:W3CDTF">2001-03-01T05:50:00Z</dcterms:created>
  <dcterms:modified xsi:type="dcterms:W3CDTF">2023-04-13T07:02:19Z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E25EB2CCBE944DEEA634DE47A3DC4D01</vt:lpwstr>
  </property>
  <property fmtid="{D5CDD505-2E9C-101B-9397-08002B2CF9AE}" pid="3" name="KSOProductBuildVer">
    <vt:lpwstr>2052-11.1.0.12980</vt:lpwstr>
  </property>
</Properties>
</file>