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embedTrueTypeFonts="1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98" r:id="rId2"/>
    <p:sldId id="471" r:id="rId3"/>
    <p:sldId id="449" r:id="rId4"/>
    <p:sldId id="456" r:id="rId5"/>
    <p:sldId id="435" r:id="rId6"/>
    <p:sldId id="443" r:id="rId7"/>
    <p:sldId id="450" r:id="rId8"/>
    <p:sldId id="458" r:id="rId9"/>
    <p:sldId id="459" r:id="rId10"/>
    <p:sldId id="460" r:id="rId11"/>
    <p:sldId id="461" r:id="rId12"/>
    <p:sldId id="436" r:id="rId13"/>
    <p:sldId id="462" r:id="rId14"/>
    <p:sldId id="463" r:id="rId15"/>
    <p:sldId id="464" r:id="rId16"/>
    <p:sldId id="437" r:id="rId17"/>
    <p:sldId id="438" r:id="rId18"/>
    <p:sldId id="439" r:id="rId19"/>
    <p:sldId id="440" r:id="rId20"/>
    <p:sldId id="457" r:id="rId21"/>
    <p:sldId id="465" r:id="rId22"/>
    <p:sldId id="441" r:id="rId23"/>
    <p:sldId id="442" r:id="rId24"/>
    <p:sldId id="453" r:id="rId25"/>
    <p:sldId id="466" r:id="rId26"/>
    <p:sldId id="467" r:id="rId27"/>
    <p:sldId id="444" r:id="rId28"/>
    <p:sldId id="454" r:id="rId29"/>
    <p:sldId id="468" r:id="rId30"/>
    <p:sldId id="469" r:id="rId31"/>
    <p:sldId id="445" r:id="rId32"/>
    <p:sldId id="446" r:id="rId33"/>
    <p:sldId id="448" r:id="rId34"/>
    <p:sldId id="451" r:id="rId35"/>
    <p:sldId id="452" r:id="rId36"/>
  </p:sldIdLst>
  <p:sldSz cx="9144000" cy="6858000" type="screen4x3"/>
  <p:notesSz cx="6997700" cy="9283700"/>
  <p:embeddedFontLst>
    <p:embeddedFont>
      <p:font typeface="微软雅黑 Light" panose="020B0502040204020203" pitchFamily="34" charset="-122"/>
      <p:regular r:id="rId39"/>
    </p:embeddedFont>
    <p:embeddedFont>
      <p:font typeface="Lucida Sans Unicode" panose="020B0602030504020204" pitchFamily="34" charset="0"/>
      <p:regular r:id="rId40"/>
    </p:embeddedFont>
    <p:embeddedFont>
      <p:font typeface="Verdana" panose="020B0604030504040204" pitchFamily="34" charset="0"/>
      <p:regular r:id="rId41"/>
      <p:bold r:id="rId42"/>
      <p:italic r:id="rId43"/>
      <p:boldItalic r:id="rId44"/>
    </p:embeddedFont>
    <p:embeddedFont>
      <p:font typeface="Wingdings 2" pitchFamily="2" charset="2"/>
      <p:regular r:id="rId45"/>
    </p:embeddedFont>
    <p:embeddedFont>
      <p:font typeface="Wingdings 3" pitchFamily="2" charset="2"/>
      <p:regular r:id="rId46"/>
    </p:embeddedFont>
  </p:embeddedFontLst>
  <p:custDataLst>
    <p:tags r:id="rId47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2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8300"/>
    <a:srgbClr val="CC9900"/>
    <a:srgbClr val="9D7429"/>
    <a:srgbClr val="B88730"/>
    <a:srgbClr val="FFFFFF"/>
    <a:srgbClr val="000000"/>
    <a:srgbClr val="8000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449" autoAdjust="0"/>
    <p:restoredTop sz="80307" autoAdjust="0"/>
  </p:normalViewPr>
  <p:slideViewPr>
    <p:cSldViewPr showGuides="1">
      <p:cViewPr varScale="1">
        <p:scale>
          <a:sx n="108" d="100"/>
          <a:sy n="108" d="100"/>
        </p:scale>
        <p:origin x="736" y="200"/>
      </p:cViewPr>
      <p:guideLst>
        <p:guide orient="horz" pos="1872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F95CACA7-CC3A-4947-BE1F-8C4E202B9C6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B3300304-DD69-46C3-8125-113B1366F9C9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C064-517A-4A5B-9ABC-7CE72C3A4221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812D-D3B0-468F-A74A-0D059ECFA4FB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797A-F089-4EB4-B005-0B784BB895B6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" name="Chevron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480EE2A-7A58-49DB-A7AD-61CB8672622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80EB9-15E7-48D1-8F50-1A6DB0F6845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1B2A66F-91AE-440E-81BA-D4B895EB6EF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E47D0-08E0-4CFC-B81C-0B73A315120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A51DF168-A096-4D9F-8CC8-3F5AF40576F1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3E92-9493-426B-B2A2-5DFC1C59F90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7"/>
          <p:cNvSpPr/>
          <p:nvPr userDrawn="1"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ea typeface="宋体" panose="02010600030101010101" pitchFamily="2" charset="-122"/>
              </a:rPr>
              <a:t>1-</a:t>
            </a:r>
            <a:fld id="{E20EFA5A-D5D4-4582-8801-E4C424580903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>
              <a:ea typeface="宋体" panose="02010600030101010101" pitchFamily="2" charset="-12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2803-FC21-47C8-A07D-AEB2606CB2B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ED9E-9C04-4035-A742-D32CEA108A7E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299E4B8E-F83A-46B2-A578-2BC8850DE6A7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0488F-1B6B-472A-8152-5C4DAFFBA60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Chevron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C6315AAB-9BE6-4858-9426-6A1389E68D8D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01006-C005-4E1F-9269-A31F16EB01A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08738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08AF5-ACF3-4862-BF75-D261B242FC6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5800" y="1745159"/>
            <a:ext cx="7772400" cy="261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</a:t>
            </a:r>
            <a:r>
              <a:rPr lang="zh-CN" altLang="en-US" sz="48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案例研究</a:t>
            </a:r>
          </a:p>
          <a:p>
            <a:pPr algn="ctr">
              <a:spcBef>
                <a:spcPts val="1200"/>
              </a:spcBef>
            </a:pPr>
            <a:endParaRPr lang="en-US" altLang="zh-CN" sz="4800" b="1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预测全球股票价格</a:t>
            </a:r>
            <a:r>
              <a:rPr lang="en-US" altLang="zh-CN" sz="48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7529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显示抓取到的股票收盘价：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某一具体日期的收盘价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</a:t>
            </a: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dfprice.Date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== '2019-03-20']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爬虫：抓取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股票收盘价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038600"/>
            <a:ext cx="7322608" cy="1295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8225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显示抓取到的股票收盘价：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某一具体日期期间的收盘价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[(</a:t>
            </a: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dfprice.Date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&gt;=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'2019-03-11') 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&amp;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</a:t>
            </a: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dfprice.Date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&lt;=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'2019-03-15')]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爬虫：抓取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股票收盘价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485" y="4190951"/>
            <a:ext cx="6493350" cy="24409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6546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设定：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预测之后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个交易日的股价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创建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240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接近年平均交易日数目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使用最近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个交易日的股价作为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为标签矩阵，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为特征矩阵。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ndprice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为已知的全部收盘价序列，用于生成预测未来股价的已知特征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X,y,ndprice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make_price_sample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240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创建适合机器学习的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5555"/>
            <a:ext cx="794702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查看标签矩阵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的形状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的形状为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240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列：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240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个样本，每个样本的值只有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个，即股票的收盘价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y.shape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的形状为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240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列：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240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个样本，每个样本的值有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个，即预测股票收盘价时使用的特征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X.shape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创建适合机器学习的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6384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查看标签矩阵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头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y[:5]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查看标签矩阵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800" i="1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~</a:t>
            </a:r>
            <a:r>
              <a:rPr lang="en-US" altLang="zh-CN" sz="2800" i="1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y[i-1:j]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，数组的头个元素的序号为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，所以用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-1;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数组实际查看到截至下标的前一个元素，所以直接用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y[2:5]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创建适合机器学习的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0067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头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X[:5]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个样本中的第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X[3-1, 2-1]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最后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：只用到了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中的一部分样本，并非其最初的样本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X[:-5]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创建适合机器学习的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75462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随机分割样本为训练集和测试集：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与模型无关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sklearn.model_selection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\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import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X_train,X_test,y_train,y_test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\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X,y,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random_state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进行机器学习：拆分样本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8545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引用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近邻模型的预测器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Regressor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：这里使用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个近邻，可更改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sklearn.neighbors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\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import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KNeighborsRegressor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KNeighborsRegressor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n_neighbors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\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weights='distance'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关键字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weights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设定使用近邻的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权重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：默认为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uniform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，表示各个近邻的权重一样；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distance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表示各个近邻的权重与标签的距离成反比，距离越近权重越大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进行机器学习：引用模型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5495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学习训练集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fr-F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reg.</a:t>
            </a:r>
            <a:r>
              <a:rPr lang="fr-FR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</a:t>
            </a:r>
            <a:r>
              <a:rPr lang="fr-F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(X_train,y_train)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fr-FR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评估学习效果：训练集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vs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X_train,y_train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reg.score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X_test,y_test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预测模型得到的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拟合优度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</a:t>
            </a:r>
            <a:r>
              <a:rPr lang="en-US" altLang="zh-CN" sz="2800" baseline="30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存在明显的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过拟合问题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1.0 vs 0.9584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进行机器学习：监督式学习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6767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设定：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预测未来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个交易日的股价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需要预测的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2022.3.25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，周五（美东时间）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使用最近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个交易日的股价作为预测标签的已知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。注意：其数目需与生成样本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函数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make_price_sample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时使用的参数相同，否则会出现矩阵形状不匹配的错误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ndprice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[0,0:20]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6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预测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未来股价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764349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案例采用的股价预测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原理和模型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案例的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准备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工作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爬虫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抓取已知股价信息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创建适合机器学习的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历史股价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未来股价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最优近邻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数目：两种策略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最优特征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数目：两种策略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全自动寻找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：最优近邻数目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+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寻找最优特征数目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总结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与现存问题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要点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7339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ndprice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[0,0:20]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是什么？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一个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列的矩阵，类似于一张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Excel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表格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个参数表示第几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行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或行的范围，起始编号为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，第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行实际上为该矩阵的第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行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个参数表示第几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列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或列的范围，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0:20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表示取第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列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实际为第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列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到第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(20-1)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列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实际为第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列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其结果是得到该股票的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个连续的历史收盘价，作为期望预测股价日的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个特征值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总结：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ndprice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a,b:c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表示取得矩阵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ndprice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中第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行的第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列开始的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(c-b)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个元素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预测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未来股价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7720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预测结果：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预测的股价：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302.48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2022.3.25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，周五，美东时间），究竟准不准？肯定不太准（误差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±1%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），因为后面还要演示如何改进算法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如何查看当日的收盘价？函数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get_stock_price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get_stock_price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('MSFT', '3/25/2022', '3/24/2022')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预测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未来股价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7783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需要改善：预测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准确度欠佳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自动寻找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最优的近邻个数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，以便取得最佳的测试集成绩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自动寻找最近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多少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个交易日的股价作为特征时能够取得最佳的测试集成绩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多少个特征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时效果最好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之后多个交易日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的股价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不止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挖掘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近邻模型的潜力，判断其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是否适合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解决此类问题</a:t>
            </a:r>
            <a:endParaRPr lang="en-US" altLang="zh-CN" sz="26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预测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未来股价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9020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：给定特征矩阵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，获得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最高测试集分数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的近邻个数：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bestk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：最优近邻个数，此时测试集分数最高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bestscore_train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bestscore_test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：最高的训练集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：测试集分数最高时的模型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,bestk,bestscore_train,bestscore_test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=\ 			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bestKN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bestk,bestscore_train,bestscore_test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结果：最优近邻个数为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，最高的训练集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分数为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1.0(0. 9765)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寻找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最优近邻数目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3877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最佳近邻个数：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，训练集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成绩：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1(0.9765)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，存在轻微过拟合，预测未来的准确度可能不稳定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重新预测股价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.predict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重新预测股价：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305.56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寻找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最优近邻数目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6671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：给定特征矩阵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，获得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过拟合尽可能小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的近邻个数：测试集分数可能并非最高！预测结果可能并非最佳，但预测准确度将更加稳定！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bestrate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表示训练集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测试集之间的最小分数差距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,bestk,bestscore_train,bestscore_test,bestrate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bestKN2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bestk,bestscore_train,bestscore_test,bestrate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结果：最优近邻个数为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，最高的训练集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分数为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1.0(0.9765)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，差距为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0.024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寻找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最优近邻数目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69493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重新预测股价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.predict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重新预测股价：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305.56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，与前述一致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寻找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最优近邻数目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9973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：获得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最高测试集分数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的特征个数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对于每个特征数目以其最优近邻个数的测试集成绩为准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bestf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：最优特征个数，此时测试集分数最高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bestk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：最优近邻个数，此时测试集分数最高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bestscore_train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bestscore_test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：最高的训练集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：未来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天，测试集分数最高时的模型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,bestf,bestk,bestscore_train,bestscore_test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bestFN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(dfprice,1,240)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bestf,bestk,bestscore_train,bestscore_test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寻找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最优特征数目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1431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最优特征数目：过去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137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个交易日的收盘价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最优近邻个数：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此时训练集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1.0(0.9838)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重新预测股价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[0,0: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bestf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.predict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预测的股价：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302.15</a:t>
            </a:r>
            <a:endParaRPr lang="en-US" altLang="zh-CN" sz="26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寻找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最优特征数目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24484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：获得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过拟合程度尽可能小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的特征个数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bestf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：最优特征个数，此时测试集分数最高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：最优近邻个数，此时测试集分数最高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：最高的训练集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：未来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天，测试集分数最高时的模型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,bestf,bestk,bestscore_train,bestscore_test,bestrate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bestFN2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(dfprice,1,240)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bestf,bestk,bestscore_train,bestscore_test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寻找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最优特征数目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案例采用的股价预测原理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2362200" y="3429000"/>
            <a:ext cx="63246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219200" y="3048000"/>
            <a:ext cx="0" cy="3810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990600" y="1417638"/>
            <a:ext cx="461665" cy="16303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预测未来股价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2357735" y="3048000"/>
            <a:ext cx="0" cy="381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129135" y="1417638"/>
            <a:ext cx="461665" cy="16303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已知</a:t>
            </a:r>
            <a:r>
              <a:rPr lang="en-US" altLang="zh-CN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\</a:t>
            </a:r>
            <a:r>
              <a:rPr lang="zh-CN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未知边界</a:t>
            </a:r>
          </a:p>
        </p:txBody>
      </p:sp>
      <p:sp>
        <p:nvSpPr>
          <p:cNvPr id="9" name="左大括号 8"/>
          <p:cNvSpPr/>
          <p:nvPr/>
        </p:nvSpPr>
        <p:spPr>
          <a:xfrm rot="16200000">
            <a:off x="1588772" y="3132138"/>
            <a:ext cx="380998" cy="1181101"/>
          </a:xfrm>
          <a:prstGeom prst="leftBrace">
            <a:avLst>
              <a:gd name="adj1" fmla="val 45180"/>
              <a:gd name="adj2" fmla="val 5000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48438" y="3970972"/>
            <a:ext cx="461665" cy="20183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间隔几个交易日</a:t>
            </a:r>
          </a:p>
        </p:txBody>
      </p:sp>
      <p:sp>
        <p:nvSpPr>
          <p:cNvPr id="16" name="左大括号 15"/>
          <p:cNvSpPr/>
          <p:nvPr/>
        </p:nvSpPr>
        <p:spPr>
          <a:xfrm rot="16200000">
            <a:off x="4872991" y="1133159"/>
            <a:ext cx="380998" cy="5189219"/>
          </a:xfrm>
          <a:prstGeom prst="leftBrace">
            <a:avLst>
              <a:gd name="adj1" fmla="val 45180"/>
              <a:gd name="adj2" fmla="val 5000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7696200" y="3048000"/>
            <a:ext cx="0" cy="381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468880" y="3970655"/>
            <a:ext cx="582168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以一段历史股价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为基础预测未来某日的股价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使用多长时间的历史股价作为特征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需要寻找最优方案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特征的个数</a:t>
            </a:r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1219200" y="3429000"/>
            <a:ext cx="1138536" cy="0"/>
          </a:xfrm>
          <a:prstGeom prst="straightConnector1">
            <a:avLst/>
          </a:prstGeom>
          <a:ln>
            <a:prstDash val="sysDot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729334" y="2895600"/>
            <a:ext cx="29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股票历史收盘价时间序列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71080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最优特征数目：过去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137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个交易日的收盘价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最优近邻个数：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此时训练集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1.0(0.9838)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重新预测股价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[0,0: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bestf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.predict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预测的股价：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302.15</a:t>
            </a:r>
            <a:endParaRPr lang="en-US" altLang="zh-CN" sz="26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寻找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最优特征数目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22960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预测当前日期后未来第几天的股价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特点：全自动寻找最优特征个数和最优近邻个数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n_nextdays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：当前日期后的未来第几天，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n_samples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：使用的样本个数，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240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(fprice2)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：根据最优特征策略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bestFN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最优特征策略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bestFN2)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个股价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bestfeature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bestk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forecast_stock_price2(dfprice,1,240)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445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一步</a:t>
            </a:r>
            <a:r>
              <a:rPr lang="zh-CN" altLang="en-US" sz="4445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</a:t>
            </a:r>
            <a:r>
              <a:rPr lang="zh-CN" altLang="en-US" sz="4445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最优预测结果</a:t>
            </a:r>
            <a:r>
              <a:rPr lang="zh-CN" altLang="en-US" sz="4445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4445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445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5555"/>
            <a:ext cx="803275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预测微软股价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42925" lvl="1" indent="-287655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当前日期：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2022.3.24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（美东时间）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42925" lvl="1" indent="-287655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个交易日后的收盘价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(2022.3.25)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预测股价数据：两种最优特征的优化策略结果</a:t>
            </a:r>
            <a:endParaRPr lang="zh-CN" altLang="en-US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forecast_stock_price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('MSFT','2022-3-24',1)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预测对象和日期：微软，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2022-3-25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预测结果：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、优化策略：最高测试集分数策略，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个近邻，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215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个特征，预测收盘价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$302.16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、优化策略：最小过拟合策略，结果相同！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42925" lvl="1" indent="-287655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综合实例：预测微软股价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62635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优点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简单，易懂，易操作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更适合分类问题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缺点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用于预测时不易反映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连续数值的变化趋势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应谨慎使用预测连续数值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总结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en-US" altLang="zh-CN" sz="4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k</a:t>
            </a:r>
            <a:r>
              <a:rPr lang="zh-CN" altLang="en-US" sz="4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15605" cy="49911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爬虫抓取原始股价信息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收盘价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创建符合机器学习要求的数据样本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随机拆分样本为训练集和测试集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学习训练集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利用测试集评估学习效果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预测未来股价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提高预测准确度：寻找最优近邻个数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最优特征个数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更换模型</a:t>
            </a:r>
            <a:endParaRPr lang="en-US" altLang="zh-CN" sz="26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总结：案例采用的股价预测步骤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14400"/>
            <a:ext cx="8015605" cy="5562600"/>
          </a:xfrm>
        </p:spPr>
        <p:txBody>
          <a:bodyPr/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p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全球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下列股票未来的收盘价：以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昨天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为基准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美股有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天时差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美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苹果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AAPL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中概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京东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JD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港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腾讯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0700.HK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深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万科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000002.SZ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沪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中国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联通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600050.SS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韩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国股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三星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电子：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005930.KS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本股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优衣库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9983.T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7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印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度股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塔塔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咨询：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TCS.NS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8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德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国股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宝马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汽车：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BMW.DE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新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加坡股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新电信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Z74.SI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p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尝试分析预测准确或不准确的原因，以及如何进行改进？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445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课堂案例练习</a:t>
            </a:r>
            <a:endParaRPr lang="zh-CN" altLang="en-US" sz="4445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案例采用的股价预测原理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3400" y="1295400"/>
            <a:ext cx="78257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问题：当前已知股价的最新日期为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D1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，希望预测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天后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的股价，设定使用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。假定：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近期无特别“黑天鹅”事件发生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（如财务报告披露，公司重大事项，股利事件）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555" y="2362200"/>
            <a:ext cx="777367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300" y="3866833"/>
            <a:ext cx="5344230" cy="1467167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>
            <a:off x="1828800" y="3276601"/>
            <a:ext cx="0" cy="9144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2590800" y="3276601"/>
            <a:ext cx="762000" cy="9144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3429000" y="3200401"/>
            <a:ext cx="717029" cy="1066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4213485" y="3200401"/>
            <a:ext cx="717029" cy="1066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4976944" y="3206647"/>
            <a:ext cx="717029" cy="1066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H="1">
            <a:off x="5740403" y="3215391"/>
            <a:ext cx="615858" cy="105181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30555" y="5486400"/>
            <a:ext cx="79946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注意：使用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P3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作为第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个特征来预测标签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P1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是因为要预测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天后的股价。如果是预测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天后的股价，则第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个特征应该是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P2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，以此类推。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62952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使用案例的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案例的准备工作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爬虫：抓取股票的收盘价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创建符合机器学习要求的样本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随机拆分样本为训练集和测试集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采用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学习训练集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利用测试集评估学习效果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预测未来股价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提高预测准确度的措施：最优近邻个数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最优特征个数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更换模型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案例采用的股价预测原理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7846695" cy="49911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Anaconda Prompt</a:t>
            </a: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安装插件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siat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安装方法：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pip install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siat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 startAt="4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升级方法：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pip install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siat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--upgrade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案例的准备工作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。。。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0511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微软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公司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Microsoft(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股票代码：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MSFT)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，样本，降序排列，最新日期的样本在前面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期间：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2015.1.1 ~ 2022.3.24(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周四，美东时间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函数要求的日期格式：月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年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siat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*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get_stock_price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('MSFT','3/24/2022', '1/1/2015')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爬虫：抓取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股票收盘价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31393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显示抓取到的股票收盘价：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最近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天的收盘价，含有日期和星期几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dfprice.head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(5)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爬虫：抓取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股票收盘价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3886200"/>
            <a:ext cx="5163271" cy="21148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5213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显示抓取到的股票收盘价：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最初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天的收盘价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dfprice.tail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(3)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爬虫：抓取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股票收盘价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886200"/>
            <a:ext cx="7026934" cy="190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98&quot;/&gt;&lt;/object&gt;&lt;object type=&quot;3&quot; unique_id=&quot;10005&quot;&gt;&lt;property id=&quot;20148&quot; value=&quot;5&quot;/&gt;&lt;property id=&quot;20300&quot; value=&quot;Slide 2&quot;/&gt;&lt;property id=&quot;20307&quot; value=&quot;297&quot;/&gt;&lt;/object&gt;&lt;object type=&quot;3&quot; unique_id=&quot;10006&quot;&gt;&lt;property id=&quot;20148&quot; value=&quot;5&quot;/&gt;&lt;property id=&quot;20300&quot; value=&quot;Slide 3&quot;/&gt;&lt;property id=&quot;20307&quot; value=&quot;260&quot;/&gt;&lt;/object&gt;&lt;object type=&quot;3&quot; unique_id=&quot;10007&quot;&gt;&lt;property id=&quot;20148&quot; value=&quot;5&quot;/&gt;&lt;property id=&quot;20300&quot; value=&quot;Slide 4&quot;/&gt;&lt;property id=&quot;20307&quot; value=&quot;303&quot;/&gt;&lt;/object&gt;&lt;object type=&quot;3&quot; unique_id=&quot;10008&quot;&gt;&lt;property id=&quot;20148&quot; value=&quot;5&quot;/&gt;&lt;property id=&quot;20300&quot; value=&quot;Slide 5&quot;/&gt;&lt;property id=&quot;20307&quot; value=&quot;262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70&quot;/&gt;&lt;/object&gt;&lt;object type=&quot;3&quot; unique_id=&quot;10014&quot;&gt;&lt;property id=&quot;20148&quot; value=&quot;5&quot;/&gt;&lt;property id=&quot;20300&quot; value=&quot;Slide 11&quot;/&gt;&lt;property id=&quot;20307&quot; value=&quot;269&quot;/&gt;&lt;/object&gt;&lt;object type=&quot;3&quot; unique_id=&quot;10015&quot;&gt;&lt;property id=&quot;20148&quot; value=&quot;5&quot;/&gt;&lt;property id=&quot;20300&quot; value=&quot;Slide 12&quot;/&gt;&lt;property id=&quot;20307&quot; value=&quot;286&quot;/&gt;&lt;/object&gt;&lt;object type=&quot;3&quot; unique_id=&quot;10016&quot;&gt;&lt;property id=&quot;20148&quot; value=&quot;5&quot;/&gt;&lt;property id=&quot;20300&quot; value=&quot;Slide 13&quot;/&gt;&lt;property id=&quot;20307&quot; value=&quot;273&quot;/&gt;&lt;/object&gt;&lt;object type=&quot;3&quot; unique_id=&quot;10017&quot;&gt;&lt;property id=&quot;20148&quot; value=&quot;5&quot;/&gt;&lt;property id=&quot;20300&quot; value=&quot;Slide 14&quot;/&gt;&lt;property id=&quot;20307&quot; value=&quot;294&quot;/&gt;&lt;/object&gt;&lt;object type=&quot;3&quot; unique_id=&quot;10018&quot;&gt;&lt;property id=&quot;20148&quot; value=&quot;5&quot;/&gt;&lt;property id=&quot;20300&quot; value=&quot;Slide 15&quot;/&gt;&lt;property id=&quot;20307&quot; value=&quot;304&quot;/&gt;&lt;/object&gt;&lt;object type=&quot;3&quot; unique_id=&quot;10019&quot;&gt;&lt;property id=&quot;20148&quot; value=&quot;5&quot;/&gt;&lt;property id=&quot;20300&quot; value=&quot;Slide 16&quot;/&gt;&lt;property id=&quot;20307&quot; value=&quot;305&quot;/&gt;&lt;/object&gt;&lt;object type=&quot;3&quot; unique_id=&quot;10020&quot;&gt;&lt;property id=&quot;20148&quot; value=&quot;5&quot;/&gt;&lt;property id=&quot;20300&quot; value=&quot;Slide 17&quot;/&gt;&lt;property id=&quot;20307&quot; value=&quot;271&quot;/&gt;&lt;/object&gt;&lt;object type=&quot;3&quot; unique_id=&quot;10021&quot;&gt;&lt;property id=&quot;20148&quot; value=&quot;5&quot;/&gt;&lt;property id=&quot;20300&quot; value=&quot;Slide 18&quot;/&gt;&lt;property id=&quot;20307&quot; value=&quot;30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object type=&quot;3&quot; unique_id=&quot;10023&quot;&gt;&lt;property id=&quot;20148&quot; value=&quot;5&quot;/&gt;&lt;property id=&quot;20300&quot; value=&quot;Slide 20&quot;/&gt;&lt;property id=&quot;20307&quot; value=&quot;300&quot;/&gt;&lt;/object&gt;&lt;object type=&quot;3&quot; unique_id=&quot;10024&quot;&gt;&lt;property id=&quot;20148&quot; value=&quot;5&quot;/&gt;&lt;property id=&quot;20300&quot; value=&quot;Slide 21&quot;/&gt;&lt;property id=&quot;20307&quot; value=&quot;307&quot;/&gt;&lt;/object&gt;&lt;object type=&quot;3&quot; unique_id=&quot;10025&quot;&gt;&lt;property id=&quot;20148&quot; value=&quot;5&quot;/&gt;&lt;property id=&quot;20300&quot; value=&quot;Slide 22&quot;/&gt;&lt;property id=&quot;20307&quot; value=&quot;274&quot;/&gt;&lt;/object&gt;&lt;object type=&quot;3&quot; unique_id=&quot;10026&quot;&gt;&lt;property id=&quot;20148&quot; value=&quot;5&quot;/&gt;&lt;property id=&quot;20300&quot; value=&quot;Slide 23&quot;/&gt;&lt;property id=&quot;20307&quot; value=&quot;301&quot;/&gt;&lt;/object&gt;&lt;object type=&quot;3&quot; unique_id=&quot;10027&quot;&gt;&lt;property id=&quot;20148&quot; value=&quot;5&quot;/&gt;&lt;property id=&quot;20300&quot; value=&quot;Slide 24&quot;/&gt;&lt;property id=&quot;20307&quot; value=&quot;288&quot;/&gt;&lt;/object&gt;&lt;object type=&quot;3&quot; unique_id=&quot;10028&quot;&gt;&lt;property id=&quot;20148&quot; value=&quot;5&quot;/&gt;&lt;property id=&quot;20300&quot; value=&quot;Slide 25&quot;/&gt;&lt;property id=&quot;20307&quot; value=&quot;302&quot;/&gt;&lt;/object&gt;&lt;/object&gt;&lt;/object&gt;&lt;/database&gt;"/>
  <p:tag name="SECTOMILLISECCONVERTED" val="1"/>
  <p:tag name="KSO_WPP_MARK_KEY" val="144fe040-c639-4ee4-98d1-01fb78b4d99a"/>
  <p:tag name="COMMONDATA" val="eyJoZGlkIjoiMDcwZTFhZTU1MWY5OGQyNWU2YTA1NzVhNjhjN2Y4ZGU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2703</Words>
  <Application>Microsoft Macintosh PowerPoint</Application>
  <PresentationFormat>On-screen Show (4:3)</PresentationFormat>
  <Paragraphs>260</Paragraphs>
  <Slides>35</Slides>
  <Notes>4</Notes>
  <HiddenSlides>4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Times New Roman</vt:lpstr>
      <vt:lpstr>Wingdings 3</vt:lpstr>
      <vt:lpstr>微软雅黑 Light</vt:lpstr>
      <vt:lpstr>Wingdings</vt:lpstr>
      <vt:lpstr>Wingdings 2</vt:lpstr>
      <vt:lpstr>Verdana</vt:lpstr>
      <vt:lpstr>Lucida Sans Unicode</vt:lpstr>
      <vt:lpstr>Arial</vt:lpstr>
      <vt:lpstr>Concourse</vt:lpstr>
      <vt:lpstr>PowerPoint Presentation</vt:lpstr>
      <vt:lpstr>案例要点</vt:lpstr>
      <vt:lpstr>案例采用的股价预测原理</vt:lpstr>
      <vt:lpstr>案例采用的股价预测原理</vt:lpstr>
      <vt:lpstr>案例采用的股价预测原理</vt:lpstr>
      <vt:lpstr>案例的准备工作1。。。</vt:lpstr>
      <vt:lpstr>爬虫：抓取股票收盘价</vt:lpstr>
      <vt:lpstr>爬虫：抓取股票收盘价</vt:lpstr>
      <vt:lpstr>爬虫：抓取股票收盘价</vt:lpstr>
      <vt:lpstr>爬虫：抓取股票收盘价</vt:lpstr>
      <vt:lpstr>爬虫：抓取股票收盘价</vt:lpstr>
      <vt:lpstr>创建适合机器学习的样本</vt:lpstr>
      <vt:lpstr>创建适合机器学习的样本</vt:lpstr>
      <vt:lpstr>创建适合机器学习的样本</vt:lpstr>
      <vt:lpstr>创建适合机器学习的样本</vt:lpstr>
      <vt:lpstr>进行机器学习：拆分样本</vt:lpstr>
      <vt:lpstr>进行机器学习：引用模型</vt:lpstr>
      <vt:lpstr>进行机器学习：监督式学习</vt:lpstr>
      <vt:lpstr>预测未来股价</vt:lpstr>
      <vt:lpstr>预测未来股价</vt:lpstr>
      <vt:lpstr>预测未来股价</vt:lpstr>
      <vt:lpstr>预测未来股价</vt:lpstr>
      <vt:lpstr>寻找最优近邻数目</vt:lpstr>
      <vt:lpstr>寻找最优近邻数目</vt:lpstr>
      <vt:lpstr>寻找最优近邻数目</vt:lpstr>
      <vt:lpstr>寻找最优近邻数目</vt:lpstr>
      <vt:lpstr>寻找最优特征数目</vt:lpstr>
      <vt:lpstr>寻找最优特征数目</vt:lpstr>
      <vt:lpstr>寻找最优特征数目</vt:lpstr>
      <vt:lpstr>寻找最优特征数目</vt:lpstr>
      <vt:lpstr>一步寻找最优预测结果：k近邻模型</vt:lpstr>
      <vt:lpstr>综合实例：预测微软股价</vt:lpstr>
      <vt:lpstr>总结- k近邻模型</vt:lpstr>
      <vt:lpstr>总结：案例采用的股价预测步骤</vt:lpstr>
      <vt:lpstr>课堂案例练习</vt:lpstr>
    </vt:vector>
  </TitlesOfParts>
  <Company>Irwin/ McGraw-Hill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subject>Introduction to Corporate Finance</dc:subject>
  <dc:creator>John Stansfield</dc:creator>
  <cp:lastModifiedBy>DING Xiaosong</cp:lastModifiedBy>
  <cp:revision>477</cp:revision>
  <cp:lastPrinted>2019-04-02T07:05:00Z</cp:lastPrinted>
  <dcterms:created xsi:type="dcterms:W3CDTF">2001-03-01T05:50:00Z</dcterms:created>
  <dcterms:modified xsi:type="dcterms:W3CDTF">2023-03-30T12:58:31Z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33AEEF8537D5446E9971053E9BC2F301</vt:lpwstr>
  </property>
  <property fmtid="{D5CDD505-2E9C-101B-9397-08002B2CF9AE}" pid="3" name="KSOProductBuildVer">
    <vt:lpwstr>2052-11.1.0.12980</vt:lpwstr>
  </property>
</Properties>
</file>