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98" r:id="rId3"/>
    <p:sldId id="471" r:id="rId5"/>
    <p:sldId id="495" r:id="rId6"/>
    <p:sldId id="472" r:id="rId7"/>
    <p:sldId id="496" r:id="rId8"/>
    <p:sldId id="497" r:id="rId9"/>
    <p:sldId id="498" r:id="rId10"/>
    <p:sldId id="500" r:id="rId11"/>
    <p:sldId id="501" r:id="rId12"/>
    <p:sldId id="502" r:id="rId13"/>
    <p:sldId id="504" r:id="rId14"/>
    <p:sldId id="503" r:id="rId15"/>
    <p:sldId id="506" r:id="rId16"/>
    <p:sldId id="507" r:id="rId17"/>
    <p:sldId id="508" r:id="rId18"/>
    <p:sldId id="509" r:id="rId19"/>
    <p:sldId id="510" r:id="rId20"/>
    <p:sldId id="511" r:id="rId21"/>
    <p:sldId id="512" r:id="rId22"/>
    <p:sldId id="513" r:id="rId23"/>
    <p:sldId id="514" r:id="rId24"/>
    <p:sldId id="516" r:id="rId25"/>
    <p:sldId id="518" r:id="rId26"/>
    <p:sldId id="520" r:id="rId27"/>
    <p:sldId id="521" r:id="rId28"/>
  </p:sldIdLst>
  <p:sldSz cx="9144000" cy="6858000" type="screen4x3"/>
  <p:notesSz cx="6997700" cy="9283700"/>
  <p:embeddedFontLst>
    <p:embeddedFont>
      <p:font typeface="Lucida Sans Unicode" panose="020B0602030504020204" pitchFamily="34" charset="0"/>
      <p:regular r:id="rId33"/>
    </p:embeddedFont>
    <p:embeddedFont>
      <p:font typeface="Wingdings 3" panose="05040102010807070707" pitchFamily="18" charset="2"/>
      <p:regular r:id="rId34"/>
    </p:embeddedFont>
    <p:embeddedFont>
      <p:font typeface="Verdana" panose="020B0604030504040204" pitchFamily="34" charset="0"/>
      <p:regular r:id="rId35"/>
    </p:embeddedFont>
    <p:embeddedFont>
      <p:font typeface="Wingdings 2" panose="05020102010507070707" pitchFamily="18" charset="2"/>
      <p:regular r:id="rId36"/>
    </p:embeddedFont>
    <p:embeddedFont>
      <p:font typeface="黑体" panose="02010609060101010101" charset="-122"/>
      <p:regular r:id="rId37"/>
    </p:embeddedFont>
    <p:embeddedFont>
      <p:font typeface="微软雅黑 Light" panose="020B0502040204020203" charset="-122"/>
      <p:regular r:id="rId38"/>
    </p:embeddedFont>
  </p:embeddedFontLst>
  <p:custDataLst>
    <p:tags r:id="rId3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38" autoAdjust="0"/>
    <p:restoredTop sz="80289" autoAdjust="0"/>
  </p:normalViewPr>
  <p:slideViewPr>
    <p:cSldViewPr showGuides="1">
      <p:cViewPr varScale="1">
        <p:scale>
          <a:sx n="97" d="100"/>
          <a:sy n="97" d="100"/>
        </p:scale>
        <p:origin x="1920" y="7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" y="1516797"/>
            <a:ext cx="8229600" cy="335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16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</a:t>
            </a:r>
            <a:r>
              <a:rPr lang="en-US" altLang="zh-CN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4800" b="1" dirty="0">
                <a:solidFill>
                  <a:srgbClr val="00B05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深度学习</a:t>
            </a:r>
            <a:r>
              <a:rPr lang="en-US" altLang="zh-CN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Neutral Network  (Deep Learning)</a:t>
            </a: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89355"/>
            <a:ext cx="7731125" cy="5334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例：对于下图所示的简单神经网络，使用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tanh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激活函数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单层感知：激活函数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1752600"/>
            <a:ext cx="3122930" cy="239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7800" y="4191000"/>
            <a:ext cx="6633845" cy="255333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h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[0] = </a:t>
            </a:r>
            <a:r>
              <a:rPr lang="pl-PL" altLang="zh-CN" sz="2000" dirty="0">
                <a:solidFill>
                  <a:srgbClr val="FF0000"/>
                </a:solidFill>
                <a:latin typeface="Times-Roman"/>
              </a:rPr>
              <a:t>tanh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(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[3,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[3] + </a:t>
            </a:r>
            <a:r>
              <a:rPr lang="pl-PL" altLang="zh-CN" sz="2000" i="1" dirty="0">
                <a:solidFill>
                  <a:srgbClr val="181818"/>
                </a:solidFill>
                <a:latin typeface="TimesNewRomanPS-ItalicMT"/>
              </a:rPr>
              <a:t>b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[0])</a:t>
            </a:r>
            <a:endParaRPr lang="pl-PL" altLang="zh-CN" sz="2000" dirty="0">
              <a:solidFill>
                <a:srgbClr val="181818"/>
              </a:solidFill>
              <a:latin typeface="Times-Roman"/>
            </a:endParaRPr>
          </a:p>
          <a:p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h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[1] = tanh(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[3,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[3] + </a:t>
            </a:r>
            <a:r>
              <a:rPr lang="pl-PL" altLang="zh-CN" sz="2000" i="1" dirty="0">
                <a:solidFill>
                  <a:srgbClr val="181818"/>
                </a:solidFill>
                <a:latin typeface="TimesNewRomanPS-ItalicMT"/>
              </a:rPr>
              <a:t>b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[1])</a:t>
            </a:r>
            <a:endParaRPr lang="pl-PL" altLang="zh-CN" sz="2000" dirty="0">
              <a:solidFill>
                <a:srgbClr val="181818"/>
              </a:solidFill>
              <a:latin typeface="Times-Roman"/>
            </a:endParaRPr>
          </a:p>
          <a:p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h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[2] = tanh(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[0]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[1]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[2] +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[3, 0] * </a:t>
            </a:r>
            <a:r>
              <a:rPr lang="pl-PL" altLang="zh-CN" sz="20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[3] + </a:t>
            </a:r>
            <a:r>
              <a:rPr lang="pl-PL" altLang="zh-CN" sz="2000" i="1" dirty="0">
                <a:solidFill>
                  <a:srgbClr val="181818"/>
                </a:solidFill>
                <a:latin typeface="TimesNewRomanPS-ItalicMT"/>
              </a:rPr>
              <a:t>b</a:t>
            </a:r>
            <a:r>
              <a:rPr lang="pl-PL" altLang="zh-CN" sz="2000" dirty="0">
                <a:solidFill>
                  <a:srgbClr val="181818"/>
                </a:solidFill>
                <a:latin typeface="Times-Roman"/>
              </a:rPr>
              <a:t>[2])</a:t>
            </a:r>
            <a:endParaRPr lang="en-US" altLang="zh-CN" sz="2000" dirty="0">
              <a:solidFill>
                <a:srgbClr val="181818"/>
              </a:solidFill>
              <a:latin typeface="Times-Roman"/>
            </a:endParaRPr>
          </a:p>
          <a:p>
            <a:endParaRPr lang="pl-PL" altLang="zh-CN" sz="2000" dirty="0">
              <a:solidFill>
                <a:srgbClr val="181818"/>
              </a:solidFill>
              <a:latin typeface="Times-Roman"/>
            </a:endParaRPr>
          </a:p>
          <a:p>
            <a:r>
              <a:rPr lang="pt-BR" altLang="zh-CN" sz="2000" i="1" dirty="0">
                <a:solidFill>
                  <a:srgbClr val="181818"/>
                </a:solidFill>
                <a:latin typeface="TimesNewRomanPS-ItalicMT"/>
              </a:rPr>
              <a:t>ŷ 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= </a:t>
            </a:r>
            <a:r>
              <a:rPr lang="pt-BR" altLang="zh-CN" sz="2000" i="1" dirty="0">
                <a:solidFill>
                  <a:srgbClr val="181818"/>
                </a:solidFill>
                <a:latin typeface="Times-Italic"/>
              </a:rPr>
              <a:t>v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[0] * </a:t>
            </a:r>
            <a:r>
              <a:rPr lang="pt-BR" altLang="zh-CN" sz="2000" i="1" dirty="0">
                <a:solidFill>
                  <a:srgbClr val="181818"/>
                </a:solidFill>
                <a:latin typeface="Times-Italic"/>
              </a:rPr>
              <a:t>h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[0] + </a:t>
            </a:r>
            <a:r>
              <a:rPr lang="pt-BR" altLang="zh-CN" sz="2000" i="1" dirty="0">
                <a:solidFill>
                  <a:srgbClr val="181818"/>
                </a:solidFill>
                <a:latin typeface="Times-Italic"/>
              </a:rPr>
              <a:t>v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[1] * </a:t>
            </a:r>
            <a:r>
              <a:rPr lang="pt-BR" altLang="zh-CN" sz="2000" i="1" dirty="0">
                <a:solidFill>
                  <a:srgbClr val="181818"/>
                </a:solidFill>
                <a:latin typeface="Times-Italic"/>
              </a:rPr>
              <a:t>h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[1] + </a:t>
            </a:r>
            <a:r>
              <a:rPr lang="pt-BR" altLang="zh-CN" sz="2000" i="1" dirty="0">
                <a:solidFill>
                  <a:srgbClr val="181818"/>
                </a:solidFill>
                <a:latin typeface="Times-Italic"/>
              </a:rPr>
              <a:t>v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[2] * </a:t>
            </a:r>
            <a:r>
              <a:rPr lang="pt-BR" altLang="zh-CN" sz="2000" i="1" dirty="0">
                <a:solidFill>
                  <a:srgbClr val="181818"/>
                </a:solidFill>
                <a:latin typeface="Times-Italic"/>
              </a:rPr>
              <a:t>h</a:t>
            </a:r>
            <a:r>
              <a:rPr lang="pt-BR" altLang="zh-CN" sz="2000" dirty="0">
                <a:solidFill>
                  <a:srgbClr val="181818"/>
                </a:solidFill>
                <a:latin typeface="Times-Roman"/>
              </a:rPr>
              <a:t>[2] + </a:t>
            </a:r>
            <a:r>
              <a:rPr lang="pt-BR" altLang="zh-CN" sz="2000" i="1" dirty="0">
                <a:solidFill>
                  <a:srgbClr val="181818"/>
                </a:solidFill>
                <a:latin typeface="TimesNewRomanPS-ItalicMT"/>
              </a:rPr>
              <a:t>b</a:t>
            </a:r>
            <a:endParaRPr lang="zh-CN" altLang="en-US" sz="20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19720" cy="4648200"/>
          </a:xfrm>
        </p:spPr>
        <p:txBody>
          <a:bodyPr/>
          <a:lstStyle/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公式中，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是输入特征 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与隐层 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的单元之间的系数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权重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是隐层 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与输出 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ŷ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之间的系数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权重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权重 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 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要从数据中学习得到，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是输入特征，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ŷ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是计算得到的输出标签，</a:t>
            </a:r>
            <a:r>
              <a:rPr lang="en-US" altLang="zh-CN" sz="24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是计算的中间结果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需要设置的一个重要参数是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隐层中的结点个数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对于非常小或非常简单的数据集，这个值可以小到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；对于非常复杂的数据，这个值可以大到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10000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中，多次重复这个计算加权求和的过程，首先计算代表中间过程的隐单元（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hidden unit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），然后再计算这些隐单元的加权求和并得到最终结果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单层感知：激活函数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266940" cy="609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可以加入多个感知层：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神经网络：多层感知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624455"/>
            <a:ext cx="7538085" cy="34715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12760" cy="46482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多个感知层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多次重复这个计算加权求和的过程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首先计算第一层的隐单元（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hidden unit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然后计算第一层隐单元的加权求和，得到第二层的各个隐含单元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再次计算第二层隐单元的加权求和，并得到最终结果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ŷ</a:t>
            </a:r>
            <a:endParaRPr lang="en-US" altLang="zh-CN" sz="2800" i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这些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由许多隐含层组成的大型神经网络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，正是术语“深度学习”的灵感来源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神经网络：多层感知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934960" cy="99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神经网络学习到的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决策边界完全是非线性的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，但相对平滑。假设使用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个隐含单元的决策边界：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神经网络的参数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362200"/>
            <a:ext cx="6746240" cy="41884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60030" cy="4572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默认情况下，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 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 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个隐结点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，这对于这个小型数据集来说已经相当多了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可以减少其数量（从而降低了模型复杂度），但仍然得到很好的结果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隐含单元个数较少时，决策边界看起来更加参差不齐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如果想得到更加平滑的决策边界，可以添加更多的隐单元、添加多个隐层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可以使用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relu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或者使用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tanh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神经网络的参数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894320" cy="4572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还可以利用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惩罚使权重趋向于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，从而控制神经网络的复杂度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正如在岭回归和线性分类器中所做的那样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MLPClassifier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中调节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惩罚的参数是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（与线性回归模型中的相同），它的默认值很小（弱正则化）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神经网络的参数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673975" cy="4572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控制神经网络复杂度的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种方法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隐层的个数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6405" lvl="1" indent="446405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hidden_layer_sizes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=[n1,n2,n3,…,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各个隐层中的单元个数：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46405" lvl="1" indent="446405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n1,n2,n3,…,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nk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激活函数类型：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activation='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tanh'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relu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神经网络的参数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22920" cy="4572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神经网络的一个重要性质是，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在开始学习之前其权重是随机设置的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，这种随机初始化会影响学到的模型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即使使用完全相同的参数，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如果随机种子不同的话，可能得到不一样的模型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如果网络很大，并且复杂度选择合理的话，那么这应该不会对精度有太大影响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对于较小的网络，如果复杂度选择不当，可能会对精度有一定影响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神经网络的参数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8081645" cy="4572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：装入样本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cancer.data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; y=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cancer.target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：拆分样本为训练集和测试集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\ 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	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神经网络模型案例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418070" cy="50292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深度学习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神经网络与单层感知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神经网络与多层感知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神经网络的参数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神经网络与样本缩放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神经网络案例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神经网络的模型优化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本讲内容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7770495" cy="4572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使用默认模型参数测试分类效果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sklearn.neural_network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lvl="1" indent="45720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Classifier</a:t>
            </a: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MLPClassifier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=42)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0.906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0.8811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。效果不太好！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神经网络模型案例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8016240" cy="4572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预处理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缩放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模型（即对样本进行标准化处理）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sklearn.preprocessing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MinMaxScaler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scaler=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MinMaxScaler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对训练集的特征数据进行预处理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scaler.fit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X_train_scaled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scaler.transform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对测试集的特征数据进行相同的预处理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X_test_scaled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scaler.transform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神经网络模型案例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892415" cy="4572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对于缩放后的样本再次应用模型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mlp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MLPClassifier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=1000,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mlp.fit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X_train_scaled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mlp.score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X_train_scaled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mlp.score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X_test_scaled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0.9648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0.951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。结果明显改善！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使用正则化参数优化模型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MLPClassifier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=1000, alpha=0.9,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mlp.fit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X_train_scaled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X_train_scaled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mlp.score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X_test_scaled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0.9648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0.951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。结果无改善！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神经网络模型案例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癌症诊断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47075" cy="4572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在机器学习中，神经网络再次成为最先进的模型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：能够获取大量数据中包含的信息，并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构建无比复杂的模型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：给定足够的计算时间和数据，并且仔细调节参数，神经网络通常可以打败其他机器学习算法（无论是分类任务还是回归任务）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缺点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：功能强大的大型神经网络通常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需要很长的训练时间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缺点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：需要仔细地预处理数据，与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SVM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类似，神经网络在“均匀”数据上的性能最好，其中“均匀”是指所有特征都具有相似的含义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缺点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3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：如果数据包含不同种类的特征，那么基于树的模型可能表现得更好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神经网络模型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优缺点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7991475" cy="4572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神经网络调参：最重要的是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隐含层数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每层的隐单元个数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应该首先设置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个或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个隐层，然后可以逐步增加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每个隐层的结点个数通常与输入特征个数接近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调参的常用方法是：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首先创建一个大到足以过拟合的网络，确保这个网络可以对任务进行学习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知道训练数据可以被学习之后，要么缩小网络，要么增大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来增强正则化，这可以提高泛化性能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主要关注点：模型的定义：层数、每层的结点个数、正则化和非线性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163560" cy="4572000"/>
          </a:xfrm>
        </p:spPr>
        <p:txBody>
          <a:bodyPr/>
          <a:lstStyle/>
          <a:p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神经网络的学习算法：由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solver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参数设定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solver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的选项：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lvl="1" indent="-262255"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默认选项是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adam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，多数情况下效果都很好，但对数据的缩放相当敏感（因此，始终将数据缩放为均值为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、方差为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是很重要的）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lvl="1" indent="-262255"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另一个选项是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lbfgs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，其鲁棒性相当好，但在大型数据集上的时间会比较长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lvl="1" indent="-262255"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更高级的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选项，有许多其他参数需要调节，以便获得最佳结果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20050" cy="4572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以前被称为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算法，最近以“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深度学习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”的名字再度流行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深度学习的一种模型是“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多层感知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(MLP, Multilayer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Perceptron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可以被视为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广义的线性模型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，执行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多层处理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后得到结论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也被称为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普通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前馈神经网络，有时也简称为神经网络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MLP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既可以用于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也能用于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神经网络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深度学习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19200"/>
            <a:ext cx="8001000" cy="5232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直通车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”机制：从输入特征直接得到结果标签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传统</a:t>
            </a:r>
            <a:r>
              <a:rPr lang="zh-CN" altLang="en-US" sz="4000" dirty="0">
                <a:latin typeface="微软雅黑 Light" panose="020B0502040204020203" charset="-122"/>
                <a:ea typeface="微软雅黑 Light" panose="020B0502040204020203" charset="-122"/>
              </a:rPr>
              <a:t>线性模型的学习机制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209800"/>
            <a:ext cx="3848100" cy="3232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82018" y="1981200"/>
            <a:ext cx="4604782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回归的可视化：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输入特征和预测结果显示为结点，系数是结点之间的连线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左边的每个结点代表一个输入特征，连线代表学到的系数，右边的结点代表输出，是输入的加权求和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300" y="5748299"/>
            <a:ext cx="7391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zh-CN" sz="2800" i="1" dirty="0">
                <a:solidFill>
                  <a:srgbClr val="181818"/>
                </a:solidFill>
                <a:latin typeface="TimesNewRomanPS-ItalicMT"/>
              </a:rPr>
              <a:t>ŷ 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=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[0] *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[0] +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[1] *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[1] + </a:t>
            </a:r>
            <a:r>
              <a:rPr lang="pl-PL" altLang="zh-CN" sz="2800" dirty="0">
                <a:solidFill>
                  <a:srgbClr val="181818"/>
                </a:solidFill>
                <a:latin typeface="AdobeSongStd-Light"/>
              </a:rPr>
              <a:t>… 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+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w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[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p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] *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x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[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p</a:t>
            </a:r>
            <a:r>
              <a:rPr lang="pl-PL" altLang="zh-CN" sz="2800" dirty="0">
                <a:solidFill>
                  <a:srgbClr val="181818"/>
                </a:solidFill>
                <a:latin typeface="Times-Roman"/>
              </a:rPr>
              <a:t>] + </a:t>
            </a:r>
            <a:r>
              <a:rPr lang="pl-PL" altLang="zh-CN" sz="2800" i="1" dirty="0">
                <a:solidFill>
                  <a:srgbClr val="181818"/>
                </a:solidFill>
                <a:latin typeface="Times-Italic"/>
              </a:rPr>
              <a:t>b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7699375" cy="990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单层感知：在输入特征与结果标签之间加入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一层隐含单元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Hidden Layer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：单层感知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4268" y="2671801"/>
            <a:ext cx="4875463" cy="37369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10000" y="2748001"/>
            <a:ext cx="1447800" cy="3576599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53400" cy="42672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单层感知：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在输入特征与预测结果之间加入一组隐含单元，这些隐含单元组成了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隐含层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每个隐含单元当作输入特征的一个中间结果标签</a:t>
            </a: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114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每个输入特征与每个隐单元之间有一个系数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1143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每个隐单元与输出的结果标签之间也有一个系数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719455" indent="-2730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这个模型需要学习更多的系数，这些系数也称为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权重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神经网络：单层感知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27670" cy="49612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产生的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：从数学的角度看，计算一系列加权求和与只计算一个加权求和是完全相同的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解决方法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：为了让这个模型真正比线性模型更为强大，在计算完每个隐单元的加权求和之后，对结果再应用一个非线性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激活函数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然后将这个函数的结果用于加权求和，计算得到输出结果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单层感知：激活函数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765415" cy="49612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这个非线性函数通常有两种类型：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校正线性单元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relu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(rectifying linearity unit);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正切双曲线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tanh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tangens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hyperbolicus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其中，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relu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截断小于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（相当于直接淘汰）；而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tanh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在输入值较小时接近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（弱化），在输入值较大时接近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（强化）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有了这两种非线性函数，神经网络可以构造比线性模型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复杂得多的学习函数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单层感知：激活函数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7310120" cy="609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relu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tanh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对输入特征的作用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单层感知：激活函数</a:t>
            </a:r>
            <a:endParaRPr lang="zh-CN" alt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075" y="2209800"/>
            <a:ext cx="6927850" cy="4168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9076693">
            <a:off x="5109584" y="3025373"/>
            <a:ext cx="257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relu</a:t>
            </a:r>
            <a:r>
              <a:rPr lang="zh-CN" altLang="en-US" dirty="0"/>
              <a:t>截断小于</a:t>
            </a:r>
            <a:r>
              <a:rPr lang="en-US" altLang="zh-CN" dirty="0"/>
              <a:t>0</a:t>
            </a:r>
            <a:r>
              <a:rPr lang="zh-CN" altLang="en-US" dirty="0"/>
              <a:t>的输入值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 rot="20280751">
            <a:off x="4551084" y="4656331"/>
            <a:ext cx="3141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tanh </a:t>
            </a:r>
            <a:r>
              <a:rPr lang="zh-CN" altLang="en-US" dirty="0"/>
              <a:t>在输入值较小时接近</a:t>
            </a:r>
            <a:r>
              <a:rPr lang="en-US" altLang="zh-CN" dirty="0"/>
              <a:t>-1</a:t>
            </a:r>
            <a:r>
              <a:rPr lang="zh-CN" altLang="en-US" dirty="0"/>
              <a:t>，在输入值较大时接近</a:t>
            </a:r>
            <a:r>
              <a:rPr lang="en-US" altLang="zh-CN" dirty="0"/>
              <a:t>+1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7f5a3480-521d-4b38-b25d-d0d7bb397cb2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4096</Words>
  <Application>WPS 演示</Application>
  <PresentationFormat>全屏显示(4:3)</PresentationFormat>
  <Paragraphs>211</Paragraphs>
  <Slides>25</Slides>
  <Notes>2</Notes>
  <HiddenSlides>3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Lucida Sans Unicode</vt:lpstr>
      <vt:lpstr>Wingdings 3</vt:lpstr>
      <vt:lpstr>Verdana</vt:lpstr>
      <vt:lpstr>Wingdings 2</vt:lpstr>
      <vt:lpstr>Wingdings 2</vt:lpstr>
      <vt:lpstr>Monotype Corsiva</vt:lpstr>
      <vt:lpstr>方正粗黑宋简体</vt:lpstr>
      <vt:lpstr>TimesNewRomanPS-ItalicMT</vt:lpstr>
      <vt:lpstr>Segoe Print</vt:lpstr>
      <vt:lpstr>Times-Roman</vt:lpstr>
      <vt:lpstr>Times-Italic</vt:lpstr>
      <vt:lpstr>AdobeSongStd-Light</vt:lpstr>
      <vt:lpstr>微软雅黑</vt:lpstr>
      <vt:lpstr>Arial Unicode MS</vt:lpstr>
      <vt:lpstr>MS PGothic</vt:lpstr>
      <vt:lpstr>黑体</vt:lpstr>
      <vt:lpstr>微软雅黑 Light</vt:lpstr>
      <vt:lpstr>Cambria Math</vt:lpstr>
      <vt:lpstr>Concourse</vt:lpstr>
      <vt:lpstr>PowerPoint 演示文稿</vt:lpstr>
      <vt:lpstr>本讲内容</vt:lpstr>
      <vt:lpstr>神经网络(深度学习)</vt:lpstr>
      <vt:lpstr>传统线性模型的学习机制</vt:lpstr>
      <vt:lpstr>神经网络：单层感知</vt:lpstr>
      <vt:lpstr>神经网络：单层感知</vt:lpstr>
      <vt:lpstr>单层感知：激活函数</vt:lpstr>
      <vt:lpstr>单层感知：激活函数</vt:lpstr>
      <vt:lpstr>单层感知：激活函数</vt:lpstr>
      <vt:lpstr>单层感知：激活函数</vt:lpstr>
      <vt:lpstr>单层感知：激活函数</vt:lpstr>
      <vt:lpstr>神经网络：多层感知</vt:lpstr>
      <vt:lpstr>神经网络：多层感知</vt:lpstr>
      <vt:lpstr>神经网络的参数</vt:lpstr>
      <vt:lpstr>神经网络的参数</vt:lpstr>
      <vt:lpstr>神经网络的参数</vt:lpstr>
      <vt:lpstr>神经网络的参数</vt:lpstr>
      <vt:lpstr>神经网络的参数</vt:lpstr>
      <vt:lpstr>神经网络模型案例 – 癌症诊断</vt:lpstr>
      <vt:lpstr>神经网络模型案例 – 癌症诊断</vt:lpstr>
      <vt:lpstr>神经网络模型案例 – 癌症诊断</vt:lpstr>
      <vt:lpstr>神经网络模型案例 – 癌症诊断</vt:lpstr>
      <vt:lpstr>神经网络模型 – 优缺点</vt:lpstr>
      <vt:lpstr>神经网络 – 模型优化</vt:lpstr>
      <vt:lpstr>神经网络 – 模型优化</vt:lpstr>
    </vt:vector>
  </TitlesOfParts>
  <Company>Irwin/ McGraw-Hill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北京外国语大学 国际商学院 王德宏</dc:creator>
  <cp:keywords>北京外国语大学 国际商学院 王德宏课程《机器学习与金融应用》</cp:keywords>
  <dc:subject>Introduction to Corporate Finance</dc:subject>
  <cp:lastModifiedBy>丁晓松</cp:lastModifiedBy>
  <cp:revision>703</cp:revision>
  <cp:lastPrinted>2019-04-02T07:05:00Z</cp:lastPrinted>
  <dcterms:created xsi:type="dcterms:W3CDTF">2001-03-01T05:50:00Z</dcterms:created>
  <dcterms:modified xsi:type="dcterms:W3CDTF">2023-01-06T04:33:17Z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B64F44BB3E30487B8F883208B4D6C2FB</vt:lpwstr>
  </property>
  <property fmtid="{D5CDD505-2E9C-101B-9397-08002B2CF9AE}" pid="3" name="KSOProductBuildVer">
    <vt:lpwstr>2052-11.1.0.12980</vt:lpwstr>
  </property>
</Properties>
</file>