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51"/>
  </p:handoutMasterIdLst>
  <p:sldIdLst>
    <p:sldId id="298" r:id="rId3"/>
    <p:sldId id="434" r:id="rId5"/>
    <p:sldId id="536" r:id="rId6"/>
    <p:sldId id="471" r:id="rId7"/>
    <p:sldId id="498" r:id="rId8"/>
    <p:sldId id="499" r:id="rId9"/>
    <p:sldId id="500" r:id="rId10"/>
    <p:sldId id="501" r:id="rId11"/>
    <p:sldId id="502" r:id="rId12"/>
    <p:sldId id="503" r:id="rId13"/>
    <p:sldId id="504" r:id="rId14"/>
    <p:sldId id="505" r:id="rId15"/>
    <p:sldId id="506" r:id="rId16"/>
    <p:sldId id="507" r:id="rId17"/>
    <p:sldId id="519" r:id="rId18"/>
    <p:sldId id="508" r:id="rId19"/>
    <p:sldId id="449" r:id="rId20"/>
    <p:sldId id="456" r:id="rId21"/>
    <p:sldId id="520" r:id="rId22"/>
    <p:sldId id="435" r:id="rId23"/>
    <p:sldId id="450" r:id="rId24"/>
    <p:sldId id="436" r:id="rId25"/>
    <p:sldId id="437" r:id="rId26"/>
    <p:sldId id="438" r:id="rId27"/>
    <p:sldId id="439" r:id="rId28"/>
    <p:sldId id="440" r:id="rId29"/>
    <p:sldId id="465" r:id="rId30"/>
    <p:sldId id="441" r:id="rId31"/>
    <p:sldId id="442" r:id="rId32"/>
    <p:sldId id="474" r:id="rId33"/>
    <p:sldId id="509" r:id="rId34"/>
    <p:sldId id="510" r:id="rId35"/>
    <p:sldId id="511" r:id="rId36"/>
    <p:sldId id="512" r:id="rId37"/>
    <p:sldId id="513" r:id="rId38"/>
    <p:sldId id="514" r:id="rId39"/>
    <p:sldId id="515" r:id="rId40"/>
    <p:sldId id="527" r:id="rId41"/>
    <p:sldId id="521" r:id="rId42"/>
    <p:sldId id="528" r:id="rId43"/>
    <p:sldId id="524" r:id="rId44"/>
    <p:sldId id="522" r:id="rId45"/>
    <p:sldId id="525" r:id="rId46"/>
    <p:sldId id="532" r:id="rId47"/>
    <p:sldId id="526" r:id="rId48"/>
    <p:sldId id="535" r:id="rId49"/>
    <p:sldId id="531" r:id="rId50"/>
  </p:sldIdLst>
  <p:sldSz cx="9144000" cy="6858000" type="screen4x3"/>
  <p:notesSz cx="6997700" cy="9283700"/>
  <p:embeddedFontLst>
    <p:embeddedFont>
      <p:font typeface="Lucida Sans Unicode" panose="020B0602030504020204" pitchFamily="34" charset="0"/>
      <p:regular r:id="rId55"/>
    </p:embeddedFont>
    <p:embeddedFont>
      <p:font typeface="Wingdings 3" panose="05040102010807070707" pitchFamily="18" charset="2"/>
      <p:regular r:id="rId56"/>
    </p:embeddedFont>
    <p:embeddedFont>
      <p:font typeface="Verdana" panose="020B0604030504040204" pitchFamily="34" charset="0"/>
      <p:regular r:id="rId57"/>
    </p:embeddedFont>
    <p:embeddedFont>
      <p:font typeface="Wingdings 2" panose="05020102010507070707" pitchFamily="18" charset="2"/>
      <p:regular r:id="rId58"/>
    </p:embeddedFont>
    <p:embeddedFont>
      <p:font typeface="黑体" panose="02010609060101010101" charset="-122"/>
      <p:regular r:id="rId59"/>
    </p:embeddedFont>
    <p:embeddedFont>
      <p:font typeface="微软雅黑 Light" panose="020B0502040204020203" charset="-122"/>
      <p:regular r:id="rId60"/>
    </p:embeddedFont>
  </p:embeddedFontLst>
  <p:custDataLst>
    <p:tags r:id="rId6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438" autoAdjust="0"/>
    <p:restoredTop sz="80289" autoAdjust="0"/>
  </p:normalViewPr>
  <p:slideViewPr>
    <p:cSldViewPr showGuides="1">
      <p:cViewPr varScale="1">
        <p:scale>
          <a:sx n="96" d="100"/>
          <a:sy n="96" d="100"/>
        </p:scale>
        <p:origin x="1341" y="45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1.xml"/><Relationship Id="rId60" Type="http://schemas.openxmlformats.org/officeDocument/2006/relationships/font" Target="fonts/font6.fntdata"/><Relationship Id="rId6" Type="http://schemas.openxmlformats.org/officeDocument/2006/relationships/slide" Target="slides/slide3.xml"/><Relationship Id="rId59" Type="http://schemas.openxmlformats.org/officeDocument/2006/relationships/font" Target="fonts/font5.fntdata"/><Relationship Id="rId58" Type="http://schemas.openxmlformats.org/officeDocument/2006/relationships/font" Target="fonts/font4.fntdata"/><Relationship Id="rId57" Type="http://schemas.openxmlformats.org/officeDocument/2006/relationships/font" Target="fonts/font3.fntdata"/><Relationship Id="rId56" Type="http://schemas.openxmlformats.org/officeDocument/2006/relationships/font" Target="fonts/font2.fntdata"/><Relationship Id="rId55" Type="http://schemas.openxmlformats.org/officeDocument/2006/relationships/font" Target="fonts/font1.fntdata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7200" y="1524000"/>
            <a:ext cx="8229600" cy="172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11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</a:t>
            </a:r>
            <a:r>
              <a:rPr lang="zh-CN" altLang="en-US" sz="48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案例研究</a:t>
            </a:r>
            <a:endParaRPr lang="en-US" altLang="zh-CN" sz="48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一支股票值得投资吗？</a:t>
            </a:r>
            <a:endParaRPr lang="en-US" altLang="zh-CN" sz="4800" b="1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0737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选择的投资策略：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限于小王手头可动用的资金量，一段时期内，只选择少数几只股票进行盯盘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短线投资，每次投资不超过两个月，因为长线价值投资一来看不准二来等不起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每个投资周期后，可以适当调整投资的股票对象，便于控制风险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简化投资测算的过程。如果投资测算的过程过度复杂，小王觉得容易把自己绕晕过去，而且小王觉得简单的投资测算过程更容易理解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案例采用的投资策略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9051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该投资策略需要解决的核心问题：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选择哪些股票进行投资？小王其实自己对股票具有一定的判断，他需要的是如何验证自己看好的一只股票是否值得投资。涉及到的核心问题是，一支股票是否值得投资的标准是什么？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投资一只股票后到底应该持有多长时间？这个问题近乎无解，因为与股票市场的走势有关。小王觉得自己目前还缺乏准确把握股票市场走势的信心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综合以上问题，小王觉得自己有必要建立一个简单清晰的投资模式。简单是一个重要的因素，小王觉得自己并不十分擅长数学，难以把控过度复杂的投资模式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案例采用的投资策略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54035" cy="48304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针对一支股票的投资模式：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在交易日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，小王根据经验看好了一支股票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，打算买入一定股数的股票，并在未来的交易日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全部卖出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基于机器学习方法对股票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进行测算，检验其是否值得投资。为了简化测算过程，小王决定使用股票的收盘价作为测算的基础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考虑到中国股市饱受多变的政策和诡异的“消息”影响，小王决定先尝试可预测性相对较强的美股和中概股，取得经验后再杀回变幻莫测的内地股市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难点在于，小王并不能确定股票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在日期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的收盘价，因此需要分别预测股票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在日期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的收盘价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案例采用的投资策略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2320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针对一支股票的投资模式：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虽然小王可以获得股票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的历史收盘价，预测股票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在日期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的收盘价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，再测算两个收盘价之间产生的收益率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但小王觉得如果基于两个预测出的收盘价计算收益率，其不确定程度将会加大，最好能够只预测一个未知量，这样能够降低预测结果的不确定性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小王决定只预测股票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日买入和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日卖出是否能够产生正向收益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买卖股票需要缴纳印花税和券商的手续费等。为了简化计算过程，假定买卖股票的费用是股票价值的一个固定比例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案例采用的股票买入标准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4004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针对一支股票的投资模式：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小王还有一个问题需要解决，那就是这个投资模式需要能够“跑赢”股票市场的大盘，即扣除了股票买卖费用之后的收益率超过股指的收益率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如果不能跑赢大盘，即使可以获得正向收益率，小王觉得也难以留住投资客户。因为客户可以投资股指期货获得大盘指数的收益率，而且收益更加稳定，风险也相对比较低。客户同样可能会离开小王的投资基金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综上，小王选定的股票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日买入和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日卖出赚取的收益中，需要扣除股票买卖费用，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不仅要赚钱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，还需要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高于同期的股指收益率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案例采用的股票买入标准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7270115" cy="23622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针对一支股票的投资模式：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定义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：一只股票的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投资收益率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</a:t>
            </a:r>
            <a:r>
              <a:rPr lang="en-US" altLang="zh-CN" sz="28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定义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：股票市场的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股指收益率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</a:t>
            </a:r>
            <a:r>
              <a:rPr lang="en-US" altLang="zh-CN" sz="28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</a:t>
            </a:r>
            <a:endParaRPr lang="en-US" altLang="zh-CN" sz="2800" baseline="-25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定义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：一只股票的的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超额收益率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AR (Abnormal Return)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案例采用的股票买入标准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33400" y="4355068"/>
                <a:ext cx="8026556" cy="4036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投资</m:t>
                      </m:r>
                      <m:r>
                        <a:rPr lang="zh-CN" alt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收益率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𝑠𝑒𝑙𝑙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)−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𝑏𝑢𝑦</m:t>
                          </m:r>
                        </m:sub>
                      </m:sSub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))/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𝑏𝑢𝑦</m:t>
                          </m:r>
                        </m:sub>
                      </m:sSub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355068"/>
                <a:ext cx="8026556" cy="403637"/>
              </a:xfrm>
              <a:prstGeom prst="rect">
                <a:avLst/>
              </a:prstGeom>
              <a:blipFill rotWithShape="1">
                <a:blip r:embed="rId1"/>
                <a:stretch>
                  <a:fillRect t="-59" r="-214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457200" y="5015015"/>
                <a:ext cx="724454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股指收益率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zh-CN" altLang="en-US" sz="2400" b="0" i="1" smtClean="0">
                          <a:latin typeface="Cambria Math" panose="02040503050406030204" pitchFamily="18" charset="0"/>
                        </a:rPr>
                        <m:t>日的</m:t>
                      </m:r>
                      <m:r>
                        <a:rPr lang="zh-CN" altLang="en-US" sz="2400" i="1">
                          <a:latin typeface="Cambria Math" panose="02040503050406030204" pitchFamily="18" charset="0"/>
                        </a:rPr>
                        <m:t>股指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zh-CN" altLang="en-US" sz="2400" i="1">
                          <a:latin typeface="Cambria Math" panose="02040503050406030204" pitchFamily="18" charset="0"/>
                        </a:rPr>
                        <m:t>日的股指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)/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5015015"/>
                <a:ext cx="7244547" cy="369332"/>
              </a:xfrm>
              <a:prstGeom prst="rect">
                <a:avLst/>
              </a:prstGeom>
              <a:blipFill rotWithShape="1">
                <a:blip r:embed="rId2"/>
                <a:stretch>
                  <a:fillRect t="-114" r="6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609600" y="5726668"/>
                <a:ext cx="197695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5726668"/>
                <a:ext cx="1976951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64" r="-1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7999730" cy="368808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针对一支股票的投资模式：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设定买入标准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买入标准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：投资收益率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</a:t>
            </a:r>
            <a:r>
              <a:rPr lang="en-US" altLang="zh-CN" sz="24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&gt;0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，且超额收益率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AR &gt;0</a:t>
            </a:r>
            <a:endParaRPr lang="en-US" altLang="zh-CN" sz="2400" baseline="-25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投资结果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：如果一次投资符合买入标准，则投资结果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JG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，否则为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于是，投资结果只有两种了，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检验一支股票是否值得投资的标准就变成了一个简单的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二分类模型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，可以使用机器学习中的分类模型解决了，且只需要检验一个未知的标签，其准确性更加有保障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09955" lvl="1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案例采用的股票买入标准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81200" y="5782637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JG =</a:t>
            </a:r>
            <a:endParaRPr lang="zh-CN" altLang="en-US" sz="2400" dirty="0"/>
          </a:p>
        </p:txBody>
      </p:sp>
      <p:sp>
        <p:nvSpPr>
          <p:cNvPr id="5" name="左大括号 4"/>
          <p:cNvSpPr/>
          <p:nvPr/>
        </p:nvSpPr>
        <p:spPr>
          <a:xfrm>
            <a:off x="2743200" y="5403870"/>
            <a:ext cx="304800" cy="1219200"/>
          </a:xfrm>
          <a:prstGeom prst="leftBrace">
            <a:avLst>
              <a:gd name="adj1" fmla="val 5204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24199" y="5363944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1</a:t>
            </a:r>
            <a:r>
              <a:rPr lang="zh-CN" altLang="en-US" sz="2400" dirty="0"/>
              <a:t>，</a:t>
            </a:r>
            <a:r>
              <a:rPr lang="en-US" altLang="zh-CN" sz="2400" dirty="0"/>
              <a:t>if Rs &gt;0 and Rs &gt; Rm</a:t>
            </a:r>
            <a:endParaRPr lang="zh-CN" altLang="en-US" sz="2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3124199" y="6167735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-1</a:t>
            </a:r>
            <a:r>
              <a:rPr lang="zh-CN" altLang="en-US" sz="2400" dirty="0"/>
              <a:t>，</a:t>
            </a:r>
            <a:r>
              <a:rPr lang="en-US" altLang="zh-CN" sz="2400" dirty="0"/>
              <a:t>if not (Rs &gt;0 and Rs &gt; Rm)</a:t>
            </a:r>
            <a:endParaRPr lang="zh-CN" altLang="en-US" sz="24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2362200" y="3429000"/>
            <a:ext cx="63246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219200" y="3048000"/>
            <a:ext cx="0" cy="381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90600" y="1417638"/>
            <a:ext cx="461665" cy="16303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未来股价</a:t>
            </a:r>
            <a:endParaRPr lang="zh-CN" altLang="en-US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357735" y="3048000"/>
            <a:ext cx="0" cy="381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129135" y="1417638"/>
            <a:ext cx="461665" cy="16303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投资日</a:t>
            </a:r>
            <a:endParaRPr lang="zh-CN" alt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左大括号 8"/>
          <p:cNvSpPr/>
          <p:nvPr/>
        </p:nvSpPr>
        <p:spPr>
          <a:xfrm rot="16200000">
            <a:off x="1588772" y="3132138"/>
            <a:ext cx="380998" cy="1181101"/>
          </a:xfrm>
          <a:prstGeom prst="leftBrace">
            <a:avLst>
              <a:gd name="adj1" fmla="val 45180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48438" y="3970972"/>
            <a:ext cx="461665" cy="20183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间隔</a:t>
            </a:r>
            <a:r>
              <a:rPr lang="en-US" altLang="zh-CN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个交易日</a:t>
            </a:r>
            <a:endParaRPr lang="zh-CN" alt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左大括号 15"/>
          <p:cNvSpPr/>
          <p:nvPr/>
        </p:nvSpPr>
        <p:spPr>
          <a:xfrm rot="16200000">
            <a:off x="4872991" y="1133159"/>
            <a:ext cx="380998" cy="5189219"/>
          </a:xfrm>
          <a:prstGeom prst="leftBrace">
            <a:avLst>
              <a:gd name="adj1" fmla="val 45180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696200" y="3048000"/>
            <a:ext cx="0" cy="381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468880" y="4504055"/>
            <a:ext cx="58318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以一段历史超额收益率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AR(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为基础预测未来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个交易日内的股票投资结果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JG(1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219200" y="3429000"/>
            <a:ext cx="1138536" cy="0"/>
          </a:xfrm>
          <a:prstGeom prst="straightConnector1">
            <a:avLst/>
          </a:prstGeom>
          <a:ln>
            <a:prstDash val="sysDot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496270" y="2895600"/>
            <a:ext cx="4123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投资日以前的股票超额收益率时间序列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400" y="1295400"/>
            <a:ext cx="78441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问题描述：当前投资日期为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（其收盘价未知），希望买入一只股票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，在未来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个交易日后全部卖出。图示中，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T=2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个特征。假定近期无特别事件发生（如财务报告披露，公司重大事项，股利事件等）</a:t>
            </a:r>
            <a:endParaRPr lang="zh-CN" altLang="en-US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3101975"/>
            <a:ext cx="6705600" cy="35648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400" y="1295400"/>
            <a:ext cx="76650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样本构造方法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：以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股票超额收益率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AR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的时间序列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投资结果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zh-CN" altLang="en-US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207" y="2514600"/>
            <a:ext cx="6004145" cy="1484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926" y="5220870"/>
            <a:ext cx="6004145" cy="14847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3400" y="4354830"/>
            <a:ext cx="78524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：以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历史投资结果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JG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的时间序列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未来投资结果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。也称非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数值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参数方法。</a:t>
            </a:r>
            <a:endParaRPr lang="zh-CN" altLang="en-US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793115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给定一只股票或一个投资组合，是否值得买入？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股票可以是美股中概股、港股、沪深股、日本股、韩国股等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这里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值得买入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的设定：短期投资买入和卖出，扣除交易费用（印花税、券商手续费、证管费、过户费等）后，能否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赚钱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且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跑赢大盘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？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情境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4766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使用案例的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步骤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：与之前案例的流程类似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案例的准备工作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爬虫：抓取股票收盘价和股指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创建符合机器学习要求的样本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随机拆分样本为训练集和测试集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采用线性分类模型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学习训练集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利用测试集评估学习效果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预测未来投资结果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提高预测准确度的措施：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sym typeface="Wingdings" panose="05000000000000000000" pitchFamily="2" charset="2"/>
              </a:rPr>
              <a:t>寻找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最优参数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案例分析步骤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6638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首先试验一只比较稳定的美股案例：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微软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公司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Microsoft(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代码：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MSFT)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，股指使用标普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500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代码：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^GSPC)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样本期间：自行指定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抓取股价和市场指数。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siat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*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</a:t>
            </a: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('MSFT','2022-4-15','2015-1-1')</a:t>
            </a:r>
            <a:endParaRPr lang="en-US" altLang="zh-CN" sz="24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dfindex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('^GSPC','2022-4-15','2015-1-1')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爬虫：抓取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股票收盘价和股指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6991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先用下列参数试验，后面可以改变：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间隔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个交易日股票买卖的投资结果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使用最近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个交易日的超额收益率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AR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样本构造方法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，默认方法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为标签矩阵，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为特征矩阵。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ndfeature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为已知的股票超额收益率序列，用于生成预测未来的已知特征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siat.stock_advice_linear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sal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X,y,ndfeature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sal.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make_advice_sample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dfindex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 					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'AR')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创建适合机器学习的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94155"/>
            <a:ext cx="807275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随机分割样本为训练集和测试集：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与模型无关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\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X_train,X_test,y_train,y_test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X,y,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stratify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,random_state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注释：</a:t>
            </a:r>
            <a:r>
              <a:rPr lang="en-GB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stratify=y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保证把标签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的数值在训练集和测试集按照比例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(75% vs 25%)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随机分配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进行机器学习：拆分样本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进行机器学习：引用模型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793242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学习训练集，默认使用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正则化，参数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C=1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lr=</a:t>
            </a:r>
            <a:r>
              <a:rPr lang="fr-FR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(C=1, penalty='l2', \ 	solver='liblinear')</a:t>
            </a:r>
            <a:endParaRPr lang="fr-FR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61873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</a:t>
            </a:r>
            <a:r>
              <a:rPr lang="fr-FR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(X_train,y_train)</a:t>
            </a:r>
            <a:endParaRPr lang="fr-FR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fr-FR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评估学习效果：训练集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vs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.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.score(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X_test,y_test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预测模型得到的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拟合优度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</a:t>
            </a:r>
            <a:r>
              <a:rPr lang="en-US" altLang="zh-CN" sz="2800" baseline="30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存在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拟合问题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?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准备对比优化策略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进行机器学习：监督式学习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4989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设定：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间隔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个交易日进行股票买卖的投资结果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需要预测的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使用最近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个交易日的实际结果作为预测标签的已知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r>
              <a:rPr lang="zh-CN" altLang="en-US" sz="2800" b="1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注意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：其数目需与生成样本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函数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make_sample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时使用的参数相同，否则会出现矩阵形状不匹配的错误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ndfeature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[0,0:60]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6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未来投资结果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19745" cy="4991100"/>
          </a:xfrm>
          <a:noFill/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预测的投资结果：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看来不值得投资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如何查看股票收盘价？函数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get_price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MSFT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'4/15/2022', '4/10/2022')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如何查看股指？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^GSPC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'4/15/2022', '4/10/2022')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检查结果是否准确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未来投资结果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0638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如果预测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准确度欠佳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，则需要尝试优化机器学习策略：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：使用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，优化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，取得最佳测试成绩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：使用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，优化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，取得最佳测试成绩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：使用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，优化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，取得最佳测试成绩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：使用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，优化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，取得最佳测试成绩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未来投资结果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5909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枚举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各种正则化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最高测试分数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，返回值：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：相应的最优模型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C,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bestLRL1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print(C,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(AR)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LRL1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808418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标签提升：使用复杂的金融指标作为标签，而非简单的股价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化繁为简：将多个指标的预测需求转化为单个指标的预测需求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产品提升：将单只股票扩展为多只股票的投资组合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提升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3018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预测投资结果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ndfeature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[0,0:60]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[0])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预测的投资结果：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投资不成功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是否还有优化空间？尝试其他模型和优化方法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LRL1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3305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枚举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各种正则化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最高测试分数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，返回值：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：相应的最优模型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C,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bestLRL2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print(C,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(AR)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LRL2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7971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预测投资结果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ndfeature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[0,0:60]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[0])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预测的投资结果：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是否还有优化空间？尝试其他模型和优化方法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LRL2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3562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枚举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各种正则化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最高测试分数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，返回值：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：相应的最优模型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C,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bestLSVCL1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print(C,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(AR)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LSVCL1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0638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预测投资结果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ndfeature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[0,0:60]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[0])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预测的投资结果：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是否还有优化空间？尝试其他模型和优化方法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LSVCL1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6864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枚举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各种正则化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，此时测试分数最高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：训练集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：相应的最优模型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C,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bestLSVCL2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print(C,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(AR)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LSVCL2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1464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预测投资结果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ndfeature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[0,0:60]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[0])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预测的投资结果：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是否还有优化空间？尝试其他模型和优化方法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LSVCL2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11185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给定股票价格和市场指数序列，以及未来投资天数、使用的样本和特征个数，尝试模型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枚举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各种正则化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最高测试分数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，显示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model: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得到的优化模型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strategy: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LRL1/LRL2/LSVCL1/LSVCL2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C: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得到的最优正则化参数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ntype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构造样本的方法，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AR/JG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ndfeature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: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样本特征的时间序列，用于预测未来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微软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4004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投资对象：微软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('MSFT')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投资期间：当前日期，未来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模型参数：使用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/30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'MSFT'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,’4/15/2022','1/1/2015')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dfindex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'^GSPC'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,’4/15/2022','1/1/2015')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model,strategy,C,ntype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score_train,score_test,ndfeature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        	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(dfprice,dfindex,15, 90, 30)         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微软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3747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预测投资结果：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ndfeature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[0,0:30]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[0]) 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预测的投资结果：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高概率投资失败，未能盈利或未能跑赢大盘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微软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777938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案例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描述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案例采用的股票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投资策略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买入标准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爬虫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抓取已知股价信息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创建适合机器学习的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线性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模型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学习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历史股票买入建议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未来股票买入建议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股票买入建议的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优化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策略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买入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投资组合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建议的优化策略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89355"/>
            <a:ext cx="741045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投资对象：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哔哩哔哩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</a:t>
            </a:r>
            <a:r>
              <a:rPr lang="en-GB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BILI')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投资期间：未来一个月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交易日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模型参数：使用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/40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'BILI'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,’4/15/2022','1/1/2015')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model,strategy,C,ntype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score_train,score_test,ndfeature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        	</a:t>
            </a:r>
            <a:r>
              <a:rPr lang="en-US" altLang="zh-CN" sz="20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(dfprice,dfindex,20,60,40)    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模型优化结果：</a:t>
            </a:r>
            <a:r>
              <a:rPr lang="pt-BR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LRL1 1.2 JG, 0.9333, </a:t>
            </a:r>
            <a:r>
              <a:rPr lang="pt-BR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0.8667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预测投资结果：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X_new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ndfeature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[0,0:40]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y_new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model.predict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X_new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print(</a:t>
            </a:r>
            <a:r>
              <a:rPr lang="en-US" altLang="zh-CN" sz="2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y_new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[0]) 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预测的投资结果：</a:t>
            </a:r>
            <a:r>
              <a:rPr lang="en-US" altLang="zh-CN" sz="20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(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去掉交易费用，有可能盈利并跑赢大盘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哔哩哔哩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4004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投资对象：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哔哩哔哩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投资期间：未来一个半月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交易日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模型设定：样本数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=60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，特征数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=60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model,strategy,C,ntype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score_train,score_test,ndfeature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        	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(dfprice,dfindex,30,60,60)         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r>
              <a:rPr lang="pt-B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LRL1 6.5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AR</a:t>
            </a:r>
            <a:r>
              <a:rPr lang="pt-B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0.9111, </a:t>
            </a:r>
            <a:r>
              <a:rPr lang="pt-BR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0.8667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预计投资结果：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pt-BR" altLang="zh-CN" sz="2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pt-B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投资失利</a:t>
            </a:r>
            <a:r>
              <a:rPr lang="pt-B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哔哩哔哩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7463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投资对象：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哔哩哔哩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(B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站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投资期间：未来两个月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交易日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模型设定：样本数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=120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，特征数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=80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model,strategy,C,ntype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score_train,score_test,ndfeature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        	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(dfprice,dfindex,40, 120,80)        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endParaRPr lang="pt-BR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预计投资结果：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pt-BR" altLang="zh-CN" sz="24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pt-B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高概率投资失败！</a:t>
            </a:r>
            <a:r>
              <a:rPr lang="pt-B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pt-BR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深入解读：如果希望确定该股票是否值得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日内短期投资，最好再逐个试验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日等。如果多数结果都是肯定，则可以进一步考虑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哔哩哔哩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3115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投资对象：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拼多多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，未来一个半月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(30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交易日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模型设定：样本数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，特征数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=40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'PDD'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,’4/15/2022','1/1/2015’)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model,strategy,C,ntype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score_train,score_test,ndfeature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        	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(dfprice,dfindex,30,100,40)       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endParaRPr lang="pt-BR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预计投资结果：</a:t>
            </a:r>
            <a:r>
              <a:rPr lang="pt-BR" altLang="zh-CN" sz="24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pt-B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去掉交易费用，可能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盈利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跑赢大盘</a:t>
            </a:r>
            <a:r>
              <a:rPr lang="pt-B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pt-BR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深入解读：如果希望确定该股票是否值得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日内短期投资，最好再逐个试验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日等。如果多数结果都是肯定，则可以进一步考虑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拼多多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1560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投资对象：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阿里巴巴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，未来一个月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(20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交易日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模型设定：样本数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=90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，特征数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=40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'BABA'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,’4/15/2022','1/1/2015')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model,strategy,C,ntype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score_train,score_test,ndfeature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        	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(dfprice,dfindex,20,90,40)       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endParaRPr lang="pt-BR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预计投资结果：</a:t>
            </a:r>
            <a:r>
              <a:rPr lang="pt-BR" altLang="zh-CN" sz="24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pt-B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去掉交易费用，可能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盈利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跑赢大盘</a:t>
            </a:r>
            <a:r>
              <a:rPr lang="pt-B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pt-BR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深入解读：如果希望确定该股票是否值得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日内短期投资，最好再逐个试验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日等。如果多数结果都是肯定，则可以进一步考虑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阿里巴巴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1304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情境设定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一个简单的投资组合：由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支股票组成，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阿里巴巴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哔哩哔哩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（俗称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站），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拼多多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组成比例：按股数比例，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50%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阿里巴巴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+33%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哔哩哔哩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+17%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拼多多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，即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投资行为：今日购入该投资组合，未来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个交易日后卖出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：扣除交易费用后，能否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赚钱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且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跑赢大盘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？（中概股，这里选用标普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指数作为大盘行情）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投资组合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5655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核心思想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：合成投资组合每个交易日的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加权平均价值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一个虚拟的证券产品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看待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注意事项：投资组合中的股票个数不限，但份额的百分比之和必须为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get_price_portfolio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['BABA','BILI','PDD']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				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[0.5,0.33,0.17]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‘2015-1-1’,’2022-4-15')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投资组合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6257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投资期限：未来一个半月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(30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交易日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模型设定：样本数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=80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，特征数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=60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model,strategy,C,ntype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score_train,score_test,ndfeature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        	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(dfprice,dfindex,30, 80,60)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LRL1,1.3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0.9333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0.95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预期的投资结果：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高概率赚钱且能跑赢大盘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深入解读：如果希望确定该股票是否值得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日内短期投资，最好再逐个试验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日等。如果多数结果都是肯定，则可以进一步考虑</a:t>
            </a:r>
            <a:endParaRPr lang="zh-CN" altLang="en-US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全自动优化策略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投资组合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2960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小王学校毕业后进入了一家私募投资公司，苦熬几年后终于有机会掌握一只小型基金，小有成就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然而压力接踵而来，小王年轻资历浅，投资客户对小王的能力并不完全信任，小王必须用业绩迅速证明自己具有快速赚钱能力，这样才能坐稳好不容易得来的基金经理位置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小王出身于普通家庭，缺乏广泛和强大的社会人脉，无法利用人脉获得可靠的项目投资机会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小王曾经想过投资那些科技创业企业，然后通过企业成长上市获得退出套现的机会赚钱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案例问题描述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7593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过接触若干家创业企业后，小王悲哀地发现自己难以把握那些企业的所谓业务模式，也难以肯定那些企业的盈利模式是否奏效，更无法把握那些企业的管理团队是否靠谱。小王无法下定决心把好不容易得来的基金投入那些企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小王还面临一个更为现实的问题，如果投资那些创业企业再通过企业发展壮大上市退出赚钱，通常需要几年时间。但小王无法等待那么长的时间，因为小王必须迅速证明自己具有赚钱能力，自己费尽心机“哄骗”来的投资客户缺乏耐心，如果投资周期太长，客户很可能离他而去。很纠结！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案例问题描述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1560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为了快速证明自己，经过若干个不眠之夜的思考之后，小王决定投资股票市场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接下来的问题是，到底投资一级市场还是二级市场？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小王很快发现，投资一级市场就需要“打新股”。然而，“打新股”需要投入庞大的资金才能保证一定的中签机会。问题在于，小王能掌控的资金量有限，缺乏“打新股”的能力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无奈之下，小王只剩下了一个选择，二级市场！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案例问题描述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08950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可是，股票二级市场的风险之大和变幻莫测令小王颇为踌躇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万般无奈之下，小王想到一门新课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《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机器学习与金融应用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。小王顿时眼睛一亮，能否利用机器学习的模型解决自己的燃眉之急，甚至为自己“博”一个的前程？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基于课程知识，小王设计了一个简单直接的二级市场投资策略。该策略究竟是什么呢？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案例问题描述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08950" cy="49911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小王设计的股票二级市场投资策略其实一点也不复杂。其要点如下：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选择的投资时机：市场振荡时期。大牛市和大熊市是中国股票市场的稀罕物，可遇而不可求，而振荡期却是常态，容易把握，不必祈求上天赐予小王正好赶上大牛市（可以躺着赚钱）或大熊市（通过抄底赚钱，但是是否到“底”了不好把握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选择的投资周期：短期技术性投资。如果选择价值投资，小王一来觉得自己看不准哪只股票价值潜力大，二来价值投资需要较长的回报周期，小王目前的尴尬地位不具备长时间等待的机会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案例采用的投资策略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67783aa4-b8a4-4877-8994-a101e1b13772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9026</Words>
  <Application>WPS 演示</Application>
  <PresentationFormat>On-screen Show (4:3)</PresentationFormat>
  <Paragraphs>440</Paragraphs>
  <Slides>47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4" baseType="lpstr">
      <vt:lpstr>Arial</vt:lpstr>
      <vt:lpstr>宋体</vt:lpstr>
      <vt:lpstr>Wingdings</vt:lpstr>
      <vt:lpstr>Times New Roman</vt:lpstr>
      <vt:lpstr>Lucida Sans Unicode</vt:lpstr>
      <vt:lpstr>Wingdings 3</vt:lpstr>
      <vt:lpstr>Verdana</vt:lpstr>
      <vt:lpstr>Wingdings 2</vt:lpstr>
      <vt:lpstr>Wingdings 2</vt:lpstr>
      <vt:lpstr>Monotype Corsiva</vt:lpstr>
      <vt:lpstr>微软雅黑</vt:lpstr>
      <vt:lpstr>Arial Unicode MS</vt:lpstr>
      <vt:lpstr>Cambria Math</vt:lpstr>
      <vt:lpstr>MS PGothic</vt:lpstr>
      <vt:lpstr>黑体</vt:lpstr>
      <vt:lpstr>微软雅黑 Light</vt:lpstr>
      <vt:lpstr>Concourse</vt:lpstr>
      <vt:lpstr>PowerPoint 演示文稿</vt:lpstr>
      <vt:lpstr>案例情境</vt:lpstr>
      <vt:lpstr>案例提升</vt:lpstr>
      <vt:lpstr>案例要点</vt:lpstr>
      <vt:lpstr>案例问题描述</vt:lpstr>
      <vt:lpstr>案例问题描述</vt:lpstr>
      <vt:lpstr>案例问题描述</vt:lpstr>
      <vt:lpstr>案例问题描述</vt:lpstr>
      <vt:lpstr>案例采用的投资策略</vt:lpstr>
      <vt:lpstr>案例采用的投资策略</vt:lpstr>
      <vt:lpstr>案例采用的投资策略</vt:lpstr>
      <vt:lpstr>案例采用的投资策略</vt:lpstr>
      <vt:lpstr>案例采用的股票买入标准</vt:lpstr>
      <vt:lpstr>案例采用的股票买入标准</vt:lpstr>
      <vt:lpstr>案例采用的股票买入标准</vt:lpstr>
      <vt:lpstr>案例采用的股票买入标准</vt:lpstr>
      <vt:lpstr>案例采用的预测原理</vt:lpstr>
      <vt:lpstr>案例采用的预测原理</vt:lpstr>
      <vt:lpstr>案例采用的预测原理</vt:lpstr>
      <vt:lpstr>案例分析步骤</vt:lpstr>
      <vt:lpstr>爬虫：抓取股票收盘价和股指</vt:lpstr>
      <vt:lpstr>创建适合机器学习的样本</vt:lpstr>
      <vt:lpstr>进行机器学习：拆分样本</vt:lpstr>
      <vt:lpstr>进行机器学习：引用模型</vt:lpstr>
      <vt:lpstr>进行机器学习：监督式学习</vt:lpstr>
      <vt:lpstr>预测未来投资结果</vt:lpstr>
      <vt:lpstr>预测未来投资结果</vt:lpstr>
      <vt:lpstr>预测未来投资结果</vt:lpstr>
      <vt:lpstr>优化策略LRL1</vt:lpstr>
      <vt:lpstr>优化策略LRL1</vt:lpstr>
      <vt:lpstr>优化策略LRL2</vt:lpstr>
      <vt:lpstr>优化策略LRL2</vt:lpstr>
      <vt:lpstr>优化策略LSVCL1</vt:lpstr>
      <vt:lpstr>优化策略LSVCL1</vt:lpstr>
      <vt:lpstr>优化策略LSVCL2</vt:lpstr>
      <vt:lpstr>优化策略LSVCL2</vt:lpstr>
      <vt:lpstr>全自动优化策略 – 微软</vt:lpstr>
      <vt:lpstr>全自动优化策略 – 微软</vt:lpstr>
      <vt:lpstr>全自动优化策略 – 微软</vt:lpstr>
      <vt:lpstr>全自动优化策略 – 哔哩哔哩</vt:lpstr>
      <vt:lpstr>全自动优化策略 – 哔哩哔哩</vt:lpstr>
      <vt:lpstr>全自动优化策略 – 哔哩哔哩</vt:lpstr>
      <vt:lpstr>全自动优化策略 – 拼多多</vt:lpstr>
      <vt:lpstr>全自动优化策略 – 阿里巴巴</vt:lpstr>
      <vt:lpstr>全自动优化策略 – 投资组合</vt:lpstr>
      <vt:lpstr>全自动优化策略 – 投资组合</vt:lpstr>
      <vt:lpstr>全自动优化策略 – 投资组合</vt:lpstr>
    </vt:vector>
  </TitlesOfParts>
  <Company>Irwin/ McGraw-Hill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北京外国语大学 国际商学院 王德宏</dc:creator>
  <cp:keywords>北京外国语大学 国际商学院 王德宏课程《机器学习与金融应用》</cp:keywords>
  <dc:subject>Introduction to Corporate Finance</dc:subject>
  <cp:lastModifiedBy>丁晓松</cp:lastModifiedBy>
  <cp:revision>598</cp:revision>
  <cp:lastPrinted>2019-04-02T07:05:00Z</cp:lastPrinted>
  <dcterms:created xsi:type="dcterms:W3CDTF">2001-03-01T05:50:00Z</dcterms:created>
  <dcterms:modified xsi:type="dcterms:W3CDTF">2023-01-06T02:46:33Z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DCDA308981C940998E0BB701FCF21C15</vt:lpwstr>
  </property>
  <property fmtid="{D5CDD505-2E9C-101B-9397-08002B2CF9AE}" pid="3" name="KSOProductBuildVer">
    <vt:lpwstr>2052-11.1.0.12980</vt:lpwstr>
  </property>
</Properties>
</file>