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trictFirstAndLastChars="0">
  <p:sldMasterIdLst>
    <p:sldMasterId id="2147483648" r:id="rId1"/>
  </p:sldMasterIdLst>
  <p:notesMasterIdLst>
    <p:notesMasterId r:id="rId40"/>
  </p:notesMasterIdLst>
  <p:handoutMasterIdLst>
    <p:handoutMasterId r:id="rId41"/>
  </p:handoutMasterIdLst>
  <p:sldIdLst>
    <p:sldId id="298" r:id="rId2"/>
    <p:sldId id="434" r:id="rId3"/>
    <p:sldId id="365" r:id="rId4"/>
    <p:sldId id="470" r:id="rId5"/>
    <p:sldId id="515" r:id="rId6"/>
    <p:sldId id="518" r:id="rId7"/>
    <p:sldId id="519" r:id="rId8"/>
    <p:sldId id="520" r:id="rId9"/>
    <p:sldId id="517" r:id="rId10"/>
    <p:sldId id="516" r:id="rId11"/>
    <p:sldId id="471" r:id="rId12"/>
    <p:sldId id="472" r:id="rId13"/>
    <p:sldId id="473" r:id="rId14"/>
    <p:sldId id="474" r:id="rId15"/>
    <p:sldId id="475" r:id="rId16"/>
    <p:sldId id="477" r:id="rId17"/>
    <p:sldId id="482" r:id="rId18"/>
    <p:sldId id="483" r:id="rId19"/>
    <p:sldId id="484" r:id="rId20"/>
    <p:sldId id="485" r:id="rId21"/>
    <p:sldId id="487" r:id="rId22"/>
    <p:sldId id="490" r:id="rId23"/>
    <p:sldId id="488" r:id="rId24"/>
    <p:sldId id="494" r:id="rId25"/>
    <p:sldId id="495" r:id="rId26"/>
    <p:sldId id="496" r:id="rId27"/>
    <p:sldId id="499" r:id="rId28"/>
    <p:sldId id="497" r:id="rId29"/>
    <p:sldId id="500" r:id="rId30"/>
    <p:sldId id="501" r:id="rId31"/>
    <p:sldId id="508" r:id="rId32"/>
    <p:sldId id="509" r:id="rId33"/>
    <p:sldId id="510" r:id="rId34"/>
    <p:sldId id="513" r:id="rId35"/>
    <p:sldId id="492" r:id="rId36"/>
    <p:sldId id="502" r:id="rId37"/>
    <p:sldId id="504" r:id="rId38"/>
    <p:sldId id="506" r:id="rId39"/>
  </p:sldIdLst>
  <p:sldSz cx="9144000" cy="6858000" type="screen4x3"/>
  <p:notesSz cx="6997700" cy="9283700"/>
  <p:custDataLst>
    <p:tags r:id="rId42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72" userDrawn="1">
          <p15:clr>
            <a:srgbClr val="A4A3A4"/>
          </p15:clr>
        </p15:guide>
        <p15:guide id="2" pos="307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28300"/>
    <a:srgbClr val="CC9900"/>
    <a:srgbClr val="9D7429"/>
    <a:srgbClr val="B88730"/>
    <a:srgbClr val="FFFFFF"/>
    <a:srgbClr val="000000"/>
    <a:srgbClr val="800000"/>
    <a:srgbClr val="33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6113" autoAdjust="0"/>
    <p:restoredTop sz="97193" autoAdjust="0"/>
  </p:normalViewPr>
  <p:slideViewPr>
    <p:cSldViewPr showGuides="1">
      <p:cViewPr varScale="1">
        <p:scale>
          <a:sx n="170" d="100"/>
          <a:sy n="170" d="100"/>
        </p:scale>
        <p:origin x="1112" y="192"/>
      </p:cViewPr>
      <p:guideLst>
        <p:guide orient="horz" pos="1872"/>
        <p:guide pos="307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-56116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gs" Target="tags/tag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3031" tIns="46516" rIns="93031" bIns="46516" numCol="1" anchor="t" anchorCtr="0" compatLnSpc="1"/>
          <a:lstStyle>
            <a:lvl1pPr defTabSz="930275">
              <a:defRPr sz="120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25805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3031" tIns="46516" rIns="93031" bIns="46516" numCol="1" anchor="t" anchorCtr="0" compatLnSpc="1"/>
          <a:lstStyle>
            <a:lvl1pPr algn="r" defTabSz="930275">
              <a:defRPr sz="120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25805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18563"/>
            <a:ext cx="3032125" cy="463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3031" tIns="46516" rIns="93031" bIns="46516" numCol="1" anchor="b" anchorCtr="0" compatLnSpc="1"/>
          <a:lstStyle>
            <a:lvl1pPr defTabSz="930275">
              <a:defRPr sz="120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25805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3988" y="8818563"/>
            <a:ext cx="3032125" cy="463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3031" tIns="46516" rIns="93031" bIns="46516" numCol="1" anchor="b" anchorCtr="0" compatLnSpc="1"/>
          <a:lstStyle>
            <a:lvl1pPr algn="r" defTabSz="930275">
              <a:defRPr sz="1200"/>
            </a:lvl1pPr>
          </a:lstStyle>
          <a:p>
            <a:pPr>
              <a:defRPr/>
            </a:pPr>
            <a:fld id="{F95CACA7-CC3A-4947-BE1F-8C4E202B9C6D}" type="slidenum">
              <a:rPr lang="en-US" altLang="zh-CN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1920" max="1920" units="cm"/>
          <inkml:channel name="Y" type="integer" max="1200" units="cm"/>
          <inkml:channel name="T" type="integer" max="2" units="dev"/>
        </inkml:traceFormat>
        <inkml:channelProperties>
          <inkml:channelProperty channel="X" name="resolution" value="56.72083" units="1/cm"/>
          <inkml:channelProperty channel="Y" name="resolution" value="28.36879" units="1/cm"/>
          <inkml:channelProperty channel="T" name="resolution" value="1" units="1/dev"/>
        </inkml:channelProperties>
      </inkml:inkSource>
      <inkml:timestamp xml:id="ts0" timeString="2019-03-18T11:31:01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17034 15192 0,'-16'0'63,"16"0"-48,-16 0-15,16 16 16,-16-16-16,16 0 16,-16 0-16,-16 0 15,16 16-15,1-16 16,-33 0-16,32 16 15,-16-16-15,1 0 16,-1 16-16,16-16 16,0 0-16,-16 0 15,32 0-15,-16 0 16,1 16-1,15-16-15,-16 0 16,16 0-16,-16 16 16,16-16-16,-32 16 15,32-16-15,-32 0 16,32 15-16,-15-15 15,-17 16-15,32-16 0,-16 0 16,0 16-16,16-16 16,-16 16-1,16-16-15,0 0 16,0 16-16,-16-16 15,16 16-15,0-16 16,0 16 0,0-16-16,0 15 15,0 1 1,0-16-16,0 16 15,0 16-15,0-16 16,0 0-16,0 16 16,0-32-16,16 15 15,-16-15-15,0 16 16,16 0-16,-16-16 15,0 16-15,16-16 16,-16 16-16,0 0 16,16-16-16,-16 16 15,16-1-15,0 1 16,-16 0-16,15-16 15,1 16-15,-16 0 16,16-16-16,-16 16 16,16-16-16,-16 16 15,0-16-15,16 0 16,0 16-16,-16 0 15,16-16-15,-16 15 16,15-15-16,-15 0 16,16 16-16,0-16 15,-16 16-15,16-16 16,-16 0-16,0 0 15,16 16-15,0-16 16,-16 0 0,16 0-16,-16 0 15,16 0-15,-16 16 16,16-16-16,-1 16 15,1-16 1,0 0-16,0 0 16,0 0-16,0 0 15,0 16-15,-16-16 16,15 0-16,1 0 15,-16 0-15,16 0 16,16 0-16,-16 15 16,0-15-16,16 0 15,-17 0-15,17 16 16,-16-16-16,0 0 15,0 0-15,0 0 16,-1 0-16,1 0 16,-16 0-16,16 0 15,0 0-15,0 0 16,0 0-1,0 0-15,16 0 16,-17 0-16,1 0 16,0 0-16,0 0 15,0 0-15,-16 0 16,16 0-16,-16 0 15,16 0 1,-1 0-16,-15 0 16,16 0-16,-16 0 15,0 0-15,16 0 16,-16-16-16,16 1 15,0 15-15,-16 0 16,0-16-16,0 16 16,0 0-1,0-16-15,16 16 16,-16-16-16,0 0 15,0 16-15,0-16 16,16 16-16,-16-31 16,0 31-16,0-16 15,0 16-15,0-16 16,0 0-16,0 16 15,0-16-15,0 16 16,0-16 0,0 16-16,0-16 15,0 0-15,0 0 16,0 16-16,0-15 15,0-1-15,0 16 16,0-16-16,0 16 16,0-16-16,0 16 15,0-16 16,0 0-31,0 16 16,0-16 0,0 16-1,0-15 1,0-1-16,0 16 15,0-16-15,0 16 16,0 0-16,0-16 16,0 16-16,0 0 15,0-16-15,-16 16 16,16-16-16,0 16 15,0-16 1,-16 16-16,16 0 16,0-16-1,-16 0 1,16 16-16,0 0 15,0-15 1,-16 15-16,16 0 16,0-16-16,0 16 31,-16 0-16,16-16-15,-16 16 16,16-16 0,-15 16-16,15 0 15,-16 0-15,16-16 16,-16 16-16,0 0 15,16-16-15,-16 16 16,16-16-16,-16 16 16,16 0-16,-16 0 15,1 0-15,15 0 16,-16 0 31,16-15-32,0 15 1,-16 0 15,0 0-15,16-16-1,-16 16 219,16 0-218,-16 0-16,16-16 15,-16 16 1,16-16-16,-16 16 16,16 0-16,-16 0 15,16 0 172,-15-16-171,-1 16-16,16 0 16,-16 0-1,16-16-15,-16 16 16,16 0-1,-16-16 1,0 16 343,16 0-344,-16 0-15,16 0 16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1920" max="1920" units="cm"/>
          <inkml:channel name="Y" type="integer" max="1200" units="cm"/>
          <inkml:channel name="T" type="integer" max="2" units="dev"/>
        </inkml:traceFormat>
        <inkml:channelProperties>
          <inkml:channelProperty channel="X" name="resolution" value="56.72083" units="1/cm"/>
          <inkml:channelProperty channel="Y" name="resolution" value="28.36879" units="1/cm"/>
          <inkml:channelProperty channel="T" name="resolution" value="1" units="1/dev"/>
        </inkml:channelProperties>
      </inkml:inkSource>
      <inkml:timestamp xml:id="ts0" timeString="2019-03-18T11:31:01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17034 15192 0,'-16'0'63,"16"0"-48,-16 0-15,16 16 16,-16-16-16,16 0 16,-16 0-16,-16 0 15,16 16-15,1-16 16,-33 0-16,32 16 15,-16-16-15,1 0 16,-1 16-16,16-16 16,0 0-16,-16 0 15,32 0-15,-16 0 16,1 16-1,15-16-15,-16 0 16,16 0-16,-16 16 16,16-16-16,-32 16 15,32-16-15,-32 0 16,32 15-16,-15-15 15,-17 16-15,32-16 0,-16 0 16,0 16-16,16-16 16,-16 16-1,16-16-15,0 0 16,0 16-16,-16-16 15,16 16-15,0-16 16,0 16 0,0-16-16,0 15 15,0 1 1,0-16-16,0 16 15,0 16-15,0-16 16,0 0-16,0 16 16,0-32-16,16 15 15,-16-15-15,0 16 16,16 0-16,-16-16 15,0 16-15,16-16 16,-16 16-16,0 0 16,16-16-16,-16 16 15,16-1-15,0 1 16,-16 0-16,15-16 15,1 16-15,-16 0 16,16-16-16,-16 16 16,16-16-16,-16 16 15,0-16-15,16 0 16,0 16-16,-16 0 15,16-16-15,-16 15 16,15-15-16,-15 0 16,16 16-16,0-16 15,-16 16-15,16-16 16,-16 0-16,0 0 15,16 16-15,0-16 16,-16 0 0,16 0-16,-16 0 15,16 0-15,-16 16 16,16-16-16,-1 16 15,1-16 1,0 0-16,0 0 16,0 0-16,0 0 15,0 16-15,-16-16 16,15 0-16,1 0 15,-16 0-15,16 0 16,16 0-16,-16 15 16,0-15-16,16 0 15,-17 0-15,17 16 16,-16-16-16,0 0 15,0 0-15,0 0 16,-1 0-16,1 0 16,-16 0-16,16 0 15,0 0-15,0 0 16,0 0-1,0 0-15,16 0 16,-17 0-16,1 0 16,0 0-16,0 0 15,0 0-15,-16 0 16,16 0-16,-16 0 15,16 0 1,-1 0-16,-15 0 16,16 0-16,-16 0 15,0 0-15,16 0 16,-16-16-16,16 1 15,0 15-15,-16 0 16,0-16-16,0 16 16,0 0-1,0-16-15,16 16 16,-16-16-16,0 0 15,0 16-15,0-16 16,16 16-16,-16-31 16,0 31-16,0-16 15,0 16-15,0-16 16,0 0-16,0 16 15,0-16-15,0 16 16,0-16 0,0 16-16,0-16 15,0 0-15,0 0 16,0 16-16,0-15 15,0-1-15,0 16 16,0-16-16,0 16 16,0-16-16,0 16 15,0-16 16,0 0-31,0 16 16,0-16 0,0 16-1,0-15 1,0-1-16,0 16 15,0-16-15,0 16 16,0 0-16,0-16 16,0 16-16,0 0 15,0-16-15,-16 16 16,16-16-16,0 16 15,0-16 1,-16 16-16,16 0 16,0-16-1,-16 0 1,16 16-16,0 0 15,0-15 1,-16 15-16,16 0 16,0-16-16,0 16 31,-16 0-16,16-16-15,-16 16 16,16-16 0,-15 16-16,15 0 15,-16 0-15,16-16 16,-16 16-16,0 0 15,16-16-15,-16 16 16,16-16-16,-16 16 16,16 0-16,-16 0 15,1 0-15,15 0 16,-16 0 31,16-15-32,0 15 1,-16 0 15,0 0-15,16-16-1,-16 16 219,16 0-218,-16 0-16,16-16 15,-16 16 1,16-16-16,-16 16 16,16 0-16,-16 0 15,16 0 172,-15-16-171,-1 16-16,16 0 16,-16 0-1,16-16-15,-16 16 16,16 0-1,-16-16 1,0 16 343,16 0-344,-16 0-15,16 0 16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1920" max="1920" units="cm"/>
          <inkml:channel name="Y" type="integer" max="1200" units="cm"/>
          <inkml:channel name="T" type="integer" max="2" units="dev"/>
        </inkml:traceFormat>
        <inkml:channelProperties>
          <inkml:channelProperty channel="X" name="resolution" value="56.72083" units="1/cm"/>
          <inkml:channelProperty channel="Y" name="resolution" value="28.36879" units="1/cm"/>
          <inkml:channelProperty channel="T" name="resolution" value="1" units="1/dev"/>
        </inkml:channelProperties>
      </inkml:inkSource>
      <inkml:timestamp xml:id="ts0" timeString="2019-03-18T11:31:01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17034 15192 0,'-16'0'63,"16"0"-48,-16 0-15,16 16 16,-16-16-16,16 0 16,-16 0-16,-16 0 15,16 16-15,1-16 16,-33 0-16,32 16 15,-16-16-15,1 0 16,-1 16-16,16-16 16,0 0-16,-16 0 15,32 0-15,-16 0 16,1 16-1,15-16-15,-16 0 16,16 0-16,-16 16 16,16-16-16,-32 16 15,32-16-15,-32 0 16,32 15-16,-15-15 15,-17 16-15,32-16 0,-16 0 16,0 16-16,16-16 16,-16 16-1,16-16-15,0 0 16,0 16-16,-16-16 15,16 16-15,0-16 16,0 16 0,0-16-16,0 15 15,0 1 1,0-16-16,0 16 15,0 16-15,0-16 16,0 0-16,0 16 16,0-32-16,16 15 15,-16-15-15,0 16 16,16 0-16,-16-16 15,0 16-15,16-16 16,-16 16-16,0 0 16,16-16-16,-16 16 15,16-1-15,0 1 16,-16 0-16,15-16 15,1 16-15,-16 0 16,16-16-16,-16 16 16,16-16-16,-16 16 15,0-16-15,16 0 16,0 16-16,-16 0 15,16-16-15,-16 15 16,15-15-16,-15 0 16,16 16-16,0-16 15,-16 16-15,16-16 16,-16 0-16,0 0 15,16 16-15,0-16 16,-16 0 0,16 0-16,-16 0 15,16 0-15,-16 16 16,16-16-16,-1 16 15,1-16 1,0 0-16,0 0 16,0 0-16,0 0 15,0 16-15,-16-16 16,15 0-16,1 0 15,-16 0-15,16 0 16,16 0-16,-16 15 16,0-15-16,16 0 15,-17 0-15,17 16 16,-16-16-16,0 0 15,0 0-15,0 0 16,-1 0-16,1 0 16,-16 0-16,16 0 15,0 0-15,0 0 16,0 0-1,0 0-15,16 0 16,-17 0-16,1 0 16,0 0-16,0 0 15,0 0-15,-16 0 16,16 0-16,-16 0 15,16 0 1,-1 0-16,-15 0 16,16 0-16,-16 0 15,0 0-15,16 0 16,-16-16-16,16 1 15,0 15-15,-16 0 16,0-16-16,0 16 16,0 0-1,0-16-15,16 16 16,-16-16-16,0 0 15,0 16-15,0-16 16,16 16-16,-16-31 16,0 31-16,0-16 15,0 16-15,0-16 16,0 0-16,0 16 15,0-16-15,0 16 16,0-16 0,0 16-16,0-16 15,0 0-15,0 0 16,0 16-16,0-15 15,0-1-15,0 16 16,0-16-16,0 16 16,0-16-16,0 16 15,0-16 16,0 0-31,0 16 16,0-16 0,0 16-1,0-15 1,0-1-16,0 16 15,0-16-15,0 16 16,0 0-16,0-16 16,0 16-16,0 0 15,0-16-15,-16 16 16,16-16-16,0 16 15,0-16 1,-16 16-16,16 0 16,0-16-1,-16 0 1,16 16-16,0 0 15,0-15 1,-16 15-16,16 0 16,0-16-16,0 16 31,-16 0-16,16-16-15,-16 16 16,16-16 0,-15 16-16,15 0 15,-16 0-15,16-16 16,-16 16-16,0 0 15,16-16-15,-16 16 16,16-16-16,-16 16 16,16 0-16,-16 0 15,1 0-15,15 0 16,-16 0 31,16-15-32,0 15 1,-16 0 15,0 0-15,16-16-1,-16 16 219,16 0-218,-16 0-16,16-16 15,-16 16 1,16-16-16,-16 16 16,16 0-16,-16 0 15,16 0 172,-15-16-171,-1 16-16,16 0 16,-16 0-1,16-16-15,-16 16 16,16 0-1,-16-16 1,0 16 343,16 0-344,-16 0-15,16 0 16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1920" max="1920" units="cm"/>
          <inkml:channel name="Y" type="integer" max="1200" units="cm"/>
          <inkml:channel name="T" type="integer" max="2" units="dev"/>
        </inkml:traceFormat>
        <inkml:channelProperties>
          <inkml:channelProperty channel="X" name="resolution" value="56.72083" units="1/cm"/>
          <inkml:channelProperty channel="Y" name="resolution" value="28.36879" units="1/cm"/>
          <inkml:channelProperty channel="T" name="resolution" value="1" units="1/dev"/>
        </inkml:channelProperties>
      </inkml:inkSource>
      <inkml:timestamp xml:id="ts0" timeString="2019-03-18T11:31:01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17034 15192 0,'-16'0'63,"16"0"-48,-16 0-15,16 16 16,-16-16-16,16 0 16,-16 0-16,-16 0 15,16 16-15,1-16 16,-33 0-16,32 16 15,-16-16-15,1 0 16,-1 16-16,16-16 16,0 0-16,-16 0 15,32 0-15,-16 0 16,1 16-1,15-16-15,-16 0 16,16 0-16,-16 16 16,16-16-16,-32 16 15,32-16-15,-32 0 16,32 15-16,-15-15 15,-17 16-15,32-16 0,-16 0 16,0 16-16,16-16 16,-16 16-1,16-16-15,0 0 16,0 16-16,-16-16 15,16 16-15,0-16 16,0 16 0,0-16-16,0 15 15,0 1 1,0-16-16,0 16 15,0 16-15,0-16 16,0 0-16,0 16 16,0-32-16,16 15 15,-16-15-15,0 16 16,16 0-16,-16-16 15,0 16-15,16-16 16,-16 16-16,0 0 16,16-16-16,-16 16 15,16-1-15,0 1 16,-16 0-16,15-16 15,1 16-15,-16 0 16,16-16-16,-16 16 16,16-16-16,-16 16 15,0-16-15,16 0 16,0 16-16,-16 0 15,16-16-15,-16 15 16,15-15-16,-15 0 16,16 16-16,0-16 15,-16 16-15,16-16 16,-16 0-16,0 0 15,16 16-15,0-16 16,-16 0 0,16 0-16,-16 0 15,16 0-15,-16 16 16,16-16-16,-1 16 15,1-16 1,0 0-16,0 0 16,0 0-16,0 0 15,0 16-15,-16-16 16,15 0-16,1 0 15,-16 0-15,16 0 16,16 0-16,-16 15 16,0-15-16,16 0 15,-17 0-15,17 16 16,-16-16-16,0 0 15,0 0-15,0 0 16,-1 0-16,1 0 16,-16 0-16,16 0 15,0 0-15,0 0 16,0 0-1,0 0-15,16 0 16,-17 0-16,1 0 16,0 0-16,0 0 15,0 0-15,-16 0 16,16 0-16,-16 0 15,16 0 1,-1 0-16,-15 0 16,16 0-16,-16 0 15,0 0-15,16 0 16,-16-16-16,16 1 15,0 15-15,-16 0 16,0-16-16,0 16 16,0 0-1,0-16-15,16 16 16,-16-16-16,0 0 15,0 16-15,0-16 16,16 16-16,-16-31 16,0 31-16,0-16 15,0 16-15,0-16 16,0 0-16,0 16 15,0-16-15,0 16 16,0-16 0,0 16-16,0-16 15,0 0-15,0 0 16,0 16-16,0-15 15,0-1-15,0 16 16,0-16-16,0 16 16,0-16-16,0 16 15,0-16 16,0 0-31,0 16 16,0-16 0,0 16-1,0-15 1,0-1-16,0 16 15,0-16-15,0 16 16,0 0-16,0-16 16,0 16-16,0 0 15,0-16-15,-16 16 16,16-16-16,0 16 15,0-16 1,-16 16-16,16 0 16,0-16-1,-16 0 1,16 16-16,0 0 15,0-15 1,-16 15-16,16 0 16,0-16-16,0 16 31,-16 0-16,16-16-15,-16 16 16,16-16 0,-15 16-16,15 0 15,-16 0-15,16-16 16,-16 16-16,0 0 15,16-16-15,-16 16 16,16-16-16,-16 16 16,16 0-16,-16 0 15,1 0-15,15 0 16,-16 0 31,16-15-32,0 15 1,-16 0 15,0 0-15,16-16-1,-16 16 219,16 0-218,-16 0-16,16-16 15,-16 16 1,16-16-16,-16 16 16,16 0-16,-16 0 15,16 0 172,-15-16-171,-1 16-16,16 0 16,-16 0-1,16-16-15,-16 16 16,16 0-1,-16-16 1,0 16 343,16 0-344,-16 0-15,16 0 16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3031" tIns="46516" rIns="93031" bIns="46516" numCol="1" anchor="t" anchorCtr="0" compatLnSpc="1"/>
          <a:lstStyle>
            <a:lvl1pPr defTabSz="930275">
              <a:defRPr sz="120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5575" y="0"/>
            <a:ext cx="3032125" cy="46355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3031" tIns="46516" rIns="93031" bIns="46516" numCol="1" anchor="t" anchorCtr="0" compatLnSpc="1"/>
          <a:lstStyle>
            <a:lvl1pPr algn="r" defTabSz="930275">
              <a:defRPr sz="120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2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77925" y="696913"/>
            <a:ext cx="4641850" cy="34813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3450" y="4410075"/>
            <a:ext cx="5130800" cy="4176713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3031" tIns="46516" rIns="93031" bIns="46516" numCol="1" anchor="t" anchorCtr="0" compatLnSpc="1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20150"/>
            <a:ext cx="3032125" cy="46355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3031" tIns="46516" rIns="93031" bIns="46516" numCol="1" anchor="b" anchorCtr="0" compatLnSpc="1"/>
          <a:lstStyle>
            <a:lvl1pPr defTabSz="930275">
              <a:defRPr sz="120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5575" y="8820150"/>
            <a:ext cx="3032125" cy="46355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3031" tIns="46516" rIns="93031" bIns="46516" numCol="1" anchor="b" anchorCtr="0" compatLnSpc="1"/>
          <a:lstStyle>
            <a:lvl1pPr algn="r" defTabSz="930275">
              <a:defRPr sz="1200"/>
            </a:lvl1pPr>
          </a:lstStyle>
          <a:p>
            <a:pPr>
              <a:defRPr/>
            </a:pPr>
            <a:fld id="{B3300304-DD69-46C3-8125-113B1366F9C9}" type="slidenum">
              <a:rPr lang="en-US" altLang="zh-CN"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endParaRPr lang="zh-CN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ight Triangle 10"/>
          <p:cNvSpPr/>
          <p:nvPr/>
        </p:nvSpPr>
        <p:spPr>
          <a:xfrm>
            <a:off x="0" y="4664075"/>
            <a:ext cx="9150350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defRPr/>
            </a:pPr>
            <a:endParaRPr lang="zh-CN" altLang="zh-CN">
              <a:solidFill>
                <a:srgbClr val="FFFFFF"/>
              </a:solidFill>
              <a:latin typeface="Lucida Sans Unicode" panose="020B0602030504020204" pitchFamily="34" charset="0"/>
            </a:endParaRPr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anchor="b"/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135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Slide Number Placeholder 17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A9C064-517A-4A5B-9ABC-7CE72C3A4221}" type="slidenum">
              <a:rPr lang="en-US" altLang="zh-CN" smtClean="0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Slide Number Placeholder 17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AA812D-D3B0-468F-A74A-0D059ECFA4FB}" type="slidenum">
              <a:rPr lang="en-US" altLang="zh-CN" smtClean="0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Slide Number Placeholder 17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99797A-F089-4EB4-B005-0B784BB895B6}" type="slidenum">
              <a:rPr lang="en-US" altLang="zh-CN" smtClean="0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hevron 10"/>
          <p:cNvSpPr/>
          <p:nvPr/>
        </p:nvSpPr>
        <p:spPr>
          <a:xfrm>
            <a:off x="3636963" y="3005138"/>
            <a:ext cx="182562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defRPr/>
            </a:pPr>
            <a:endParaRPr lang="zh-CN" altLang="zh-CN">
              <a:solidFill>
                <a:srgbClr val="FFFFFF"/>
              </a:solidFill>
              <a:latin typeface="Lucida Sans Unicode" panose="020B0602030504020204" pitchFamily="34" charset="0"/>
            </a:endParaRPr>
          </a:p>
        </p:txBody>
      </p:sp>
      <p:sp>
        <p:nvSpPr>
          <p:cNvPr id="5" name="Chevron 15"/>
          <p:cNvSpPr/>
          <p:nvPr/>
        </p:nvSpPr>
        <p:spPr>
          <a:xfrm>
            <a:off x="3449638" y="3005138"/>
            <a:ext cx="18415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defRPr/>
            </a:pPr>
            <a:endParaRPr lang="zh-CN" altLang="zh-CN">
              <a:solidFill>
                <a:srgbClr val="FFFFFF"/>
              </a:solidFill>
              <a:latin typeface="Lucida Sans Unicode" panose="020B0602030504020204" pitchFamily="34" charset="0"/>
            </a:endParaRPr>
          </a:p>
        </p:txBody>
      </p:sp>
      <p:sp>
        <p:nvSpPr>
          <p:cNvPr id="6" name="Slide Number Placeholder 17"/>
          <p:cNvSpPr/>
          <p:nvPr/>
        </p:nvSpPr>
        <p:spPr bwMode="auto">
          <a:xfrm>
            <a:off x="8534400" y="6408738"/>
            <a:ext cx="479425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 eaLnBrk="1" hangingPunct="1">
              <a:defRPr/>
            </a:pPr>
            <a:fld id="{4480EE2A-7A58-49DB-A7AD-61CB86726225}" type="slidenum">
              <a:rPr lang="en-US" altLang="zh-CN" sz="1000" smtClean="0">
                <a:ea typeface="宋体" panose="02010600030101010101" pitchFamily="2" charset="-122"/>
              </a:rPr>
              <a:t>‹#›</a:t>
            </a:fld>
            <a:endParaRPr lang="en-US" altLang="zh-CN" sz="1000" dirty="0">
              <a:ea typeface="宋体" panose="02010600030101010101" pitchFamily="2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anchor="b"/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8647113" y="6408738"/>
            <a:ext cx="366712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180EB9-15E7-48D1-8F50-1A6DB0F6845F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17"/>
          <p:cNvSpPr/>
          <p:nvPr/>
        </p:nvSpPr>
        <p:spPr bwMode="auto">
          <a:xfrm>
            <a:off x="8534400" y="6408738"/>
            <a:ext cx="479425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 eaLnBrk="1" hangingPunct="1">
              <a:defRPr/>
            </a:pPr>
            <a:fld id="{41B2A66F-91AE-440E-81BA-D4B895EB6EF5}" type="slidenum">
              <a:rPr lang="en-US" altLang="zh-CN" sz="1000" smtClean="0">
                <a:ea typeface="宋体" panose="02010600030101010101" pitchFamily="2" charset="-122"/>
              </a:rPr>
              <a:t>‹#›</a:t>
            </a:fld>
            <a:endParaRPr lang="en-US" altLang="zh-CN" sz="1000" dirty="0">
              <a:ea typeface="宋体" panose="02010600030101010101" pitchFamily="2" charset="-122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0"/>
          </p:nvPr>
        </p:nvSpPr>
        <p:spPr>
          <a:xfrm>
            <a:off x="8647113" y="6408738"/>
            <a:ext cx="366712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0E47D0-08E0-4CFC-B81C-0B73A3151206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17"/>
          <p:cNvSpPr/>
          <p:nvPr/>
        </p:nvSpPr>
        <p:spPr bwMode="auto">
          <a:xfrm>
            <a:off x="8534400" y="6408738"/>
            <a:ext cx="479425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 eaLnBrk="1" hangingPunct="1">
              <a:defRPr/>
            </a:pPr>
            <a:fld id="{A51DF168-A096-4D9F-8CC8-3F5AF40576F1}" type="slidenum">
              <a:rPr lang="en-US" altLang="zh-CN" sz="1000" smtClean="0">
                <a:ea typeface="宋体" panose="02010600030101010101" pitchFamily="2" charset="-122"/>
              </a:rPr>
              <a:t>‹#›</a:t>
            </a:fld>
            <a:endParaRPr lang="en-US" altLang="zh-CN" sz="1000" dirty="0">
              <a:ea typeface="宋体" panose="02010600030101010101" pitchFamily="2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8647113" y="6408738"/>
            <a:ext cx="366712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413E92-9493-426B-B2A2-5DFC1C59F90B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17"/>
          <p:cNvSpPr/>
          <p:nvPr userDrawn="1"/>
        </p:nvSpPr>
        <p:spPr bwMode="auto">
          <a:xfrm>
            <a:off x="8534400" y="6408738"/>
            <a:ext cx="479425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 eaLnBrk="1" hangingPunct="1">
              <a:defRPr/>
            </a:pPr>
            <a:r>
              <a:rPr lang="en-US" altLang="zh-CN" sz="1000">
                <a:ea typeface="宋体" panose="02010600030101010101" pitchFamily="2" charset="-122"/>
              </a:rPr>
              <a:t>1-</a:t>
            </a:r>
            <a:fld id="{E20EFA5A-D5D4-4582-8801-E4C424580903}" type="slidenum">
              <a:rPr lang="en-US" altLang="zh-CN" sz="1000" smtClean="0">
                <a:ea typeface="宋体" panose="02010600030101010101" pitchFamily="2" charset="-122"/>
              </a:rPr>
              <a:t>‹#›</a:t>
            </a:fld>
            <a:endParaRPr lang="en-US" altLang="zh-CN" sz="1000">
              <a:ea typeface="宋体" panose="02010600030101010101" pitchFamily="2" charset="-122"/>
            </a:endParaRP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Slide Number Placeholder 4"/>
          <p:cNvSpPr>
            <a:spLocks noGrp="1"/>
          </p:cNvSpPr>
          <p:nvPr>
            <p:ph type="sldNum" sz="quarter" idx="10"/>
          </p:nvPr>
        </p:nvSpPr>
        <p:spPr>
          <a:xfrm>
            <a:off x="8647113" y="6408738"/>
            <a:ext cx="366712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D42803-FC21-47C8-A07D-AEB2606CB2BA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7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E7ED9E-9C04-4035-A742-D32CEA108A7E}" type="slidenum">
              <a:rPr lang="en-US" altLang="zh-CN" smtClean="0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17"/>
          <p:cNvSpPr/>
          <p:nvPr/>
        </p:nvSpPr>
        <p:spPr bwMode="auto">
          <a:xfrm>
            <a:off x="8534400" y="6408738"/>
            <a:ext cx="479425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 eaLnBrk="1" hangingPunct="1">
              <a:defRPr/>
            </a:pPr>
            <a:fld id="{299E4B8E-F83A-46B2-A578-2BC8850DE6A7}" type="slidenum">
              <a:rPr lang="en-US" altLang="zh-CN" sz="1000" smtClean="0">
                <a:ea typeface="宋体" panose="02010600030101010101" pitchFamily="2" charset="-122"/>
              </a:rPr>
              <a:t>‹#›</a:t>
            </a:fld>
            <a:endParaRPr lang="en-US" altLang="zh-CN" sz="1000" dirty="0">
              <a:ea typeface="宋体" panose="02010600030101010101" pitchFamily="2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0"/>
          </p:nvPr>
        </p:nvSpPr>
        <p:spPr>
          <a:xfrm>
            <a:off x="8647113" y="6408738"/>
            <a:ext cx="366712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70488F-1B6B-472A-8152-5C4DAFFBA609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hevron 19"/>
          <p:cNvSpPr/>
          <p:nvPr/>
        </p:nvSpPr>
        <p:spPr>
          <a:xfrm>
            <a:off x="8664575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defRPr/>
            </a:pPr>
            <a:endParaRPr lang="zh-CN" altLang="zh-CN">
              <a:solidFill>
                <a:srgbClr val="FFFFFF"/>
              </a:solidFill>
              <a:latin typeface="Lucida Sans Unicode" panose="020B0602030504020204" pitchFamily="34" charset="0"/>
            </a:endParaRPr>
          </a:p>
        </p:txBody>
      </p:sp>
      <p:sp>
        <p:nvSpPr>
          <p:cNvPr id="6" name="Chevron 20"/>
          <p:cNvSpPr/>
          <p:nvPr/>
        </p:nvSpPr>
        <p:spPr>
          <a:xfrm>
            <a:off x="8477250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defRPr/>
            </a:pPr>
            <a:endParaRPr lang="zh-CN" altLang="zh-CN">
              <a:solidFill>
                <a:srgbClr val="FFFFFF"/>
              </a:solidFill>
              <a:latin typeface="Lucida Sans Unicode" panose="020B0602030504020204" pitchFamily="34" charset="0"/>
            </a:endParaRPr>
          </a:p>
        </p:txBody>
      </p:sp>
      <p:sp>
        <p:nvSpPr>
          <p:cNvPr id="7" name="Slide Number Placeholder 17"/>
          <p:cNvSpPr/>
          <p:nvPr/>
        </p:nvSpPr>
        <p:spPr bwMode="auto">
          <a:xfrm>
            <a:off x="8534400" y="6408738"/>
            <a:ext cx="479425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 eaLnBrk="1" hangingPunct="1">
              <a:defRPr/>
            </a:pPr>
            <a:fld id="{C6315AAB-9BE6-4858-9426-6A1389E68D8D}" type="slidenum">
              <a:rPr lang="en-US" altLang="zh-CN" sz="1000" smtClean="0">
                <a:ea typeface="宋体" panose="02010600030101010101" pitchFamily="2" charset="-122"/>
              </a:rPr>
              <a:t>‹#›</a:t>
            </a:fld>
            <a:endParaRPr lang="en-US" altLang="zh-CN" sz="1000" dirty="0">
              <a:ea typeface="宋体" panose="02010600030101010101" pitchFamily="2" charset="-122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tIns="0"/>
          <a:lstStyle>
            <a:lvl1pPr marL="0" marR="18415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0"/>
          </p:nvPr>
        </p:nvSpPr>
        <p:spPr>
          <a:xfrm>
            <a:off x="8647113" y="6408738"/>
            <a:ext cx="366712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B01006-C005-4E1F-9269-A31F16EB01A8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027" name="Text Placeholder 29"/>
          <p:cNvSpPr>
            <a:spLocks noGrp="1"/>
          </p:cNvSpPr>
          <p:nvPr>
            <p:ph type="body" idx="1"/>
          </p:nvPr>
        </p:nvSpPr>
        <p:spPr bwMode="auto">
          <a:xfrm>
            <a:off x="457200" y="1481138"/>
            <a:ext cx="8229600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534400" y="6408738"/>
            <a:ext cx="479425" cy="365125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0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74D08AF5-ACF3-4862-BF75-D261B242FC67}" type="slidenum">
              <a:rPr lang="en-US" altLang="zh-CN" smtClean="0"/>
              <a:t>‹#›</a:t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anose="020B0602030504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anose="020B0602030504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anose="020B0602030504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anose="020B0602030504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anose="020B0602030504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anose="020B0602030504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anose="020B0602030504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anose="020B0602030504020204" pitchFamily="34" charset="0"/>
        </a:defRPr>
      </a:lvl9pPr>
    </p:titleStyle>
    <p:bodyStyle>
      <a:lvl1pPr marL="365125" indent="-255905" algn="l" rtl="0" eaLnBrk="0" fontAlgn="base" hangingPunct="0">
        <a:spcBef>
          <a:spcPts val="400"/>
        </a:spcBef>
        <a:spcAft>
          <a:spcPct val="0"/>
        </a:spcAft>
        <a:buClr>
          <a:schemeClr val="accent1"/>
        </a:buClr>
        <a:buSzPct val="68000"/>
        <a:buFont typeface="Wingdings 3" panose="05040102010807070707" pitchFamily="18" charset="2"/>
        <a:buChar char=""/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030" indent="-228600" algn="l" rtl="0" eaLnBrk="0" fontAlgn="base" hangingPunct="0">
        <a:spcBef>
          <a:spcPts val="325"/>
        </a:spcBef>
        <a:spcAft>
          <a:spcPct val="0"/>
        </a:spcAft>
        <a:buClr>
          <a:schemeClr val="accent1"/>
        </a:buClr>
        <a:buFont typeface="Verdana" panose="020B0604030504040204" pitchFamily="34" charset="0"/>
        <a:buChar char="◦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155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SzPct val="100000"/>
        <a:buFont typeface="Wingdings 2" panose="05020102010507070707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anose="05020102010507070707" pitchFamily="18" charset="2"/>
        <a:buChar char="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anose="05020102010507070707" pitchFamily="18" charset="2"/>
        <a:buChar char="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 panose="05020102010507070707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 panose="05020102010507070707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 panose="05020102010507070707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 panose="05020102010507070707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https://zhuanlan.zhihu.com/p/144951818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customXml" Target="../ink/ink1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customXml" Target="../ink/ink2.xm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customXml" Target="../ink/ink3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customXml" Target="../ink/ink4.xm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Text Box 4"/>
          <p:cNvSpPr txBox="1">
            <a:spLocks noChangeArrowheads="1"/>
          </p:cNvSpPr>
          <p:nvPr/>
        </p:nvSpPr>
        <p:spPr bwMode="auto">
          <a:xfrm>
            <a:off x="685800" y="1524000"/>
            <a:ext cx="7772400" cy="33534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ts val="1200"/>
              </a:spcBef>
            </a:pPr>
            <a:r>
              <a:rPr lang="zh-CN" altLang="en-US" sz="4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第</a:t>
            </a:r>
            <a:r>
              <a:rPr lang="en-US" altLang="zh-CN" sz="4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10</a:t>
            </a:r>
            <a:r>
              <a:rPr lang="zh-CN" altLang="en-US" sz="4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讲 线性模型</a:t>
            </a:r>
            <a:r>
              <a:rPr lang="en-US" altLang="zh-CN" sz="4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II – </a:t>
            </a:r>
            <a:r>
              <a:rPr lang="zh-CN" altLang="en-US" sz="4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分类</a:t>
            </a:r>
          </a:p>
          <a:p>
            <a:pPr algn="ctr">
              <a:spcBef>
                <a:spcPts val="1200"/>
              </a:spcBef>
            </a:pPr>
            <a:endParaRPr lang="en-US" altLang="zh-CN" sz="4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algn="ctr">
              <a:spcBef>
                <a:spcPts val="1200"/>
              </a:spcBef>
            </a:pPr>
            <a:r>
              <a:rPr lang="en-US" altLang="zh-CN" sz="4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Linear Models II - Classification</a:t>
            </a: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</a:rPr>
              <a:t>线性支持向量机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457200" y="1371600"/>
            <a:ext cx="8010525" cy="464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365125" indent="-255905" algn="l" rtl="0" eaLnBrk="0" fontAlgn="base" hangingPunct="0">
              <a:spcBef>
                <a:spcPts val="400"/>
              </a:spcBef>
              <a:spcAft>
                <a:spcPct val="0"/>
              </a:spcAft>
              <a:buClr>
                <a:schemeClr val="accent1"/>
              </a:buClr>
              <a:buSzPct val="68000"/>
              <a:buFont typeface="Wingdings 3" panose="05040102010807070707" pitchFamily="18" charset="2"/>
              <a:buChar char="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1030" indent="-228600" algn="l" rtl="0" eaLnBrk="0" fontAlgn="base" hangingPunct="0">
              <a:spcBef>
                <a:spcPts val="325"/>
              </a:spcBef>
              <a:spcAft>
                <a:spcPct val="0"/>
              </a:spcAft>
              <a:buClr>
                <a:schemeClr val="accent1"/>
              </a:buClr>
              <a:buFont typeface="Verdana" panose="020B0604030504040204" pitchFamily="34" charset="0"/>
              <a:buChar char="◦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9155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SzPct val="100000"/>
              <a:buFont typeface="Wingdings 2" panose="05020102010507070707" pitchFamily="18" charset="2"/>
              <a:buChar char="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2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 panose="05020102010507070707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 panose="05020102010507070707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574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 panose="05020102010507070707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 panose="05020102010507070707"/>
              <a:buChar char="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indent="-51435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n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线性支持向量机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885825" lvl="1" indent="-3429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ü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支持向量可以为线性的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(linear)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或非线性的。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885825" lvl="1" indent="-3429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ü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通俗理解：将需要分类的样本点绘制成散点图，使用一条直线（线性支持向量）区分不同的类别。区分后可能存在误判点，不追求所有样本点到支持向量的距离最小化。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885825" lvl="1" indent="-3429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ü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在分类过程中，只考虑那些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与样本标签最相关的少数样本点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(support vectors)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，忽略其余样本点。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</a:rPr>
              <a:t>线性分类模型的</a:t>
            </a:r>
            <a:r>
              <a:rPr lang="zh-CN" altLang="en-US" sz="4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</a:rPr>
              <a:t>原理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457200" y="1219200"/>
            <a:ext cx="8229600" cy="510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365125" indent="-255905" algn="l" rtl="0" eaLnBrk="0" fontAlgn="base" hangingPunct="0">
              <a:spcBef>
                <a:spcPts val="400"/>
              </a:spcBef>
              <a:spcAft>
                <a:spcPct val="0"/>
              </a:spcAft>
              <a:buClr>
                <a:schemeClr val="accent1"/>
              </a:buClr>
              <a:buSzPct val="68000"/>
              <a:buFont typeface="Wingdings 3" panose="05040102010807070707" pitchFamily="18" charset="2"/>
              <a:buChar char="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1030" indent="-228600" algn="l" rtl="0" eaLnBrk="0" fontAlgn="base" hangingPunct="0">
              <a:spcBef>
                <a:spcPts val="325"/>
              </a:spcBef>
              <a:spcAft>
                <a:spcPct val="0"/>
              </a:spcAft>
              <a:buClr>
                <a:schemeClr val="accent1"/>
              </a:buClr>
              <a:buFont typeface="Verdana" panose="020B0604030504040204" pitchFamily="34" charset="0"/>
              <a:buChar char="◦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9155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SzPct val="100000"/>
              <a:buFont typeface="Wingdings 2" panose="05020102010507070707" pitchFamily="18" charset="2"/>
              <a:buChar char="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2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 panose="05020102010507070707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 panose="05020102010507070707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574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 panose="05020102010507070707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 panose="05020102010507070707"/>
              <a:buChar char="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p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线性分类模型的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常见类型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：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885825" lvl="1" indent="-3429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Ø"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Logistic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模型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885825" lvl="1" indent="-3429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Ø"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Linear SVM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（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hlinkClick r:id="rId2"/>
              </a:rPr>
              <a:t>线性支持向量机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）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30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p"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Logistic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和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Linear SVM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分类模型的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共同点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：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885825" lvl="1" indent="-3429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ü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依靠某些样本点进行样本标签分类，但每个样本点对于样本标签分类结果的影响力不同；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885825" lvl="1" indent="-3429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ü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为了更有效地分类，模型需要对影响力不同的样本点赋予不同的权重，增大对分类影响力大的样本点的权重。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885825" lvl="1" indent="-3429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ü"/>
            </a:pP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</a:rPr>
              <a:t>线性分类模型的</a:t>
            </a:r>
            <a:r>
              <a:rPr lang="zh-CN" altLang="en-US" sz="4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</a:rPr>
              <a:t>原理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457200" y="1371600"/>
            <a:ext cx="8063865" cy="480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365125" indent="-255905" algn="l" rtl="0" eaLnBrk="0" fontAlgn="base" hangingPunct="0">
              <a:spcBef>
                <a:spcPts val="400"/>
              </a:spcBef>
              <a:spcAft>
                <a:spcPct val="0"/>
              </a:spcAft>
              <a:buClr>
                <a:schemeClr val="accent1"/>
              </a:buClr>
              <a:buSzPct val="68000"/>
              <a:buFont typeface="Wingdings 3" panose="05040102010807070707" pitchFamily="18" charset="2"/>
              <a:buChar char="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1030" indent="-228600" algn="l" rtl="0" eaLnBrk="0" fontAlgn="base" hangingPunct="0">
              <a:spcBef>
                <a:spcPts val="325"/>
              </a:spcBef>
              <a:spcAft>
                <a:spcPct val="0"/>
              </a:spcAft>
              <a:buClr>
                <a:schemeClr val="accent1"/>
              </a:buClr>
              <a:buFont typeface="Verdana" panose="020B0604030504040204" pitchFamily="34" charset="0"/>
              <a:buChar char="◦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9155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SzPct val="100000"/>
              <a:buFont typeface="Wingdings 2" panose="05020102010507070707" pitchFamily="18" charset="2"/>
              <a:buChar char="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2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 panose="05020102010507070707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 panose="05020102010507070707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574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 panose="05020102010507070707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 panose="05020102010507070707"/>
              <a:buChar char="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p"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Logistic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和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Linear SVM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分类模型的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不同点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：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885825" lvl="1" indent="-3429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ü"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Logistic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模型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全面考虑所有的样本点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对于样本标签分类的作用。但大大减少了与分类相关度低的样本点的权重，相对增加了与分类相关度高的样本点的权重；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885825" lvl="1" indent="-3429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ü"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Linear SVM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模型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只考虑与样本标签分类最相关的少数样本点</a:t>
            </a:r>
            <a:r>
              <a:rPr lang="en-US" altLang="zh-CN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(support vectors)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，忽略其余样本点；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885825" lvl="1" indent="-3429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ü"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Linear SVM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模型的分类器称为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Linear SVC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（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Support Vector Classifier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）。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</a:rPr>
              <a:t>线性分类模型的</a:t>
            </a:r>
            <a:r>
              <a:rPr lang="zh-CN" altLang="en-US" sz="4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</a:rPr>
              <a:t>原理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457200" y="1219200"/>
            <a:ext cx="8229600" cy="525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365125" indent="-255905" algn="l" rtl="0" eaLnBrk="0" fontAlgn="base" hangingPunct="0">
              <a:spcBef>
                <a:spcPts val="400"/>
              </a:spcBef>
              <a:spcAft>
                <a:spcPct val="0"/>
              </a:spcAft>
              <a:buClr>
                <a:schemeClr val="accent1"/>
              </a:buClr>
              <a:buSzPct val="68000"/>
              <a:buFont typeface="Wingdings 3" panose="05040102010807070707" pitchFamily="18" charset="2"/>
              <a:buChar char="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1030" indent="-228600" algn="l" rtl="0" eaLnBrk="0" fontAlgn="base" hangingPunct="0">
              <a:spcBef>
                <a:spcPts val="325"/>
              </a:spcBef>
              <a:spcAft>
                <a:spcPct val="0"/>
              </a:spcAft>
              <a:buClr>
                <a:schemeClr val="accent1"/>
              </a:buClr>
              <a:buFont typeface="Verdana" panose="020B0604030504040204" pitchFamily="34" charset="0"/>
              <a:buChar char="◦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9155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SzPct val="100000"/>
              <a:buFont typeface="Wingdings 2" panose="05020102010507070707" pitchFamily="18" charset="2"/>
              <a:buChar char="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2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 panose="05020102010507070707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 panose="05020102010507070707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574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 panose="05020102010507070707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 panose="05020102010507070707"/>
              <a:buChar char="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p"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Logistic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和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Linear SVM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分类模型的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比喻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：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885825" lvl="1" indent="-3429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ü"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Logistic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模型（相当于某们课程的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任课老师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instructor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）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全面考虑所有的学生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。课程的整体学习情况，大家是不是基本上都理解了，平均分的分布怎么样，至于某个人的具体分数倒不是很在意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Wingdings" panose="05000000000000000000" pitchFamily="2" charset="2"/>
              </a:rPr>
              <a:t>。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885825" lvl="1" indent="-3429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ü"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Linear SVM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模型（相当于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辅导员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advisor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）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最关心的是挂科边缘的人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，告诫他们要好好学习，不然可能拿不到学位证等等；而对于那些不愁学习成绩的人却很少过问，因为相信他们会自觉做好学习的事情，无需关心。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线性分类模型</a:t>
            </a:r>
            <a:r>
              <a:rPr lang="zh-CN" altLang="en-US" sz="4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案例</a:t>
            </a:r>
            <a:r>
              <a:rPr lang="en-US" altLang="zh-CN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-forge</a:t>
            </a: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样本</a:t>
            </a:r>
            <a:endParaRPr lang="en-US" sz="4000" dirty="0">
              <a:solidFill>
                <a:schemeClr val="tx1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457200" y="1371600"/>
            <a:ext cx="7876540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365125" indent="-255905" algn="l" rtl="0" eaLnBrk="0" fontAlgn="base" hangingPunct="0">
              <a:spcBef>
                <a:spcPts val="400"/>
              </a:spcBef>
              <a:spcAft>
                <a:spcPct val="0"/>
              </a:spcAft>
              <a:buClr>
                <a:schemeClr val="accent1"/>
              </a:buClr>
              <a:buSzPct val="68000"/>
              <a:buFont typeface="Wingdings 3" panose="05040102010807070707" pitchFamily="18" charset="2"/>
              <a:buChar char="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1030" indent="-228600" algn="l" rtl="0" eaLnBrk="0" fontAlgn="base" hangingPunct="0">
              <a:spcBef>
                <a:spcPts val="325"/>
              </a:spcBef>
              <a:spcAft>
                <a:spcPct val="0"/>
              </a:spcAft>
              <a:buClr>
                <a:schemeClr val="accent1"/>
              </a:buClr>
              <a:buFont typeface="Verdana" panose="020B0604030504040204" pitchFamily="34" charset="0"/>
              <a:buChar char="◦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9155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SzPct val="100000"/>
              <a:buFont typeface="Wingdings 2" panose="05020102010507070707" pitchFamily="18" charset="2"/>
              <a:buChar char="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2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 panose="05020102010507070707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 panose="05020102010507070707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574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 panose="05020102010507070707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 panose="05020102010507070707"/>
              <a:buChar char="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装入样本数据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import 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mglearn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X, y = 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mglearn.datasets.make_forge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()</a:t>
            </a: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#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将样本随机分割为训练集和测试集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from 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sklearn.model_selection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 \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	import 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train_test_split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X_train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, 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X_test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, 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y_train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, 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y_test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 = \ 	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train_test_split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(X,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 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y, 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random_state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=0)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线性分类模型</a:t>
            </a:r>
            <a:r>
              <a:rPr lang="zh-CN" altLang="en-US" sz="4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案例</a:t>
            </a:r>
            <a:r>
              <a:rPr lang="en-US" altLang="zh-CN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-forge</a:t>
            </a: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样本</a:t>
            </a:r>
            <a:endParaRPr lang="en-US" sz="4000" dirty="0">
              <a:solidFill>
                <a:schemeClr val="tx1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457200" y="1371600"/>
            <a:ext cx="8382000" cy="510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365125" indent="-255905" algn="l" rtl="0" eaLnBrk="0" fontAlgn="base" hangingPunct="0">
              <a:spcBef>
                <a:spcPts val="400"/>
              </a:spcBef>
              <a:spcAft>
                <a:spcPct val="0"/>
              </a:spcAft>
              <a:buClr>
                <a:schemeClr val="accent1"/>
              </a:buClr>
              <a:buSzPct val="68000"/>
              <a:buFont typeface="Wingdings 3" panose="05040102010807070707" pitchFamily="18" charset="2"/>
              <a:buChar char="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1030" indent="-228600" algn="l" rtl="0" eaLnBrk="0" fontAlgn="base" hangingPunct="0">
              <a:spcBef>
                <a:spcPts val="325"/>
              </a:spcBef>
              <a:spcAft>
                <a:spcPct val="0"/>
              </a:spcAft>
              <a:buClr>
                <a:schemeClr val="accent1"/>
              </a:buClr>
              <a:buFont typeface="Verdana" panose="020B0604030504040204" pitchFamily="34" charset="0"/>
              <a:buChar char="◦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9155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SzPct val="100000"/>
              <a:buFont typeface="Wingdings 2" panose="05020102010507070707" pitchFamily="18" charset="2"/>
              <a:buChar char="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2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 panose="05020102010507070707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 panose="05020102010507070707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574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 panose="05020102010507070707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 panose="05020102010507070707"/>
              <a:buChar char="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使用线性分类模型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Logistic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学习训练集，默认使用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L2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正则化，正则控制参数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C=1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。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109220" indent="0">
              <a:buNone/>
            </a:pP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from </a:t>
            </a: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sklearn.linear_model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import </a:t>
            </a:r>
            <a:r>
              <a:rPr lang="en-US" altLang="zh-CN" sz="2400" dirty="0" err="1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LogisticRegression</a:t>
            </a:r>
            <a:endParaRPr lang="en-US" altLang="zh-CN" sz="24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109220" indent="0">
              <a:buNone/>
            </a:pPr>
            <a:r>
              <a:rPr lang="fr-FR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logreg=</a:t>
            </a:r>
            <a:r>
              <a:rPr lang="fr-FR" altLang="zh-CN" sz="24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LogisticRegression</a:t>
            </a:r>
            <a:r>
              <a:rPr lang="fr-FR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(C=1, penalty='l2', \ 	solver='liblinear')</a:t>
            </a:r>
          </a:p>
          <a:p>
            <a:pPr marL="109220" indent="0">
              <a:buNone/>
            </a:pPr>
            <a:r>
              <a:rPr lang="fr-FR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logreg.</a:t>
            </a:r>
            <a:r>
              <a:rPr lang="fr-FR" altLang="zh-CN" sz="24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fit</a:t>
            </a:r>
            <a:r>
              <a:rPr lang="fr-FR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fr-FR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X_train</a:t>
            </a:r>
            <a:r>
              <a:rPr lang="fr-FR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,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</a:t>
            </a:r>
            <a:r>
              <a:rPr lang="fr-FR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y_train</a:t>
            </a:r>
            <a:r>
              <a:rPr lang="fr-FR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#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模型</a:t>
            </a:r>
            <a:r>
              <a:rPr lang="en-US" altLang="zh-CN" sz="2400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Logistic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的系数：</a:t>
            </a:r>
            <a:r>
              <a:rPr lang="en-US" altLang="zh-CN" sz="2400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[-0.42296145,  1.24488436]</a:t>
            </a:r>
            <a:endParaRPr lang="en-US" altLang="zh-CN" sz="2400" dirty="0">
              <a:solidFill>
                <a:prstClr val="black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400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#</a:t>
            </a:r>
            <a:r>
              <a:rPr lang="zh-CN" altLang="en-US" sz="2400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模型</a:t>
            </a:r>
            <a:r>
              <a:rPr lang="en-US" altLang="zh-CN" sz="2400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Logistic</a:t>
            </a:r>
            <a:r>
              <a:rPr lang="zh-CN" altLang="en-US" sz="2400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的截距项：</a:t>
            </a:r>
            <a:r>
              <a:rPr lang="en-US" altLang="zh-CN" sz="2400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-0.26660632</a:t>
            </a:r>
            <a:endParaRPr lang="fr-FR" altLang="zh-CN" sz="2400" dirty="0">
              <a:solidFill>
                <a:prstClr val="black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400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400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模型</a:t>
            </a:r>
            <a:r>
              <a:rPr lang="en-US" altLang="zh-CN" sz="2400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Logistic</a:t>
            </a:r>
            <a:r>
              <a:rPr lang="zh-CN" altLang="en-US" sz="2400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的训练效果：</a:t>
            </a:r>
            <a:r>
              <a:rPr lang="en-US" altLang="zh-CN" sz="2400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0.9474</a:t>
            </a:r>
            <a:endParaRPr lang="fr-FR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lvl="0" indent="0" eaLnBrk="1" hangingPunct="1">
              <a:spcBef>
                <a:spcPts val="600"/>
              </a:spcBef>
              <a:spcAft>
                <a:spcPts val="600"/>
              </a:spcAft>
              <a:buClrTx/>
              <a:buSzPct val="100000"/>
              <a:buNone/>
            </a:pPr>
            <a:r>
              <a:rPr lang="en-US" altLang="zh-CN" sz="2400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400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模型的测试效果：</a:t>
            </a:r>
            <a:r>
              <a:rPr lang="en-US" altLang="zh-CN" sz="2400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0.8571</a:t>
            </a:r>
            <a:endParaRPr lang="fr-FR" altLang="zh-CN" sz="2400" dirty="0">
              <a:solidFill>
                <a:prstClr val="black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107950" lvl="0" indent="-107950">
              <a:spcBef>
                <a:spcPct val="0"/>
              </a:spcBef>
              <a:buClrTx/>
              <a:buSzTx/>
              <a:buNone/>
            </a:pPr>
            <a:r>
              <a:rPr lang="en-US" altLang="zh-CN" sz="2400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400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结果解读：存在过拟合现象！</a:t>
            </a:r>
            <a:endParaRPr lang="en-US" altLang="zh-CN" sz="2400" dirty="0">
              <a:solidFill>
                <a:prstClr val="black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109220" indent="0">
              <a:buNone/>
            </a:pP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线性分类模型</a:t>
            </a:r>
            <a:r>
              <a:rPr lang="zh-CN" altLang="en-US" sz="4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案例</a:t>
            </a:r>
            <a:r>
              <a:rPr lang="en-US" altLang="zh-CN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-forge</a:t>
            </a: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样本</a:t>
            </a:r>
            <a:endParaRPr lang="en-US" sz="4000" dirty="0">
              <a:solidFill>
                <a:schemeClr val="tx1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457200" y="1371600"/>
            <a:ext cx="8534400" cy="533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365125" indent="-255905" algn="l" rtl="0" eaLnBrk="0" fontAlgn="base" hangingPunct="0">
              <a:spcBef>
                <a:spcPts val="400"/>
              </a:spcBef>
              <a:spcAft>
                <a:spcPct val="0"/>
              </a:spcAft>
              <a:buClr>
                <a:schemeClr val="accent1"/>
              </a:buClr>
              <a:buSzPct val="68000"/>
              <a:buFont typeface="Wingdings 3" panose="05040102010807070707" pitchFamily="18" charset="2"/>
              <a:buChar char="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1030" indent="-228600" algn="l" rtl="0" eaLnBrk="0" fontAlgn="base" hangingPunct="0">
              <a:spcBef>
                <a:spcPts val="325"/>
              </a:spcBef>
              <a:spcAft>
                <a:spcPct val="0"/>
              </a:spcAft>
              <a:buClr>
                <a:schemeClr val="accent1"/>
              </a:buClr>
              <a:buFont typeface="Verdana" panose="020B0604030504040204" pitchFamily="34" charset="0"/>
              <a:buChar char="◦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9155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SzPct val="100000"/>
              <a:buFont typeface="Wingdings 2" panose="05020102010507070707" pitchFamily="18" charset="2"/>
              <a:buChar char="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2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 panose="05020102010507070707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 panose="05020102010507070707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574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 panose="05020102010507070707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 panose="05020102010507070707"/>
              <a:buChar char="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使用线性分类模型</a:t>
            </a: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LinearSVC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学习训练集，默认使用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L2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正则化，参数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C=1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。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109220" indent="0">
              <a:buNone/>
            </a:pP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from </a:t>
            </a: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sklearn.svm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import </a:t>
            </a: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LinearSVC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109220" indent="0">
              <a:buNone/>
            </a:pP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lsvc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= </a:t>
            </a:r>
            <a:r>
              <a:rPr lang="en-US" altLang="zh-CN" sz="2400" dirty="0" err="1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LinearSVC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(C=1.0, penalty='l2', </a:t>
            </a: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max_iter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=10000)</a:t>
            </a:r>
          </a:p>
          <a:p>
            <a:pPr marL="109220" indent="0">
              <a:buNone/>
            </a:pPr>
            <a:r>
              <a:rPr lang="fr-FR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lsvc.fit(X_train,y_train)</a:t>
            </a: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#</a:t>
            </a:r>
            <a:r>
              <a:rPr lang="zh-CN" altLang="en-US" sz="2400" dirty="0">
                <a:ea typeface="微软雅黑 Light" panose="020B0502040204020203" charset="-122"/>
                <a:sym typeface="+mn-ea"/>
              </a:rPr>
              <a:t>模型的系数</a:t>
            </a:r>
            <a:r>
              <a:rPr lang="en-US" altLang="zh-CN" sz="2400" dirty="0">
                <a:ea typeface="微软雅黑 Light" panose="020B0502040204020203" charset="-122"/>
                <a:sym typeface="+mn-ea"/>
              </a:rPr>
              <a:t>: [-0.11418004,  0.54762427]</a:t>
            </a:r>
            <a:endParaRPr lang="en-US" altLang="zh-CN" sz="2400" dirty="0">
              <a:ea typeface="微软雅黑 Light" panose="020B0502040204020203" charset="-122"/>
            </a:endParaRPr>
          </a:p>
          <a:p>
            <a:pPr marL="0" lvl="0" indent="0" eaLnBrk="1" hangingPunct="1">
              <a:spcBef>
                <a:spcPts val="600"/>
              </a:spcBef>
              <a:spcAft>
                <a:spcPts val="600"/>
              </a:spcAft>
              <a:buClrTx/>
              <a:buSzPct val="100000"/>
              <a:buNone/>
            </a:pPr>
            <a:r>
              <a:rPr lang="en-US" altLang="zh-CN" sz="2400" dirty="0">
                <a:ea typeface="微软雅黑 Light" panose="020B0502040204020203" charset="-122"/>
                <a:sym typeface="+mn-ea"/>
              </a:rPr>
              <a:t>#</a:t>
            </a:r>
            <a:r>
              <a:rPr lang="zh-CN" altLang="en-US" sz="2400" dirty="0">
                <a:ea typeface="微软雅黑 Light" panose="020B0502040204020203" charset="-122"/>
                <a:sym typeface="+mn-ea"/>
              </a:rPr>
              <a:t>模型的截距项</a:t>
            </a:r>
            <a:r>
              <a:rPr lang="en-US" altLang="zh-CN" sz="2400" dirty="0">
                <a:ea typeface="微软雅黑 Light" panose="020B0502040204020203" charset="-122"/>
                <a:sym typeface="+mn-ea"/>
              </a:rPr>
              <a:t>: -0.83554236 </a:t>
            </a:r>
            <a:endParaRPr lang="en-US" altLang="zh-CN" sz="2400" dirty="0">
              <a:ea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400" dirty="0">
                <a:ea typeface="微软雅黑 Light" panose="020B0502040204020203" charset="-122"/>
                <a:sym typeface="+mn-ea"/>
              </a:rPr>
              <a:t>#</a:t>
            </a:r>
            <a:r>
              <a:rPr lang="zh-CN" altLang="en-US" sz="2400" dirty="0">
                <a:ea typeface="微软雅黑 Light" panose="020B0502040204020203" charset="-122"/>
                <a:sym typeface="+mn-ea"/>
              </a:rPr>
              <a:t>模型</a:t>
            </a:r>
            <a:r>
              <a:rPr lang="en-US" altLang="zh-CN" sz="2400" dirty="0" err="1">
                <a:ea typeface="微软雅黑 Light" panose="020B0502040204020203" charset="-122"/>
                <a:sym typeface="+mn-ea"/>
              </a:rPr>
              <a:t>LinearSVC</a:t>
            </a:r>
            <a:r>
              <a:rPr lang="zh-CN" altLang="en-US" sz="2400" dirty="0">
                <a:ea typeface="微软雅黑 Light" panose="020B0502040204020203" charset="-122"/>
                <a:sym typeface="+mn-ea"/>
              </a:rPr>
              <a:t>的系数和截距项与模型</a:t>
            </a:r>
            <a:r>
              <a:rPr lang="en-US" altLang="zh-CN" sz="2400" dirty="0">
                <a:ea typeface="微软雅黑 Light" panose="020B0502040204020203" charset="-122"/>
                <a:sym typeface="+mn-ea"/>
              </a:rPr>
              <a:t>Logistic</a:t>
            </a:r>
            <a:r>
              <a:rPr lang="zh-CN" altLang="en-US" sz="2400" dirty="0">
                <a:ea typeface="微软雅黑 Light" panose="020B0502040204020203" charset="-122"/>
                <a:sym typeface="+mn-ea"/>
              </a:rPr>
              <a:t>的都不一样！</a:t>
            </a:r>
            <a:endParaRPr lang="en-US" altLang="zh-CN" sz="2400" dirty="0">
              <a:ea typeface="微软雅黑 Light" panose="020B0502040204020203" charset="-122"/>
              <a:sym typeface="+mn-ea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400" dirty="0">
                <a:ea typeface="微软雅黑 Light" panose="020B0502040204020203" charset="-122"/>
              </a:rPr>
              <a:t>#</a:t>
            </a:r>
            <a:r>
              <a:rPr lang="zh-CN" altLang="en-US" sz="2400" dirty="0">
                <a:ea typeface="微软雅黑 Light" panose="020B0502040204020203" charset="-122"/>
              </a:rPr>
              <a:t>模型的训练效果：</a:t>
            </a:r>
            <a:r>
              <a:rPr lang="en-US" altLang="zh-CN" sz="2400" dirty="0">
                <a:ea typeface="微软雅黑 Light" panose="020B0502040204020203" charset="-122"/>
              </a:rPr>
              <a:t>0.9474</a:t>
            </a: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400" dirty="0">
                <a:ea typeface="微软雅黑 Light" panose="020B0502040204020203" charset="-122"/>
              </a:rPr>
              <a:t>#</a:t>
            </a:r>
            <a:r>
              <a:rPr lang="zh-CN" altLang="en-US" sz="2400" dirty="0">
                <a:ea typeface="微软雅黑 Light" panose="020B0502040204020203" charset="-122"/>
              </a:rPr>
              <a:t>模型的测试效果：</a:t>
            </a:r>
            <a:r>
              <a:rPr lang="en-US" altLang="zh-CN" sz="2400" dirty="0">
                <a:ea typeface="微软雅黑 Light" panose="020B0502040204020203" charset="-122"/>
              </a:rPr>
              <a:t>0.8571</a:t>
            </a: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400" dirty="0">
                <a:ea typeface="微软雅黑 Light" panose="020B0502040204020203" charset="-122"/>
              </a:rPr>
              <a:t>#</a:t>
            </a:r>
            <a:r>
              <a:rPr lang="zh-CN" altLang="en-US" sz="2400" dirty="0">
                <a:ea typeface="微软雅黑 Light" panose="020B0502040204020203" charset="-122"/>
              </a:rPr>
              <a:t>模型</a:t>
            </a:r>
            <a:r>
              <a:rPr lang="en-US" altLang="zh-CN" sz="2400" dirty="0" err="1">
                <a:ea typeface="微软雅黑 Light" panose="020B0502040204020203" charset="-122"/>
              </a:rPr>
              <a:t>LinearSVC</a:t>
            </a:r>
            <a:r>
              <a:rPr lang="zh-CN" altLang="en-US" sz="2400" dirty="0">
                <a:ea typeface="微软雅黑 Light" panose="020B0502040204020203" charset="-122"/>
              </a:rPr>
              <a:t>的测试效果却与模型</a:t>
            </a:r>
            <a:r>
              <a:rPr lang="en-US" altLang="zh-CN" sz="2400" dirty="0">
                <a:ea typeface="微软雅黑 Light" panose="020B0502040204020203" charset="-122"/>
              </a:rPr>
              <a:t>Logistic</a:t>
            </a:r>
            <a:r>
              <a:rPr lang="zh-CN" altLang="en-US" sz="2400" dirty="0">
                <a:ea typeface="微软雅黑 Light" panose="020B0502040204020203" charset="-122"/>
              </a:rPr>
              <a:t>的一模一样！</a:t>
            </a:r>
            <a:endParaRPr lang="en-US" altLang="zh-CN" sz="2400" dirty="0">
              <a:ea typeface="微软雅黑 Light" panose="020B0502040204020203" charset="-122"/>
            </a:endParaRPr>
          </a:p>
          <a:p>
            <a:pPr marL="107950" indent="-107950">
              <a:buNone/>
            </a:pP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95800" y="3810000"/>
            <a:ext cx="4071620" cy="2882265"/>
          </a:xfrm>
          <a:prstGeom prst="rect">
            <a:avLst/>
          </a:prstGeom>
        </p:spPr>
      </p:pic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955"/>
            <a:ext cx="8610600" cy="708025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445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线性分类模型</a:t>
            </a:r>
            <a:r>
              <a:rPr lang="zh-CN" altLang="en-US" sz="4445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案例</a:t>
            </a:r>
            <a:r>
              <a:rPr lang="en-US" altLang="zh-CN" sz="4445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-forge</a:t>
            </a:r>
            <a:r>
              <a:rPr lang="zh-CN" altLang="en-US" sz="4445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的</a:t>
            </a:r>
            <a:r>
              <a:rPr lang="zh-CN" altLang="en-US" sz="4445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决策边界</a:t>
            </a:r>
            <a:endParaRPr lang="en-US" sz="4445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" y="1066800"/>
            <a:ext cx="4001135" cy="284416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线性分类模型</a:t>
            </a:r>
            <a:r>
              <a:rPr lang="en-US" altLang="zh-CN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-</a:t>
            </a:r>
            <a:r>
              <a:rPr lang="zh-CN" altLang="en-US" sz="4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正则化参数</a:t>
            </a: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的影响</a:t>
            </a:r>
            <a:endParaRPr lang="en-US" sz="4000" dirty="0">
              <a:solidFill>
                <a:schemeClr val="tx1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457200" y="1371600"/>
            <a:ext cx="8229600" cy="5059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365125" indent="-255905" algn="l" rtl="0" eaLnBrk="0" fontAlgn="base" hangingPunct="0">
              <a:spcBef>
                <a:spcPts val="400"/>
              </a:spcBef>
              <a:spcAft>
                <a:spcPct val="0"/>
              </a:spcAft>
              <a:buClr>
                <a:schemeClr val="accent1"/>
              </a:buClr>
              <a:buSzPct val="68000"/>
              <a:buFont typeface="Wingdings 3" panose="05040102010807070707" pitchFamily="18" charset="2"/>
              <a:buChar char="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1030" indent="-228600" algn="l" rtl="0" eaLnBrk="0" fontAlgn="base" hangingPunct="0">
              <a:spcBef>
                <a:spcPts val="325"/>
              </a:spcBef>
              <a:spcAft>
                <a:spcPct val="0"/>
              </a:spcAft>
              <a:buClr>
                <a:schemeClr val="accent1"/>
              </a:buClr>
              <a:buFont typeface="Verdana" panose="020B0604030504040204" pitchFamily="34" charset="0"/>
              <a:buChar char="◦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9155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SzPct val="100000"/>
              <a:buFont typeface="Wingdings 2" panose="05020102010507070707" pitchFamily="18" charset="2"/>
              <a:buChar char="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2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 panose="05020102010507070707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 panose="05020102010507070707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574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 panose="05020102010507070707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 panose="05020102010507070707"/>
              <a:buChar char="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 eaLnBrk="1" hangingPunct="1">
              <a:spcBef>
                <a:spcPts val="24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p"/>
            </a:pP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正则化参数</a:t>
            </a:r>
            <a:r>
              <a:rPr lang="zh-CN" altLang="en-US" sz="2800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：</a:t>
            </a:r>
            <a:r>
              <a:rPr lang="en-US" altLang="zh-CN" sz="2800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C</a:t>
            </a:r>
            <a:r>
              <a:rPr lang="zh-CN" altLang="en-US" sz="2800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值</a:t>
            </a:r>
            <a:endParaRPr lang="en-US" altLang="zh-CN" sz="2800" dirty="0">
              <a:solidFill>
                <a:prstClr val="black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24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ü"/>
            </a:pPr>
            <a:r>
              <a:rPr lang="en-US" altLang="zh-CN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C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值越大</a:t>
            </a:r>
            <a:r>
              <a:rPr lang="zh-CN" altLang="en-US" sz="2800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，对应的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正则化效果越弱</a:t>
            </a:r>
            <a:r>
              <a:rPr lang="zh-CN" altLang="en-US" sz="2800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，线性分类模型将尽可能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将训练集拟合到最好</a:t>
            </a:r>
            <a:r>
              <a:rPr lang="zh-CN" altLang="en-US" sz="2800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，更强调已知的每个样本点都分类正确；</a:t>
            </a:r>
            <a:endParaRPr lang="en-US" altLang="zh-CN" sz="2800" dirty="0">
              <a:solidFill>
                <a:prstClr val="black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24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ü"/>
            </a:pPr>
            <a:r>
              <a:rPr lang="en-US" altLang="zh-CN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C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值越小</a:t>
            </a:r>
            <a:r>
              <a:rPr lang="zh-CN" altLang="en-US" sz="2800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，对应的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正则化效果越强</a:t>
            </a:r>
            <a:r>
              <a:rPr lang="zh-CN" altLang="en-US" sz="2800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，线性分类模型更强调使得原本特征的系数</a:t>
            </a:r>
            <a:r>
              <a:rPr lang="en-US" altLang="zh-CN" sz="2800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w</a:t>
            </a:r>
            <a:r>
              <a:rPr lang="zh-CN" altLang="en-US" sz="2800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接近于</a:t>
            </a:r>
            <a:r>
              <a:rPr lang="en-US" altLang="zh-CN" sz="2800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0</a:t>
            </a:r>
            <a:r>
              <a:rPr lang="zh-CN" altLang="en-US" sz="2800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，将尽可能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将测试集拟合到最好</a:t>
            </a:r>
            <a:r>
              <a:rPr lang="zh-CN" altLang="en-US" sz="2800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，让结果尽量适应大多数的样本点。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线性分类模型</a:t>
            </a:r>
            <a:r>
              <a:rPr lang="en-US" altLang="zh-CN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-</a:t>
            </a:r>
            <a:r>
              <a:rPr lang="zh-CN" altLang="en-US" sz="4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正则化参数</a:t>
            </a: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的影响</a:t>
            </a:r>
            <a:endParaRPr lang="en-US" sz="4000" dirty="0">
              <a:solidFill>
                <a:schemeClr val="tx1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4830" y="2438400"/>
            <a:ext cx="8054975" cy="283527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533400" y="1417955"/>
            <a:ext cx="7021195" cy="4860925"/>
          </a:xfrm>
        </p:spPr>
        <p:txBody>
          <a:bodyPr/>
          <a:lstStyle/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线性分类模型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-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LogisticRegression</a:t>
            </a:r>
            <a:endParaRPr lang="en-US" altLang="zh-CN" sz="28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线性分类模型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-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LinearSVM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线性分类模型案例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-forge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样本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线性分类模型案例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-cancer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样本</a:t>
            </a:r>
            <a:endParaRPr lang="en-US" altLang="zh-CN" sz="28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线性分类模型的决策边界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线性分类模型的正则化优化方法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线性分类模型总结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寻找对结果重要的特征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多分类模型对比案例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-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鸢尾花样本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</a:rPr>
              <a:t>本讲</a:t>
            </a:r>
            <a:r>
              <a:rPr lang="zh-CN" altLang="en-US" sz="4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</a:rPr>
              <a:t>要点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线性分类模型</a:t>
            </a:r>
            <a:r>
              <a:rPr lang="zh-CN" altLang="en-US" sz="4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案例</a:t>
            </a:r>
            <a:r>
              <a:rPr lang="en-US" altLang="zh-CN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-cancer</a:t>
            </a: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样本</a:t>
            </a:r>
            <a:endParaRPr lang="en-US" sz="4000" dirty="0">
              <a:solidFill>
                <a:schemeClr val="tx1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457200" y="1219200"/>
            <a:ext cx="8229600" cy="464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365125" indent="-255905" algn="l" rtl="0" eaLnBrk="0" fontAlgn="base" hangingPunct="0">
              <a:spcBef>
                <a:spcPts val="400"/>
              </a:spcBef>
              <a:spcAft>
                <a:spcPct val="0"/>
              </a:spcAft>
              <a:buClr>
                <a:schemeClr val="accent1"/>
              </a:buClr>
              <a:buSzPct val="68000"/>
              <a:buFont typeface="Wingdings 3" panose="05040102010807070707" pitchFamily="18" charset="2"/>
              <a:buChar char="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1030" indent="-228600" algn="l" rtl="0" eaLnBrk="0" fontAlgn="base" hangingPunct="0">
              <a:spcBef>
                <a:spcPts val="325"/>
              </a:spcBef>
              <a:spcAft>
                <a:spcPct val="0"/>
              </a:spcAft>
              <a:buClr>
                <a:schemeClr val="accent1"/>
              </a:buClr>
              <a:buFont typeface="Verdana" panose="020B0604030504040204" pitchFamily="34" charset="0"/>
              <a:buChar char="◦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9155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SzPct val="100000"/>
              <a:buFont typeface="Wingdings 2" panose="05020102010507070707" pitchFamily="18" charset="2"/>
              <a:buChar char="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2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 panose="05020102010507070707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 panose="05020102010507070707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574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 panose="05020102010507070707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 panose="05020102010507070707"/>
              <a:buChar char="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装入样本数据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from </a:t>
            </a: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sklearn.datasets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import </a:t>
            </a: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load_breast_cancer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cancer = </a:t>
            </a: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load_breast_cancer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()</a:t>
            </a: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  <a:sym typeface="+mn-ea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#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将样本随机分割为训练集和测试集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from </a:t>
            </a: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sklearn.model_selection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 import </a:t>
            </a: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train_test_split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X_train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, </a:t>
            </a: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X_test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, </a:t>
            </a: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y_train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, </a:t>
            </a: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y_test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 =\ 	</a:t>
            </a: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train_test_split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(</a:t>
            </a: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cancer.data,cancer.target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, \	stratify=</a:t>
            </a: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cancer.target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, </a:t>
            </a: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random_state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=42)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线性分类模型</a:t>
            </a:r>
            <a:r>
              <a:rPr lang="zh-CN" altLang="en-US" sz="4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案例</a:t>
            </a:r>
            <a:r>
              <a:rPr lang="en-US" altLang="zh-CN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-cancer</a:t>
            </a: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样本</a:t>
            </a:r>
            <a:endParaRPr lang="en-US" sz="4000" dirty="0">
              <a:solidFill>
                <a:schemeClr val="tx1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457200" y="1371600"/>
            <a:ext cx="8080375" cy="525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365125" indent="-255905" algn="l" rtl="0" eaLnBrk="0" fontAlgn="base" hangingPunct="0">
              <a:spcBef>
                <a:spcPts val="400"/>
              </a:spcBef>
              <a:spcAft>
                <a:spcPct val="0"/>
              </a:spcAft>
              <a:buClr>
                <a:schemeClr val="accent1"/>
              </a:buClr>
              <a:buSzPct val="68000"/>
              <a:buFont typeface="Wingdings 3" panose="05040102010807070707" pitchFamily="18" charset="2"/>
              <a:buChar char="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1030" indent="-228600" algn="l" rtl="0" eaLnBrk="0" fontAlgn="base" hangingPunct="0">
              <a:spcBef>
                <a:spcPts val="325"/>
              </a:spcBef>
              <a:spcAft>
                <a:spcPct val="0"/>
              </a:spcAft>
              <a:buClr>
                <a:schemeClr val="accent1"/>
              </a:buClr>
              <a:buFont typeface="Verdana" panose="020B0604030504040204" pitchFamily="34" charset="0"/>
              <a:buChar char="◦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9155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SzPct val="100000"/>
              <a:buFont typeface="Wingdings 2" panose="05020102010507070707" pitchFamily="18" charset="2"/>
              <a:buChar char="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2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 panose="05020102010507070707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 panose="05020102010507070707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574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 panose="05020102010507070707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 panose="05020102010507070707"/>
              <a:buChar char="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使用线性分类模型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Logistic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学习训练集，默认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L2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正则化，默认参数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C=1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。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109220" indent="0">
              <a:buNone/>
            </a:pP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from </a:t>
            </a: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sklearn.linear_model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import </a:t>
            </a:r>
            <a:r>
              <a:rPr lang="en-US" altLang="zh-CN" sz="2400" dirty="0" err="1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LogisticRegression</a:t>
            </a:r>
            <a:endParaRPr lang="en-US" altLang="zh-CN" sz="24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109220" indent="0">
              <a:buNone/>
            </a:pPr>
            <a:r>
              <a:rPr lang="fr-FR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logreg=</a:t>
            </a:r>
            <a:r>
              <a:rPr lang="fr-FR" altLang="zh-CN" sz="24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LogisticRegression</a:t>
            </a:r>
            <a:r>
              <a:rPr lang="fr-FR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C=1, penalty='l2', \ 	solver='</a:t>
            </a: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liblinear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'</a:t>
            </a:r>
            <a:r>
              <a:rPr lang="fr-FR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</a:p>
          <a:p>
            <a:pPr marL="109220" indent="0">
              <a:buNone/>
            </a:pPr>
            <a:r>
              <a:rPr lang="fr-FR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logreg.</a:t>
            </a:r>
            <a:r>
              <a:rPr lang="fr-FR" altLang="zh-CN" sz="24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fit</a:t>
            </a:r>
            <a:r>
              <a:rPr lang="fr-FR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fr-FR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X_train,y_train</a:t>
            </a:r>
            <a:r>
              <a:rPr lang="fr-FR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400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400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模型的训练效果：</a:t>
            </a:r>
            <a:r>
              <a:rPr lang="en-US" altLang="zh-CN" sz="2400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0.9531</a:t>
            </a: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400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400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模型的测试效果：</a:t>
            </a:r>
            <a:r>
              <a:rPr lang="en-US" altLang="zh-CN" sz="2400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0.958</a:t>
            </a: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400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400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模型使用的特征个数：</a:t>
            </a:r>
            <a:r>
              <a:rPr lang="en-US" altLang="zh-CN" sz="2400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30</a:t>
            </a:r>
          </a:p>
          <a:p>
            <a:pPr marL="107950" indent="-107950">
              <a:spcBef>
                <a:spcPts val="600"/>
              </a:spcBef>
              <a:buClrTx/>
              <a:buSzTx/>
              <a:buNone/>
            </a:pPr>
            <a:r>
              <a:rPr lang="fr-FR" altLang="zh-CN" sz="2400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import </a:t>
            </a:r>
            <a:r>
              <a:rPr lang="fr-FR" altLang="zh-CN" sz="2400" dirty="0" err="1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numpy</a:t>
            </a:r>
            <a:r>
              <a:rPr lang="fr-FR" altLang="zh-CN" sz="2400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as </a:t>
            </a:r>
            <a:r>
              <a:rPr lang="fr-FR" altLang="zh-CN" sz="2400" dirty="0" err="1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np</a:t>
            </a:r>
            <a:endParaRPr lang="fr-FR" altLang="zh-CN" sz="2400" dirty="0">
              <a:solidFill>
                <a:prstClr val="black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107950" indent="-107950">
              <a:spcBef>
                <a:spcPts val="600"/>
              </a:spcBef>
              <a:buClrTx/>
              <a:buSzTx/>
              <a:buNone/>
            </a:pPr>
            <a:r>
              <a:rPr lang="fr-FR" altLang="zh-CN" sz="2400" dirty="0" err="1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np.sum</a:t>
            </a:r>
            <a:r>
              <a:rPr lang="fr-FR" altLang="zh-CN" sz="2400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fr-FR" altLang="zh-CN" sz="2400" dirty="0" err="1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logreg.coef</a:t>
            </a:r>
            <a:r>
              <a:rPr lang="fr-FR" altLang="zh-CN" sz="2400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_ </a:t>
            </a:r>
            <a:r>
              <a:rPr lang="fr-FR" altLang="zh-CN" sz="24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!= 0</a:t>
            </a:r>
            <a:r>
              <a:rPr lang="fr-FR" altLang="zh-CN" sz="2400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  <a:endParaRPr lang="en-US" altLang="zh-CN" sz="2400" dirty="0">
              <a:solidFill>
                <a:prstClr val="black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109220" indent="0">
              <a:buNone/>
            </a:pP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线性分类模型</a:t>
            </a:r>
            <a:r>
              <a:rPr lang="zh-CN" altLang="en-US" sz="4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案例</a:t>
            </a:r>
            <a:r>
              <a:rPr lang="en-US" altLang="zh-CN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-cancer</a:t>
            </a: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样本</a:t>
            </a:r>
            <a:endParaRPr lang="en-US" sz="4000" dirty="0">
              <a:solidFill>
                <a:schemeClr val="tx1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457200" y="1371600"/>
            <a:ext cx="7924800" cy="472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365125" indent="-255905" algn="l" rtl="0" eaLnBrk="0" fontAlgn="base" hangingPunct="0">
              <a:spcBef>
                <a:spcPts val="400"/>
              </a:spcBef>
              <a:spcAft>
                <a:spcPct val="0"/>
              </a:spcAft>
              <a:buClr>
                <a:schemeClr val="accent1"/>
              </a:buClr>
              <a:buSzPct val="68000"/>
              <a:buFont typeface="Wingdings 3" panose="05040102010807070707" pitchFamily="18" charset="2"/>
              <a:buChar char="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1030" indent="-228600" algn="l" rtl="0" eaLnBrk="0" fontAlgn="base" hangingPunct="0">
              <a:spcBef>
                <a:spcPts val="325"/>
              </a:spcBef>
              <a:spcAft>
                <a:spcPct val="0"/>
              </a:spcAft>
              <a:buClr>
                <a:schemeClr val="accent1"/>
              </a:buClr>
              <a:buFont typeface="Verdana" panose="020B0604030504040204" pitchFamily="34" charset="0"/>
              <a:buChar char="◦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9155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SzPct val="100000"/>
              <a:buFont typeface="Wingdings 2" panose="05020102010507070707" pitchFamily="18" charset="2"/>
              <a:buChar char="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2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 panose="05020102010507070707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 panose="05020102010507070707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574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 panose="05020102010507070707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 panose="05020102010507070707"/>
              <a:buChar char="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07950" lvl="0" indent="-107950">
              <a:spcBef>
                <a:spcPts val="2400"/>
              </a:spcBef>
              <a:buClrTx/>
              <a:buSzTx/>
              <a:buNone/>
            </a:pPr>
            <a:r>
              <a:rPr lang="en-US" altLang="zh-CN" sz="2400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400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结果解读：效果非常好！</a:t>
            </a:r>
            <a:endParaRPr lang="en-US" altLang="zh-CN" sz="2400" dirty="0">
              <a:solidFill>
                <a:prstClr val="black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107950" lvl="0" indent="-107950">
              <a:spcBef>
                <a:spcPts val="2400"/>
              </a:spcBef>
              <a:buClrTx/>
              <a:buSzTx/>
              <a:buNone/>
            </a:pPr>
            <a:r>
              <a:rPr lang="en-US" altLang="zh-CN" sz="2400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400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是否可以进一步改进？</a:t>
            </a:r>
            <a:r>
              <a:rPr lang="zh-CN" altLang="en-US" sz="24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改变</a:t>
            </a:r>
            <a:r>
              <a:rPr lang="en-US" altLang="zh-CN" sz="24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C</a:t>
            </a:r>
            <a:r>
              <a:rPr lang="zh-CN" altLang="en-US" sz="2400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来观察不同的模型效果：</a:t>
            </a:r>
            <a:endParaRPr lang="en-US" altLang="zh-CN" sz="2400" dirty="0">
              <a:solidFill>
                <a:prstClr val="black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107950" lvl="0" indent="-107950">
              <a:spcBef>
                <a:spcPts val="2400"/>
              </a:spcBef>
              <a:buClrTx/>
              <a:buSzTx/>
              <a:buNone/>
            </a:pPr>
            <a:r>
              <a:rPr lang="en-US" altLang="zh-CN" sz="2400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for </a:t>
            </a:r>
            <a:r>
              <a:rPr lang="en-US" altLang="zh-CN" sz="2400" dirty="0" err="1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Cvalue</a:t>
            </a:r>
            <a:r>
              <a:rPr lang="en-US" altLang="zh-CN" sz="2400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in [0.01,</a:t>
            </a:r>
            <a:r>
              <a:rPr lang="zh-CN" altLang="en-US" sz="2400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</a:t>
            </a:r>
            <a:r>
              <a:rPr lang="en-US" altLang="zh-CN" sz="2400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0.1,</a:t>
            </a:r>
            <a:r>
              <a:rPr lang="zh-CN" altLang="en-US" sz="2400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</a:t>
            </a:r>
            <a:r>
              <a:rPr lang="en-US" altLang="zh-CN" sz="2400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1,</a:t>
            </a:r>
            <a:r>
              <a:rPr lang="zh-CN" altLang="en-US" sz="2400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</a:t>
            </a:r>
            <a:r>
              <a:rPr lang="en-US" altLang="zh-CN" sz="2400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10,</a:t>
            </a:r>
            <a:r>
              <a:rPr lang="zh-CN" altLang="en-US" sz="2400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</a:t>
            </a:r>
            <a:r>
              <a:rPr lang="en-US" altLang="zh-CN" sz="2400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100,</a:t>
            </a:r>
            <a:r>
              <a:rPr lang="zh-CN" altLang="en-US" sz="2400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</a:t>
            </a:r>
            <a:r>
              <a:rPr lang="en-US" altLang="zh-CN" sz="2400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200,</a:t>
            </a:r>
            <a:r>
              <a:rPr lang="zh-CN" altLang="en-US" sz="2400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</a:t>
            </a:r>
            <a:r>
              <a:rPr lang="en-US" altLang="zh-CN" sz="2400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250]:  	</a:t>
            </a:r>
            <a:r>
              <a:rPr lang="en-US" altLang="zh-CN" sz="2400" dirty="0" err="1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logreg</a:t>
            </a:r>
            <a:r>
              <a:rPr lang="en-US" altLang="zh-CN" sz="2400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=</a:t>
            </a:r>
            <a:r>
              <a:rPr lang="en-US" altLang="zh-CN" sz="2400" dirty="0" err="1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LogisticRegression</a:t>
            </a:r>
            <a:r>
              <a:rPr lang="en-US" altLang="zh-CN" sz="2400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(C=</a:t>
            </a:r>
            <a:r>
              <a:rPr lang="en-US" altLang="zh-CN" sz="2400" dirty="0" err="1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Cvalue</a:t>
            </a:r>
            <a:r>
              <a:rPr lang="en-US" altLang="zh-CN" sz="2400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, \ 				penalty='</a:t>
            </a:r>
            <a:r>
              <a:rPr lang="en-US" altLang="zh-CN" sz="24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l2</a:t>
            </a:r>
            <a:r>
              <a:rPr lang="en-US" altLang="zh-CN" sz="2400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',</a:t>
            </a:r>
            <a:r>
              <a:rPr lang="zh-CN" altLang="en-US" sz="2400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</a:t>
            </a:r>
            <a:r>
              <a:rPr lang="en-US" altLang="zh-CN" sz="2400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solver='</a:t>
            </a:r>
            <a:r>
              <a:rPr lang="en-US" altLang="zh-CN" sz="2400" dirty="0" err="1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liblinear</a:t>
            </a:r>
            <a:r>
              <a:rPr lang="en-US" altLang="zh-CN" sz="2400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')</a:t>
            </a:r>
          </a:p>
          <a:p>
            <a:pPr marL="107950" lvl="0" indent="-107950">
              <a:spcBef>
                <a:spcPts val="0"/>
              </a:spcBef>
              <a:buClrTx/>
              <a:buSzTx/>
              <a:buNone/>
            </a:pPr>
            <a:r>
              <a:rPr lang="en-US" altLang="zh-CN" sz="2400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		</a:t>
            </a:r>
            <a:r>
              <a:rPr lang="en-US" altLang="zh-CN" sz="2400" dirty="0" err="1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logreg.fit</a:t>
            </a:r>
            <a:r>
              <a:rPr lang="en-US" altLang="zh-CN" sz="2400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en-US" altLang="zh-CN" sz="2400" dirty="0" err="1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X_train</a:t>
            </a:r>
            <a:r>
              <a:rPr lang="en-US" altLang="zh-CN" sz="2400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,</a:t>
            </a:r>
            <a:r>
              <a:rPr lang="zh-CN" altLang="en-US" sz="2400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</a:t>
            </a:r>
            <a:r>
              <a:rPr lang="en-US" altLang="zh-CN" sz="2400" dirty="0" err="1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y_train</a:t>
            </a:r>
            <a:r>
              <a:rPr lang="en-US" altLang="zh-CN" sz="2400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</a:p>
          <a:p>
            <a:pPr marL="107950" lvl="0" indent="-107950">
              <a:spcBef>
                <a:spcPts val="0"/>
              </a:spcBef>
              <a:buClrTx/>
              <a:buSzTx/>
              <a:buNone/>
            </a:pPr>
            <a:r>
              <a:rPr lang="en-US" altLang="zh-CN" sz="2400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		</a:t>
            </a:r>
            <a:r>
              <a:rPr lang="en-US" altLang="zh-CN" sz="2400" dirty="0" err="1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score_train</a:t>
            </a:r>
            <a:r>
              <a:rPr lang="en-US" altLang="zh-CN" sz="2400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= </a:t>
            </a:r>
            <a:r>
              <a:rPr lang="en-US" altLang="zh-CN" sz="2400" dirty="0" err="1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logreg.score</a:t>
            </a:r>
            <a:r>
              <a:rPr lang="en-US" altLang="zh-CN" sz="2400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en-US" altLang="zh-CN" sz="2400" dirty="0" err="1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X_train</a:t>
            </a:r>
            <a:r>
              <a:rPr lang="en-US" altLang="zh-CN" sz="2400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, </a:t>
            </a:r>
            <a:r>
              <a:rPr lang="en-US" altLang="zh-CN" sz="2400" dirty="0" err="1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y_train</a:t>
            </a:r>
            <a:r>
              <a:rPr lang="en-US" altLang="zh-CN" sz="2400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</a:p>
          <a:p>
            <a:pPr marL="107950" lvl="0" indent="-107950">
              <a:spcBef>
                <a:spcPts val="0"/>
              </a:spcBef>
              <a:buClrTx/>
              <a:buSzTx/>
              <a:buNone/>
            </a:pPr>
            <a:r>
              <a:rPr lang="en-US" altLang="zh-CN" sz="2400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		</a:t>
            </a:r>
            <a:r>
              <a:rPr lang="en-US" altLang="zh-CN" sz="2400" dirty="0" err="1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score_test</a:t>
            </a:r>
            <a:r>
              <a:rPr lang="en-US" altLang="zh-CN" sz="2400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= </a:t>
            </a:r>
            <a:r>
              <a:rPr lang="en-US" altLang="zh-CN" sz="2400" dirty="0" err="1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logreg.score</a:t>
            </a:r>
            <a:r>
              <a:rPr lang="en-US" altLang="zh-CN" sz="2400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en-US" altLang="zh-CN" sz="2400" dirty="0" err="1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X_test</a:t>
            </a:r>
            <a:r>
              <a:rPr lang="en-US" altLang="zh-CN" sz="2400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, </a:t>
            </a:r>
            <a:r>
              <a:rPr lang="en-US" altLang="zh-CN" sz="2400" dirty="0" err="1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y_test</a:t>
            </a:r>
            <a:r>
              <a:rPr lang="en-US" altLang="zh-CN" sz="2400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    </a:t>
            </a:r>
          </a:p>
          <a:p>
            <a:pPr marL="107950" lvl="0" indent="-107950">
              <a:spcBef>
                <a:spcPts val="0"/>
              </a:spcBef>
              <a:buClrTx/>
              <a:buSzTx/>
              <a:buNone/>
            </a:pPr>
            <a:r>
              <a:rPr lang="en-US" altLang="zh-CN" sz="2400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		print(</a:t>
            </a:r>
            <a:r>
              <a:rPr lang="en-US" altLang="zh-CN" sz="2400" dirty="0" err="1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Cvalue</a:t>
            </a:r>
            <a:r>
              <a:rPr lang="en-US" altLang="zh-CN" sz="2400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, </a:t>
            </a:r>
            <a:r>
              <a:rPr lang="en-US" altLang="zh-CN" sz="2400" dirty="0" err="1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score_train</a:t>
            </a:r>
            <a:r>
              <a:rPr lang="en-US" altLang="zh-CN" sz="2400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, </a:t>
            </a:r>
            <a:r>
              <a:rPr lang="en-US" altLang="zh-CN" sz="2400" dirty="0" err="1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score_test</a:t>
            </a:r>
            <a:r>
              <a:rPr lang="en-US" altLang="zh-CN" sz="2400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</a:p>
        </p:txBody>
      </p:sp>
    </p:spTree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2528570"/>
            <a:ext cx="5910580" cy="3538855"/>
          </a:xfrm>
          <a:prstGeom prst="rect">
            <a:avLst/>
          </a:prstGeom>
        </p:spPr>
      </p:pic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线性分类模型</a:t>
            </a:r>
            <a:r>
              <a:rPr lang="zh-CN" altLang="en-US" sz="4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案例</a:t>
            </a:r>
            <a:r>
              <a:rPr lang="en-US" altLang="zh-CN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-cancer</a:t>
            </a: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样本</a:t>
            </a:r>
            <a:endParaRPr lang="en-US" sz="4000" dirty="0">
              <a:solidFill>
                <a:schemeClr val="tx1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457200" y="1371600"/>
            <a:ext cx="82296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365125" indent="-255905" algn="l" rtl="0" eaLnBrk="0" fontAlgn="base" hangingPunct="0">
              <a:spcBef>
                <a:spcPts val="400"/>
              </a:spcBef>
              <a:spcAft>
                <a:spcPct val="0"/>
              </a:spcAft>
              <a:buClr>
                <a:schemeClr val="accent1"/>
              </a:buClr>
              <a:buSzPct val="68000"/>
              <a:buFont typeface="Wingdings 3" panose="05040102010807070707" pitchFamily="18" charset="2"/>
              <a:buChar char="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1030" indent="-228600" algn="l" rtl="0" eaLnBrk="0" fontAlgn="base" hangingPunct="0">
              <a:spcBef>
                <a:spcPts val="325"/>
              </a:spcBef>
              <a:spcAft>
                <a:spcPct val="0"/>
              </a:spcAft>
              <a:buClr>
                <a:schemeClr val="accent1"/>
              </a:buClr>
              <a:buFont typeface="Verdana" panose="020B0604030504040204" pitchFamily="34" charset="0"/>
              <a:buChar char="◦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9155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SzPct val="100000"/>
              <a:buFont typeface="Wingdings 2" panose="05020102010507070707" pitchFamily="18" charset="2"/>
              <a:buChar char="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2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 panose="05020102010507070707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 panose="05020102010507070707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574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 panose="05020102010507070707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 panose="05020102010507070707"/>
              <a:buChar char="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改变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Logistic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的</a:t>
            </a:r>
            <a:r>
              <a:rPr lang="en-US" altLang="zh-CN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L2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正则化参数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C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值：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0.01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、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0.1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、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1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、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10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、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100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、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200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、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250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，得到学习曲线。</a:t>
            </a:r>
            <a:endParaRPr lang="en-US" altLang="zh-CN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3" name="墨迹 2"/>
              <p14:cNvContentPartPr/>
              <p14:nvPr/>
            </p14:nvContentPartPr>
            <p14:xfrm>
              <a:off x="3691620" y="5348605"/>
              <a:ext cx="389160" cy="274680"/>
            </p14:xfrm>
          </p:contentPart>
        </mc:Choice>
        <mc:Fallback xmlns="">
          <p:pic>
            <p:nvPicPr>
              <p:cNvPr id="3" name="墨迹 2"/>
            </p:nvPicPr>
            <p:blipFill>
              <a:blip r:embed="rId4"/>
            </p:blipFill>
            <p:spPr>
              <a:xfrm>
                <a:off x="3691620" y="5348605"/>
                <a:ext cx="389160" cy="274680"/>
              </a:xfrm>
              <a:prstGeom prst="rect"/>
            </p:spPr>
          </p:pic>
        </mc:Fallback>
      </mc:AlternateContent>
      <p:sp>
        <p:nvSpPr>
          <p:cNvPr id="5" name="文本框 4"/>
          <p:cNvSpPr txBox="1"/>
          <p:nvPr/>
        </p:nvSpPr>
        <p:spPr>
          <a:xfrm>
            <a:off x="6655435" y="2590800"/>
            <a:ext cx="2259965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C=10</a:t>
            </a:r>
            <a:r>
              <a:rPr lang="zh-CN" altLang="en-US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时：</a:t>
            </a:r>
            <a:endParaRPr lang="en-US" altLang="zh-CN" sz="20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r>
              <a:rPr lang="zh-CN" altLang="en-US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训练分数</a:t>
            </a: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=0.965</a:t>
            </a:r>
          </a:p>
          <a:p>
            <a:r>
              <a:rPr lang="zh-CN" altLang="en-US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测试分数</a:t>
            </a: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=</a:t>
            </a:r>
            <a:r>
              <a:rPr lang="en-US" altLang="zh-CN" sz="2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0.965</a:t>
            </a:r>
          </a:p>
          <a:p>
            <a:endParaRPr lang="en-US" altLang="zh-CN" sz="20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r>
              <a:rPr lang="zh-CN" altLang="en-US" sz="2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选择标准</a:t>
            </a:r>
            <a:r>
              <a:rPr lang="zh-CN" altLang="en-US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：</a:t>
            </a:r>
            <a:endParaRPr lang="en-US" altLang="zh-CN" sz="20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测试分数最高；</a:t>
            </a:r>
            <a:endParaRPr lang="en-US" altLang="zh-CN" sz="20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训练</a:t>
            </a: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/</a:t>
            </a:r>
            <a:r>
              <a:rPr lang="zh-CN" altLang="en-US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测试分数最接近。</a:t>
            </a:r>
          </a:p>
        </p:txBody>
      </p:sp>
      <p:cxnSp>
        <p:nvCxnSpPr>
          <p:cNvPr id="9" name="直接连接符 8"/>
          <p:cNvCxnSpPr/>
          <p:nvPr/>
        </p:nvCxnSpPr>
        <p:spPr>
          <a:xfrm>
            <a:off x="3886200" y="3352800"/>
            <a:ext cx="0" cy="1905000"/>
          </a:xfrm>
          <a:prstGeom prst="line">
            <a:avLst/>
          </a:prstGeom>
          <a:ln w="38100">
            <a:solidFill>
              <a:srgbClr val="FF0000"/>
            </a:solidFill>
            <a:prstDash val="sysDash"/>
            <a:headEnd type="triangle" w="lg" len="lg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线性分类模型</a:t>
            </a:r>
            <a:r>
              <a:rPr lang="zh-CN" altLang="en-US" sz="4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案例</a:t>
            </a:r>
            <a:r>
              <a:rPr lang="en-US" altLang="zh-CN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-cancer</a:t>
            </a: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样本</a:t>
            </a:r>
            <a:endParaRPr lang="en-US" sz="4000" dirty="0">
              <a:solidFill>
                <a:schemeClr val="tx1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457200" y="1219200"/>
            <a:ext cx="8534400" cy="5364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365125" indent="-255905" algn="l" rtl="0" eaLnBrk="0" fontAlgn="base" hangingPunct="0">
              <a:spcBef>
                <a:spcPts val="400"/>
              </a:spcBef>
              <a:spcAft>
                <a:spcPct val="0"/>
              </a:spcAft>
              <a:buClr>
                <a:schemeClr val="accent1"/>
              </a:buClr>
              <a:buSzPct val="68000"/>
              <a:buFont typeface="Wingdings 3" panose="05040102010807070707" pitchFamily="18" charset="2"/>
              <a:buChar char="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1030" indent="-228600" algn="l" rtl="0" eaLnBrk="0" fontAlgn="base" hangingPunct="0">
              <a:spcBef>
                <a:spcPts val="325"/>
              </a:spcBef>
              <a:spcAft>
                <a:spcPct val="0"/>
              </a:spcAft>
              <a:buClr>
                <a:schemeClr val="accent1"/>
              </a:buClr>
              <a:buFont typeface="Verdana" panose="020B0604030504040204" pitchFamily="34" charset="0"/>
              <a:buChar char="◦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9155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SzPct val="100000"/>
              <a:buFont typeface="Wingdings 2" panose="05020102010507070707" pitchFamily="18" charset="2"/>
              <a:buChar char="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2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 panose="05020102010507070707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 panose="05020102010507070707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574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 panose="05020102010507070707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 panose="05020102010507070707"/>
              <a:buChar char="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07950" lvl="0" indent="-107950">
              <a:spcBef>
                <a:spcPts val="2400"/>
              </a:spcBef>
              <a:buClrTx/>
              <a:buSzTx/>
              <a:buNone/>
            </a:pPr>
            <a:r>
              <a:rPr lang="en-US" altLang="zh-CN" sz="2400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400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结果解读：效果非常好！</a:t>
            </a:r>
            <a:endParaRPr lang="en-US" altLang="zh-CN" sz="2400" dirty="0">
              <a:solidFill>
                <a:prstClr val="black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107950" lvl="0" indent="-107950">
              <a:spcBef>
                <a:spcPts val="2400"/>
              </a:spcBef>
              <a:buClrTx/>
              <a:buSzTx/>
              <a:buNone/>
            </a:pPr>
            <a:r>
              <a:rPr lang="en-US" altLang="zh-CN" sz="2400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400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是否可以进一步改进？尝试再</a:t>
            </a:r>
            <a:r>
              <a:rPr lang="zh-CN" altLang="en-US" sz="24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改变模型正则化类型</a:t>
            </a:r>
            <a:r>
              <a:rPr lang="zh-CN" altLang="en-US" sz="2400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来观察不同的效果：</a:t>
            </a:r>
            <a:endParaRPr lang="en-US" altLang="zh-CN" sz="2400" dirty="0">
              <a:solidFill>
                <a:prstClr val="black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107950" lvl="0" indent="-107950">
              <a:spcBef>
                <a:spcPts val="2400"/>
              </a:spcBef>
              <a:buClrTx/>
              <a:buSzTx/>
              <a:buNone/>
            </a:pPr>
            <a:r>
              <a:rPr lang="en-US" altLang="zh-CN" sz="2400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	for </a:t>
            </a:r>
            <a:r>
              <a:rPr lang="en-US" altLang="zh-CN" sz="2400" dirty="0" err="1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Cvalue</a:t>
            </a:r>
            <a:r>
              <a:rPr lang="en-US" altLang="zh-CN" sz="2400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in [0.01,</a:t>
            </a:r>
            <a:r>
              <a:rPr lang="zh-CN" altLang="en-US" sz="2400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</a:t>
            </a:r>
            <a:r>
              <a:rPr lang="en-US" altLang="zh-CN" sz="2400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0.1,</a:t>
            </a:r>
            <a:r>
              <a:rPr lang="zh-CN" altLang="en-US" sz="2400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</a:t>
            </a:r>
            <a:r>
              <a:rPr lang="en-US" altLang="zh-CN" sz="2400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1,</a:t>
            </a:r>
            <a:r>
              <a:rPr lang="zh-CN" altLang="en-US" sz="2400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</a:t>
            </a:r>
            <a:r>
              <a:rPr lang="en-US" altLang="zh-CN" sz="2400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10,</a:t>
            </a:r>
            <a:r>
              <a:rPr lang="zh-CN" altLang="en-US" sz="2400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</a:t>
            </a:r>
            <a:r>
              <a:rPr lang="en-US" altLang="zh-CN" sz="2400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100,</a:t>
            </a:r>
            <a:r>
              <a:rPr lang="zh-CN" altLang="en-US" sz="2400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</a:t>
            </a:r>
            <a:r>
              <a:rPr lang="en-US" altLang="zh-CN" sz="2400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200,</a:t>
            </a:r>
            <a:r>
              <a:rPr lang="zh-CN" altLang="en-US" sz="2400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</a:t>
            </a:r>
            <a:r>
              <a:rPr lang="en-US" altLang="zh-CN" sz="2400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250]:</a:t>
            </a:r>
          </a:p>
          <a:p>
            <a:pPr marL="0" lvl="0" indent="0">
              <a:spcBef>
                <a:spcPts val="0"/>
              </a:spcBef>
              <a:buClrTx/>
              <a:buSzTx/>
              <a:buNone/>
            </a:pPr>
            <a:r>
              <a:rPr lang="en-US" altLang="zh-CN" sz="2400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	</a:t>
            </a:r>
            <a:r>
              <a:rPr lang="en-US" altLang="zh-CN" sz="2400" dirty="0" err="1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logreg</a:t>
            </a:r>
            <a:r>
              <a:rPr lang="en-US" altLang="zh-CN" sz="2400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=</a:t>
            </a:r>
            <a:r>
              <a:rPr lang="en-US" altLang="zh-CN" sz="2400" dirty="0" err="1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LogisticRegression</a:t>
            </a:r>
            <a:r>
              <a:rPr lang="en-US" altLang="zh-CN" sz="2400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(C=</a:t>
            </a:r>
            <a:r>
              <a:rPr lang="en-US" altLang="zh-CN" sz="2400" dirty="0" err="1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Cvalue</a:t>
            </a:r>
            <a:r>
              <a:rPr lang="en-US" altLang="zh-CN" sz="2400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, </a:t>
            </a:r>
          </a:p>
          <a:p>
            <a:pPr marL="0" lvl="0" indent="0">
              <a:spcBef>
                <a:spcPts val="0"/>
              </a:spcBef>
              <a:buClrTx/>
              <a:buSzTx/>
              <a:buNone/>
            </a:pPr>
            <a:r>
              <a:rPr lang="en-US" altLang="zh-CN" sz="2400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		penalty='</a:t>
            </a:r>
            <a:r>
              <a:rPr lang="en-US" altLang="zh-CN" sz="24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l1</a:t>
            </a:r>
            <a:r>
              <a:rPr lang="en-US" altLang="zh-CN" sz="2400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', </a:t>
            </a:r>
            <a:r>
              <a:rPr lang="en-US" altLang="zh-CN" sz="2400" dirty="0" err="1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multi_class</a:t>
            </a:r>
            <a:r>
              <a:rPr lang="en-US" altLang="zh-CN" sz="2400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='auto’, 				solver='</a:t>
            </a:r>
            <a:r>
              <a:rPr lang="en-US" altLang="zh-CN" sz="2400" dirty="0" err="1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liblinear</a:t>
            </a:r>
            <a:r>
              <a:rPr lang="en-US" altLang="zh-CN" sz="2400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',</a:t>
            </a:r>
            <a:r>
              <a:rPr lang="zh-CN" altLang="en-US" sz="2400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</a:t>
            </a:r>
            <a:r>
              <a:rPr lang="en-US" altLang="zh-CN" sz="2400" dirty="0" err="1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max_iter</a:t>
            </a:r>
            <a:r>
              <a:rPr lang="en-US" altLang="zh-CN" sz="2400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=10000)</a:t>
            </a:r>
          </a:p>
          <a:p>
            <a:pPr marL="0" lvl="0" indent="0">
              <a:spcBef>
                <a:spcPts val="0"/>
              </a:spcBef>
              <a:buClrTx/>
              <a:buSzTx/>
              <a:buNone/>
            </a:pPr>
            <a:r>
              <a:rPr lang="en-US" altLang="zh-CN" sz="2400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   	</a:t>
            </a:r>
            <a:r>
              <a:rPr lang="en-US" altLang="zh-CN" sz="2400" dirty="0" err="1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logreg.fit</a:t>
            </a:r>
            <a:r>
              <a:rPr lang="en-US" altLang="zh-CN" sz="2400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en-US" altLang="zh-CN" sz="2400" dirty="0" err="1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X_train</a:t>
            </a:r>
            <a:r>
              <a:rPr lang="en-US" altLang="zh-CN" sz="2400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,</a:t>
            </a:r>
            <a:r>
              <a:rPr lang="zh-CN" altLang="en-US" sz="2400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</a:t>
            </a:r>
            <a:r>
              <a:rPr lang="en-US" altLang="zh-CN" sz="2400" dirty="0" err="1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y_train</a:t>
            </a:r>
            <a:r>
              <a:rPr lang="en-US" altLang="zh-CN" sz="2400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</a:p>
          <a:p>
            <a:pPr marL="0" lvl="0" indent="0">
              <a:spcBef>
                <a:spcPts val="0"/>
              </a:spcBef>
              <a:buClrTx/>
              <a:buSzTx/>
              <a:buNone/>
            </a:pPr>
            <a:r>
              <a:rPr lang="en-US" altLang="zh-CN" sz="2400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   	</a:t>
            </a:r>
            <a:r>
              <a:rPr lang="en-US" altLang="zh-CN" sz="2400" dirty="0" err="1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score_train</a:t>
            </a:r>
            <a:r>
              <a:rPr lang="en-US" altLang="zh-CN" sz="2400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= </a:t>
            </a:r>
            <a:r>
              <a:rPr lang="en-US" altLang="zh-CN" sz="2400" dirty="0" err="1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logreg.score</a:t>
            </a:r>
            <a:r>
              <a:rPr lang="en-US" altLang="zh-CN" sz="2400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en-US" altLang="zh-CN" sz="2400" dirty="0" err="1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X_train</a:t>
            </a:r>
            <a:r>
              <a:rPr lang="en-US" altLang="zh-CN" sz="2400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, </a:t>
            </a:r>
            <a:r>
              <a:rPr lang="en-US" altLang="zh-CN" sz="2400" dirty="0" err="1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y_train</a:t>
            </a:r>
            <a:r>
              <a:rPr lang="en-US" altLang="zh-CN" sz="2400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</a:p>
          <a:p>
            <a:pPr marL="0" lvl="0" indent="0">
              <a:spcBef>
                <a:spcPts val="0"/>
              </a:spcBef>
              <a:buClrTx/>
              <a:buSzTx/>
              <a:buNone/>
            </a:pPr>
            <a:r>
              <a:rPr lang="en-US" altLang="zh-CN" sz="2400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   	</a:t>
            </a:r>
            <a:r>
              <a:rPr lang="en-US" altLang="zh-CN" sz="2400" dirty="0" err="1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score_test</a:t>
            </a:r>
            <a:r>
              <a:rPr lang="en-US" altLang="zh-CN" sz="2400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= </a:t>
            </a:r>
            <a:r>
              <a:rPr lang="en-US" altLang="zh-CN" sz="2400" dirty="0" err="1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logreg.score</a:t>
            </a:r>
            <a:r>
              <a:rPr lang="en-US" altLang="zh-CN" sz="2400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en-US" altLang="zh-CN" sz="2400" dirty="0" err="1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X_test</a:t>
            </a:r>
            <a:r>
              <a:rPr lang="en-US" altLang="zh-CN" sz="2400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, </a:t>
            </a:r>
            <a:r>
              <a:rPr lang="en-US" altLang="zh-CN" sz="2400" dirty="0" err="1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y_test</a:t>
            </a:r>
            <a:r>
              <a:rPr lang="en-US" altLang="zh-CN" sz="2400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    </a:t>
            </a:r>
          </a:p>
          <a:p>
            <a:pPr marL="0" lvl="0" indent="0">
              <a:spcBef>
                <a:spcPts val="0"/>
              </a:spcBef>
              <a:buClrTx/>
              <a:buSzTx/>
              <a:buNone/>
            </a:pPr>
            <a:r>
              <a:rPr lang="en-US" altLang="zh-CN" sz="2400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   	print(</a:t>
            </a:r>
            <a:r>
              <a:rPr lang="en-US" altLang="zh-CN" sz="2400" dirty="0" err="1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Cvalue</a:t>
            </a:r>
            <a:r>
              <a:rPr lang="en-US" altLang="zh-CN" sz="2400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, </a:t>
            </a:r>
            <a:r>
              <a:rPr lang="en-US" altLang="zh-CN" sz="2400" dirty="0" err="1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score_train</a:t>
            </a:r>
            <a:r>
              <a:rPr lang="en-US" altLang="zh-CN" sz="2400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, </a:t>
            </a:r>
            <a:r>
              <a:rPr lang="en-US" altLang="zh-CN" sz="2400" dirty="0" err="1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score_test</a:t>
            </a:r>
            <a:r>
              <a:rPr lang="en-US" altLang="zh-CN" sz="2400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</a:p>
        </p:txBody>
      </p:sp>
    </p:spTree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2590800"/>
            <a:ext cx="5494020" cy="3296285"/>
          </a:xfrm>
          <a:prstGeom prst="rect">
            <a:avLst/>
          </a:prstGeom>
        </p:spPr>
      </p:pic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线性分类模型</a:t>
            </a:r>
            <a:r>
              <a:rPr lang="zh-CN" altLang="en-US" sz="4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案例</a:t>
            </a:r>
            <a:r>
              <a:rPr lang="en-US" altLang="zh-CN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-cancer</a:t>
            </a: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样本</a:t>
            </a:r>
            <a:endParaRPr lang="en-US" sz="4000" dirty="0">
              <a:solidFill>
                <a:schemeClr val="tx1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457200" y="1371600"/>
            <a:ext cx="82296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365125" indent="-255905" algn="l" rtl="0" eaLnBrk="0" fontAlgn="base" hangingPunct="0">
              <a:spcBef>
                <a:spcPts val="400"/>
              </a:spcBef>
              <a:spcAft>
                <a:spcPct val="0"/>
              </a:spcAft>
              <a:buClr>
                <a:schemeClr val="accent1"/>
              </a:buClr>
              <a:buSzPct val="68000"/>
              <a:buFont typeface="Wingdings 3" panose="05040102010807070707" pitchFamily="18" charset="2"/>
              <a:buChar char="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1030" indent="-228600" algn="l" rtl="0" eaLnBrk="0" fontAlgn="base" hangingPunct="0">
              <a:spcBef>
                <a:spcPts val="325"/>
              </a:spcBef>
              <a:spcAft>
                <a:spcPct val="0"/>
              </a:spcAft>
              <a:buClr>
                <a:schemeClr val="accent1"/>
              </a:buClr>
              <a:buFont typeface="Verdana" panose="020B0604030504040204" pitchFamily="34" charset="0"/>
              <a:buChar char="◦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9155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SzPct val="100000"/>
              <a:buFont typeface="Wingdings 2" panose="05020102010507070707" pitchFamily="18" charset="2"/>
              <a:buChar char="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2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 panose="05020102010507070707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 panose="05020102010507070707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574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 panose="05020102010507070707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 panose="05020102010507070707"/>
              <a:buChar char="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改变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Logistic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的</a:t>
            </a:r>
            <a:r>
              <a:rPr lang="en-US" altLang="zh-CN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L1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正则化参数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C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值：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0.01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、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0.1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、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1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、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10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、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100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、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200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、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250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，得到学习曲线。</a:t>
            </a:r>
            <a:endParaRPr lang="en-US" altLang="zh-CN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3" name="墨迹 2"/>
              <p14:cNvContentPartPr/>
              <p14:nvPr/>
            </p14:nvContentPartPr>
            <p14:xfrm>
              <a:off x="4267325" y="5257790"/>
              <a:ext cx="389160" cy="274680"/>
            </p14:xfrm>
          </p:contentPart>
        </mc:Choice>
        <mc:Fallback xmlns="">
          <p:pic>
            <p:nvPicPr>
              <p:cNvPr id="3" name="墨迹 2"/>
            </p:nvPicPr>
            <p:blipFill>
              <a:blip r:embed="rId4"/>
            </p:blipFill>
            <p:spPr>
              <a:xfrm>
                <a:off x="4267325" y="5257790"/>
                <a:ext cx="389160" cy="274680"/>
              </a:xfrm>
              <a:prstGeom prst="rect"/>
            </p:spPr>
          </p:pic>
        </mc:Fallback>
      </mc:AlternateContent>
      <p:sp>
        <p:nvSpPr>
          <p:cNvPr id="5" name="文本框 4"/>
          <p:cNvSpPr txBox="1"/>
          <p:nvPr/>
        </p:nvSpPr>
        <p:spPr>
          <a:xfrm>
            <a:off x="6255384" y="2590800"/>
            <a:ext cx="2431415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C=100</a:t>
            </a:r>
            <a:r>
              <a:rPr lang="zh-CN" altLang="en-US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时：</a:t>
            </a:r>
            <a:endParaRPr lang="en-US" altLang="zh-CN" sz="20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r>
              <a:rPr lang="zh-CN" altLang="en-US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训练分数</a:t>
            </a: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=0.9859</a:t>
            </a:r>
          </a:p>
          <a:p>
            <a:r>
              <a:rPr lang="zh-CN" altLang="en-US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测试分数</a:t>
            </a: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=</a:t>
            </a:r>
            <a:r>
              <a:rPr lang="en-US" altLang="zh-CN" sz="2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0.979</a:t>
            </a:r>
          </a:p>
          <a:p>
            <a:r>
              <a:rPr lang="zh-CN" altLang="en-US" sz="2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测试分数高于</a:t>
            </a:r>
            <a:r>
              <a:rPr lang="en-US" altLang="zh-CN" sz="2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L2</a:t>
            </a:r>
          </a:p>
          <a:p>
            <a:endParaRPr lang="en-US" altLang="zh-CN" sz="20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r>
              <a:rPr lang="zh-CN" altLang="en-US" sz="2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选择标准</a:t>
            </a:r>
            <a:r>
              <a:rPr lang="zh-CN" altLang="en-US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：</a:t>
            </a:r>
            <a:endParaRPr lang="en-US" altLang="zh-CN" sz="20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测试分数最高；</a:t>
            </a:r>
            <a:endParaRPr lang="en-US" altLang="zh-CN" sz="20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训练</a:t>
            </a: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/</a:t>
            </a:r>
            <a:r>
              <a:rPr lang="zh-CN" altLang="en-US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测试分数最接近。</a:t>
            </a:r>
          </a:p>
        </p:txBody>
      </p:sp>
      <p:cxnSp>
        <p:nvCxnSpPr>
          <p:cNvPr id="9" name="直接连接符 8"/>
          <p:cNvCxnSpPr/>
          <p:nvPr/>
        </p:nvCxnSpPr>
        <p:spPr>
          <a:xfrm>
            <a:off x="4419465" y="3352530"/>
            <a:ext cx="0" cy="1828800"/>
          </a:xfrm>
          <a:prstGeom prst="line">
            <a:avLst/>
          </a:prstGeom>
          <a:ln w="38100">
            <a:solidFill>
              <a:srgbClr val="FF0000"/>
            </a:solidFill>
            <a:prstDash val="sysDash"/>
            <a:headEnd type="triangle" w="lg" len="lg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线性分类模型</a:t>
            </a:r>
            <a:r>
              <a:rPr lang="zh-CN" altLang="en-US" sz="4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案例</a:t>
            </a:r>
            <a:r>
              <a:rPr lang="en-US" altLang="zh-CN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-cancer</a:t>
            </a: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样本</a:t>
            </a:r>
            <a:endParaRPr lang="en-US" sz="4000" dirty="0">
              <a:solidFill>
                <a:schemeClr val="tx1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457200" y="1371600"/>
            <a:ext cx="8229600" cy="472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365125" indent="-255905" algn="l" rtl="0" eaLnBrk="0" fontAlgn="base" hangingPunct="0">
              <a:spcBef>
                <a:spcPts val="400"/>
              </a:spcBef>
              <a:spcAft>
                <a:spcPct val="0"/>
              </a:spcAft>
              <a:buClr>
                <a:schemeClr val="accent1"/>
              </a:buClr>
              <a:buSzPct val="68000"/>
              <a:buFont typeface="Wingdings 3" panose="05040102010807070707" pitchFamily="18" charset="2"/>
              <a:buChar char="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1030" indent="-228600" algn="l" rtl="0" eaLnBrk="0" fontAlgn="base" hangingPunct="0">
              <a:spcBef>
                <a:spcPts val="325"/>
              </a:spcBef>
              <a:spcAft>
                <a:spcPct val="0"/>
              </a:spcAft>
              <a:buClr>
                <a:schemeClr val="accent1"/>
              </a:buClr>
              <a:buFont typeface="Verdana" panose="020B0604030504040204" pitchFamily="34" charset="0"/>
              <a:buChar char="◦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9155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SzPct val="100000"/>
              <a:buFont typeface="Wingdings 2" panose="05020102010507070707" pitchFamily="18" charset="2"/>
              <a:buChar char="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2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 panose="05020102010507070707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 panose="05020102010507070707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574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 panose="05020102010507070707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 panose="05020102010507070707"/>
              <a:buChar char="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07950" lvl="0" indent="-107950">
              <a:spcBef>
                <a:spcPts val="2400"/>
              </a:spcBef>
              <a:buClrTx/>
              <a:buSzTx/>
              <a:buNone/>
            </a:pPr>
            <a:r>
              <a:rPr lang="en-US" altLang="zh-CN" sz="2400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400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是否可以改进？尝试再</a:t>
            </a:r>
            <a:r>
              <a:rPr lang="zh-CN" altLang="en-US" sz="24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改变模型类型</a:t>
            </a:r>
            <a:r>
              <a:rPr lang="zh-CN" altLang="en-US" sz="2400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来观察不同的效果：</a:t>
            </a:r>
            <a:endParaRPr lang="en-US" altLang="zh-CN" sz="2400" dirty="0">
              <a:solidFill>
                <a:prstClr val="black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lvl="0" indent="0">
              <a:spcBef>
                <a:spcPts val="0"/>
              </a:spcBef>
              <a:buClrTx/>
              <a:buSzTx/>
              <a:buNone/>
            </a:pPr>
            <a:endParaRPr lang="en-US" altLang="zh-CN" sz="2400" dirty="0">
              <a:solidFill>
                <a:prstClr val="black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lvl="0" indent="0">
              <a:spcBef>
                <a:spcPts val="0"/>
              </a:spcBef>
              <a:buClrTx/>
              <a:buSzTx/>
              <a:buNone/>
            </a:pPr>
            <a:r>
              <a:rPr lang="en-US" altLang="zh-CN" sz="2400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for </a:t>
            </a:r>
            <a:r>
              <a:rPr lang="en-US" altLang="zh-CN" sz="2400" dirty="0" err="1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Cvalue</a:t>
            </a:r>
            <a:r>
              <a:rPr lang="en-US" altLang="zh-CN" sz="2400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in [0.01,</a:t>
            </a:r>
            <a:r>
              <a:rPr lang="zh-CN" altLang="en-US" sz="2400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</a:t>
            </a:r>
            <a:r>
              <a:rPr lang="en-US" altLang="zh-CN" sz="2400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0.1,</a:t>
            </a:r>
            <a:r>
              <a:rPr lang="zh-CN" altLang="en-US" sz="2400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</a:t>
            </a:r>
            <a:r>
              <a:rPr lang="en-US" altLang="zh-CN" sz="2400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1,</a:t>
            </a:r>
            <a:r>
              <a:rPr lang="zh-CN" altLang="en-US" sz="2400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</a:t>
            </a:r>
            <a:r>
              <a:rPr lang="en-US" altLang="zh-CN" sz="2400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10,</a:t>
            </a:r>
            <a:r>
              <a:rPr lang="zh-CN" altLang="en-US" sz="2400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</a:t>
            </a:r>
            <a:r>
              <a:rPr lang="en-US" altLang="zh-CN" sz="2400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100,</a:t>
            </a:r>
            <a:r>
              <a:rPr lang="zh-CN" altLang="en-US" sz="2400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</a:t>
            </a:r>
            <a:r>
              <a:rPr lang="en-US" altLang="zh-CN" sz="2400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200,</a:t>
            </a:r>
            <a:r>
              <a:rPr lang="zh-CN" altLang="en-US" sz="2400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</a:t>
            </a:r>
            <a:r>
              <a:rPr lang="en-US" altLang="zh-CN" sz="2400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250,</a:t>
            </a:r>
            <a:r>
              <a:rPr lang="zh-CN" altLang="en-US" sz="2400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</a:t>
            </a:r>
            <a:r>
              <a:rPr lang="en-US" altLang="zh-CN" sz="2400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300]:</a:t>
            </a:r>
          </a:p>
          <a:p>
            <a:pPr marL="0" lvl="0" indent="0">
              <a:spcBef>
                <a:spcPts val="0"/>
              </a:spcBef>
              <a:buClrTx/>
              <a:buSzTx/>
              <a:buNone/>
            </a:pPr>
            <a:r>
              <a:rPr lang="en-US" altLang="zh-CN" sz="2400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	</a:t>
            </a:r>
            <a:r>
              <a:rPr lang="en-US" altLang="zh-CN" sz="2400" dirty="0" err="1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lsvc</a:t>
            </a:r>
            <a:r>
              <a:rPr lang="en-US" altLang="zh-CN" sz="2400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= </a:t>
            </a:r>
            <a:r>
              <a:rPr lang="en-US" altLang="zh-CN" sz="2400" dirty="0" err="1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LinearSVC</a:t>
            </a:r>
            <a:r>
              <a:rPr lang="en-US" altLang="zh-CN" sz="2400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(C=</a:t>
            </a:r>
            <a:r>
              <a:rPr lang="en-US" altLang="zh-CN" sz="2400" dirty="0" err="1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Cvalue</a:t>
            </a:r>
            <a:r>
              <a:rPr lang="en-US" altLang="zh-CN" sz="2400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, penalty='</a:t>
            </a:r>
            <a:r>
              <a:rPr lang="en-US" altLang="zh-CN" sz="24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l1</a:t>
            </a:r>
            <a:r>
              <a:rPr lang="en-US" altLang="zh-CN" sz="2400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', 			dual=False, </a:t>
            </a:r>
            <a:r>
              <a:rPr lang="en-US" altLang="zh-CN" sz="2400" dirty="0" err="1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max_iter</a:t>
            </a:r>
            <a:r>
              <a:rPr lang="en-US" altLang="zh-CN" sz="2400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=10**6)</a:t>
            </a:r>
          </a:p>
          <a:p>
            <a:pPr marL="0" lvl="0" indent="0">
              <a:spcBef>
                <a:spcPts val="0"/>
              </a:spcBef>
              <a:buClrTx/>
              <a:buSzTx/>
              <a:buNone/>
            </a:pPr>
            <a:r>
              <a:rPr lang="en-US" altLang="zh-CN" sz="2400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   	</a:t>
            </a:r>
            <a:r>
              <a:rPr lang="en-US" altLang="zh-CN" sz="2400" dirty="0" err="1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lsvc.fit</a:t>
            </a:r>
            <a:r>
              <a:rPr lang="en-US" altLang="zh-CN" sz="2400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en-US" altLang="zh-CN" sz="2400" dirty="0" err="1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X_train</a:t>
            </a:r>
            <a:r>
              <a:rPr lang="en-US" altLang="zh-CN" sz="2400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,</a:t>
            </a:r>
            <a:r>
              <a:rPr lang="zh-CN" altLang="en-US" sz="2400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</a:t>
            </a:r>
            <a:r>
              <a:rPr lang="en-US" altLang="zh-CN" sz="2400" dirty="0" err="1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y_train</a:t>
            </a:r>
            <a:r>
              <a:rPr lang="en-US" altLang="zh-CN" sz="2400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</a:p>
          <a:p>
            <a:pPr marL="0" lvl="0" indent="0">
              <a:spcBef>
                <a:spcPts val="0"/>
              </a:spcBef>
              <a:buClrTx/>
              <a:buSzTx/>
              <a:buNone/>
            </a:pPr>
            <a:r>
              <a:rPr lang="en-US" altLang="zh-CN" sz="2400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   	</a:t>
            </a:r>
            <a:r>
              <a:rPr lang="en-US" altLang="zh-CN" sz="2400" dirty="0" err="1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score_train</a:t>
            </a:r>
            <a:r>
              <a:rPr lang="en-US" altLang="zh-CN" sz="2400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= </a:t>
            </a:r>
            <a:r>
              <a:rPr lang="en-US" altLang="zh-CN" sz="2400" dirty="0" err="1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lsvc.score</a:t>
            </a:r>
            <a:r>
              <a:rPr lang="en-US" altLang="zh-CN" sz="2400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en-US" altLang="zh-CN" sz="2400" dirty="0" err="1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X_train</a:t>
            </a:r>
            <a:r>
              <a:rPr lang="en-US" altLang="zh-CN" sz="2400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, </a:t>
            </a:r>
            <a:r>
              <a:rPr lang="en-US" altLang="zh-CN" sz="2400" dirty="0" err="1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y_train</a:t>
            </a:r>
            <a:r>
              <a:rPr lang="en-US" altLang="zh-CN" sz="2400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</a:p>
          <a:p>
            <a:pPr marL="0" lvl="0" indent="0">
              <a:spcBef>
                <a:spcPts val="0"/>
              </a:spcBef>
              <a:buClrTx/>
              <a:buSzTx/>
              <a:buNone/>
            </a:pPr>
            <a:r>
              <a:rPr lang="en-US" altLang="zh-CN" sz="2400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   	</a:t>
            </a:r>
            <a:r>
              <a:rPr lang="en-US" altLang="zh-CN" sz="2400" dirty="0" err="1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score_test</a:t>
            </a:r>
            <a:r>
              <a:rPr lang="en-US" altLang="zh-CN" sz="2400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 = </a:t>
            </a:r>
            <a:r>
              <a:rPr lang="en-US" altLang="zh-CN" sz="2400" dirty="0" err="1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lsvc.score</a:t>
            </a:r>
            <a:r>
              <a:rPr lang="en-US" altLang="zh-CN" sz="2400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en-US" altLang="zh-CN" sz="2400" dirty="0" err="1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X_test</a:t>
            </a:r>
            <a:r>
              <a:rPr lang="en-US" altLang="zh-CN" sz="2400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, </a:t>
            </a:r>
            <a:r>
              <a:rPr lang="en-US" altLang="zh-CN" sz="2400" dirty="0" err="1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y_test</a:t>
            </a:r>
            <a:r>
              <a:rPr lang="en-US" altLang="zh-CN" sz="2400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    </a:t>
            </a:r>
          </a:p>
          <a:p>
            <a:pPr marL="0" lvl="0" indent="0">
              <a:spcBef>
                <a:spcPts val="0"/>
              </a:spcBef>
              <a:buClrTx/>
              <a:buSzTx/>
              <a:buNone/>
            </a:pPr>
            <a:r>
              <a:rPr lang="en-US" altLang="zh-CN" sz="2400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   	print(</a:t>
            </a:r>
            <a:r>
              <a:rPr lang="en-US" altLang="zh-CN" sz="2400" dirty="0" err="1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Cvalue</a:t>
            </a:r>
            <a:r>
              <a:rPr lang="en-US" altLang="zh-CN" sz="2400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, </a:t>
            </a:r>
            <a:r>
              <a:rPr lang="en-US" altLang="zh-CN" sz="2400" dirty="0" err="1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score_train</a:t>
            </a:r>
            <a:r>
              <a:rPr lang="en-US" altLang="zh-CN" sz="2400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, </a:t>
            </a:r>
            <a:r>
              <a:rPr lang="en-US" altLang="zh-CN" sz="2400" dirty="0" err="1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score_test</a:t>
            </a:r>
            <a:r>
              <a:rPr lang="en-US" altLang="zh-CN" sz="2400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</a:p>
        </p:txBody>
      </p:sp>
    </p:spTree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2667000"/>
            <a:ext cx="5760720" cy="3456305"/>
          </a:xfrm>
          <a:prstGeom prst="rect">
            <a:avLst/>
          </a:prstGeom>
        </p:spPr>
      </p:pic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线性分类模型</a:t>
            </a:r>
            <a:r>
              <a:rPr lang="zh-CN" altLang="en-US" sz="4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案例</a:t>
            </a:r>
            <a:r>
              <a:rPr lang="en-US" altLang="zh-CN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-cancer</a:t>
            </a: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样本</a:t>
            </a:r>
            <a:endParaRPr lang="en-US" sz="4000" dirty="0">
              <a:solidFill>
                <a:schemeClr val="tx1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457200" y="1371600"/>
            <a:ext cx="82296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365125" indent="-255905" algn="l" rtl="0" eaLnBrk="0" fontAlgn="base" hangingPunct="0">
              <a:spcBef>
                <a:spcPts val="400"/>
              </a:spcBef>
              <a:spcAft>
                <a:spcPct val="0"/>
              </a:spcAft>
              <a:buClr>
                <a:schemeClr val="accent1"/>
              </a:buClr>
              <a:buSzPct val="68000"/>
              <a:buFont typeface="Wingdings 3" panose="05040102010807070707" pitchFamily="18" charset="2"/>
              <a:buChar char="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1030" indent="-228600" algn="l" rtl="0" eaLnBrk="0" fontAlgn="base" hangingPunct="0">
              <a:spcBef>
                <a:spcPts val="325"/>
              </a:spcBef>
              <a:spcAft>
                <a:spcPct val="0"/>
              </a:spcAft>
              <a:buClr>
                <a:schemeClr val="accent1"/>
              </a:buClr>
              <a:buFont typeface="Verdana" panose="020B0604030504040204" pitchFamily="34" charset="0"/>
              <a:buChar char="◦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9155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SzPct val="100000"/>
              <a:buFont typeface="Wingdings 2" panose="05020102010507070707" pitchFamily="18" charset="2"/>
              <a:buChar char="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2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 panose="05020102010507070707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 panose="05020102010507070707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574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 panose="05020102010507070707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 panose="05020102010507070707"/>
              <a:buChar char="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改变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LinearSVC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的</a:t>
            </a:r>
            <a:r>
              <a:rPr lang="en-US" altLang="zh-CN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L1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正则化参数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C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值：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0.01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、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0.1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、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1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、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10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、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100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、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200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、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250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，得到学习曲线。</a:t>
            </a:r>
            <a:endParaRPr lang="en-US" altLang="zh-CN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3" name="墨迹 2"/>
              <p14:cNvContentPartPr/>
              <p14:nvPr/>
            </p14:nvContentPartPr>
            <p14:xfrm>
              <a:off x="3276600" y="5440045"/>
              <a:ext cx="389160" cy="274680"/>
            </p14:xfrm>
          </p:contentPart>
        </mc:Choice>
        <mc:Fallback xmlns="">
          <p:pic>
            <p:nvPicPr>
              <p:cNvPr id="3" name="墨迹 2"/>
            </p:nvPicPr>
            <p:blipFill>
              <a:blip r:embed="rId4"/>
            </p:blipFill>
            <p:spPr>
              <a:xfrm>
                <a:off x="3276600" y="5440045"/>
                <a:ext cx="389160" cy="274680"/>
              </a:xfrm>
              <a:prstGeom prst="rect"/>
            </p:spPr>
          </p:pic>
        </mc:Fallback>
      </mc:AlternateContent>
      <p:sp>
        <p:nvSpPr>
          <p:cNvPr id="5" name="文本框 4"/>
          <p:cNvSpPr txBox="1"/>
          <p:nvPr/>
        </p:nvSpPr>
        <p:spPr>
          <a:xfrm>
            <a:off x="6255385" y="2590800"/>
            <a:ext cx="2430780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C=10</a:t>
            </a:r>
            <a:r>
              <a:rPr lang="zh-CN" altLang="en-US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时：</a:t>
            </a:r>
            <a:endParaRPr lang="en-US" altLang="zh-CN" sz="20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r>
              <a:rPr lang="zh-CN" altLang="en-US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训练分数</a:t>
            </a: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=0.9836</a:t>
            </a:r>
          </a:p>
          <a:p>
            <a:r>
              <a:rPr lang="zh-CN" altLang="en-US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测试分数</a:t>
            </a: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=</a:t>
            </a:r>
            <a:r>
              <a:rPr lang="en-US" altLang="zh-CN" sz="2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0.9720</a:t>
            </a:r>
          </a:p>
          <a:p>
            <a:r>
              <a:rPr lang="zh-CN" altLang="en-US" sz="2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测试分数不如</a:t>
            </a:r>
            <a:r>
              <a:rPr lang="en-US" altLang="zh-CN" sz="2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LR</a:t>
            </a:r>
            <a:r>
              <a:rPr lang="zh-CN" altLang="en-US" sz="2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模型的</a:t>
            </a:r>
            <a:r>
              <a:rPr lang="en-US" altLang="zh-CN" sz="2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L1</a:t>
            </a:r>
            <a:r>
              <a:rPr lang="zh-CN" altLang="en-US" sz="2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正则化</a:t>
            </a:r>
            <a:r>
              <a:rPr lang="zh-CN" altLang="en-US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。</a:t>
            </a:r>
            <a:endParaRPr lang="en-US" altLang="zh-CN" sz="2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endParaRPr lang="en-US" altLang="zh-CN" sz="20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r>
              <a:rPr lang="zh-CN" altLang="en-US" sz="2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选择标准</a:t>
            </a:r>
            <a:r>
              <a:rPr lang="zh-CN" altLang="en-US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：</a:t>
            </a:r>
            <a:endParaRPr lang="en-US" altLang="zh-CN" sz="20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测试分数最高；</a:t>
            </a:r>
            <a:endParaRPr lang="en-US" altLang="zh-CN" sz="20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训练</a:t>
            </a: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/</a:t>
            </a:r>
            <a:r>
              <a:rPr lang="zh-CN" altLang="en-US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测试分数最接近。</a:t>
            </a:r>
          </a:p>
        </p:txBody>
      </p:sp>
      <p:cxnSp>
        <p:nvCxnSpPr>
          <p:cNvPr id="10" name="直接连接符 9"/>
          <p:cNvCxnSpPr/>
          <p:nvPr/>
        </p:nvCxnSpPr>
        <p:spPr>
          <a:xfrm flipH="1">
            <a:off x="3428990" y="3733800"/>
            <a:ext cx="22225" cy="1600200"/>
          </a:xfrm>
          <a:prstGeom prst="line">
            <a:avLst/>
          </a:prstGeom>
          <a:ln w="38100">
            <a:solidFill>
              <a:srgbClr val="FF0000"/>
            </a:solidFill>
            <a:prstDash val="sysDash"/>
            <a:headEnd type="triangle" w="lg" len="lg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线性分类模型</a:t>
            </a:r>
            <a:r>
              <a:rPr lang="zh-CN" altLang="en-US" sz="4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案例</a:t>
            </a:r>
            <a:r>
              <a:rPr lang="en-US" altLang="zh-CN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-cancer</a:t>
            </a: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样本</a:t>
            </a:r>
            <a:endParaRPr lang="en-US" sz="4000" dirty="0">
              <a:solidFill>
                <a:schemeClr val="tx1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457200" y="1371600"/>
            <a:ext cx="8229600" cy="472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365125" indent="-255905" algn="l" rtl="0" eaLnBrk="0" fontAlgn="base" hangingPunct="0">
              <a:spcBef>
                <a:spcPts val="400"/>
              </a:spcBef>
              <a:spcAft>
                <a:spcPct val="0"/>
              </a:spcAft>
              <a:buClr>
                <a:schemeClr val="accent1"/>
              </a:buClr>
              <a:buSzPct val="68000"/>
              <a:buFont typeface="Wingdings 3" panose="05040102010807070707" pitchFamily="18" charset="2"/>
              <a:buChar char="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1030" indent="-228600" algn="l" rtl="0" eaLnBrk="0" fontAlgn="base" hangingPunct="0">
              <a:spcBef>
                <a:spcPts val="325"/>
              </a:spcBef>
              <a:spcAft>
                <a:spcPct val="0"/>
              </a:spcAft>
              <a:buClr>
                <a:schemeClr val="accent1"/>
              </a:buClr>
              <a:buFont typeface="Verdana" panose="020B0604030504040204" pitchFamily="34" charset="0"/>
              <a:buChar char="◦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9155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SzPct val="100000"/>
              <a:buFont typeface="Wingdings 2" panose="05020102010507070707" pitchFamily="18" charset="2"/>
              <a:buChar char="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2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 panose="05020102010507070707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 panose="05020102010507070707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574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 panose="05020102010507070707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 panose="05020102010507070707"/>
              <a:buChar char="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07950" lvl="0" indent="-107950">
              <a:spcBef>
                <a:spcPts val="2400"/>
              </a:spcBef>
              <a:buClrTx/>
              <a:buSzTx/>
              <a:buNone/>
            </a:pPr>
            <a:r>
              <a:rPr lang="en-US" altLang="zh-CN" sz="2400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400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是否可以进一步改进？尝试再</a:t>
            </a:r>
            <a:r>
              <a:rPr lang="zh-CN" altLang="en-US" sz="24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改变</a:t>
            </a:r>
            <a:r>
              <a:rPr lang="en-US" altLang="zh-CN" sz="2400" dirty="0" err="1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LinearSVC</a:t>
            </a:r>
            <a:r>
              <a:rPr lang="zh-CN" altLang="en-US" sz="24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模型的正则化类型</a:t>
            </a:r>
            <a:r>
              <a:rPr lang="zh-CN" altLang="en-US" sz="2400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来观察不同的效果：</a:t>
            </a:r>
            <a:endParaRPr lang="en-US" altLang="zh-CN" sz="2400" dirty="0">
              <a:solidFill>
                <a:prstClr val="black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lvl="0" indent="0">
              <a:spcBef>
                <a:spcPts val="0"/>
              </a:spcBef>
              <a:buClrTx/>
              <a:buSzTx/>
              <a:buNone/>
            </a:pPr>
            <a:endParaRPr lang="en-US" altLang="zh-CN" sz="2400" dirty="0">
              <a:solidFill>
                <a:prstClr val="black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lvl="0" indent="0">
              <a:spcBef>
                <a:spcPts val="0"/>
              </a:spcBef>
              <a:buClrTx/>
              <a:buSzTx/>
              <a:buNone/>
            </a:pPr>
            <a:r>
              <a:rPr lang="en-US" altLang="zh-CN" sz="2400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for </a:t>
            </a:r>
            <a:r>
              <a:rPr lang="en-US" altLang="zh-CN" sz="2400" dirty="0" err="1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Cvalue</a:t>
            </a:r>
            <a:r>
              <a:rPr lang="en-US" altLang="zh-CN" sz="2400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in [0.01, 0.1, 1, 10, 100, 200, 250, 300]:</a:t>
            </a:r>
          </a:p>
          <a:p>
            <a:pPr marL="0" lvl="0" indent="0">
              <a:spcBef>
                <a:spcPts val="0"/>
              </a:spcBef>
              <a:buClrTx/>
              <a:buSzTx/>
              <a:buNone/>
            </a:pPr>
            <a:r>
              <a:rPr lang="en-US" altLang="zh-CN" sz="2400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	</a:t>
            </a:r>
            <a:r>
              <a:rPr lang="en-US" altLang="zh-CN" sz="2400" dirty="0" err="1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lsvc</a:t>
            </a:r>
            <a:r>
              <a:rPr lang="en-US" altLang="zh-CN" sz="2400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= </a:t>
            </a:r>
            <a:r>
              <a:rPr lang="en-US" altLang="zh-CN" sz="2400" dirty="0" err="1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LinearSVC</a:t>
            </a:r>
            <a:r>
              <a:rPr lang="en-US" altLang="zh-CN" sz="2400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(C=</a:t>
            </a:r>
            <a:r>
              <a:rPr lang="en-US" altLang="zh-CN" sz="2400" dirty="0" err="1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Cvalue</a:t>
            </a:r>
            <a:r>
              <a:rPr lang="en-US" altLang="zh-CN" sz="2400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, penalty='</a:t>
            </a:r>
            <a:r>
              <a:rPr lang="en-US" altLang="zh-CN" sz="24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l2</a:t>
            </a:r>
            <a:r>
              <a:rPr lang="en-US" altLang="zh-CN" sz="2400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', 			dual=False,</a:t>
            </a:r>
            <a:r>
              <a:rPr lang="zh-CN" altLang="en-US" sz="2400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</a:t>
            </a:r>
            <a:r>
              <a:rPr lang="en-US" altLang="zh-CN" sz="2400" dirty="0" err="1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max_iter</a:t>
            </a:r>
            <a:r>
              <a:rPr lang="en-US" altLang="zh-CN" sz="2400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=10**6)</a:t>
            </a:r>
          </a:p>
          <a:p>
            <a:pPr marL="0" lvl="0" indent="0">
              <a:spcBef>
                <a:spcPts val="0"/>
              </a:spcBef>
              <a:buClrTx/>
              <a:buSzTx/>
              <a:buNone/>
            </a:pPr>
            <a:r>
              <a:rPr lang="en-US" altLang="zh-CN" sz="2400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   	</a:t>
            </a:r>
            <a:r>
              <a:rPr lang="en-US" altLang="zh-CN" sz="2400" dirty="0" err="1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lsvc.fit</a:t>
            </a:r>
            <a:r>
              <a:rPr lang="en-US" altLang="zh-CN" sz="2400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en-US" altLang="zh-CN" sz="2400" dirty="0" err="1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X_train</a:t>
            </a:r>
            <a:r>
              <a:rPr lang="en-US" altLang="zh-CN" sz="2400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, </a:t>
            </a:r>
            <a:r>
              <a:rPr lang="en-US" altLang="zh-CN" sz="2400" dirty="0" err="1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y_train</a:t>
            </a:r>
            <a:r>
              <a:rPr lang="en-US" altLang="zh-CN" sz="2400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</a:p>
          <a:p>
            <a:pPr marL="0" lvl="0" indent="0">
              <a:spcBef>
                <a:spcPts val="0"/>
              </a:spcBef>
              <a:buClrTx/>
              <a:buSzTx/>
              <a:buNone/>
            </a:pPr>
            <a:r>
              <a:rPr lang="en-US" altLang="zh-CN" sz="2400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   	</a:t>
            </a:r>
            <a:r>
              <a:rPr lang="en-US" altLang="zh-CN" sz="2400" dirty="0" err="1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score_train</a:t>
            </a:r>
            <a:r>
              <a:rPr lang="en-US" altLang="zh-CN" sz="2400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= </a:t>
            </a:r>
            <a:r>
              <a:rPr lang="en-US" altLang="zh-CN" sz="2400" dirty="0" err="1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lsvc.score</a:t>
            </a:r>
            <a:r>
              <a:rPr lang="en-US" altLang="zh-CN" sz="2400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en-US" altLang="zh-CN" sz="2400" dirty="0" err="1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X_train</a:t>
            </a:r>
            <a:r>
              <a:rPr lang="en-US" altLang="zh-CN" sz="2400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, </a:t>
            </a:r>
            <a:r>
              <a:rPr lang="en-US" altLang="zh-CN" sz="2400" dirty="0" err="1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y_train</a:t>
            </a:r>
            <a:r>
              <a:rPr lang="en-US" altLang="zh-CN" sz="2400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</a:p>
          <a:p>
            <a:pPr marL="0" lvl="0" indent="0">
              <a:spcBef>
                <a:spcPts val="0"/>
              </a:spcBef>
              <a:buClrTx/>
              <a:buSzTx/>
              <a:buNone/>
            </a:pPr>
            <a:r>
              <a:rPr lang="en-US" altLang="zh-CN" sz="2400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   	</a:t>
            </a:r>
            <a:r>
              <a:rPr lang="en-US" altLang="zh-CN" sz="2400" dirty="0" err="1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score_test</a:t>
            </a:r>
            <a:r>
              <a:rPr lang="en-US" altLang="zh-CN" sz="2400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 = </a:t>
            </a:r>
            <a:r>
              <a:rPr lang="en-US" altLang="zh-CN" sz="2400" dirty="0" err="1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lsvc.score</a:t>
            </a:r>
            <a:r>
              <a:rPr lang="en-US" altLang="zh-CN" sz="2400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en-US" altLang="zh-CN" sz="2400" dirty="0" err="1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X_test</a:t>
            </a:r>
            <a:r>
              <a:rPr lang="en-US" altLang="zh-CN" sz="2400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, </a:t>
            </a:r>
            <a:r>
              <a:rPr lang="en-US" altLang="zh-CN" sz="2400" dirty="0" err="1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y_test</a:t>
            </a:r>
            <a:r>
              <a:rPr lang="en-US" altLang="zh-CN" sz="2400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    </a:t>
            </a:r>
          </a:p>
          <a:p>
            <a:pPr marL="0" lvl="0" indent="0">
              <a:spcBef>
                <a:spcPts val="0"/>
              </a:spcBef>
              <a:buClrTx/>
              <a:buSzTx/>
              <a:buNone/>
            </a:pPr>
            <a:r>
              <a:rPr lang="en-US" altLang="zh-CN" sz="2400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   	print(</a:t>
            </a:r>
            <a:r>
              <a:rPr lang="en-US" altLang="zh-CN" sz="2400" dirty="0" err="1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Cvalue</a:t>
            </a:r>
            <a:r>
              <a:rPr lang="en-US" altLang="zh-CN" sz="2400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, </a:t>
            </a:r>
            <a:r>
              <a:rPr lang="en-US" altLang="zh-CN" sz="2400" dirty="0" err="1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score_train</a:t>
            </a:r>
            <a:r>
              <a:rPr lang="en-US" altLang="zh-CN" sz="2400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, </a:t>
            </a:r>
            <a:r>
              <a:rPr lang="en-US" altLang="zh-CN" sz="2400" dirty="0" err="1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score_test</a:t>
            </a:r>
            <a:r>
              <a:rPr lang="en-US" altLang="zh-CN" sz="2400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</a:p>
        </p:txBody>
      </p:sp>
    </p:spTree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2606040"/>
            <a:ext cx="5551805" cy="3331210"/>
          </a:xfrm>
          <a:prstGeom prst="rect">
            <a:avLst/>
          </a:prstGeom>
        </p:spPr>
      </p:pic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线性分类模型</a:t>
            </a:r>
            <a:r>
              <a:rPr lang="zh-CN" altLang="en-US" sz="4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案例</a:t>
            </a:r>
            <a:r>
              <a:rPr lang="en-US" altLang="zh-CN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-cancer</a:t>
            </a: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样本</a:t>
            </a:r>
            <a:endParaRPr lang="en-US" sz="4000" dirty="0">
              <a:solidFill>
                <a:schemeClr val="tx1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457200" y="1371600"/>
            <a:ext cx="82296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365125" indent="-255905" algn="l" rtl="0" eaLnBrk="0" fontAlgn="base" hangingPunct="0">
              <a:spcBef>
                <a:spcPts val="400"/>
              </a:spcBef>
              <a:spcAft>
                <a:spcPct val="0"/>
              </a:spcAft>
              <a:buClr>
                <a:schemeClr val="accent1"/>
              </a:buClr>
              <a:buSzPct val="68000"/>
              <a:buFont typeface="Wingdings 3" panose="05040102010807070707" pitchFamily="18" charset="2"/>
              <a:buChar char="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1030" indent="-228600" algn="l" rtl="0" eaLnBrk="0" fontAlgn="base" hangingPunct="0">
              <a:spcBef>
                <a:spcPts val="325"/>
              </a:spcBef>
              <a:spcAft>
                <a:spcPct val="0"/>
              </a:spcAft>
              <a:buClr>
                <a:schemeClr val="accent1"/>
              </a:buClr>
              <a:buFont typeface="Verdana" panose="020B0604030504040204" pitchFamily="34" charset="0"/>
              <a:buChar char="◦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9155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SzPct val="100000"/>
              <a:buFont typeface="Wingdings 2" panose="05020102010507070707" pitchFamily="18" charset="2"/>
              <a:buChar char="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2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 panose="05020102010507070707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 panose="05020102010507070707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574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 panose="05020102010507070707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 panose="05020102010507070707"/>
              <a:buChar char="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改变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LinearSVC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的</a:t>
            </a:r>
            <a:r>
              <a:rPr lang="en-US" altLang="zh-CN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L2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正则化参数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C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值：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0.01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、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0.1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、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1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、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10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、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100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、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200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、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250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，得到学习曲线。</a:t>
            </a:r>
            <a:endParaRPr lang="en-US" altLang="zh-CN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3" name="墨迹 2"/>
              <p14:cNvContentPartPr/>
              <p14:nvPr/>
            </p14:nvContentPartPr>
            <p14:xfrm>
              <a:off x="4952740" y="5258040"/>
              <a:ext cx="389160" cy="274680"/>
            </p14:xfrm>
          </p:contentPart>
        </mc:Choice>
        <mc:Fallback xmlns="">
          <p:pic>
            <p:nvPicPr>
              <p:cNvPr id="3" name="墨迹 2"/>
            </p:nvPicPr>
            <p:blipFill>
              <a:blip r:embed="rId4"/>
            </p:blipFill>
            <p:spPr>
              <a:xfrm>
                <a:off x="4952740" y="5258040"/>
                <a:ext cx="389160" cy="274680"/>
              </a:xfrm>
              <a:prstGeom prst="rect"/>
            </p:spPr>
          </p:pic>
        </mc:Fallback>
      </mc:AlternateContent>
      <p:sp>
        <p:nvSpPr>
          <p:cNvPr id="5" name="文本框 4"/>
          <p:cNvSpPr txBox="1"/>
          <p:nvPr/>
        </p:nvSpPr>
        <p:spPr>
          <a:xfrm>
            <a:off x="6211570" y="2615148"/>
            <a:ext cx="262763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C=250</a:t>
            </a:r>
            <a:r>
              <a:rPr lang="zh-CN" altLang="en-US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时：</a:t>
            </a:r>
            <a:endParaRPr lang="en-US" altLang="zh-CN" sz="20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r>
              <a:rPr lang="zh-CN" altLang="en-US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训练分数</a:t>
            </a: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=0.9789</a:t>
            </a:r>
          </a:p>
          <a:p>
            <a:r>
              <a:rPr lang="zh-CN" altLang="en-US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测试分数</a:t>
            </a: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=</a:t>
            </a:r>
            <a:r>
              <a:rPr lang="en-US" altLang="zh-CN" sz="2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0.9790</a:t>
            </a:r>
          </a:p>
          <a:p>
            <a:r>
              <a:rPr lang="zh-CN" altLang="en-US" sz="2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测试分数同</a:t>
            </a:r>
            <a:r>
              <a:rPr lang="en-US" altLang="zh-CN" sz="2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LR</a:t>
            </a:r>
            <a:r>
              <a:rPr lang="zh-CN" altLang="en-US" sz="2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模型的</a:t>
            </a:r>
            <a:r>
              <a:rPr lang="en-US" altLang="zh-CN" sz="2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L1</a:t>
            </a:r>
            <a:r>
              <a:rPr lang="zh-CN" altLang="en-US" sz="2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正则化</a:t>
            </a:r>
            <a:r>
              <a:rPr lang="zh-CN" altLang="en-US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，但</a:t>
            </a:r>
            <a:r>
              <a:rPr lang="zh-CN" altLang="en-US" sz="2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泛化更好</a:t>
            </a:r>
            <a:r>
              <a:rPr lang="en-US" altLang="zh-CN" sz="2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zh-CN" altLang="en-US" sz="2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训练</a:t>
            </a:r>
            <a:r>
              <a:rPr lang="en-US" altLang="zh-CN" sz="2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/</a:t>
            </a:r>
            <a:r>
              <a:rPr lang="zh-CN" altLang="en-US" sz="2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测试分数非常接近</a:t>
            </a:r>
            <a:r>
              <a:rPr lang="en-US" altLang="zh-CN" sz="2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  <a:r>
              <a:rPr lang="zh-CN" altLang="en-US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</a:t>
            </a:r>
            <a:r>
              <a:rPr lang="zh-CN" altLang="en-US" sz="2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最佳模型</a:t>
            </a:r>
            <a:r>
              <a:rPr lang="zh-CN" altLang="en-US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。</a:t>
            </a:r>
            <a:endParaRPr lang="en-US" altLang="zh-CN" sz="2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endParaRPr lang="en-US" altLang="zh-CN" sz="20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r>
              <a:rPr lang="zh-CN" altLang="en-US" sz="2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选择标准</a:t>
            </a:r>
            <a:r>
              <a:rPr lang="zh-CN" altLang="en-US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：</a:t>
            </a:r>
            <a:endParaRPr lang="en-US" altLang="zh-CN" sz="20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测试分数最高；</a:t>
            </a:r>
            <a:endParaRPr lang="en-US" altLang="zh-CN" sz="20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训练</a:t>
            </a: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/</a:t>
            </a:r>
            <a:r>
              <a:rPr lang="zh-CN" altLang="en-US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测试分数最接近。</a:t>
            </a:r>
          </a:p>
        </p:txBody>
      </p:sp>
      <p:cxnSp>
        <p:nvCxnSpPr>
          <p:cNvPr id="11" name="直接连接符 10"/>
          <p:cNvCxnSpPr/>
          <p:nvPr/>
        </p:nvCxnSpPr>
        <p:spPr>
          <a:xfrm>
            <a:off x="5105160" y="3276600"/>
            <a:ext cx="0" cy="1905000"/>
          </a:xfrm>
          <a:prstGeom prst="line">
            <a:avLst/>
          </a:prstGeom>
          <a:ln w="38100">
            <a:solidFill>
              <a:srgbClr val="FF0000"/>
            </a:solidFill>
            <a:prstDash val="sysDash"/>
            <a:headEnd type="triangle" w="lg" len="lg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676400"/>
            <a:ext cx="7543800" cy="2895600"/>
          </a:xfrm>
        </p:spPr>
        <p:txBody>
          <a:bodyPr/>
          <a:lstStyle/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问题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描述：一个样本具有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p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个特征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(x</a:t>
            </a:r>
            <a:r>
              <a:rPr lang="en-US" altLang="zh-CN" sz="2800" baseline="-25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1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, x</a:t>
            </a:r>
            <a:r>
              <a:rPr lang="en-US" altLang="zh-CN" sz="2800" baseline="-25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2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, …, 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</a:t>
            </a:r>
            <a:r>
              <a:rPr lang="en-US" altLang="zh-CN" sz="2800" baseline="-250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p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，需要预测样本的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类别标签</a:t>
            </a:r>
            <a:r>
              <a:rPr lang="en-US" altLang="zh-CN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y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（比如花的品种）。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样本的标签与特征之间具有如下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线性关系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：其中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(w</a:t>
            </a:r>
            <a:r>
              <a:rPr lang="en-US" altLang="zh-CN" sz="2800" baseline="-25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1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, w</a:t>
            </a:r>
            <a:r>
              <a:rPr lang="en-US" altLang="zh-CN" sz="2800" baseline="-25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2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,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…, w</a:t>
            </a:r>
            <a:r>
              <a:rPr lang="en-US" altLang="zh-CN" sz="2800" baseline="-25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p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是样本特征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(x</a:t>
            </a:r>
            <a:r>
              <a:rPr lang="en-US" altLang="zh-CN" sz="2800" baseline="-25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1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, x</a:t>
            </a:r>
            <a:r>
              <a:rPr lang="en-US" altLang="zh-CN" sz="2800" baseline="-25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2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,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…, 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</a:t>
            </a:r>
            <a:r>
              <a:rPr lang="en-US" altLang="zh-CN" sz="2800" baseline="-250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p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的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系数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b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是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截距项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。</a:t>
            </a:r>
            <a:endParaRPr lang="en-US" altLang="zh-CN" sz="28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</a:rPr>
              <a:t>线性分类模型的</a:t>
            </a:r>
            <a:r>
              <a:rPr lang="zh-CN" altLang="en-US" sz="4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</a:rPr>
              <a:t>任务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/>
              <p:cNvSpPr txBox="1"/>
              <p:nvPr/>
            </p:nvSpPr>
            <p:spPr>
              <a:xfrm>
                <a:off x="1539806" y="4651948"/>
                <a:ext cx="5378587" cy="46410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r>
                      <a:rPr lang="en-US" altLang="zh-CN" sz="2800" b="0" i="1" smtClean="0">
                        <a:latin typeface="Cambria Math" panose="02040503050406030204" pitchFamily="18" charset="0"/>
                        <a:ea typeface="微软雅黑 Light" panose="020B0502040204020203" charset="-122"/>
                        <a:cs typeface="Cambria Math" panose="02040503050406030204" pitchFamily="18" charset="0"/>
                      </a:rPr>
                      <m:t>𝑦</m:t>
                    </m:r>
                    <m:r>
                      <a:rPr lang="en-US" altLang="zh-CN" sz="2800" b="0" i="1" smtClean="0">
                        <a:latin typeface="Cambria Math" panose="02040503050406030204" pitchFamily="18" charset="0"/>
                        <a:ea typeface="MS Mincho" charset="0"/>
                        <a:cs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US" altLang="zh-CN" sz="2800" dirty="0">
                    <a:latin typeface="微软雅黑 Light" panose="020B0502040204020203" charset="-122"/>
                    <a:ea typeface="微软雅黑 Light" panose="020B0502040204020203" charset="-122"/>
                    <a:cs typeface="微软雅黑 Light" panose="020B0502040204020203" charset="-122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i="1">
                            <a:latin typeface="Cambria Math" panose="02040503050406030204" pitchFamily="18" charset="0"/>
                            <a:ea typeface="微软雅黑 Light" panose="020B0502040204020203" charset="-122"/>
                            <a:cs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2800" i="1">
                            <a:latin typeface="Cambria Math" panose="02040503050406030204" pitchFamily="18" charset="0"/>
                            <a:ea typeface="微软雅黑 Light" panose="020B0502040204020203" charset="-122"/>
                            <a:cs typeface="Cambria Math" panose="02040503050406030204" pitchFamily="18" charset="0"/>
                          </a:rPr>
                          <m:t>𝑤</m:t>
                        </m:r>
                      </m:e>
                      <m:sub>
                        <m:r>
                          <a:rPr lang="en-US" altLang="zh-CN" sz="2800" b="0" i="1" smtClean="0">
                            <a:latin typeface="Cambria Math" panose="02040503050406030204" pitchFamily="18" charset="0"/>
                            <a:ea typeface="MS Mincho" charset="0"/>
                            <a:cs typeface="Cambria Math" panose="02040503050406030204" pitchFamily="18" charset="0"/>
                          </a:rPr>
                          <m:t>1</m:t>
                        </m:r>
                      </m:sub>
                    </m:sSub>
                    <m:sSub>
                      <m:sSubPr>
                        <m:ctrlPr>
                          <a:rPr lang="en-US" altLang="zh-CN" sz="2800" i="1">
                            <a:latin typeface="Cambria Math" panose="02040503050406030204" pitchFamily="18" charset="0"/>
                            <a:ea typeface="微软雅黑 Light" panose="020B0502040204020203" charset="-122"/>
                            <a:cs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2800" i="1">
                            <a:latin typeface="Cambria Math" panose="02040503050406030204" pitchFamily="18" charset="0"/>
                            <a:ea typeface="微软雅黑 Light" panose="020B0502040204020203" charset="-122"/>
                            <a:cs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altLang="zh-CN" sz="2800" b="0" i="1" smtClean="0">
                            <a:latin typeface="Cambria Math" panose="02040503050406030204" pitchFamily="18" charset="0"/>
                            <a:ea typeface="MS Mincho" charset="0"/>
                            <a:cs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altLang="zh-CN" sz="2800" i="1">
                        <a:latin typeface="Cambria Math" panose="02040503050406030204" pitchFamily="18" charset="0"/>
                        <a:ea typeface="MS Mincho" charset="0"/>
                        <a:cs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altLang="zh-CN" sz="2800" i="1">
                            <a:latin typeface="Cambria Math" panose="02040503050406030204" pitchFamily="18" charset="0"/>
                            <a:ea typeface="微软雅黑 Light" panose="020B0502040204020203" charset="-122"/>
                            <a:cs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2800" i="1">
                            <a:latin typeface="Cambria Math" panose="02040503050406030204" pitchFamily="18" charset="0"/>
                            <a:ea typeface="微软雅黑 Light" panose="020B0502040204020203" charset="-122"/>
                            <a:cs typeface="Cambria Math" panose="02040503050406030204" pitchFamily="18" charset="0"/>
                          </a:rPr>
                          <m:t>𝑤</m:t>
                        </m:r>
                      </m:e>
                      <m:sub>
                        <m:r>
                          <a:rPr lang="en-US" altLang="zh-CN" sz="2800" b="0" i="1" smtClean="0">
                            <a:latin typeface="Cambria Math" panose="02040503050406030204" pitchFamily="18" charset="0"/>
                            <a:ea typeface="MS Mincho" charset="0"/>
                            <a:cs typeface="Cambria Math" panose="02040503050406030204" pitchFamily="18" charset="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i="1">
                            <a:latin typeface="Cambria Math" panose="02040503050406030204" pitchFamily="18" charset="0"/>
                            <a:ea typeface="微软雅黑 Light" panose="020B0502040204020203" charset="-122"/>
                            <a:cs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2800" i="1">
                            <a:latin typeface="Cambria Math" panose="02040503050406030204" pitchFamily="18" charset="0"/>
                            <a:ea typeface="微软雅黑 Light" panose="020B0502040204020203" charset="-122"/>
                            <a:cs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altLang="zh-CN" sz="2800" b="0" i="1" smtClean="0">
                            <a:latin typeface="Cambria Math" panose="02040503050406030204" pitchFamily="18" charset="0"/>
                            <a:ea typeface="MS Mincho" charset="0"/>
                            <a:cs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altLang="zh-CN" sz="2800" i="1">
                        <a:latin typeface="Cambria Math" panose="02040503050406030204" pitchFamily="18" charset="0"/>
                        <a:ea typeface="MS Mincho" charset="0"/>
                        <a:cs typeface="Cambria Math" panose="02040503050406030204" pitchFamily="18" charset="0"/>
                      </a:rPr>
                      <m:t>+</m:t>
                    </m:r>
                    <m:r>
                      <a:rPr lang="en-US" altLang="zh-CN" sz="2800" b="0" i="1" smtClean="0">
                        <a:latin typeface="Cambria Math" panose="02040503050406030204" pitchFamily="18" charset="0"/>
                        <a:ea typeface="MS Mincho" charset="0"/>
                        <a:cs typeface="Cambria Math" panose="02040503050406030204" pitchFamily="18" charset="0"/>
                      </a:rPr>
                      <m:t>…</m:t>
                    </m:r>
                    <m:sSub>
                      <m:sSubPr>
                        <m:ctrlPr>
                          <a:rPr lang="en-US" altLang="zh-CN" sz="2800" i="1">
                            <a:latin typeface="Cambria Math" panose="02040503050406030204" pitchFamily="18" charset="0"/>
                            <a:ea typeface="微软雅黑 Light" panose="020B0502040204020203" charset="-122"/>
                            <a:cs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2800" b="0" i="1" smtClean="0">
                            <a:latin typeface="Cambria Math" panose="02040503050406030204" pitchFamily="18" charset="0"/>
                            <a:ea typeface="MS Mincho" charset="0"/>
                            <a:cs typeface="Cambria Math" panose="02040503050406030204" pitchFamily="18" charset="0"/>
                          </a:rPr>
                          <m:t>+</m:t>
                        </m:r>
                        <m:r>
                          <a:rPr lang="en-US" altLang="zh-CN" sz="2800" i="1">
                            <a:latin typeface="Cambria Math" panose="02040503050406030204" pitchFamily="18" charset="0"/>
                            <a:ea typeface="微软雅黑 Light" panose="020B0502040204020203" charset="-122"/>
                            <a:cs typeface="Cambria Math" panose="02040503050406030204" pitchFamily="18" charset="0"/>
                          </a:rPr>
                          <m:t>𝑤</m:t>
                        </m:r>
                      </m:e>
                      <m:sub>
                        <m:r>
                          <a:rPr lang="en-US" altLang="zh-CN" sz="2800" b="0" i="1" smtClean="0">
                            <a:latin typeface="Cambria Math" panose="02040503050406030204" pitchFamily="18" charset="0"/>
                            <a:ea typeface="微软雅黑 Light" panose="020B0502040204020203" charset="-122"/>
                            <a:cs typeface="Cambria Math" panose="02040503050406030204" pitchFamily="18" charset="0"/>
                          </a:rPr>
                          <m:t>𝑝</m:t>
                        </m:r>
                      </m:sub>
                    </m:sSub>
                    <m:sSub>
                      <m:sSubPr>
                        <m:ctrlPr>
                          <a:rPr lang="en-US" altLang="zh-CN" sz="2800" i="1">
                            <a:latin typeface="Cambria Math" panose="02040503050406030204" pitchFamily="18" charset="0"/>
                            <a:ea typeface="微软雅黑 Light" panose="020B0502040204020203" charset="-122"/>
                            <a:cs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2800" i="1">
                            <a:latin typeface="Cambria Math" panose="02040503050406030204" pitchFamily="18" charset="0"/>
                            <a:ea typeface="微软雅黑 Light" panose="020B0502040204020203" charset="-122"/>
                            <a:cs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altLang="zh-CN" sz="2800" b="0" i="1" smtClean="0">
                            <a:latin typeface="Cambria Math" panose="02040503050406030204" pitchFamily="18" charset="0"/>
                            <a:ea typeface="微软雅黑 Light" panose="020B0502040204020203" charset="-122"/>
                            <a:cs typeface="Cambria Math" panose="02040503050406030204" pitchFamily="18" charset="0"/>
                          </a:rPr>
                          <m:t>𝑝</m:t>
                        </m:r>
                      </m:sub>
                    </m:sSub>
                    <m:r>
                      <a:rPr lang="en-US" altLang="zh-CN" sz="2800" i="1">
                        <a:latin typeface="Cambria Math" panose="02040503050406030204" pitchFamily="18" charset="0"/>
                        <a:ea typeface="MS Mincho" charset="0"/>
                        <a:cs typeface="Cambria Math" panose="02040503050406030204" pitchFamily="18" charset="0"/>
                      </a:rPr>
                      <m:t>+</m:t>
                    </m:r>
                    <m:r>
                      <a:rPr lang="en-US" altLang="zh-CN" sz="2800" b="0" i="1" smtClean="0">
                        <a:latin typeface="Cambria Math" panose="02040503050406030204" pitchFamily="18" charset="0"/>
                        <a:ea typeface="微软雅黑 Light" panose="020B0502040204020203" charset="-122"/>
                        <a:cs typeface="Cambria Math" panose="02040503050406030204" pitchFamily="18" charset="0"/>
                      </a:rPr>
                      <m:t>𝑏</m:t>
                    </m:r>
                  </m:oMath>
                </a14:m>
                <a:endParaRPr lang="zh-CN" altLang="en-US" sz="2800" dirty="0">
                  <a:latin typeface="微软雅黑 Light" panose="020B0502040204020203" charset="-122"/>
                  <a:ea typeface="微软雅黑 Light" panose="020B0502040204020203" charset="-122"/>
                  <a:cs typeface="微软雅黑 Light" panose="020B0502040204020203" charset="-122"/>
                </a:endParaRPr>
              </a:p>
            </p:txBody>
          </p:sp>
        </mc:Choice>
        <mc:Fallback xmlns="">
          <p:sp>
            <p:nvSpPr>
              <p:cNvPr id="2" name="文本框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39806" y="4651948"/>
                <a:ext cx="5378587" cy="464101"/>
              </a:xfrm>
              <a:prstGeom prst="rect">
                <a:avLst/>
              </a:prstGeom>
              <a:blipFill>
                <a:blip r:embed="rId2"/>
                <a:stretch>
                  <a:fillRect l="-236" r="-236" b="-21622"/>
                </a:stretch>
              </a:blipFill>
            </p:spPr>
            <p:txBody>
              <a:bodyPr/>
              <a:lstStyle/>
              <a:p>
                <a:r>
                  <a:rPr lang="en-CN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总结 </a:t>
            </a:r>
            <a:r>
              <a:rPr lang="en-US" altLang="zh-CN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- C</a:t>
            </a: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值的选取</a:t>
            </a:r>
            <a:endParaRPr lang="en-US" sz="4000" dirty="0">
              <a:solidFill>
                <a:schemeClr val="tx1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457200" y="1371600"/>
            <a:ext cx="8305800" cy="495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365125" indent="-255905" algn="l" rtl="0" eaLnBrk="0" fontAlgn="base" hangingPunct="0">
              <a:spcBef>
                <a:spcPts val="400"/>
              </a:spcBef>
              <a:spcAft>
                <a:spcPct val="0"/>
              </a:spcAft>
              <a:buClr>
                <a:schemeClr val="accent1"/>
              </a:buClr>
              <a:buSzPct val="68000"/>
              <a:buFont typeface="Wingdings 3" panose="05040102010807070707" pitchFamily="18" charset="2"/>
              <a:buChar char="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1030" indent="-228600" algn="l" rtl="0" eaLnBrk="0" fontAlgn="base" hangingPunct="0">
              <a:spcBef>
                <a:spcPts val="325"/>
              </a:spcBef>
              <a:spcAft>
                <a:spcPct val="0"/>
              </a:spcAft>
              <a:buClr>
                <a:schemeClr val="accent1"/>
              </a:buClr>
              <a:buFont typeface="Verdana" panose="020B0604030504040204" pitchFamily="34" charset="0"/>
              <a:buChar char="◦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9155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SzPct val="100000"/>
              <a:buFont typeface="Wingdings 2" panose="05020102010507070707" pitchFamily="18" charset="2"/>
              <a:buChar char="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2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 panose="05020102010507070707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 panose="05020102010507070707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574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 panose="05020102010507070707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 panose="05020102010507070707"/>
              <a:buChar char="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ü"/>
            </a:pP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正则化参数</a:t>
            </a:r>
            <a:r>
              <a:rPr lang="en-US" altLang="zh-CN" sz="24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C</a:t>
            </a:r>
            <a:r>
              <a:rPr lang="zh-CN" altLang="en-US" sz="24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值的选取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：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786130" lvl="1" indent="-3429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Ø"/>
            </a:pP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C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值越大，正则化的作用越弱，模型尽可能将训练集拟合到最好，更强调每个训练集样本都分类正确的重要性。但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C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过大可能导致过拟合；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786130" lvl="1" indent="-3429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Ø"/>
            </a:pP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C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值越小，正则化的作用越强，模型尽可能将模型特征的系数接近于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0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，更强调让模型适应“大多数”的样本而不是每个样本，更强调模型的泛化性能。但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C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太小可能导致欠拟合。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786130" lvl="1" indent="-3429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Ø"/>
            </a:pP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一般而言，默认值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C=1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就可以给出一个不错的分数。当然，如果还不满意，可以尝试调节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C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值的大小比较。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ü"/>
            </a:pP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优化原则：</a:t>
            </a:r>
            <a:r>
              <a:rPr lang="zh-CN" altLang="en-US" sz="24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测试分数最高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；当测试分数相同时，选取训练与测试分数最接近的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C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值。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总结 </a:t>
            </a:r>
            <a:r>
              <a:rPr lang="en-US" altLang="zh-CN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- L1</a:t>
            </a: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和</a:t>
            </a:r>
            <a:r>
              <a:rPr lang="en-US" altLang="zh-CN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L2</a:t>
            </a:r>
            <a:endParaRPr lang="en-US" sz="4000" dirty="0">
              <a:solidFill>
                <a:schemeClr val="tx1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457200" y="1371600"/>
            <a:ext cx="8458200" cy="5211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365125" indent="-255905" algn="l" rtl="0" eaLnBrk="0" fontAlgn="base" hangingPunct="0">
              <a:spcBef>
                <a:spcPts val="400"/>
              </a:spcBef>
              <a:spcAft>
                <a:spcPct val="0"/>
              </a:spcAft>
              <a:buClr>
                <a:schemeClr val="accent1"/>
              </a:buClr>
              <a:buSzPct val="68000"/>
              <a:buFont typeface="Wingdings 3" panose="05040102010807070707" pitchFamily="18" charset="2"/>
              <a:buChar char="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1030" indent="-228600" algn="l" rtl="0" eaLnBrk="0" fontAlgn="base" hangingPunct="0">
              <a:spcBef>
                <a:spcPts val="325"/>
              </a:spcBef>
              <a:spcAft>
                <a:spcPct val="0"/>
              </a:spcAft>
              <a:buClr>
                <a:schemeClr val="accent1"/>
              </a:buClr>
              <a:buFont typeface="Verdana" panose="020B0604030504040204" pitchFamily="34" charset="0"/>
              <a:buChar char="◦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9155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SzPct val="100000"/>
              <a:buFont typeface="Wingdings 2" panose="05020102010507070707" pitchFamily="18" charset="2"/>
              <a:buChar char="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2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 panose="05020102010507070707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 panose="05020102010507070707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574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 panose="05020102010507070707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 panose="05020102010507070707"/>
              <a:buChar char="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ü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正则化方法</a:t>
            </a:r>
            <a:r>
              <a:rPr lang="en-US" altLang="zh-CN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L1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和</a:t>
            </a:r>
            <a:r>
              <a:rPr lang="en-US" altLang="zh-CN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L2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的异同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：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786130" lvl="1" indent="-3429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Ø"/>
            </a:pP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默认使用</a:t>
            </a:r>
            <a:r>
              <a:rPr lang="en-US" altLang="zh-CN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L2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正则化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，使用较多的特征，追求最好的学习效果，预测效果更佳；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786130" lvl="1" indent="-3429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Ø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如果目的是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找出那些最重要的特征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（比如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写学术论文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），推荐使用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L1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正则化。选取较小的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C(alpha)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值，剩下系数较大的特征就是对于模型结果重要的特征；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786130" lvl="1" indent="-3429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Ø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使用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L1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正则化时，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C(alpha)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值越小，剩下系数较大的特征对于模型结果就越重要。因此，可以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先找出最重要的特征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，然后是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次重要的特征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，然后是再次重要的特征。</a:t>
            </a:r>
            <a:endParaRPr lang="en-US" altLang="zh-CN" sz="28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寻找重要特征 </a:t>
            </a:r>
            <a:r>
              <a:rPr lang="en-US" altLang="zh-CN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– cancer</a:t>
            </a: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样本</a:t>
            </a:r>
            <a:endParaRPr lang="en-US" sz="4000" dirty="0">
              <a:solidFill>
                <a:schemeClr val="tx1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457200" y="1371600"/>
            <a:ext cx="8382000" cy="495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365125" indent="-255905" algn="l" rtl="0" eaLnBrk="0" fontAlgn="base" hangingPunct="0">
              <a:spcBef>
                <a:spcPts val="400"/>
              </a:spcBef>
              <a:spcAft>
                <a:spcPct val="0"/>
              </a:spcAft>
              <a:buClr>
                <a:schemeClr val="accent1"/>
              </a:buClr>
              <a:buSzPct val="68000"/>
              <a:buFont typeface="Wingdings 3" panose="05040102010807070707" pitchFamily="18" charset="2"/>
              <a:buChar char="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1030" indent="-228600" algn="l" rtl="0" eaLnBrk="0" fontAlgn="base" hangingPunct="0">
              <a:spcBef>
                <a:spcPts val="325"/>
              </a:spcBef>
              <a:spcAft>
                <a:spcPct val="0"/>
              </a:spcAft>
              <a:buClr>
                <a:schemeClr val="accent1"/>
              </a:buClr>
              <a:buFont typeface="Verdana" panose="020B0604030504040204" pitchFamily="34" charset="0"/>
              <a:buChar char="◦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9155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SzPct val="100000"/>
              <a:buFont typeface="Wingdings 2" panose="05020102010507070707" pitchFamily="18" charset="2"/>
              <a:buChar char="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2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 panose="05020102010507070707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 panose="05020102010507070707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574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 panose="05020102010507070707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 panose="05020102010507070707"/>
              <a:buChar char="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400" dirty="0">
                <a:solidFill>
                  <a:prstClr val="black"/>
                </a:solidFill>
                <a:ea typeface="微软雅黑 Light" panose="020B0502040204020203" charset="-122"/>
              </a:rPr>
              <a:t># </a:t>
            </a:r>
            <a:r>
              <a:rPr lang="zh-CN" altLang="en-US" sz="2400" dirty="0">
                <a:solidFill>
                  <a:prstClr val="black"/>
                </a:solidFill>
                <a:ea typeface="微软雅黑 Light" panose="020B0502040204020203" charset="-122"/>
              </a:rPr>
              <a:t>装入样本</a:t>
            </a:r>
            <a:endParaRPr lang="en-US" altLang="zh-CN" sz="2400" dirty="0">
              <a:solidFill>
                <a:prstClr val="black"/>
              </a:solidFill>
              <a:ea typeface="微软雅黑 Light" panose="020B0502040204020203" charset="-122"/>
            </a:endParaRPr>
          </a:p>
          <a:p>
            <a:pPr marL="0" indent="0">
              <a:spcBef>
                <a:spcPts val="0"/>
              </a:spcBef>
              <a:buClrTx/>
              <a:buSzTx/>
              <a:buNone/>
            </a:pPr>
            <a:r>
              <a:rPr lang="en-US" altLang="zh-CN" sz="2400" dirty="0">
                <a:solidFill>
                  <a:prstClr val="black"/>
                </a:solidFill>
                <a:ea typeface="微软雅黑 Light" panose="020B0502040204020203" charset="-122"/>
              </a:rPr>
              <a:t>from </a:t>
            </a:r>
            <a:r>
              <a:rPr lang="en-US" altLang="zh-CN" sz="2400" dirty="0" err="1">
                <a:solidFill>
                  <a:prstClr val="black"/>
                </a:solidFill>
                <a:ea typeface="微软雅黑 Light" panose="020B0502040204020203" charset="-122"/>
              </a:rPr>
              <a:t>sklearn.datasets</a:t>
            </a:r>
            <a:r>
              <a:rPr lang="en-US" altLang="zh-CN" sz="2400" dirty="0">
                <a:solidFill>
                  <a:prstClr val="black"/>
                </a:solidFill>
                <a:ea typeface="微软雅黑 Light" panose="020B0502040204020203" charset="-122"/>
              </a:rPr>
              <a:t> import </a:t>
            </a:r>
            <a:r>
              <a:rPr lang="en-US" altLang="zh-CN" sz="2400" dirty="0" err="1">
                <a:solidFill>
                  <a:prstClr val="black"/>
                </a:solidFill>
                <a:ea typeface="微软雅黑 Light" panose="020B0502040204020203" charset="-122"/>
              </a:rPr>
              <a:t>load_breast_cancer</a:t>
            </a:r>
            <a:endParaRPr lang="en-US" altLang="zh-CN" sz="2400" dirty="0">
              <a:solidFill>
                <a:prstClr val="black"/>
              </a:solidFill>
              <a:ea typeface="微软雅黑 Light" panose="020B0502040204020203" charset="-122"/>
            </a:endParaRPr>
          </a:p>
          <a:p>
            <a:pPr marL="0" indent="0">
              <a:spcBef>
                <a:spcPts val="0"/>
              </a:spcBef>
              <a:buClrTx/>
              <a:buSzTx/>
              <a:buNone/>
            </a:pPr>
            <a:r>
              <a:rPr lang="en-US" altLang="zh-CN" sz="2400" dirty="0">
                <a:solidFill>
                  <a:prstClr val="black"/>
                </a:solidFill>
                <a:ea typeface="微软雅黑 Light" panose="020B0502040204020203" charset="-122"/>
              </a:rPr>
              <a:t>cancer = </a:t>
            </a:r>
            <a:r>
              <a:rPr lang="en-US" altLang="zh-CN" sz="2400" dirty="0" err="1">
                <a:solidFill>
                  <a:prstClr val="black"/>
                </a:solidFill>
                <a:ea typeface="微软雅黑 Light" panose="020B0502040204020203" charset="-122"/>
              </a:rPr>
              <a:t>load_breast_cancer</a:t>
            </a:r>
            <a:r>
              <a:rPr lang="en-US" altLang="zh-CN" sz="2400" dirty="0">
                <a:solidFill>
                  <a:prstClr val="black"/>
                </a:solidFill>
                <a:ea typeface="微软雅黑 Light" panose="020B0502040204020203" charset="-122"/>
              </a:rPr>
              <a:t>()</a:t>
            </a:r>
          </a:p>
          <a:p>
            <a:pPr marL="0" indent="0">
              <a:spcBef>
                <a:spcPts val="0"/>
              </a:spcBef>
              <a:buClrTx/>
              <a:buSzTx/>
              <a:buNone/>
            </a:pPr>
            <a:endParaRPr lang="en-US" altLang="zh-CN" sz="2400" dirty="0">
              <a:solidFill>
                <a:prstClr val="black"/>
              </a:solidFill>
              <a:ea typeface="微软雅黑 Light" panose="020B0502040204020203" charset="-122"/>
            </a:endParaRPr>
          </a:p>
          <a:p>
            <a:pPr marL="0" indent="0">
              <a:spcBef>
                <a:spcPts val="0"/>
              </a:spcBef>
              <a:buClrTx/>
              <a:buSzTx/>
              <a:buNone/>
            </a:pPr>
            <a:r>
              <a:rPr lang="en-US" altLang="zh-CN" sz="2400" dirty="0">
                <a:solidFill>
                  <a:prstClr val="black"/>
                </a:solidFill>
                <a:ea typeface="微软雅黑 Light" panose="020B0502040204020203" charset="-122"/>
              </a:rPr>
              <a:t># </a:t>
            </a:r>
            <a:r>
              <a:rPr lang="zh-CN" altLang="en-US" sz="2400" dirty="0">
                <a:solidFill>
                  <a:prstClr val="black"/>
                </a:solidFill>
                <a:ea typeface="微软雅黑 Light" panose="020B0502040204020203" charset="-122"/>
              </a:rPr>
              <a:t>拆分样本</a:t>
            </a:r>
            <a:endParaRPr lang="en-US" altLang="zh-CN" sz="2400" dirty="0">
              <a:solidFill>
                <a:prstClr val="black"/>
              </a:solidFill>
              <a:ea typeface="微软雅黑 Light" panose="020B0502040204020203" charset="-122"/>
            </a:endParaRPr>
          </a:p>
          <a:p>
            <a:pPr marL="0" indent="0">
              <a:spcBef>
                <a:spcPts val="0"/>
              </a:spcBef>
              <a:buClrTx/>
              <a:buSzTx/>
              <a:buNone/>
            </a:pPr>
            <a:r>
              <a:rPr lang="en-US" altLang="zh-CN" sz="2400" dirty="0">
                <a:solidFill>
                  <a:prstClr val="black"/>
                </a:solidFill>
                <a:ea typeface="微软雅黑 Light" panose="020B0502040204020203" charset="-122"/>
              </a:rPr>
              <a:t>from </a:t>
            </a:r>
            <a:r>
              <a:rPr lang="en-US" altLang="zh-CN" sz="2400" dirty="0" err="1">
                <a:solidFill>
                  <a:prstClr val="black"/>
                </a:solidFill>
                <a:ea typeface="微软雅黑 Light" panose="020B0502040204020203" charset="-122"/>
              </a:rPr>
              <a:t>sklearn.model_selection</a:t>
            </a:r>
            <a:r>
              <a:rPr lang="en-US" altLang="zh-CN" sz="2400" dirty="0">
                <a:solidFill>
                  <a:prstClr val="black"/>
                </a:solidFill>
                <a:ea typeface="微软雅黑 Light" panose="020B0502040204020203" charset="-122"/>
              </a:rPr>
              <a:t> import </a:t>
            </a:r>
            <a:r>
              <a:rPr lang="en-US" altLang="zh-CN" sz="2400" dirty="0" err="1">
                <a:solidFill>
                  <a:prstClr val="black"/>
                </a:solidFill>
                <a:ea typeface="微软雅黑 Light" panose="020B0502040204020203" charset="-122"/>
              </a:rPr>
              <a:t>train_test_split</a:t>
            </a:r>
            <a:endParaRPr lang="en-US" altLang="zh-CN" sz="2400" dirty="0">
              <a:solidFill>
                <a:prstClr val="black"/>
              </a:solidFill>
              <a:ea typeface="微软雅黑 Light" panose="020B0502040204020203" charset="-122"/>
            </a:endParaRPr>
          </a:p>
          <a:p>
            <a:pPr marL="0" indent="0">
              <a:spcBef>
                <a:spcPts val="0"/>
              </a:spcBef>
              <a:buClrTx/>
              <a:buSzTx/>
              <a:buNone/>
            </a:pPr>
            <a:r>
              <a:rPr lang="en-US" altLang="zh-CN" sz="2400" dirty="0" err="1">
                <a:solidFill>
                  <a:prstClr val="black"/>
                </a:solidFill>
                <a:ea typeface="微软雅黑 Light" panose="020B0502040204020203" charset="-122"/>
              </a:rPr>
              <a:t>X_train</a:t>
            </a:r>
            <a:r>
              <a:rPr lang="en-US" altLang="zh-CN" sz="2400" dirty="0">
                <a:solidFill>
                  <a:prstClr val="black"/>
                </a:solidFill>
                <a:ea typeface="微软雅黑 Light" panose="020B0502040204020203" charset="-122"/>
              </a:rPr>
              <a:t>, </a:t>
            </a:r>
            <a:r>
              <a:rPr lang="en-US" altLang="zh-CN" sz="2400" dirty="0" err="1">
                <a:solidFill>
                  <a:prstClr val="black"/>
                </a:solidFill>
                <a:ea typeface="微软雅黑 Light" panose="020B0502040204020203" charset="-122"/>
              </a:rPr>
              <a:t>X_test</a:t>
            </a:r>
            <a:r>
              <a:rPr lang="en-US" altLang="zh-CN" sz="2400" dirty="0">
                <a:solidFill>
                  <a:prstClr val="black"/>
                </a:solidFill>
                <a:ea typeface="微软雅黑 Light" panose="020B0502040204020203" charset="-122"/>
              </a:rPr>
              <a:t>, </a:t>
            </a:r>
            <a:r>
              <a:rPr lang="en-US" altLang="zh-CN" sz="2400" dirty="0" err="1">
                <a:solidFill>
                  <a:prstClr val="black"/>
                </a:solidFill>
                <a:ea typeface="微软雅黑 Light" panose="020B0502040204020203" charset="-122"/>
              </a:rPr>
              <a:t>y_train</a:t>
            </a:r>
            <a:r>
              <a:rPr lang="en-US" altLang="zh-CN" sz="2400" dirty="0">
                <a:solidFill>
                  <a:prstClr val="black"/>
                </a:solidFill>
                <a:ea typeface="微软雅黑 Light" panose="020B0502040204020203" charset="-122"/>
              </a:rPr>
              <a:t>, </a:t>
            </a:r>
            <a:r>
              <a:rPr lang="en-US" altLang="zh-CN" sz="2400" dirty="0" err="1">
                <a:solidFill>
                  <a:prstClr val="black"/>
                </a:solidFill>
                <a:ea typeface="微软雅黑 Light" panose="020B0502040204020203" charset="-122"/>
              </a:rPr>
              <a:t>y_test</a:t>
            </a:r>
            <a:r>
              <a:rPr lang="en-US" altLang="zh-CN" sz="2400" dirty="0">
                <a:solidFill>
                  <a:prstClr val="black"/>
                </a:solidFill>
                <a:ea typeface="微软雅黑 Light" panose="020B0502040204020203" charset="-122"/>
              </a:rPr>
              <a:t> =\</a:t>
            </a:r>
          </a:p>
          <a:p>
            <a:pPr marL="0" indent="0">
              <a:spcBef>
                <a:spcPts val="0"/>
              </a:spcBef>
              <a:buClrTx/>
              <a:buSzTx/>
              <a:buNone/>
            </a:pPr>
            <a:r>
              <a:rPr lang="en-US" altLang="zh-CN" sz="2400" dirty="0">
                <a:solidFill>
                  <a:prstClr val="black"/>
                </a:solidFill>
                <a:ea typeface="微软雅黑 Light" panose="020B0502040204020203" charset="-122"/>
              </a:rPr>
              <a:t> 	</a:t>
            </a:r>
            <a:r>
              <a:rPr lang="en-US" altLang="zh-CN" sz="2400" dirty="0" err="1">
                <a:solidFill>
                  <a:prstClr val="black"/>
                </a:solidFill>
                <a:ea typeface="微软雅黑 Light" panose="020B0502040204020203" charset="-122"/>
              </a:rPr>
              <a:t>train_test_split</a:t>
            </a:r>
            <a:r>
              <a:rPr lang="en-US" altLang="zh-CN" sz="2400" dirty="0">
                <a:solidFill>
                  <a:prstClr val="black"/>
                </a:solidFill>
                <a:ea typeface="微软雅黑 Light" panose="020B0502040204020203" charset="-122"/>
              </a:rPr>
              <a:t>(</a:t>
            </a:r>
            <a:r>
              <a:rPr lang="en-US" altLang="zh-CN" sz="2400" dirty="0" err="1">
                <a:solidFill>
                  <a:prstClr val="black"/>
                </a:solidFill>
                <a:ea typeface="微软雅黑 Light" panose="020B0502040204020203" charset="-122"/>
              </a:rPr>
              <a:t>cancer.data,cancer.target</a:t>
            </a:r>
            <a:r>
              <a:rPr lang="en-US" altLang="zh-CN" sz="2400" dirty="0">
                <a:solidFill>
                  <a:prstClr val="black"/>
                </a:solidFill>
                <a:ea typeface="微软雅黑 Light" panose="020B0502040204020203" charset="-122"/>
              </a:rPr>
              <a:t>, 		stratify=</a:t>
            </a:r>
            <a:r>
              <a:rPr lang="en-US" altLang="zh-CN" sz="2400" dirty="0" err="1">
                <a:solidFill>
                  <a:prstClr val="black"/>
                </a:solidFill>
                <a:ea typeface="微软雅黑 Light" panose="020B0502040204020203" charset="-122"/>
              </a:rPr>
              <a:t>cancer.target</a:t>
            </a:r>
            <a:r>
              <a:rPr lang="en-US" altLang="zh-CN" sz="2400" dirty="0">
                <a:solidFill>
                  <a:prstClr val="black"/>
                </a:solidFill>
                <a:ea typeface="微软雅黑 Light" panose="020B0502040204020203" charset="-122"/>
              </a:rPr>
              <a:t>, </a:t>
            </a:r>
            <a:r>
              <a:rPr lang="en-US" altLang="zh-CN" sz="2400" dirty="0" err="1">
                <a:solidFill>
                  <a:prstClr val="black"/>
                </a:solidFill>
                <a:ea typeface="微软雅黑 Light" panose="020B0502040204020203" charset="-122"/>
              </a:rPr>
              <a:t>random_state</a:t>
            </a:r>
            <a:r>
              <a:rPr lang="en-US" altLang="zh-CN" sz="2400" dirty="0">
                <a:solidFill>
                  <a:prstClr val="black"/>
                </a:solidFill>
                <a:ea typeface="微软雅黑 Light" panose="020B0502040204020203" charset="-122"/>
              </a:rPr>
              <a:t>=42)</a:t>
            </a:r>
          </a:p>
          <a:p>
            <a:pPr marL="0" indent="0">
              <a:spcBef>
                <a:spcPts val="0"/>
              </a:spcBef>
              <a:buClrTx/>
              <a:buSzTx/>
              <a:buNone/>
            </a:pPr>
            <a:endParaRPr lang="en-US" altLang="zh-CN" sz="2400" dirty="0">
              <a:solidFill>
                <a:prstClr val="black"/>
              </a:solidFill>
              <a:ea typeface="微软雅黑 Light" panose="020B0502040204020203" charset="-122"/>
            </a:endParaRPr>
          </a:p>
          <a:p>
            <a:pPr marL="0" indent="0">
              <a:spcBef>
                <a:spcPts val="0"/>
              </a:spcBef>
              <a:buClrTx/>
              <a:buSzTx/>
              <a:buNone/>
            </a:pPr>
            <a:r>
              <a:rPr lang="en-US" altLang="zh-CN" sz="2400" dirty="0">
                <a:solidFill>
                  <a:prstClr val="black"/>
                </a:solidFill>
                <a:ea typeface="微软雅黑 Light" panose="020B0502040204020203" charset="-122"/>
              </a:rPr>
              <a:t># </a:t>
            </a:r>
            <a:r>
              <a:rPr lang="zh-CN" altLang="en-US" sz="2400" dirty="0">
                <a:solidFill>
                  <a:prstClr val="black"/>
                </a:solidFill>
                <a:ea typeface="微软雅黑 Light" panose="020B0502040204020203" charset="-122"/>
              </a:rPr>
              <a:t>引用模型</a:t>
            </a:r>
            <a:endParaRPr lang="en-US" altLang="zh-CN" sz="2400" dirty="0">
              <a:solidFill>
                <a:prstClr val="black"/>
              </a:solidFill>
              <a:ea typeface="微软雅黑 Light" panose="020B0502040204020203" charset="-122"/>
            </a:endParaRPr>
          </a:p>
          <a:p>
            <a:pPr marL="0" indent="0">
              <a:spcBef>
                <a:spcPts val="0"/>
              </a:spcBef>
              <a:buClrTx/>
              <a:buSzTx/>
              <a:buNone/>
            </a:pPr>
            <a:r>
              <a:rPr lang="en-US" altLang="zh-CN" sz="2400" dirty="0">
                <a:solidFill>
                  <a:prstClr val="black"/>
                </a:solidFill>
                <a:ea typeface="微软雅黑 Light" panose="020B0502040204020203" charset="-122"/>
              </a:rPr>
              <a:t>from </a:t>
            </a:r>
            <a:r>
              <a:rPr lang="en-US" altLang="zh-CN" sz="2400" dirty="0" err="1">
                <a:solidFill>
                  <a:prstClr val="black"/>
                </a:solidFill>
                <a:ea typeface="微软雅黑 Light" panose="020B0502040204020203" charset="-122"/>
              </a:rPr>
              <a:t>sklearn.linear_model</a:t>
            </a:r>
            <a:r>
              <a:rPr lang="en-US" altLang="zh-CN" sz="2400" dirty="0">
                <a:solidFill>
                  <a:prstClr val="black"/>
                </a:solidFill>
                <a:ea typeface="微软雅黑 Light" panose="020B0502040204020203" charset="-122"/>
              </a:rPr>
              <a:t> import </a:t>
            </a:r>
            <a:r>
              <a:rPr lang="en-US" altLang="zh-CN" sz="2400" dirty="0" err="1">
                <a:solidFill>
                  <a:prstClr val="black"/>
                </a:solidFill>
                <a:ea typeface="微软雅黑 Light" panose="020B0502040204020203" charset="-122"/>
              </a:rPr>
              <a:t>LogisticRegression</a:t>
            </a:r>
            <a:endParaRPr lang="en-US" altLang="zh-CN" sz="2400" dirty="0">
              <a:solidFill>
                <a:prstClr val="black"/>
              </a:solidFill>
              <a:ea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寻找重要特征 </a:t>
            </a:r>
            <a:r>
              <a:rPr lang="en-US" altLang="zh-CN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– cancer</a:t>
            </a: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样本</a:t>
            </a:r>
            <a:endParaRPr lang="en-US" sz="4000" dirty="0">
              <a:solidFill>
                <a:schemeClr val="tx1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457200" y="1371600"/>
            <a:ext cx="8382000" cy="5211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365125" indent="-255905" algn="l" rtl="0" eaLnBrk="0" fontAlgn="base" hangingPunct="0">
              <a:spcBef>
                <a:spcPts val="400"/>
              </a:spcBef>
              <a:spcAft>
                <a:spcPct val="0"/>
              </a:spcAft>
              <a:buClr>
                <a:schemeClr val="accent1"/>
              </a:buClr>
              <a:buSzPct val="68000"/>
              <a:buFont typeface="Wingdings 3" panose="05040102010807070707" pitchFamily="18" charset="2"/>
              <a:buChar char="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1030" indent="-228600" algn="l" rtl="0" eaLnBrk="0" fontAlgn="base" hangingPunct="0">
              <a:spcBef>
                <a:spcPts val="325"/>
              </a:spcBef>
              <a:spcAft>
                <a:spcPct val="0"/>
              </a:spcAft>
              <a:buClr>
                <a:schemeClr val="accent1"/>
              </a:buClr>
              <a:buFont typeface="Verdana" panose="020B0604030504040204" pitchFamily="34" charset="0"/>
              <a:buChar char="◦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9155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SzPct val="100000"/>
              <a:buFont typeface="Wingdings 2" panose="05020102010507070707" pitchFamily="18" charset="2"/>
              <a:buChar char="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2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 panose="05020102010507070707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 panose="05020102010507070707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574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 panose="05020102010507070707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 panose="05020102010507070707"/>
              <a:buChar char="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ClrTx/>
              <a:buSzTx/>
              <a:buNone/>
            </a:pPr>
            <a:r>
              <a:rPr lang="en-US" altLang="zh-CN" sz="2400" dirty="0">
                <a:solidFill>
                  <a:prstClr val="black"/>
                </a:solidFill>
                <a:ea typeface="微软雅黑 Light" panose="020B0502040204020203" charset="-122"/>
              </a:rPr>
              <a:t># </a:t>
            </a:r>
            <a:r>
              <a:rPr lang="zh-CN" altLang="en-US" sz="2400" dirty="0">
                <a:solidFill>
                  <a:prstClr val="black"/>
                </a:solidFill>
                <a:ea typeface="微软雅黑 Light" panose="020B0502040204020203" charset="-122"/>
              </a:rPr>
              <a:t>使用</a:t>
            </a:r>
            <a:r>
              <a:rPr lang="en-US" altLang="zh-CN" sz="2400" dirty="0">
                <a:solidFill>
                  <a:prstClr val="black"/>
                </a:solidFill>
                <a:ea typeface="微软雅黑 Light" panose="020B0502040204020203" charset="-122"/>
              </a:rPr>
              <a:t>L1</a:t>
            </a:r>
            <a:r>
              <a:rPr lang="zh-CN" altLang="en-US" sz="2400" dirty="0">
                <a:solidFill>
                  <a:prstClr val="black"/>
                </a:solidFill>
                <a:ea typeface="微软雅黑 Light" panose="020B0502040204020203" charset="-122"/>
              </a:rPr>
              <a:t>正则化，</a:t>
            </a:r>
            <a:r>
              <a:rPr lang="en-US" altLang="zh-CN" sz="2400" dirty="0">
                <a:solidFill>
                  <a:srgbClr val="FF0000"/>
                </a:solidFill>
                <a:ea typeface="微软雅黑 Light" panose="020B0502040204020203" charset="-122"/>
              </a:rPr>
              <a:t>C=0.001</a:t>
            </a:r>
            <a:r>
              <a:rPr lang="zh-CN" altLang="en-US" sz="2400" dirty="0">
                <a:solidFill>
                  <a:prstClr val="black"/>
                </a:solidFill>
                <a:ea typeface="微软雅黑 Light" panose="020B0502040204020203" charset="-122"/>
              </a:rPr>
              <a:t>，先找出最重要的特征。</a:t>
            </a:r>
            <a:endParaRPr lang="en-US" altLang="zh-CN" sz="2400" dirty="0">
              <a:solidFill>
                <a:prstClr val="black"/>
              </a:solidFill>
              <a:ea typeface="微软雅黑 Light" panose="020B0502040204020203" charset="-122"/>
            </a:endParaRPr>
          </a:p>
          <a:p>
            <a:pPr marL="0" indent="0">
              <a:spcBef>
                <a:spcPts val="0"/>
              </a:spcBef>
              <a:buClrTx/>
              <a:buSzTx/>
              <a:buNone/>
            </a:pPr>
            <a:r>
              <a:rPr lang="en-US" altLang="zh-CN" sz="2400" dirty="0" err="1">
                <a:solidFill>
                  <a:prstClr val="black"/>
                </a:solidFill>
                <a:ea typeface="微软雅黑 Light" panose="020B0502040204020203" charset="-122"/>
              </a:rPr>
              <a:t>lr</a:t>
            </a:r>
            <a:r>
              <a:rPr lang="en-US" altLang="zh-CN" sz="2400" dirty="0">
                <a:solidFill>
                  <a:prstClr val="black"/>
                </a:solidFill>
                <a:ea typeface="微软雅黑 Light" panose="020B0502040204020203" charset="-122"/>
              </a:rPr>
              <a:t>=</a:t>
            </a:r>
            <a:r>
              <a:rPr lang="en-US" altLang="zh-CN" sz="2400" dirty="0" err="1">
                <a:solidFill>
                  <a:prstClr val="black"/>
                </a:solidFill>
                <a:ea typeface="微软雅黑 Light" panose="020B0502040204020203" charset="-122"/>
              </a:rPr>
              <a:t>LogisticRegression</a:t>
            </a:r>
            <a:r>
              <a:rPr lang="en-US" altLang="zh-CN" sz="2400" dirty="0">
                <a:solidFill>
                  <a:prstClr val="black"/>
                </a:solidFill>
                <a:ea typeface="微软雅黑 Light" panose="020B0502040204020203" charset="-122"/>
              </a:rPr>
              <a:t>(</a:t>
            </a:r>
            <a:r>
              <a:rPr lang="en-US" altLang="zh-CN" sz="2400" dirty="0">
                <a:solidFill>
                  <a:srgbClr val="FF0000"/>
                </a:solidFill>
                <a:ea typeface="微软雅黑 Light" panose="020B0502040204020203" charset="-122"/>
              </a:rPr>
              <a:t>C=0.001</a:t>
            </a:r>
            <a:r>
              <a:rPr lang="en-US" altLang="zh-CN" sz="2400" dirty="0">
                <a:solidFill>
                  <a:prstClr val="black"/>
                </a:solidFill>
                <a:ea typeface="微软雅黑 Light" panose="020B0502040204020203" charset="-122"/>
              </a:rPr>
              <a:t>,</a:t>
            </a:r>
            <a:r>
              <a:rPr lang="zh-CN" altLang="en-US" sz="2400" dirty="0">
                <a:solidFill>
                  <a:prstClr val="black"/>
                </a:solidFill>
                <a:ea typeface="微软雅黑 Light" panose="020B0502040204020203" charset="-122"/>
              </a:rPr>
              <a:t> </a:t>
            </a:r>
            <a:r>
              <a:rPr lang="en-US" altLang="zh-CN" sz="2400" dirty="0">
                <a:solidFill>
                  <a:prstClr val="black"/>
                </a:solidFill>
                <a:ea typeface="微软雅黑 Light" panose="020B0502040204020203" charset="-122"/>
              </a:rPr>
              <a:t>penalty='l1',</a:t>
            </a:r>
            <a:r>
              <a:rPr lang="zh-CN" altLang="en-US" sz="2400" dirty="0">
                <a:solidFill>
                  <a:prstClr val="black"/>
                </a:solidFill>
                <a:ea typeface="微软雅黑 Light" panose="020B0502040204020203" charset="-122"/>
              </a:rPr>
              <a:t> </a:t>
            </a:r>
            <a:r>
              <a:rPr lang="en-US" altLang="zh-CN" sz="2400" dirty="0">
                <a:solidFill>
                  <a:prstClr val="black"/>
                </a:solidFill>
                <a:ea typeface="微软雅黑 Light" panose="020B0502040204020203" charset="-122"/>
              </a:rPr>
              <a:t>		</a:t>
            </a:r>
            <a:r>
              <a:rPr lang="en-US" altLang="zh-CN" sz="2400" dirty="0" err="1">
                <a:solidFill>
                  <a:prstClr val="black"/>
                </a:solidFill>
                <a:ea typeface="微软雅黑 Light" panose="020B0502040204020203" charset="-122"/>
              </a:rPr>
              <a:t>multi_class</a:t>
            </a:r>
            <a:r>
              <a:rPr lang="en-US" altLang="zh-CN" sz="2400" dirty="0">
                <a:solidFill>
                  <a:prstClr val="black"/>
                </a:solidFill>
                <a:ea typeface="微软雅黑 Light" panose="020B0502040204020203" charset="-122"/>
              </a:rPr>
              <a:t>='auto', solver='</a:t>
            </a:r>
            <a:r>
              <a:rPr lang="en-US" altLang="zh-CN" sz="2400" dirty="0" err="1">
                <a:solidFill>
                  <a:prstClr val="black"/>
                </a:solidFill>
                <a:ea typeface="微软雅黑 Light" panose="020B0502040204020203" charset="-122"/>
              </a:rPr>
              <a:t>liblinear</a:t>
            </a:r>
            <a:r>
              <a:rPr lang="en-US" altLang="zh-CN" sz="2400" dirty="0">
                <a:solidFill>
                  <a:prstClr val="black"/>
                </a:solidFill>
                <a:ea typeface="微软雅黑 Light" panose="020B0502040204020203" charset="-122"/>
              </a:rPr>
              <a:t>’,</a:t>
            </a:r>
            <a:r>
              <a:rPr lang="zh-CN" altLang="en-US" sz="2400" dirty="0">
                <a:solidFill>
                  <a:prstClr val="black"/>
                </a:solidFill>
                <a:ea typeface="微软雅黑 Light" panose="020B0502040204020203" charset="-122"/>
              </a:rPr>
              <a:t> </a:t>
            </a:r>
            <a:r>
              <a:rPr lang="en-US" altLang="zh-CN" sz="2400" dirty="0">
                <a:solidFill>
                  <a:prstClr val="black"/>
                </a:solidFill>
                <a:ea typeface="微软雅黑 Light" panose="020B0502040204020203" charset="-122"/>
              </a:rPr>
              <a:t>	</a:t>
            </a:r>
            <a:r>
              <a:rPr lang="en-US" altLang="zh-CN" sz="2400" dirty="0" err="1">
                <a:solidFill>
                  <a:prstClr val="black"/>
                </a:solidFill>
                <a:ea typeface="微软雅黑 Light" panose="020B0502040204020203" charset="-122"/>
              </a:rPr>
              <a:t>max_iter</a:t>
            </a:r>
            <a:r>
              <a:rPr lang="en-US" altLang="zh-CN" sz="2400" dirty="0">
                <a:solidFill>
                  <a:prstClr val="black"/>
                </a:solidFill>
                <a:ea typeface="微软雅黑 Light" panose="020B0502040204020203" charset="-122"/>
              </a:rPr>
              <a:t>=10000)</a:t>
            </a:r>
          </a:p>
          <a:p>
            <a:pPr marL="0" indent="0">
              <a:spcBef>
                <a:spcPts val="0"/>
              </a:spcBef>
              <a:buClrTx/>
              <a:buSzTx/>
              <a:buNone/>
            </a:pPr>
            <a:r>
              <a:rPr lang="en-US" altLang="zh-CN" sz="2400" dirty="0" err="1">
                <a:solidFill>
                  <a:prstClr val="black"/>
                </a:solidFill>
                <a:ea typeface="微软雅黑 Light" panose="020B0502040204020203" charset="-122"/>
              </a:rPr>
              <a:t>lr.fit</a:t>
            </a:r>
            <a:r>
              <a:rPr lang="en-US" altLang="zh-CN" sz="2400" dirty="0">
                <a:solidFill>
                  <a:prstClr val="black"/>
                </a:solidFill>
                <a:ea typeface="微软雅黑 Light" panose="020B0502040204020203" charset="-122"/>
              </a:rPr>
              <a:t>(</a:t>
            </a:r>
            <a:r>
              <a:rPr lang="en-US" altLang="zh-CN" sz="2400" dirty="0" err="1">
                <a:solidFill>
                  <a:prstClr val="black"/>
                </a:solidFill>
                <a:ea typeface="微软雅黑 Light" panose="020B0502040204020203" charset="-122"/>
              </a:rPr>
              <a:t>X_train,y_train</a:t>
            </a:r>
            <a:r>
              <a:rPr lang="en-US" altLang="zh-CN" sz="2400" dirty="0">
                <a:solidFill>
                  <a:prstClr val="black"/>
                </a:solidFill>
                <a:ea typeface="微软雅黑 Light" panose="020B0502040204020203" charset="-122"/>
              </a:rPr>
              <a:t>)</a:t>
            </a: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 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查看重要的特征（</a:t>
            </a:r>
            <a:r>
              <a:rPr lang="zh-CN" altLang="en-US" sz="24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系数异于</a:t>
            </a:r>
            <a:r>
              <a:rPr lang="en-US" altLang="zh-CN" sz="24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0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）</a:t>
            </a: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coef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=</a:t>
            </a: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lr.coef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_</a:t>
            </a: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4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featurelist1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=[]</a:t>
            </a: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for </a:t>
            </a: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i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in range(0,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</a:t>
            </a: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len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coef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[0,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])):</a:t>
            </a: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   if </a:t>
            </a: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coef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[0, </a:t>
            </a: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i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] != 0:</a:t>
            </a: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       featurelist1=featurelist1+[</a:t>
            </a: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i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]</a:t>
            </a: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       print("%.0f  %.6f"%(</a:t>
            </a: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i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,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</a:t>
            </a: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coef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[0,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</a:t>
            </a: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i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]))</a:t>
            </a: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400" dirty="0">
                <a:ea typeface="微软雅黑 Light" panose="020B0502040204020203" charset="-122"/>
              </a:rPr>
              <a:t>for j in featurelist1:</a:t>
            </a: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400" dirty="0">
                <a:ea typeface="微软雅黑 Light" panose="020B0502040204020203" charset="-122"/>
              </a:rPr>
              <a:t>	print(</a:t>
            </a:r>
            <a:r>
              <a:rPr lang="en-US" altLang="zh-CN" sz="2400" dirty="0" err="1">
                <a:ea typeface="微软雅黑 Light" panose="020B0502040204020203" charset="-122"/>
              </a:rPr>
              <a:t>cancer.feature_names</a:t>
            </a:r>
            <a:r>
              <a:rPr lang="en-US" altLang="zh-CN" sz="2400" dirty="0">
                <a:ea typeface="微软雅黑 Light" panose="020B0502040204020203" charset="-122"/>
              </a:rPr>
              <a:t>[j])</a:t>
            </a: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寻找重要特征 </a:t>
            </a:r>
            <a:r>
              <a:rPr lang="en-US" altLang="zh-CN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– cancer</a:t>
            </a: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样本</a:t>
            </a:r>
            <a:endParaRPr lang="en-US" sz="4000" dirty="0">
              <a:solidFill>
                <a:schemeClr val="tx1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457200" y="1219200"/>
            <a:ext cx="8001000" cy="525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365125" indent="-255905" algn="l" rtl="0" eaLnBrk="0" fontAlgn="base" hangingPunct="0">
              <a:spcBef>
                <a:spcPts val="400"/>
              </a:spcBef>
              <a:spcAft>
                <a:spcPct val="0"/>
              </a:spcAft>
              <a:buClr>
                <a:schemeClr val="accent1"/>
              </a:buClr>
              <a:buSzPct val="68000"/>
              <a:buFont typeface="Wingdings 3" panose="05040102010807070707" pitchFamily="18" charset="2"/>
              <a:buChar char="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1030" indent="-228600" algn="l" rtl="0" eaLnBrk="0" fontAlgn="base" hangingPunct="0">
              <a:spcBef>
                <a:spcPts val="325"/>
              </a:spcBef>
              <a:spcAft>
                <a:spcPct val="0"/>
              </a:spcAft>
              <a:buClr>
                <a:schemeClr val="accent1"/>
              </a:buClr>
              <a:buFont typeface="Verdana" panose="020B0604030504040204" pitchFamily="34" charset="0"/>
              <a:buChar char="◦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9155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SzPct val="100000"/>
              <a:buFont typeface="Wingdings 2" panose="05020102010507070707" pitchFamily="18" charset="2"/>
              <a:buChar char="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2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 panose="05020102010507070707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 panose="05020102010507070707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574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 panose="05020102010507070707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 panose="05020102010507070707"/>
              <a:buChar char="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 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寻找</a:t>
            </a:r>
            <a:r>
              <a:rPr lang="zh-CN" altLang="en-US" sz="24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次重要的特征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C=0.05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。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lr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=</a:t>
            </a: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LogisticRegression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en-US" altLang="zh-CN" sz="24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C=0.05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,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penalty='l1',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	</a:t>
            </a: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multi_class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='auto', solver='</a:t>
            </a: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liblinear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’, 	</a:t>
            </a: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max_iter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=10000)</a:t>
            </a: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lr.fit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X_train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,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</a:t>
            </a: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y_train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 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查看重要的特征（</a:t>
            </a:r>
            <a:r>
              <a:rPr lang="zh-CN" altLang="en-US" sz="24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系数异于</a:t>
            </a:r>
            <a:r>
              <a:rPr lang="en-US" altLang="zh-CN" sz="24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0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）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coef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=</a:t>
            </a: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lr.coef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_</a:t>
            </a: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4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featurelist2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=[]</a:t>
            </a: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for </a:t>
            </a: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i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in range(0,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</a:t>
            </a: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len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coef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[0,])):</a:t>
            </a: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   if </a:t>
            </a: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coef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[0,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</a:t>
            </a: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i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] != 0:</a:t>
            </a: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       featurelist2=featurelist2+[</a:t>
            </a: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i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]</a:t>
            </a: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       print("%.0f  %.6f"%(</a:t>
            </a: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i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,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</a:t>
            </a: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coef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[0,i]))</a:t>
            </a: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for j in featurelist2:        </a:t>
            </a: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   print(</a:t>
            </a: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cancer.feature_names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[j])</a:t>
            </a: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SzPct val="100000"/>
              <a:buNone/>
            </a:pPr>
            <a:endParaRPr lang="en-US" altLang="zh-CN" sz="20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总结 </a:t>
            </a:r>
            <a:r>
              <a:rPr lang="en-US" altLang="zh-CN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- </a:t>
            </a: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解决</a:t>
            </a:r>
            <a:r>
              <a:rPr lang="zh-CN" altLang="en-US" sz="4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多分类</a:t>
            </a: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问题</a:t>
            </a:r>
            <a:endParaRPr lang="en-US" sz="4000" dirty="0">
              <a:solidFill>
                <a:schemeClr val="tx1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457200" y="1371600"/>
            <a:ext cx="7772400" cy="495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365125" indent="-255905" algn="l" rtl="0" eaLnBrk="0" fontAlgn="base" hangingPunct="0">
              <a:spcBef>
                <a:spcPts val="400"/>
              </a:spcBef>
              <a:spcAft>
                <a:spcPct val="0"/>
              </a:spcAft>
              <a:buClr>
                <a:schemeClr val="accent1"/>
              </a:buClr>
              <a:buSzPct val="68000"/>
              <a:buFont typeface="Wingdings 3" panose="05040102010807070707" pitchFamily="18" charset="2"/>
              <a:buChar char="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1030" indent="-228600" algn="l" rtl="0" eaLnBrk="0" fontAlgn="base" hangingPunct="0">
              <a:spcBef>
                <a:spcPts val="325"/>
              </a:spcBef>
              <a:spcAft>
                <a:spcPct val="0"/>
              </a:spcAft>
              <a:buClr>
                <a:schemeClr val="accent1"/>
              </a:buClr>
              <a:buFont typeface="Verdana" panose="020B0604030504040204" pitchFamily="34" charset="0"/>
              <a:buChar char="◦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9155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SzPct val="100000"/>
              <a:buFont typeface="Wingdings 2" panose="05020102010507070707" pitchFamily="18" charset="2"/>
              <a:buChar char="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2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 panose="05020102010507070707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 panose="05020102010507070707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574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 panose="05020102010507070707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 panose="05020102010507070707"/>
              <a:buChar char="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ü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线性分类模型：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</a:t>
            </a:r>
            <a:r>
              <a:rPr lang="en-US" altLang="zh-CN" sz="2800" dirty="0" err="1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LogisticRegression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（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逻辑回归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），</a:t>
            </a:r>
            <a:r>
              <a:rPr lang="en-US" altLang="zh-CN" sz="2800" dirty="0" err="1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LinearSVC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（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线性支持向量机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）；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ü"/>
            </a:pP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LinearSVC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可处理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多分类问题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；</a:t>
            </a:r>
            <a:endParaRPr lang="en-US" altLang="zh-CN" sz="28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ü"/>
            </a:pP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LogisticRegression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一般处理二分类问题，也可处理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多分类问题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（加上选项</a:t>
            </a:r>
            <a:r>
              <a:rPr lang="en-US" altLang="zh-CN" sz="2800" dirty="0" err="1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multi_class</a:t>
            </a:r>
            <a:r>
              <a:rPr lang="en-US" altLang="zh-CN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= 'auto'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）；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ü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正则化类型：默认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L2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，可强制规定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L1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。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多分类模型对比</a:t>
            </a:r>
            <a:r>
              <a:rPr lang="zh-CN" altLang="en-US" sz="4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案例</a:t>
            </a:r>
            <a:r>
              <a:rPr lang="en-US" altLang="zh-CN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-</a:t>
            </a: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鸢尾花样本</a:t>
            </a:r>
            <a:endParaRPr lang="en-US" sz="4000" dirty="0">
              <a:solidFill>
                <a:schemeClr val="tx1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457200" y="1371600"/>
            <a:ext cx="8229600" cy="472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365125" indent="-255905" algn="l" rtl="0" eaLnBrk="0" fontAlgn="base" hangingPunct="0">
              <a:spcBef>
                <a:spcPts val="400"/>
              </a:spcBef>
              <a:spcAft>
                <a:spcPct val="0"/>
              </a:spcAft>
              <a:buClr>
                <a:schemeClr val="accent1"/>
              </a:buClr>
              <a:buSzPct val="68000"/>
              <a:buFont typeface="Wingdings 3" panose="05040102010807070707" pitchFamily="18" charset="2"/>
              <a:buChar char="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1030" indent="-228600" algn="l" rtl="0" eaLnBrk="0" fontAlgn="base" hangingPunct="0">
              <a:spcBef>
                <a:spcPts val="325"/>
              </a:spcBef>
              <a:spcAft>
                <a:spcPct val="0"/>
              </a:spcAft>
              <a:buClr>
                <a:schemeClr val="accent1"/>
              </a:buClr>
              <a:buFont typeface="Verdana" panose="020B0604030504040204" pitchFamily="34" charset="0"/>
              <a:buChar char="◦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9155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SzPct val="100000"/>
              <a:buFont typeface="Wingdings 2" panose="05020102010507070707" pitchFamily="18" charset="2"/>
              <a:buChar char="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2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 panose="05020102010507070707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 panose="05020102010507070707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574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 panose="05020102010507070707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 panose="05020102010507070707"/>
              <a:buChar char="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07950" lvl="0" indent="-107950">
              <a:spcBef>
                <a:spcPts val="2400"/>
              </a:spcBef>
              <a:buClrTx/>
              <a:buSzTx/>
              <a:buNone/>
            </a:pPr>
            <a:r>
              <a:rPr lang="zh-CN" altLang="en-US" sz="24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多分类</a:t>
            </a:r>
            <a:r>
              <a:rPr lang="zh-CN" altLang="en-US" sz="2400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案例：鸢尾花分类，</a:t>
            </a:r>
            <a:r>
              <a:rPr lang="zh-CN" altLang="en-US" sz="24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对比三种分类模型</a:t>
            </a:r>
            <a:r>
              <a:rPr lang="zh-CN" altLang="en-US" sz="2400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。</a:t>
            </a:r>
            <a:endParaRPr lang="en-US" altLang="zh-CN" sz="2400" dirty="0">
              <a:solidFill>
                <a:prstClr val="black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lvl="0" indent="0">
              <a:spcBef>
                <a:spcPts val="0"/>
              </a:spcBef>
              <a:buClrTx/>
              <a:buSzTx/>
              <a:buNone/>
            </a:pPr>
            <a:endParaRPr lang="en-US" altLang="zh-CN" sz="2400" dirty="0">
              <a:solidFill>
                <a:prstClr val="black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lvl="0" indent="0">
              <a:spcBef>
                <a:spcPts val="0"/>
              </a:spcBef>
              <a:buClrTx/>
              <a:buSzTx/>
              <a:buNone/>
            </a:pPr>
            <a:r>
              <a:rPr lang="en-US" altLang="zh-CN" sz="2400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 </a:t>
            </a:r>
            <a:r>
              <a:rPr lang="zh-CN" altLang="en-US" sz="2400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装入鸢尾花案例数据</a:t>
            </a:r>
          </a:p>
          <a:p>
            <a:pPr marL="0" lvl="0" indent="0">
              <a:spcBef>
                <a:spcPts val="0"/>
              </a:spcBef>
              <a:buClrTx/>
              <a:buSzTx/>
              <a:buNone/>
            </a:pPr>
            <a:r>
              <a:rPr lang="en-US" altLang="zh-CN" sz="2400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from </a:t>
            </a:r>
            <a:r>
              <a:rPr lang="en-US" altLang="zh-CN" sz="2400" dirty="0" err="1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sklearn.datasets</a:t>
            </a:r>
            <a:r>
              <a:rPr lang="en-US" altLang="zh-CN" sz="2400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import </a:t>
            </a:r>
            <a:r>
              <a:rPr lang="en-US" altLang="zh-CN" sz="2400" dirty="0" err="1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load_iris</a:t>
            </a:r>
            <a:endParaRPr lang="en-US" altLang="zh-CN" sz="2400" dirty="0">
              <a:solidFill>
                <a:prstClr val="black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lvl="0" indent="0">
              <a:spcBef>
                <a:spcPts val="0"/>
              </a:spcBef>
              <a:buClrTx/>
              <a:buSzTx/>
              <a:buNone/>
            </a:pPr>
            <a:r>
              <a:rPr lang="en-US" altLang="zh-CN" sz="2400" dirty="0" err="1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iris_dataset</a:t>
            </a:r>
            <a:r>
              <a:rPr lang="en-US" altLang="zh-CN" sz="2400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= </a:t>
            </a:r>
            <a:r>
              <a:rPr lang="en-US" altLang="zh-CN" sz="2400" dirty="0" err="1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load_iris</a:t>
            </a:r>
            <a:r>
              <a:rPr lang="en-US" altLang="zh-CN" sz="2400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()</a:t>
            </a:r>
          </a:p>
          <a:p>
            <a:pPr marL="0" lvl="0" indent="0">
              <a:spcBef>
                <a:spcPts val="0"/>
              </a:spcBef>
              <a:buClrTx/>
              <a:buSzTx/>
              <a:buNone/>
            </a:pPr>
            <a:endParaRPr lang="en-US" altLang="zh-CN" sz="2400" dirty="0">
              <a:solidFill>
                <a:prstClr val="black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lvl="0" indent="0">
              <a:spcBef>
                <a:spcPts val="0"/>
              </a:spcBef>
              <a:buClrTx/>
              <a:buSzTx/>
              <a:buNone/>
            </a:pPr>
            <a:r>
              <a:rPr lang="en-US" altLang="zh-CN" sz="2400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# </a:t>
            </a:r>
            <a:r>
              <a:rPr lang="zh-CN" altLang="en-US" sz="2400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拆分样本为训练集和测试集</a:t>
            </a:r>
            <a:endParaRPr lang="zh-CN" altLang="en-US" sz="2400" dirty="0">
              <a:solidFill>
                <a:prstClr val="black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lvl="0" indent="0">
              <a:spcBef>
                <a:spcPts val="0"/>
              </a:spcBef>
              <a:buClrTx/>
              <a:buSzTx/>
              <a:buNone/>
            </a:pPr>
            <a:r>
              <a:rPr lang="en-US" altLang="zh-CN" sz="2400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from </a:t>
            </a:r>
            <a:r>
              <a:rPr lang="en-US" altLang="zh-CN" sz="2400" dirty="0" err="1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sklearn.model_selection</a:t>
            </a:r>
            <a:r>
              <a:rPr lang="en-US" altLang="zh-CN" sz="2400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 import </a:t>
            </a:r>
            <a:r>
              <a:rPr lang="en-US" altLang="zh-CN" sz="2400" dirty="0" err="1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train_test_split</a:t>
            </a:r>
            <a:endParaRPr lang="en-US" altLang="zh-CN" sz="2400" dirty="0">
              <a:solidFill>
                <a:prstClr val="black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lvl="0" indent="0">
              <a:spcBef>
                <a:spcPts val="0"/>
              </a:spcBef>
              <a:buClrTx/>
              <a:buSzTx/>
              <a:buNone/>
            </a:pPr>
            <a:r>
              <a:rPr lang="en-US" altLang="zh-CN" sz="2400" dirty="0" err="1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X_train</a:t>
            </a:r>
            <a:r>
              <a:rPr lang="en-US" altLang="zh-CN" sz="2400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, </a:t>
            </a:r>
            <a:r>
              <a:rPr lang="en-US" altLang="zh-CN" sz="2400" dirty="0" err="1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X_test</a:t>
            </a:r>
            <a:r>
              <a:rPr lang="en-US" altLang="zh-CN" sz="2400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, </a:t>
            </a:r>
            <a:r>
              <a:rPr lang="en-US" altLang="zh-CN" sz="2400" dirty="0" err="1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y_train</a:t>
            </a:r>
            <a:r>
              <a:rPr lang="en-US" altLang="zh-CN" sz="2400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, </a:t>
            </a:r>
            <a:r>
              <a:rPr lang="en-US" altLang="zh-CN" sz="2400" dirty="0" err="1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y_test</a:t>
            </a:r>
            <a:r>
              <a:rPr lang="en-US" altLang="zh-CN" sz="2400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 =  	</a:t>
            </a:r>
            <a:r>
              <a:rPr lang="en-US" altLang="zh-CN" sz="2400" dirty="0" err="1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train_test_split</a:t>
            </a:r>
            <a:r>
              <a:rPr lang="en-US" altLang="zh-CN" sz="2400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(</a:t>
            </a:r>
            <a:r>
              <a:rPr lang="en-US" altLang="zh-CN" sz="2400" dirty="0" err="1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iris_dataset.data</a:t>
            </a:r>
            <a:r>
              <a:rPr lang="en-US" altLang="zh-CN" sz="2400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, </a:t>
            </a:r>
            <a:endParaRPr lang="en-US" altLang="zh-CN" sz="2400" dirty="0">
              <a:solidFill>
                <a:prstClr val="black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lvl="0" indent="0">
              <a:spcBef>
                <a:spcPts val="0"/>
              </a:spcBef>
              <a:buClrTx/>
              <a:buSzTx/>
              <a:buNone/>
            </a:pPr>
            <a:r>
              <a:rPr lang="en-US" altLang="zh-CN" sz="2400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	</a:t>
            </a:r>
            <a:r>
              <a:rPr lang="en-US" altLang="zh-CN" sz="2400" dirty="0" err="1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iris_dataset.target</a:t>
            </a:r>
            <a:r>
              <a:rPr lang="en-US" altLang="zh-CN" sz="2400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, </a:t>
            </a:r>
            <a:r>
              <a:rPr lang="en-US" altLang="zh-CN" sz="2400" dirty="0" err="1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random_state</a:t>
            </a:r>
            <a:r>
              <a:rPr lang="en-US" altLang="zh-CN" sz="2400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=0)</a:t>
            </a:r>
            <a:endParaRPr lang="en-US" altLang="zh-CN" sz="2400" dirty="0">
              <a:solidFill>
                <a:prstClr val="black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多分类模型对比</a:t>
            </a:r>
            <a:r>
              <a:rPr lang="zh-CN" altLang="en-US" sz="4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案例</a:t>
            </a:r>
            <a:r>
              <a:rPr lang="en-US" altLang="zh-CN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-</a:t>
            </a: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鸢尾花样本</a:t>
            </a:r>
            <a:endParaRPr lang="en-US" sz="4000" dirty="0">
              <a:solidFill>
                <a:schemeClr val="tx1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457200" y="1371600"/>
            <a:ext cx="8229600" cy="5211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365125" indent="-255905" algn="l" rtl="0" eaLnBrk="0" fontAlgn="base" hangingPunct="0">
              <a:spcBef>
                <a:spcPts val="400"/>
              </a:spcBef>
              <a:spcAft>
                <a:spcPct val="0"/>
              </a:spcAft>
              <a:buClr>
                <a:schemeClr val="accent1"/>
              </a:buClr>
              <a:buSzPct val="68000"/>
              <a:buFont typeface="Wingdings 3" panose="05040102010807070707" pitchFamily="18" charset="2"/>
              <a:buChar char="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1030" indent="-228600" algn="l" rtl="0" eaLnBrk="0" fontAlgn="base" hangingPunct="0">
              <a:spcBef>
                <a:spcPts val="325"/>
              </a:spcBef>
              <a:spcAft>
                <a:spcPct val="0"/>
              </a:spcAft>
              <a:buClr>
                <a:schemeClr val="accent1"/>
              </a:buClr>
              <a:buFont typeface="Verdana" panose="020B0604030504040204" pitchFamily="34" charset="0"/>
              <a:buChar char="◦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9155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SzPct val="100000"/>
              <a:buFont typeface="Wingdings 2" panose="05020102010507070707" pitchFamily="18" charset="2"/>
              <a:buChar char="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2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 panose="05020102010507070707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 panose="05020102010507070707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574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 panose="05020102010507070707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 panose="05020102010507070707"/>
              <a:buChar char="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ClrTx/>
              <a:buSzTx/>
              <a:buNone/>
            </a:pPr>
            <a:r>
              <a:rPr lang="en-US" altLang="zh-CN" sz="2400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 </a:t>
            </a:r>
            <a:r>
              <a:rPr lang="zh-CN" altLang="en-US" sz="2400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使用</a:t>
            </a:r>
            <a:r>
              <a:rPr lang="en-US" altLang="zh-CN" sz="24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k</a:t>
            </a:r>
            <a:r>
              <a:rPr lang="zh-CN" altLang="en-US" sz="2400" dirty="0">
                <a:solidFill>
                  <a:prstClr val="black"/>
                </a:solidFill>
                <a:ea typeface="微软雅黑 Light" panose="020B0502040204020203" charset="-122"/>
              </a:rPr>
              <a:t>近邻分类模型：</a:t>
            </a:r>
            <a:endParaRPr lang="en-US" altLang="zh-CN" sz="2400" dirty="0">
              <a:solidFill>
                <a:prstClr val="black"/>
              </a:solidFill>
              <a:ea typeface="微软雅黑 Light" panose="020B0502040204020203" charset="-122"/>
            </a:endParaRPr>
          </a:p>
          <a:p>
            <a:pPr marL="0" indent="0">
              <a:spcBef>
                <a:spcPts val="0"/>
              </a:spcBef>
              <a:buClrTx/>
              <a:buSzTx/>
              <a:buNone/>
            </a:pPr>
            <a:endParaRPr lang="zh-CN" altLang="en-US" sz="2400" dirty="0">
              <a:solidFill>
                <a:prstClr val="black"/>
              </a:solidFill>
              <a:ea typeface="微软雅黑 Light" panose="020B0502040204020203" charset="-122"/>
            </a:endParaRPr>
          </a:p>
          <a:p>
            <a:pPr marL="0" indent="0">
              <a:spcBef>
                <a:spcPts val="0"/>
              </a:spcBef>
              <a:buClrTx/>
              <a:buSzTx/>
              <a:buNone/>
            </a:pPr>
            <a:r>
              <a:rPr lang="en-US" altLang="zh-CN" sz="2400" dirty="0">
                <a:solidFill>
                  <a:prstClr val="black"/>
                </a:solidFill>
                <a:ea typeface="微软雅黑 Light" panose="020B0502040204020203" charset="-122"/>
              </a:rPr>
              <a:t>from </a:t>
            </a:r>
            <a:r>
              <a:rPr lang="en-US" altLang="zh-CN" sz="2400" dirty="0" err="1">
                <a:solidFill>
                  <a:prstClr val="black"/>
                </a:solidFill>
                <a:ea typeface="微软雅黑 Light" panose="020B0502040204020203" charset="-122"/>
              </a:rPr>
              <a:t>sklearn.neighbors</a:t>
            </a:r>
            <a:r>
              <a:rPr lang="en-US" altLang="zh-CN" sz="2400" dirty="0">
                <a:solidFill>
                  <a:prstClr val="black"/>
                </a:solidFill>
                <a:ea typeface="微软雅黑 Light" panose="020B0502040204020203" charset="-122"/>
              </a:rPr>
              <a:t> import </a:t>
            </a:r>
            <a:r>
              <a:rPr lang="en-US" altLang="zh-CN" sz="2400" dirty="0" err="1">
                <a:solidFill>
                  <a:prstClr val="black"/>
                </a:solidFill>
                <a:ea typeface="微软雅黑 Light" panose="020B0502040204020203" charset="-122"/>
              </a:rPr>
              <a:t>KNeighborsClassifier</a:t>
            </a:r>
            <a:endParaRPr lang="en-US" altLang="zh-CN" sz="2400" dirty="0">
              <a:solidFill>
                <a:prstClr val="black"/>
              </a:solidFill>
              <a:ea typeface="微软雅黑 Light" panose="020B0502040204020203" charset="-122"/>
            </a:endParaRPr>
          </a:p>
          <a:p>
            <a:pPr marL="0" indent="0">
              <a:spcBef>
                <a:spcPts val="0"/>
              </a:spcBef>
              <a:buClrTx/>
              <a:buSzTx/>
              <a:buNone/>
            </a:pPr>
            <a:r>
              <a:rPr lang="en-US" altLang="zh-CN" sz="2400" dirty="0" err="1">
                <a:solidFill>
                  <a:prstClr val="black"/>
                </a:solidFill>
                <a:ea typeface="微软雅黑 Light" panose="020B0502040204020203" charset="-122"/>
              </a:rPr>
              <a:t>knn</a:t>
            </a:r>
            <a:r>
              <a:rPr lang="en-US" altLang="zh-CN" sz="2400" dirty="0">
                <a:solidFill>
                  <a:prstClr val="black"/>
                </a:solidFill>
                <a:ea typeface="微软雅黑 Light" panose="020B0502040204020203" charset="-122"/>
              </a:rPr>
              <a:t> = </a:t>
            </a:r>
            <a:r>
              <a:rPr lang="en-US" altLang="zh-CN" sz="2400" dirty="0" err="1">
                <a:solidFill>
                  <a:prstClr val="black"/>
                </a:solidFill>
                <a:ea typeface="微软雅黑 Light" panose="020B0502040204020203" charset="-122"/>
              </a:rPr>
              <a:t>KNeighborsClassifier</a:t>
            </a:r>
            <a:r>
              <a:rPr lang="en-US" altLang="zh-CN" sz="2400" dirty="0">
                <a:solidFill>
                  <a:prstClr val="black"/>
                </a:solidFill>
                <a:ea typeface="微软雅黑 Light" panose="020B0502040204020203" charset="-122"/>
              </a:rPr>
              <a:t>(</a:t>
            </a:r>
            <a:r>
              <a:rPr lang="en-US" altLang="zh-CN" sz="2400" dirty="0" err="1">
                <a:solidFill>
                  <a:prstClr val="black"/>
                </a:solidFill>
                <a:ea typeface="微软雅黑 Light" panose="020B0502040204020203" charset="-122"/>
              </a:rPr>
              <a:t>n_neighbors</a:t>
            </a:r>
            <a:r>
              <a:rPr lang="en-US" altLang="zh-CN" sz="2400" dirty="0">
                <a:solidFill>
                  <a:prstClr val="black"/>
                </a:solidFill>
                <a:ea typeface="微软雅黑 Light" panose="020B0502040204020203" charset="-122"/>
              </a:rPr>
              <a:t>=5)</a:t>
            </a:r>
          </a:p>
          <a:p>
            <a:pPr marL="0" indent="0">
              <a:spcBef>
                <a:spcPts val="0"/>
              </a:spcBef>
              <a:buClrTx/>
              <a:buSzTx/>
              <a:buNone/>
            </a:pPr>
            <a:r>
              <a:rPr lang="en-US" altLang="zh-CN" sz="2400" dirty="0" err="1">
                <a:solidFill>
                  <a:prstClr val="black"/>
                </a:solidFill>
                <a:ea typeface="微软雅黑 Light" panose="020B0502040204020203" charset="-122"/>
              </a:rPr>
              <a:t>knn.fit</a:t>
            </a:r>
            <a:r>
              <a:rPr lang="en-US" altLang="zh-CN" sz="2400" dirty="0">
                <a:solidFill>
                  <a:prstClr val="black"/>
                </a:solidFill>
                <a:ea typeface="微软雅黑 Light" panose="020B0502040204020203" charset="-122"/>
              </a:rPr>
              <a:t>(</a:t>
            </a:r>
            <a:r>
              <a:rPr lang="en-US" altLang="zh-CN" sz="2400" dirty="0" err="1">
                <a:solidFill>
                  <a:prstClr val="black"/>
                </a:solidFill>
                <a:ea typeface="微软雅黑 Light" panose="020B0502040204020203" charset="-122"/>
              </a:rPr>
              <a:t>X_train</a:t>
            </a:r>
            <a:r>
              <a:rPr lang="en-US" altLang="zh-CN" sz="2400" dirty="0">
                <a:solidFill>
                  <a:prstClr val="black"/>
                </a:solidFill>
                <a:ea typeface="微软雅黑 Light" panose="020B0502040204020203" charset="-122"/>
              </a:rPr>
              <a:t>, </a:t>
            </a:r>
            <a:r>
              <a:rPr lang="en-US" altLang="zh-CN" sz="2400" dirty="0" err="1">
                <a:solidFill>
                  <a:prstClr val="black"/>
                </a:solidFill>
                <a:ea typeface="微软雅黑 Light" panose="020B0502040204020203" charset="-122"/>
              </a:rPr>
              <a:t>y_train</a:t>
            </a:r>
            <a:r>
              <a:rPr lang="en-US" altLang="zh-CN" sz="2400" dirty="0">
                <a:solidFill>
                  <a:prstClr val="black"/>
                </a:solidFill>
                <a:ea typeface="微软雅黑 Light" panose="020B0502040204020203" charset="-122"/>
              </a:rPr>
              <a:t>)</a:t>
            </a:r>
          </a:p>
          <a:p>
            <a:pPr marL="0" indent="0">
              <a:spcBef>
                <a:spcPts val="0"/>
              </a:spcBef>
              <a:buClrTx/>
              <a:buSzTx/>
              <a:buNone/>
            </a:pPr>
            <a:r>
              <a:rPr lang="en-US" altLang="zh-CN" sz="2400" dirty="0" err="1">
                <a:solidFill>
                  <a:prstClr val="black"/>
                </a:solidFill>
                <a:ea typeface="微软雅黑 Light" panose="020B0502040204020203" charset="-122"/>
              </a:rPr>
              <a:t>knn.score</a:t>
            </a:r>
            <a:r>
              <a:rPr lang="en-US" altLang="zh-CN" sz="2400" dirty="0">
                <a:solidFill>
                  <a:prstClr val="black"/>
                </a:solidFill>
                <a:ea typeface="微软雅黑 Light" panose="020B0502040204020203" charset="-122"/>
              </a:rPr>
              <a:t>(</a:t>
            </a:r>
            <a:r>
              <a:rPr lang="en-US" altLang="zh-CN" sz="2400" dirty="0" err="1">
                <a:solidFill>
                  <a:prstClr val="black"/>
                </a:solidFill>
                <a:ea typeface="微软雅黑 Light" panose="020B0502040204020203" charset="-122"/>
              </a:rPr>
              <a:t>X_test</a:t>
            </a:r>
            <a:r>
              <a:rPr lang="en-US" altLang="zh-CN" sz="2400" dirty="0">
                <a:solidFill>
                  <a:prstClr val="black"/>
                </a:solidFill>
                <a:ea typeface="微软雅黑 Light" panose="020B0502040204020203" charset="-122"/>
              </a:rPr>
              <a:t>, </a:t>
            </a:r>
            <a:r>
              <a:rPr lang="en-US" altLang="zh-CN" sz="2400" dirty="0" err="1">
                <a:solidFill>
                  <a:prstClr val="black"/>
                </a:solidFill>
                <a:ea typeface="微软雅黑 Light" panose="020B0502040204020203" charset="-122"/>
              </a:rPr>
              <a:t>y_test</a:t>
            </a:r>
            <a:r>
              <a:rPr lang="en-US" altLang="zh-CN" sz="2400" dirty="0">
                <a:solidFill>
                  <a:prstClr val="black"/>
                </a:solidFill>
                <a:ea typeface="微软雅黑 Light" panose="020B0502040204020203" charset="-122"/>
              </a:rPr>
              <a:t>)</a:t>
            </a:r>
          </a:p>
          <a:p>
            <a:pPr marL="0" indent="0">
              <a:spcBef>
                <a:spcPts val="0"/>
              </a:spcBef>
              <a:buClrTx/>
              <a:buSzTx/>
              <a:buNone/>
            </a:pPr>
            <a:endParaRPr lang="en-US" altLang="zh-CN" sz="2400" dirty="0">
              <a:solidFill>
                <a:prstClr val="black"/>
              </a:solidFill>
              <a:ea typeface="微软雅黑 Light" panose="020B0502040204020203" charset="-122"/>
            </a:endParaRPr>
          </a:p>
          <a:p>
            <a:pPr marL="0" indent="0">
              <a:spcBef>
                <a:spcPts val="0"/>
              </a:spcBef>
              <a:buClrTx/>
              <a:buSzTx/>
              <a:buNone/>
            </a:pPr>
            <a:r>
              <a:rPr lang="en-US" altLang="zh-CN" sz="2400" dirty="0">
                <a:solidFill>
                  <a:prstClr val="black"/>
                </a:solidFill>
                <a:ea typeface="微软雅黑 Light" panose="020B0502040204020203" charset="-122"/>
              </a:rPr>
              <a:t>import </a:t>
            </a:r>
            <a:r>
              <a:rPr lang="en-US" altLang="zh-CN" sz="2400" dirty="0" err="1">
                <a:solidFill>
                  <a:prstClr val="black"/>
                </a:solidFill>
                <a:ea typeface="微软雅黑 Light" panose="020B0502040204020203" charset="-122"/>
              </a:rPr>
              <a:t>numpy</a:t>
            </a:r>
            <a:r>
              <a:rPr lang="en-US" altLang="zh-CN" sz="2400" dirty="0">
                <a:solidFill>
                  <a:prstClr val="black"/>
                </a:solidFill>
                <a:ea typeface="微软雅黑 Light" panose="020B0502040204020203" charset="-122"/>
              </a:rPr>
              <a:t> as np</a:t>
            </a:r>
          </a:p>
          <a:p>
            <a:pPr marL="0" indent="0">
              <a:spcBef>
                <a:spcPts val="0"/>
              </a:spcBef>
              <a:buClrTx/>
              <a:buSzTx/>
              <a:buNone/>
            </a:pPr>
            <a:r>
              <a:rPr lang="en-US" altLang="zh-CN" sz="2400" dirty="0" err="1">
                <a:solidFill>
                  <a:prstClr val="black"/>
                </a:solidFill>
                <a:ea typeface="微软雅黑 Light" panose="020B0502040204020203" charset="-122"/>
              </a:rPr>
              <a:t>X_new</a:t>
            </a:r>
            <a:r>
              <a:rPr lang="en-US" altLang="zh-CN" sz="2400" dirty="0">
                <a:solidFill>
                  <a:prstClr val="black"/>
                </a:solidFill>
                <a:ea typeface="微软雅黑 Light" panose="020B0502040204020203" charset="-122"/>
              </a:rPr>
              <a:t> = </a:t>
            </a:r>
            <a:r>
              <a:rPr lang="en-US" altLang="zh-CN" sz="2400" dirty="0" err="1">
                <a:solidFill>
                  <a:prstClr val="black"/>
                </a:solidFill>
                <a:ea typeface="微软雅黑 Light" panose="020B0502040204020203" charset="-122"/>
              </a:rPr>
              <a:t>np.array</a:t>
            </a:r>
            <a:r>
              <a:rPr lang="en-US" altLang="zh-CN" sz="2400" dirty="0">
                <a:solidFill>
                  <a:prstClr val="black"/>
                </a:solidFill>
                <a:ea typeface="微软雅黑 Light" panose="020B0502040204020203" charset="-122"/>
              </a:rPr>
              <a:t>([[5, 2.9, 1, 0.2]])</a:t>
            </a:r>
          </a:p>
          <a:p>
            <a:pPr marL="0" indent="0">
              <a:spcBef>
                <a:spcPts val="0"/>
              </a:spcBef>
              <a:buClrTx/>
              <a:buSzTx/>
              <a:buNone/>
            </a:pPr>
            <a:r>
              <a:rPr lang="en-US" altLang="zh-CN" sz="2400" dirty="0">
                <a:solidFill>
                  <a:prstClr val="black"/>
                </a:solidFill>
                <a:ea typeface="微软雅黑 Light" panose="020B0502040204020203" charset="-122"/>
              </a:rPr>
              <a:t>prediction = </a:t>
            </a:r>
            <a:r>
              <a:rPr lang="en-US" altLang="zh-CN" sz="2400" dirty="0" err="1">
                <a:solidFill>
                  <a:prstClr val="black"/>
                </a:solidFill>
                <a:ea typeface="微软雅黑 Light" panose="020B0502040204020203" charset="-122"/>
              </a:rPr>
              <a:t>knn.predict</a:t>
            </a:r>
            <a:r>
              <a:rPr lang="en-US" altLang="zh-CN" sz="2400" dirty="0">
                <a:solidFill>
                  <a:prstClr val="black"/>
                </a:solidFill>
                <a:ea typeface="微软雅黑 Light" panose="020B0502040204020203" charset="-122"/>
              </a:rPr>
              <a:t>(</a:t>
            </a:r>
            <a:r>
              <a:rPr lang="en-US" altLang="zh-CN" sz="2400" dirty="0" err="1">
                <a:solidFill>
                  <a:prstClr val="black"/>
                </a:solidFill>
                <a:ea typeface="微软雅黑 Light" panose="020B0502040204020203" charset="-122"/>
              </a:rPr>
              <a:t>X_new</a:t>
            </a:r>
            <a:r>
              <a:rPr lang="en-US" altLang="zh-CN" sz="2400" dirty="0">
                <a:solidFill>
                  <a:prstClr val="black"/>
                </a:solidFill>
                <a:ea typeface="微软雅黑 Light" panose="020B0502040204020203" charset="-122"/>
              </a:rPr>
              <a:t>)</a:t>
            </a:r>
          </a:p>
          <a:p>
            <a:pPr marL="0" indent="0">
              <a:spcBef>
                <a:spcPts val="0"/>
              </a:spcBef>
              <a:buClrTx/>
              <a:buSzTx/>
              <a:buNone/>
            </a:pPr>
            <a:r>
              <a:rPr lang="en-US" altLang="zh-CN" sz="2400" dirty="0">
                <a:solidFill>
                  <a:prstClr val="black"/>
                </a:solidFill>
                <a:ea typeface="微软雅黑 Light" panose="020B0502040204020203" charset="-122"/>
              </a:rPr>
              <a:t>print(prediction[0])</a:t>
            </a:r>
          </a:p>
          <a:p>
            <a:pPr marL="0" lvl="0" indent="0">
              <a:spcBef>
                <a:spcPts val="600"/>
              </a:spcBef>
              <a:spcAft>
                <a:spcPts val="600"/>
              </a:spcAft>
              <a:buClrTx/>
              <a:buSzTx/>
              <a:buNone/>
            </a:pPr>
            <a:endParaRPr lang="en-US" altLang="zh-CN" sz="2400" dirty="0">
              <a:solidFill>
                <a:prstClr val="black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多分类模型对比</a:t>
            </a:r>
            <a:r>
              <a:rPr lang="zh-CN" altLang="en-US" sz="4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案例</a:t>
            </a:r>
            <a:r>
              <a:rPr lang="en-US" altLang="zh-CN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-</a:t>
            </a: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鸢尾花样本</a:t>
            </a:r>
            <a:endParaRPr lang="en-US" sz="4000" dirty="0">
              <a:solidFill>
                <a:schemeClr val="tx1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457200" y="1524000"/>
            <a:ext cx="8229600" cy="495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365125" indent="-255905" algn="l" rtl="0" eaLnBrk="0" fontAlgn="base" hangingPunct="0">
              <a:spcBef>
                <a:spcPts val="400"/>
              </a:spcBef>
              <a:spcAft>
                <a:spcPct val="0"/>
              </a:spcAft>
              <a:buClr>
                <a:schemeClr val="accent1"/>
              </a:buClr>
              <a:buSzPct val="68000"/>
              <a:buFont typeface="Wingdings 3" panose="05040102010807070707" pitchFamily="18" charset="2"/>
              <a:buChar char="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1030" indent="-228600" algn="l" rtl="0" eaLnBrk="0" fontAlgn="base" hangingPunct="0">
              <a:spcBef>
                <a:spcPts val="325"/>
              </a:spcBef>
              <a:spcAft>
                <a:spcPct val="0"/>
              </a:spcAft>
              <a:buClr>
                <a:schemeClr val="accent1"/>
              </a:buClr>
              <a:buFont typeface="Verdana" panose="020B0604030504040204" pitchFamily="34" charset="0"/>
              <a:buChar char="◦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9155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SzPct val="100000"/>
              <a:buFont typeface="Wingdings 2" panose="05020102010507070707" pitchFamily="18" charset="2"/>
              <a:buChar char="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2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 panose="05020102010507070707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 panose="05020102010507070707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574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 panose="05020102010507070707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 panose="05020102010507070707"/>
              <a:buChar char="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spcBef>
                <a:spcPts val="600"/>
              </a:spcBef>
              <a:spcAft>
                <a:spcPts val="600"/>
              </a:spcAft>
              <a:buClrTx/>
              <a:buSzTx/>
              <a:buNone/>
            </a:pPr>
            <a:r>
              <a:rPr lang="en-US" altLang="zh-CN" sz="2400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 </a:t>
            </a:r>
            <a:r>
              <a:rPr lang="zh-CN" altLang="en-US" sz="2400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使用</a:t>
            </a:r>
            <a:r>
              <a:rPr lang="en-US" altLang="zh-CN" sz="24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k</a:t>
            </a:r>
            <a:r>
              <a:rPr lang="zh-CN" altLang="en-US" sz="24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近邻分类模型</a:t>
            </a:r>
            <a:r>
              <a:rPr lang="zh-CN" altLang="en-US" sz="2400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：</a:t>
            </a:r>
          </a:p>
          <a:p>
            <a:pPr marL="0" lvl="0" indent="0">
              <a:spcBef>
                <a:spcPts val="600"/>
              </a:spcBef>
              <a:spcAft>
                <a:spcPts val="600"/>
              </a:spcAft>
              <a:buClrTx/>
              <a:buSzTx/>
              <a:buNone/>
            </a:pPr>
            <a:r>
              <a:rPr lang="en-US" altLang="zh-CN" sz="2400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from </a:t>
            </a:r>
            <a:r>
              <a:rPr lang="en-US" altLang="zh-CN" sz="2400" dirty="0" err="1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sklearn.neighbors</a:t>
            </a:r>
            <a:r>
              <a:rPr lang="en-US" altLang="zh-CN" sz="2400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import </a:t>
            </a:r>
            <a:r>
              <a:rPr lang="en-US" altLang="zh-CN" sz="2400" dirty="0" err="1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KNeighborsClassifier</a:t>
            </a:r>
            <a:endParaRPr lang="en-US" altLang="zh-CN" sz="24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lvl="0" indent="0">
              <a:spcBef>
                <a:spcPts val="600"/>
              </a:spcBef>
              <a:spcAft>
                <a:spcPts val="600"/>
              </a:spcAft>
              <a:buClrTx/>
              <a:buSzTx/>
              <a:buNone/>
            </a:pPr>
            <a:r>
              <a:rPr lang="en-US" altLang="zh-CN" sz="2400" dirty="0" err="1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knn</a:t>
            </a:r>
            <a:r>
              <a:rPr lang="en-US" altLang="zh-CN" sz="2400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= </a:t>
            </a:r>
            <a:r>
              <a:rPr lang="en-US" altLang="zh-CN" sz="2400" dirty="0" err="1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KNeighborsClassifier</a:t>
            </a:r>
            <a:r>
              <a:rPr lang="en-US" altLang="zh-CN" sz="2400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en-US" altLang="zh-CN" sz="2400" dirty="0" err="1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n_neighbors</a:t>
            </a:r>
            <a:r>
              <a:rPr lang="en-US" altLang="zh-CN" sz="2400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=5)</a:t>
            </a:r>
          </a:p>
          <a:p>
            <a:pPr marL="0" lvl="0" indent="0">
              <a:spcBef>
                <a:spcPts val="600"/>
              </a:spcBef>
              <a:spcAft>
                <a:spcPts val="0"/>
              </a:spcAft>
              <a:buClrTx/>
              <a:buSzTx/>
              <a:buNone/>
            </a:pPr>
            <a:r>
              <a:rPr lang="en-US" altLang="zh-CN" sz="2400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 </a:t>
            </a:r>
            <a:r>
              <a:rPr lang="zh-CN" altLang="en-US" sz="2400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使用</a:t>
            </a:r>
            <a:r>
              <a:rPr lang="zh-CN" altLang="en-US" sz="24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逻辑分类模型</a:t>
            </a:r>
            <a:r>
              <a:rPr lang="zh-CN" altLang="en-US" sz="2400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：</a:t>
            </a:r>
          </a:p>
          <a:p>
            <a:pPr marL="0" lvl="0" indent="0">
              <a:spcBef>
                <a:spcPts val="600"/>
              </a:spcBef>
              <a:spcAft>
                <a:spcPts val="0"/>
              </a:spcAft>
              <a:buClrTx/>
              <a:buSzTx/>
              <a:buNone/>
            </a:pPr>
            <a:r>
              <a:rPr lang="en-US" altLang="zh-CN" sz="2400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from </a:t>
            </a:r>
            <a:r>
              <a:rPr lang="en-US" altLang="zh-CN" sz="2400" dirty="0" err="1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sklearn.linear_model</a:t>
            </a:r>
            <a:r>
              <a:rPr lang="en-US" altLang="zh-CN" sz="2400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import </a:t>
            </a:r>
            <a:r>
              <a:rPr lang="en-US" altLang="zh-CN" sz="2400" dirty="0" err="1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LogisticRegression</a:t>
            </a:r>
            <a:endParaRPr lang="en-US" altLang="zh-CN" sz="24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lvl="0" indent="0">
              <a:spcBef>
                <a:spcPts val="600"/>
              </a:spcBef>
              <a:spcAft>
                <a:spcPts val="0"/>
              </a:spcAft>
              <a:buClrTx/>
              <a:buSzTx/>
              <a:buNone/>
            </a:pPr>
            <a:r>
              <a:rPr lang="en-US" altLang="zh-CN" sz="2400" dirty="0" err="1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lr</a:t>
            </a:r>
            <a:r>
              <a:rPr lang="en-US" altLang="zh-CN" sz="2400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=</a:t>
            </a:r>
            <a:r>
              <a:rPr lang="en-US" altLang="zh-CN" sz="2400" dirty="0" err="1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LogisticRegression</a:t>
            </a:r>
            <a:r>
              <a:rPr lang="en-US" altLang="zh-CN" sz="2400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(C=2,</a:t>
            </a:r>
            <a:r>
              <a:rPr lang="zh-CN" altLang="en-US" sz="2400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</a:t>
            </a:r>
            <a:r>
              <a:rPr lang="en-US" altLang="zh-CN" sz="2400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penalty</a:t>
            </a:r>
            <a:r>
              <a:rPr lang="en-US" altLang="zh-CN" sz="240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='l2',</a:t>
            </a:r>
            <a:endParaRPr lang="en-US" altLang="zh-CN" sz="2400" dirty="0">
              <a:solidFill>
                <a:prstClr val="black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lvl="0" indent="0">
              <a:spcBef>
                <a:spcPts val="600"/>
              </a:spcBef>
              <a:spcAft>
                <a:spcPts val="0"/>
              </a:spcAft>
              <a:buClrTx/>
              <a:buSzTx/>
              <a:buNone/>
            </a:pPr>
            <a:r>
              <a:rPr lang="en-US" altLang="zh-CN" sz="2400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	solver='</a:t>
            </a:r>
            <a:r>
              <a:rPr lang="en-US" altLang="zh-CN" sz="2400" dirty="0" err="1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liblinear</a:t>
            </a:r>
            <a:r>
              <a:rPr lang="en-US" altLang="zh-CN" sz="2400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',</a:t>
            </a:r>
            <a:r>
              <a:rPr lang="zh-CN" altLang="en-US" sz="2400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</a:t>
            </a:r>
            <a:r>
              <a:rPr lang="en-US" altLang="zh-CN" sz="2400" dirty="0" err="1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multi_class</a:t>
            </a:r>
            <a:r>
              <a:rPr lang="en-US" altLang="zh-CN" sz="24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='auto'</a:t>
            </a:r>
            <a:r>
              <a:rPr lang="en-US" altLang="zh-CN" sz="2400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</a:p>
          <a:p>
            <a:pPr marL="0" lvl="0" indent="0">
              <a:spcBef>
                <a:spcPts val="600"/>
              </a:spcBef>
              <a:spcAft>
                <a:spcPts val="0"/>
              </a:spcAft>
              <a:buClrTx/>
              <a:buSzTx/>
              <a:buNone/>
            </a:pPr>
            <a:r>
              <a:rPr lang="en-US" altLang="zh-CN" sz="2400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 </a:t>
            </a:r>
            <a:r>
              <a:rPr lang="zh-CN" altLang="en-US" sz="2400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使用</a:t>
            </a:r>
            <a:r>
              <a:rPr lang="zh-CN" altLang="en-US" sz="24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线性支持向量机分类模型</a:t>
            </a:r>
            <a:r>
              <a:rPr lang="zh-CN" altLang="en-US" sz="2400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：</a:t>
            </a:r>
          </a:p>
          <a:p>
            <a:pPr marL="0" lvl="0" indent="0">
              <a:spcBef>
                <a:spcPts val="600"/>
              </a:spcBef>
              <a:spcAft>
                <a:spcPts val="0"/>
              </a:spcAft>
              <a:buClrTx/>
              <a:buSzTx/>
              <a:buNone/>
            </a:pPr>
            <a:r>
              <a:rPr lang="en-US" altLang="zh-CN" sz="2400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from </a:t>
            </a:r>
            <a:r>
              <a:rPr lang="en-US" altLang="zh-CN" sz="2400" dirty="0" err="1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sklearn.svm</a:t>
            </a:r>
            <a:r>
              <a:rPr lang="en-US" altLang="zh-CN" sz="2400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import </a:t>
            </a:r>
            <a:r>
              <a:rPr lang="en-US" altLang="zh-CN" sz="2400" dirty="0" err="1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LinearSVC</a:t>
            </a:r>
            <a:endParaRPr lang="en-US" altLang="zh-CN" sz="24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lvl="0" indent="0">
              <a:spcBef>
                <a:spcPts val="600"/>
              </a:spcBef>
              <a:spcAft>
                <a:spcPts val="0"/>
              </a:spcAft>
              <a:buClrTx/>
              <a:buSzTx/>
              <a:buNone/>
            </a:pPr>
            <a:r>
              <a:rPr lang="en-US" altLang="zh-CN" sz="2400" dirty="0" err="1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Lsvc</a:t>
            </a:r>
            <a:r>
              <a:rPr lang="en-US" altLang="zh-CN" sz="2400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= </a:t>
            </a:r>
            <a:r>
              <a:rPr lang="en-US" altLang="zh-CN" sz="2400" dirty="0" err="1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LinearSVC</a:t>
            </a:r>
            <a:r>
              <a:rPr lang="en-US" altLang="zh-CN" sz="2400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(C=1, penalty='l2', </a:t>
            </a:r>
            <a:r>
              <a:rPr lang="en-US" altLang="zh-CN" sz="2400" dirty="0" err="1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max_iter</a:t>
            </a:r>
            <a:r>
              <a:rPr lang="en-US" altLang="zh-CN" sz="2400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=10000)</a:t>
            </a:r>
          </a:p>
          <a:p>
            <a:pPr marL="0" lvl="0" indent="0">
              <a:spcBef>
                <a:spcPts val="600"/>
              </a:spcBef>
              <a:spcAft>
                <a:spcPts val="0"/>
              </a:spcAft>
              <a:buClrTx/>
              <a:buSzTx/>
              <a:buNone/>
            </a:pPr>
            <a:endParaRPr lang="en-US" altLang="zh-CN" sz="2400" dirty="0">
              <a:solidFill>
                <a:prstClr val="black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</a:rPr>
              <a:t>线性分类模型的</a:t>
            </a:r>
            <a:r>
              <a:rPr lang="zh-CN" altLang="en-US" sz="4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</a:rPr>
              <a:t>任务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457200" y="1676400"/>
            <a:ext cx="8229600" cy="388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365125" indent="-255905" algn="l" rtl="0" eaLnBrk="0" fontAlgn="base" hangingPunct="0">
              <a:spcBef>
                <a:spcPts val="400"/>
              </a:spcBef>
              <a:spcAft>
                <a:spcPct val="0"/>
              </a:spcAft>
              <a:buClr>
                <a:schemeClr val="accent1"/>
              </a:buClr>
              <a:buSzPct val="68000"/>
              <a:buFont typeface="Wingdings 3" panose="05040102010807070707" pitchFamily="18" charset="2"/>
              <a:buChar char="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1030" indent="-228600" algn="l" rtl="0" eaLnBrk="0" fontAlgn="base" hangingPunct="0">
              <a:spcBef>
                <a:spcPts val="325"/>
              </a:spcBef>
              <a:spcAft>
                <a:spcPct val="0"/>
              </a:spcAft>
              <a:buClr>
                <a:schemeClr val="accent1"/>
              </a:buClr>
              <a:buFont typeface="Verdana" panose="020B0604030504040204" pitchFamily="34" charset="0"/>
              <a:buChar char="◦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9155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SzPct val="100000"/>
              <a:buFont typeface="Wingdings 2" panose="05020102010507070707" pitchFamily="18" charset="2"/>
              <a:buChar char="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2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 panose="05020102010507070707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 panose="05020102010507070707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574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 panose="05020102010507070707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 panose="05020102010507070707"/>
              <a:buChar char="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indent="-51435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 startAt="3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机器学习的二分类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任务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：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885825" lvl="1" indent="-3429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ü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如果函数值小等于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0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，就预测为类别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-1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；如果函数值大于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0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，就预测为类别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+1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；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885825" lvl="1" indent="-3429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ü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这个预测规则通用于所有分类的线性模型；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885825" lvl="1" indent="-3429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ü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有很多种不同的方法来找出系数和截距。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</a:rPr>
              <a:t>支持向量机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457200" y="1371600"/>
            <a:ext cx="8229600" cy="464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365125" indent="-255905" algn="l" rtl="0" eaLnBrk="0" fontAlgn="base" hangingPunct="0">
              <a:spcBef>
                <a:spcPts val="400"/>
              </a:spcBef>
              <a:spcAft>
                <a:spcPct val="0"/>
              </a:spcAft>
              <a:buClr>
                <a:schemeClr val="accent1"/>
              </a:buClr>
              <a:buSzPct val="68000"/>
              <a:buFont typeface="Wingdings 3" panose="05040102010807070707" pitchFamily="18" charset="2"/>
              <a:buChar char="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1030" indent="-228600" algn="l" rtl="0" eaLnBrk="0" fontAlgn="base" hangingPunct="0">
              <a:spcBef>
                <a:spcPts val="325"/>
              </a:spcBef>
              <a:spcAft>
                <a:spcPct val="0"/>
              </a:spcAft>
              <a:buClr>
                <a:schemeClr val="accent1"/>
              </a:buClr>
              <a:buFont typeface="Verdana" panose="020B0604030504040204" pitchFamily="34" charset="0"/>
              <a:buChar char="◦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9155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SzPct val="100000"/>
              <a:buFont typeface="Wingdings 2" panose="05020102010507070707" pitchFamily="18" charset="2"/>
              <a:buChar char="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2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 panose="05020102010507070707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 panose="05020102010507070707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574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 panose="05020102010507070707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 panose="05020102010507070707"/>
              <a:buChar char="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indent="-51435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n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支持向量机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(Support Vector Machine, SVM)</a:t>
            </a:r>
          </a:p>
          <a:p>
            <a:pPr marL="885825" lvl="1" indent="-3429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ü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最早由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Vapnik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(1963, 1964)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提出，其早期用途是手写文字和肖像识别。上世纪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90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年代后逐渐成为统计学的一部分。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885825" lvl="1" indent="-3429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ü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一种监督学习算法，目前主要用于分类。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885825" lvl="1" indent="-3429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ü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主要概念是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支持向量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(support vector)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以及由支持向量构成的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决策边界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(decision-making boundary)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。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</a:rPr>
              <a:t>支持向量机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457200" y="1295400"/>
            <a:ext cx="84582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365125" indent="-255905" algn="l" rtl="0" eaLnBrk="0" fontAlgn="base" hangingPunct="0">
              <a:spcBef>
                <a:spcPts val="400"/>
              </a:spcBef>
              <a:spcAft>
                <a:spcPct val="0"/>
              </a:spcAft>
              <a:buClr>
                <a:schemeClr val="accent1"/>
              </a:buClr>
              <a:buSzPct val="68000"/>
              <a:buFont typeface="Wingdings 3" panose="05040102010807070707" pitchFamily="18" charset="2"/>
              <a:buChar char="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1030" indent="-228600" algn="l" rtl="0" eaLnBrk="0" fontAlgn="base" hangingPunct="0">
              <a:spcBef>
                <a:spcPts val="325"/>
              </a:spcBef>
              <a:spcAft>
                <a:spcPct val="0"/>
              </a:spcAft>
              <a:buClr>
                <a:schemeClr val="accent1"/>
              </a:buClr>
              <a:buFont typeface="Verdana" panose="020B0604030504040204" pitchFamily="34" charset="0"/>
              <a:buChar char="◦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9155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SzPct val="100000"/>
              <a:buFont typeface="Wingdings 2" panose="05020102010507070707" pitchFamily="18" charset="2"/>
              <a:buChar char="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2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 panose="05020102010507070707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 panose="05020102010507070707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574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 panose="05020102010507070707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 panose="05020102010507070707"/>
              <a:buChar char="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Consolas" panose="020B0609020204030204" charset="0"/>
                <a:ea typeface="宋体" panose="02010600030101010101" pitchFamily="2" charset="-122"/>
                <a:cs typeface="Consolas" panose="020B0609020204030204" charset="0"/>
              </a:rPr>
              <a:t>Understanding </a:t>
            </a:r>
            <a:r>
              <a:rPr lang="en-US" altLang="zh-CN" sz="2800" dirty="0">
                <a:solidFill>
                  <a:srgbClr val="FF0000"/>
                </a:solidFill>
                <a:latin typeface="Consolas" panose="020B0609020204030204" charset="0"/>
                <a:ea typeface="宋体" panose="02010600030101010101" pitchFamily="2" charset="-122"/>
                <a:cs typeface="Consolas" panose="020B0609020204030204" charset="0"/>
              </a:rPr>
              <a:t>SVM</a:t>
            </a:r>
            <a:r>
              <a:rPr lang="en-US" altLang="zh-CN" sz="2800" dirty="0">
                <a:latin typeface="Consolas" panose="020B0609020204030204" charset="0"/>
                <a:ea typeface="宋体" panose="02010600030101010101" pitchFamily="2" charset="-122"/>
                <a:cs typeface="Consolas" panose="020B0609020204030204" charset="0"/>
              </a:rPr>
              <a:t>s: </a:t>
            </a:r>
          </a:p>
          <a:p>
            <a:pPr marL="514350" indent="-51435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n"/>
            </a:pPr>
            <a:r>
              <a:rPr lang="en-US" altLang="zh-CN" sz="2800" dirty="0">
                <a:latin typeface="Consolas" panose="020B0609020204030204" charset="0"/>
                <a:ea typeface="宋体" panose="02010600030101010101" pitchFamily="2" charset="-122"/>
                <a:cs typeface="Consolas" panose="020B0609020204030204" charset="0"/>
              </a:rPr>
              <a:t>During training, the SVM learns how important each of the </a:t>
            </a:r>
            <a:r>
              <a:rPr lang="en-US" altLang="zh-CN" sz="2800" i="1" dirty="0">
                <a:solidFill>
                  <a:srgbClr val="00B0F0"/>
                </a:solidFill>
                <a:latin typeface="Consolas" panose="020B0609020204030204" charset="0"/>
                <a:ea typeface="宋体" panose="02010600030101010101" pitchFamily="2" charset="-122"/>
                <a:cs typeface="Consolas" panose="020B0609020204030204" charset="0"/>
              </a:rPr>
              <a:t>training data points</a:t>
            </a:r>
            <a:r>
              <a:rPr lang="en-US" altLang="zh-CN" sz="2800" dirty="0">
                <a:latin typeface="Consolas" panose="020B0609020204030204" charset="0"/>
                <a:ea typeface="宋体" panose="02010600030101010101" pitchFamily="2" charset="-122"/>
                <a:cs typeface="Consolas" panose="020B0609020204030204" charset="0"/>
              </a:rPr>
              <a:t> is to represent the </a:t>
            </a:r>
            <a:r>
              <a:rPr lang="en-US" altLang="zh-CN" sz="2800" i="1" dirty="0">
                <a:solidFill>
                  <a:srgbClr val="00B0F0"/>
                </a:solidFill>
                <a:latin typeface="Consolas" panose="020B0609020204030204" charset="0"/>
                <a:ea typeface="宋体" panose="02010600030101010101" pitchFamily="2" charset="-122"/>
                <a:cs typeface="Consolas" panose="020B0609020204030204" charset="0"/>
              </a:rPr>
              <a:t>decision boundary</a:t>
            </a:r>
            <a:r>
              <a:rPr lang="en-US" altLang="zh-CN" sz="2800" dirty="0">
                <a:latin typeface="Consolas" panose="020B0609020204030204" charset="0"/>
                <a:ea typeface="宋体" panose="02010600030101010101" pitchFamily="2" charset="-122"/>
                <a:cs typeface="Consolas" panose="020B0609020204030204" charset="0"/>
              </a:rPr>
              <a:t> between the two classes. </a:t>
            </a:r>
          </a:p>
          <a:p>
            <a:pPr marL="514350" indent="-51435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n"/>
            </a:pPr>
            <a:r>
              <a:rPr lang="en-US" altLang="zh-CN" sz="2800" dirty="0">
                <a:latin typeface="Consolas" panose="020B0609020204030204" charset="0"/>
                <a:ea typeface="宋体" panose="02010600030101010101" pitchFamily="2" charset="-122"/>
                <a:cs typeface="Consolas" panose="020B0609020204030204" charset="0"/>
              </a:rPr>
              <a:t>Typically only </a:t>
            </a:r>
            <a:r>
              <a:rPr lang="en-US" altLang="zh-CN" sz="2800" i="1" dirty="0">
                <a:solidFill>
                  <a:srgbClr val="00B0F0"/>
                </a:solidFill>
                <a:latin typeface="Consolas" panose="020B0609020204030204" charset="0"/>
                <a:ea typeface="宋体" panose="02010600030101010101" pitchFamily="2" charset="-122"/>
                <a:cs typeface="Consolas" panose="020B0609020204030204" charset="0"/>
              </a:rPr>
              <a:t>a subset</a:t>
            </a:r>
            <a:r>
              <a:rPr lang="en-US" altLang="zh-CN" sz="2800" dirty="0">
                <a:latin typeface="Consolas" panose="020B0609020204030204" charset="0"/>
                <a:ea typeface="宋体" panose="02010600030101010101" pitchFamily="2" charset="-122"/>
                <a:cs typeface="Consolas" panose="020B0609020204030204" charset="0"/>
              </a:rPr>
              <a:t> of the training points matter for defining the decision boundary: </a:t>
            </a:r>
            <a:r>
              <a:rPr lang="en-US" altLang="zh-CN" sz="2800" i="1" dirty="0">
                <a:solidFill>
                  <a:srgbClr val="00B0F0"/>
                </a:solidFill>
                <a:latin typeface="Consolas" panose="020B0609020204030204" charset="0"/>
                <a:ea typeface="宋体" panose="02010600030101010101" pitchFamily="2" charset="-122"/>
                <a:cs typeface="Consolas" panose="020B0609020204030204" charset="0"/>
              </a:rPr>
              <a:t>the ones that lie on the border between the classes</a:t>
            </a:r>
            <a:r>
              <a:rPr lang="en-US" altLang="zh-CN" sz="2800" dirty="0">
                <a:latin typeface="Consolas" panose="020B0609020204030204" charset="0"/>
                <a:ea typeface="宋体" panose="02010600030101010101" pitchFamily="2" charset="-122"/>
                <a:cs typeface="Consolas" panose="020B0609020204030204" charset="0"/>
              </a:rPr>
              <a:t>. These are </a:t>
            </a:r>
            <a:r>
              <a:rPr lang="en-US" altLang="zh-CN" sz="2800" i="1" dirty="0">
                <a:solidFill>
                  <a:srgbClr val="FF0000"/>
                </a:solidFill>
                <a:latin typeface="Consolas" panose="020B0609020204030204" charset="0"/>
                <a:ea typeface="宋体" panose="02010600030101010101" pitchFamily="2" charset="-122"/>
                <a:cs typeface="Consolas" panose="020B0609020204030204" charset="0"/>
              </a:rPr>
              <a:t>called support vectors</a:t>
            </a:r>
            <a:r>
              <a:rPr lang="en-US" altLang="zh-CN" sz="2800" dirty="0">
                <a:latin typeface="Consolas" panose="020B0609020204030204" charset="0"/>
                <a:ea typeface="宋体" panose="02010600030101010101" pitchFamily="2" charset="-122"/>
                <a:cs typeface="Consolas" panose="020B0609020204030204" charset="0"/>
              </a:rPr>
              <a:t> and give the </a:t>
            </a:r>
            <a:r>
              <a:rPr lang="en-US" altLang="zh-CN" sz="2800" i="1" dirty="0">
                <a:solidFill>
                  <a:srgbClr val="00B050"/>
                </a:solidFill>
                <a:latin typeface="Consolas" panose="020B0609020204030204" charset="0"/>
                <a:ea typeface="宋体" panose="02010600030101010101" pitchFamily="2" charset="-122"/>
                <a:cs typeface="Consolas" panose="020B0609020204030204" charset="0"/>
              </a:rPr>
              <a:t>support vector machine</a:t>
            </a:r>
            <a:r>
              <a:rPr lang="en-US" altLang="zh-CN" sz="2800" dirty="0">
                <a:latin typeface="Consolas" panose="020B0609020204030204" charset="0"/>
                <a:ea typeface="宋体" panose="02010600030101010101" pitchFamily="2" charset="-122"/>
                <a:cs typeface="Consolas" panose="020B0609020204030204" charset="0"/>
              </a:rPr>
              <a:t> its name.</a:t>
            </a: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</a:rPr>
              <a:t>支持向量机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  <p:pic>
        <p:nvPicPr>
          <p:cNvPr id="1026" name="Picture 2" descr="https://pic1.zhimg.com/80/00becdd15361c8e5ceb65da02bcf7fda_720w.jpg?source=1940ef5c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8305" y="1371600"/>
            <a:ext cx="5788025" cy="39795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/>
          <p:cNvSpPr txBox="1"/>
          <p:nvPr/>
        </p:nvSpPr>
        <p:spPr>
          <a:xfrm>
            <a:off x="914400" y="5486400"/>
            <a:ext cx="73152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</a:rPr>
              <a:t>为一堆水果分类：苹果和香蕉；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</a:endParaRPr>
          </a:p>
          <a:p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</a:rPr>
              <a:t>最靠近分类边界的苹果和香蕉就是支持向量。</a:t>
            </a: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</a:rPr>
              <a:t>支持向量机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  <p:pic>
        <p:nvPicPr>
          <p:cNvPr id="2" name="Picture 2" descr="支持向量机（SVM）——原理篇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624548"/>
            <a:ext cx="4298458" cy="37856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/>
          <p:cNvSpPr txBox="1"/>
          <p:nvPr/>
        </p:nvSpPr>
        <p:spPr>
          <a:xfrm>
            <a:off x="533400" y="2010013"/>
            <a:ext cx="4114800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zh-CN" altLang="en-US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为实心点和空心点分类，分类边界为线性（直线</a:t>
            </a: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W</a:t>
            </a:r>
            <a:r>
              <a:rPr lang="zh-CN" altLang="en-US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）：</a:t>
            </a:r>
            <a:endParaRPr lang="en-US" altLang="zh-CN" sz="20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ü"/>
            </a:pPr>
            <a:r>
              <a:rPr lang="zh-CN" altLang="en-US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最靠近分类边界的实心点和空心点（红颜色表示）为支持向量；</a:t>
            </a:r>
            <a:endParaRPr lang="en-US" altLang="zh-CN" sz="20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ü"/>
            </a:pPr>
            <a:r>
              <a:rPr lang="zh-CN" altLang="en-US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就是这些红色的点决定了分类边界线，它们是起到关键作用的数据点，其余都是“打酱油”的；</a:t>
            </a:r>
            <a:endParaRPr lang="en-US" altLang="zh-CN" sz="20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ü"/>
            </a:pPr>
            <a:r>
              <a:rPr lang="zh-CN" altLang="en-US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“机”指代分类器（</a:t>
            </a: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Classifier</a:t>
            </a:r>
            <a:r>
              <a:rPr lang="zh-CN" altLang="en-US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）或回归器（</a:t>
            </a: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Regressor</a:t>
            </a:r>
            <a:r>
              <a:rPr lang="zh-CN" altLang="en-US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）。</a:t>
            </a:r>
            <a:endParaRPr lang="en-US" altLang="zh-CN" sz="20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</a:rPr>
              <a:t>支持向量机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457200" y="1371600"/>
            <a:ext cx="8229600" cy="464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365125" indent="-255905" algn="l" rtl="0" eaLnBrk="0" fontAlgn="base" hangingPunct="0">
              <a:spcBef>
                <a:spcPts val="400"/>
              </a:spcBef>
              <a:spcAft>
                <a:spcPct val="0"/>
              </a:spcAft>
              <a:buClr>
                <a:schemeClr val="accent1"/>
              </a:buClr>
              <a:buSzPct val="68000"/>
              <a:buFont typeface="Wingdings 3" panose="05040102010807070707" pitchFamily="18" charset="2"/>
              <a:buChar char="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1030" indent="-228600" algn="l" rtl="0" eaLnBrk="0" fontAlgn="base" hangingPunct="0">
              <a:spcBef>
                <a:spcPts val="325"/>
              </a:spcBef>
              <a:spcAft>
                <a:spcPct val="0"/>
              </a:spcAft>
              <a:buClr>
                <a:schemeClr val="accent1"/>
              </a:buClr>
              <a:buFont typeface="Verdana" panose="020B0604030504040204" pitchFamily="34" charset="0"/>
              <a:buChar char="◦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9155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SzPct val="100000"/>
              <a:buFont typeface="Wingdings 2" panose="05020102010507070707" pitchFamily="18" charset="2"/>
              <a:buChar char="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2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 panose="05020102010507070707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 panose="05020102010507070707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574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 panose="05020102010507070707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 panose="05020102010507070707"/>
              <a:buChar char="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indent="-51435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n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</a:rPr>
              <a:t>支持向量机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</a:endParaRPr>
          </a:p>
          <a:p>
            <a:pPr marL="885825" lvl="1" indent="-3429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ü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</a:rPr>
              <a:t>通过最小化结构化风险来提高学习机泛化能力；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</a:endParaRPr>
          </a:p>
          <a:p>
            <a:pPr marL="885825" lvl="1" indent="-3429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ü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</a:rPr>
              <a:t>在统计样本量较少的情况下，亦能获得良好统计规律；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</a:endParaRPr>
          </a:p>
          <a:p>
            <a:pPr marL="885825" lvl="1" indent="-3429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ü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</a:rPr>
              <a:t>是一种二分类模型，其基本模型定义为特征空间上的间隔（距离）最大的线性分类器；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</a:endParaRPr>
          </a:p>
          <a:p>
            <a:pPr marL="885825" lvl="1" indent="-3429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ü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</a:rPr>
              <a:t>即支持向量机的学习策略是使间隔最大化，最终可转化为一个凸二次规划问题求解。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4&quot;&gt;&lt;property id=&quot;20148&quot; value=&quot;5&quot;/&gt;&lt;property id=&quot;20300&quot; value=&quot;Slide 1&quot;/&gt;&lt;property id=&quot;20307&quot; value=&quot;298&quot;/&gt;&lt;/object&gt;&lt;object type=&quot;3&quot; unique_id=&quot;10005&quot;&gt;&lt;property id=&quot;20148&quot; value=&quot;5&quot;/&gt;&lt;property id=&quot;20300&quot; value=&quot;Slide 2&quot;/&gt;&lt;property id=&quot;20307&quot; value=&quot;297&quot;/&gt;&lt;/object&gt;&lt;object type=&quot;3&quot; unique_id=&quot;10006&quot;&gt;&lt;property id=&quot;20148&quot; value=&quot;5&quot;/&gt;&lt;property id=&quot;20300&quot; value=&quot;Slide 3&quot;/&gt;&lt;property id=&quot;20307&quot; value=&quot;260&quot;/&gt;&lt;/object&gt;&lt;object type=&quot;3&quot; unique_id=&quot;10007&quot;&gt;&lt;property id=&quot;20148&quot; value=&quot;5&quot;/&gt;&lt;property id=&quot;20300&quot; value=&quot;Slide 4&quot;/&gt;&lt;property id=&quot;20307&quot; value=&quot;303&quot;/&gt;&lt;/object&gt;&lt;object type=&quot;3&quot; unique_id=&quot;10008&quot;&gt;&lt;property id=&quot;20148&quot; value=&quot;5&quot;/&gt;&lt;property id=&quot;20300&quot; value=&quot;Slide 5&quot;/&gt;&lt;property id=&quot;20307&quot; value=&quot;262&quot;/&gt;&lt;/object&gt;&lt;object type=&quot;3&quot; unique_id=&quot;10009&quot;&gt;&lt;property id=&quot;20148&quot; value=&quot;5&quot;/&gt;&lt;property id=&quot;20300&quot; value=&quot;Slide 6&quot;/&gt;&lt;property id=&quot;20307&quot; value=&quot;261&quot;/&gt;&lt;/object&gt;&lt;object type=&quot;3&quot; unique_id=&quot;10010&quot;&gt;&lt;property id=&quot;20148&quot; value=&quot;5&quot;/&gt;&lt;property id=&quot;20300&quot; value=&quot;Slide 7&quot;/&gt;&lt;property id=&quot;20307&quot; value=&quot;263&quot;/&gt;&lt;/object&gt;&lt;object type=&quot;3&quot; unique_id=&quot;10011&quot;&gt;&lt;property id=&quot;20148&quot; value=&quot;5&quot;/&gt;&lt;property id=&quot;20300&quot; value=&quot;Slide 8&quot;/&gt;&lt;property id=&quot;20307&quot; value=&quot;264&quot;/&gt;&lt;/object&gt;&lt;object type=&quot;3&quot; unique_id=&quot;10012&quot;&gt;&lt;property id=&quot;20148&quot; value=&quot;5&quot;/&gt;&lt;property id=&quot;20300&quot; value=&quot;Slide 9&quot;/&gt;&lt;property id=&quot;20307&quot; value=&quot;265&quot;/&gt;&lt;/object&gt;&lt;object type=&quot;3&quot; unique_id=&quot;10013&quot;&gt;&lt;property id=&quot;20148&quot; value=&quot;5&quot;/&gt;&lt;property id=&quot;20300&quot; value=&quot;Slide 10&quot;/&gt;&lt;property id=&quot;20307&quot; value=&quot;270&quot;/&gt;&lt;/object&gt;&lt;object type=&quot;3&quot; unique_id=&quot;10014&quot;&gt;&lt;property id=&quot;20148&quot; value=&quot;5&quot;/&gt;&lt;property id=&quot;20300&quot; value=&quot;Slide 11&quot;/&gt;&lt;property id=&quot;20307&quot; value=&quot;269&quot;/&gt;&lt;/object&gt;&lt;object type=&quot;3&quot; unique_id=&quot;10015&quot;&gt;&lt;property id=&quot;20148&quot; value=&quot;5&quot;/&gt;&lt;property id=&quot;20300&quot; value=&quot;Slide 12&quot;/&gt;&lt;property id=&quot;20307&quot; value=&quot;286&quot;/&gt;&lt;/object&gt;&lt;object type=&quot;3&quot; unique_id=&quot;10016&quot;&gt;&lt;property id=&quot;20148&quot; value=&quot;5&quot;/&gt;&lt;property id=&quot;20300&quot; value=&quot;Slide 13&quot;/&gt;&lt;property id=&quot;20307&quot; value=&quot;273&quot;/&gt;&lt;/object&gt;&lt;object type=&quot;3&quot; unique_id=&quot;10017&quot;&gt;&lt;property id=&quot;20148&quot; value=&quot;5&quot;/&gt;&lt;property id=&quot;20300&quot; value=&quot;Slide 14&quot;/&gt;&lt;property id=&quot;20307&quot; value=&quot;294&quot;/&gt;&lt;/object&gt;&lt;object type=&quot;3&quot; unique_id=&quot;10018&quot;&gt;&lt;property id=&quot;20148&quot; value=&quot;5&quot;/&gt;&lt;property id=&quot;20300&quot; value=&quot;Slide 15&quot;/&gt;&lt;property id=&quot;20307&quot; value=&quot;304&quot;/&gt;&lt;/object&gt;&lt;object type=&quot;3&quot; unique_id=&quot;10019&quot;&gt;&lt;property id=&quot;20148&quot; value=&quot;5&quot;/&gt;&lt;property id=&quot;20300&quot; value=&quot;Slide 16&quot;/&gt;&lt;property id=&quot;20307&quot; value=&quot;305&quot;/&gt;&lt;/object&gt;&lt;object type=&quot;3&quot; unique_id=&quot;10020&quot;&gt;&lt;property id=&quot;20148&quot; value=&quot;5&quot;/&gt;&lt;property id=&quot;20300&quot; value=&quot;Slide 17&quot;/&gt;&lt;property id=&quot;20307&quot; value=&quot;271&quot;/&gt;&lt;/object&gt;&lt;object type=&quot;3&quot; unique_id=&quot;10021&quot;&gt;&lt;property id=&quot;20148&quot; value=&quot;5&quot;/&gt;&lt;property id=&quot;20300&quot; value=&quot;Slide 18&quot;/&gt;&lt;property id=&quot;20307&quot; value=&quot;306&quot;/&gt;&lt;/object&gt;&lt;object type=&quot;3&quot; unique_id=&quot;10022&quot;&gt;&lt;property id=&quot;20148&quot; value=&quot;5&quot;/&gt;&lt;property id=&quot;20300&quot; value=&quot;Slide 19&quot;/&gt;&lt;property id=&quot;20307&quot; value=&quot;287&quot;/&gt;&lt;/object&gt;&lt;object type=&quot;3&quot; unique_id=&quot;10023&quot;&gt;&lt;property id=&quot;20148&quot; value=&quot;5&quot;/&gt;&lt;property id=&quot;20300&quot; value=&quot;Slide 20&quot;/&gt;&lt;property id=&quot;20307&quot; value=&quot;300&quot;/&gt;&lt;/object&gt;&lt;object type=&quot;3&quot; unique_id=&quot;10024&quot;&gt;&lt;property id=&quot;20148&quot; value=&quot;5&quot;/&gt;&lt;property id=&quot;20300&quot; value=&quot;Slide 21&quot;/&gt;&lt;property id=&quot;20307&quot; value=&quot;307&quot;/&gt;&lt;/object&gt;&lt;object type=&quot;3&quot; unique_id=&quot;10025&quot;&gt;&lt;property id=&quot;20148&quot; value=&quot;5&quot;/&gt;&lt;property id=&quot;20300&quot; value=&quot;Slide 22&quot;/&gt;&lt;property id=&quot;20307&quot; value=&quot;274&quot;/&gt;&lt;/object&gt;&lt;object type=&quot;3&quot; unique_id=&quot;10026&quot;&gt;&lt;property id=&quot;20148&quot; value=&quot;5&quot;/&gt;&lt;property id=&quot;20300&quot; value=&quot;Slide 23&quot;/&gt;&lt;property id=&quot;20307&quot; value=&quot;301&quot;/&gt;&lt;/object&gt;&lt;object type=&quot;3&quot; unique_id=&quot;10027&quot;&gt;&lt;property id=&quot;20148&quot; value=&quot;5&quot;/&gt;&lt;property id=&quot;20300&quot; value=&quot;Slide 24&quot;/&gt;&lt;property id=&quot;20307&quot; value=&quot;288&quot;/&gt;&lt;/object&gt;&lt;object type=&quot;3&quot; unique_id=&quot;10028&quot;&gt;&lt;property id=&quot;20148&quot; value=&quot;5&quot;/&gt;&lt;property id=&quot;20300&quot; value=&quot;Slide 25&quot;/&gt;&lt;property id=&quot;20307&quot; value=&quot;302&quot;/&gt;&lt;/object&gt;&lt;/object&gt;&lt;/object&gt;&lt;/database&gt;"/>
  <p:tag name="SECTOMILLISECCONVERTED" val="1"/>
  <p:tag name="KSO_WPP_MARK_KEY" val="d3e7eb74-6146-48ee-ad56-6d1ed58e3ecd"/>
  <p:tag name="COMMONDATA" val="eyJoZGlkIjoiMDcwZTFhZTU1MWY5OGQyNWU2YTA1NzVhNjhjN2Y4ZGUifQ==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Concours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2.xml><?xml version="1.0" encoding="utf-8"?>
<a:themeOverride xmlns:a="http://schemas.openxmlformats.org/drawingml/2006/main">
  <a:clrScheme name="Concours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3.xml><?xml version="1.0" encoding="utf-8"?>
<a:themeOverride xmlns:a="http://schemas.openxmlformats.org/drawingml/2006/main">
  <a:clrScheme name="Concours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4.xml><?xml version="1.0" encoding="utf-8"?>
<a:themeOverride xmlns:a="http://schemas.openxmlformats.org/drawingml/2006/main">
  <a:clrScheme name="Concours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287</TotalTime>
  <Words>3562</Words>
  <Application>Microsoft Macintosh PowerPoint</Application>
  <PresentationFormat>On-screen Show (4:3)</PresentationFormat>
  <Paragraphs>282</Paragraphs>
  <Slides>38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38</vt:i4>
      </vt:variant>
    </vt:vector>
  </HeadingPairs>
  <TitlesOfParts>
    <vt:vector size="50" baseType="lpstr">
      <vt:lpstr>宋体</vt:lpstr>
      <vt:lpstr>微软雅黑 Light</vt:lpstr>
      <vt:lpstr>Arial</vt:lpstr>
      <vt:lpstr>Cambria Math</vt:lpstr>
      <vt:lpstr>Consolas</vt:lpstr>
      <vt:lpstr>Lucida Sans Unicode</vt:lpstr>
      <vt:lpstr>Times New Roman</vt:lpstr>
      <vt:lpstr>Verdana</vt:lpstr>
      <vt:lpstr>Wingdings</vt:lpstr>
      <vt:lpstr>Wingdings 2</vt:lpstr>
      <vt:lpstr>Wingdings 3</vt:lpstr>
      <vt:lpstr>Concourse</vt:lpstr>
      <vt:lpstr>PowerPoint Presentation</vt:lpstr>
      <vt:lpstr>本讲要点</vt:lpstr>
      <vt:lpstr>线性分类模型的任务</vt:lpstr>
      <vt:lpstr>线性分类模型的任务</vt:lpstr>
      <vt:lpstr>支持向量机</vt:lpstr>
      <vt:lpstr>支持向量机</vt:lpstr>
      <vt:lpstr>支持向量机</vt:lpstr>
      <vt:lpstr>支持向量机</vt:lpstr>
      <vt:lpstr>支持向量机</vt:lpstr>
      <vt:lpstr>线性支持向量机</vt:lpstr>
      <vt:lpstr>线性分类模型的原理</vt:lpstr>
      <vt:lpstr>线性分类模型的原理</vt:lpstr>
      <vt:lpstr>线性分类模型的原理</vt:lpstr>
      <vt:lpstr>线性分类模型案例-forge样本</vt:lpstr>
      <vt:lpstr>线性分类模型案例-forge样本</vt:lpstr>
      <vt:lpstr>线性分类模型案例-forge样本</vt:lpstr>
      <vt:lpstr>线性分类模型案例-forge的决策边界</vt:lpstr>
      <vt:lpstr>线性分类模型-正则化参数的影响</vt:lpstr>
      <vt:lpstr>线性分类模型-正则化参数的影响</vt:lpstr>
      <vt:lpstr>线性分类模型案例-cancer样本</vt:lpstr>
      <vt:lpstr>线性分类模型案例-cancer样本</vt:lpstr>
      <vt:lpstr>线性分类模型案例-cancer样本</vt:lpstr>
      <vt:lpstr>线性分类模型案例-cancer样本</vt:lpstr>
      <vt:lpstr>线性分类模型案例-cancer样本</vt:lpstr>
      <vt:lpstr>线性分类模型案例-cancer样本</vt:lpstr>
      <vt:lpstr>线性分类模型案例-cancer样本</vt:lpstr>
      <vt:lpstr>线性分类模型案例-cancer样本</vt:lpstr>
      <vt:lpstr>线性分类模型案例-cancer样本</vt:lpstr>
      <vt:lpstr>线性分类模型案例-cancer样本</vt:lpstr>
      <vt:lpstr>总结 - C值的选取</vt:lpstr>
      <vt:lpstr>总结 - L1和L2</vt:lpstr>
      <vt:lpstr>寻找重要特征 – cancer样本</vt:lpstr>
      <vt:lpstr>寻找重要特征 – cancer样本</vt:lpstr>
      <vt:lpstr>寻找重要特征 – cancer样本</vt:lpstr>
      <vt:lpstr>总结 - 解决多分类问题</vt:lpstr>
      <vt:lpstr>多分类模型对比案例-鸢尾花样本</vt:lpstr>
      <vt:lpstr>多分类模型对比案例-鸢尾花样本</vt:lpstr>
      <vt:lpstr>多分类模型对比案例-鸢尾花样本</vt:lpstr>
    </vt:vector>
  </TitlesOfParts>
  <Company>Irwin/ McGraw-Hill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</dc:title>
  <dc:subject>Introduction to Corporate Finance</dc:subject>
  <dc:creator>John Stansfield</dc:creator>
  <cp:lastModifiedBy>Xiaosong DING</cp:lastModifiedBy>
  <cp:revision>508</cp:revision>
  <dcterms:created xsi:type="dcterms:W3CDTF">2001-03-01T05:50:00Z</dcterms:created>
  <dcterms:modified xsi:type="dcterms:W3CDTF">2024-05-30T06:42:23Z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54CFC551FD1948E4B55C67B10EBDBD74</vt:lpwstr>
  </property>
  <property fmtid="{D5CDD505-2E9C-101B-9397-08002B2CF9AE}" pid="3" name="KSOProductBuildVer">
    <vt:lpwstr>2052-11.1.0.12980</vt:lpwstr>
  </property>
</Properties>
</file>