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98" r:id="rId2"/>
    <p:sldId id="434" r:id="rId3"/>
    <p:sldId id="365" r:id="rId4"/>
    <p:sldId id="435" r:id="rId5"/>
    <p:sldId id="436" r:id="rId6"/>
    <p:sldId id="437" r:id="rId7"/>
    <p:sldId id="438" r:id="rId8"/>
    <p:sldId id="441" r:id="rId9"/>
    <p:sldId id="463" r:id="rId10"/>
    <p:sldId id="444" r:id="rId11"/>
    <p:sldId id="445" r:id="rId12"/>
    <p:sldId id="446" r:id="rId13"/>
    <p:sldId id="447" r:id="rId14"/>
    <p:sldId id="448" r:id="rId15"/>
    <p:sldId id="464" r:id="rId16"/>
    <p:sldId id="449" r:id="rId17"/>
    <p:sldId id="450" r:id="rId18"/>
    <p:sldId id="451" r:id="rId19"/>
    <p:sldId id="452" r:id="rId20"/>
    <p:sldId id="455" r:id="rId21"/>
    <p:sldId id="456" r:id="rId22"/>
    <p:sldId id="465" r:id="rId23"/>
    <p:sldId id="458" r:id="rId24"/>
    <p:sldId id="459" r:id="rId25"/>
    <p:sldId id="460" r:id="rId26"/>
    <p:sldId id="461" r:id="rId27"/>
  </p:sldIdLst>
  <p:sldSz cx="9144000" cy="6858000" type="screen4x3"/>
  <p:notesSz cx="6997700" cy="9283700"/>
  <p:custDataLst>
    <p:tags r:id="rId3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8300"/>
    <a:srgbClr val="CC9900"/>
    <a:srgbClr val="9D7429"/>
    <a:srgbClr val="B88730"/>
    <a:srgbClr val="FFFFFF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10" autoAdjust="0"/>
    <p:restoredTop sz="96226" autoAdjust="0"/>
  </p:normalViewPr>
  <p:slideViewPr>
    <p:cSldViewPr showGuides="1">
      <p:cViewPr varScale="1">
        <p:scale>
          <a:sx n="157" d="100"/>
          <a:sy n="157" d="100"/>
        </p:scale>
        <p:origin x="1136" y="168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524000"/>
            <a:ext cx="77724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最近邻模型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Nearest Neighbor Models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3181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65555"/>
            <a:ext cx="8382000" cy="516572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样本随机分割为训练集和测试集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cancer.data,cancer.target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stratify=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cancer.target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=66)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stratify=y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的含义： 依据标签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，按原数据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中各类结果比例分配给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test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，使得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test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中各类数据的比例与原数据集一样。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8703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近邻模型的分类器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(Classifier)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sklearn.neighbors\</a:t>
            </a:r>
          </a:p>
          <a:p>
            <a:pPr marL="457200" lvl="1" indent="45720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84582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79195"/>
            <a:ext cx="7922260" cy="484060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进行机器学习，让模型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“学习”如何诊断肿瘤的“恶性”和“良性”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先看看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模型在训练集上的“学习成绩”如何？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惊人的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，满分！不过，因为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基于训练集学习，获得高分并不令人惊奇。关键还是要看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对于没见过样本测试集的检验结果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才能令人信服！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1530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学习效果如何？让模型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拿测试集“演习”一下，看看模型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未见过的测试集样本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的分类效果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结果：在测试集中，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模型对其中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90%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肿瘤样本的类别鉴定都是正确的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!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这个结果是否最佳的？能否进一步改善？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2767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进行试验，找出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最佳的近邻个数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令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分别为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3/5/7/9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，记录上述过程分别在训练集和测试集上的效果。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20355" cy="563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不同近邻个数的试验结果：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个近邻效果最佳！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13744"/>
            <a:ext cx="7019925" cy="4667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08056" y="590312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近邻个数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200" y="3827343"/>
            <a:ext cx="461665" cy="83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效果</a:t>
            </a:r>
          </a:p>
        </p:txBody>
      </p:sp>
      <p:sp>
        <p:nvSpPr>
          <p:cNvPr id="5" name="文本框 4"/>
          <p:cNvSpPr txBox="1"/>
          <p:nvPr/>
        </p:nvSpPr>
        <p:spPr>
          <a:xfrm rot="2005478">
            <a:off x="1582780" y="285456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训练集上的学习效果</a:t>
            </a:r>
          </a:p>
        </p:txBody>
      </p:sp>
      <p:sp>
        <p:nvSpPr>
          <p:cNvPr id="10" name="文本框 9"/>
          <p:cNvSpPr txBox="1"/>
          <p:nvPr/>
        </p:nvSpPr>
        <p:spPr>
          <a:xfrm rot="20660473">
            <a:off x="1377607" y="448087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测试集上的验证效果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87206" y="6347897"/>
            <a:ext cx="1289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过拟合 </a:t>
            </a:r>
            <a:r>
              <a:rPr lang="en-US" altLang="zh-CN" dirty="0">
                <a:solidFill>
                  <a:srgbClr val="FF0000"/>
                </a:solidFill>
                <a:sym typeface="Wingdings" panose="05000000000000000000" pitchFamily="2" charset="2"/>
              </a:rPr>
              <a:t>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62600" y="6334820"/>
            <a:ext cx="1289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zh-CN" altLang="en-US" dirty="0">
                <a:solidFill>
                  <a:srgbClr val="FF0000"/>
                </a:solidFill>
              </a:rPr>
              <a:t> 欠拟合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8011795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近邻模型进行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预测原理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单个近邻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74940" cy="563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直接将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最近邻的指标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新样本的预测指标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81200"/>
            <a:ext cx="7105650" cy="4533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90321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近邻模型进行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预测原理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-3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1160" cy="5632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直接将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各个近邻的指标均值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新样本的预测指标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05000"/>
            <a:ext cx="6981825" cy="4533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20050" cy="52876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mglearn.datasets.make_wave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n_samples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40)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将样本随机分割为训练集和测试集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y,</a:t>
            </a:r>
            <a:r>
              <a:rPr lang="zh-CN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近邻模型的预测器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(Regressor)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KNeighborsRegressor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KNeighborsRegressor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=3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45720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7955"/>
            <a:ext cx="794385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近邻模型的理论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</a:t>
            </a:r>
            <a:r>
              <a:rPr lang="en-US" altLang="zh-CN" sz="32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近邻模型处理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分类问题的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决策边界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</a:t>
            </a:r>
            <a:r>
              <a:rPr lang="en-US" altLang="zh-CN" sz="32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近邻模型处理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最佳点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</a:t>
            </a:r>
            <a:r>
              <a:rPr lang="en-US" altLang="zh-CN" sz="32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近邻模型处理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32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en-US" altLang="zh-CN" sz="32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782256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516509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wave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进行机器学习，让模型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“学习”训练集的样本。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24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先看看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模型在训练集上的“学习成绩”如何？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24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达到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82%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！不过，因为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就是基于训练集学习的，获得高分并不令人惊奇。关键还是要看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对于没见过样本的测试集的检验结果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才令人信服！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9081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学习效果如何？让模型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拿测试集“演习”一下，看看模型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未见过的测试集样本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的预测效果。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结果：在测试集中，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模型对其中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83%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样本的预测都是正确的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!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这个结果是否最佳的？能否进一步改善？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-wave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116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进行试验，找出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最佳的近邻个数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令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分别为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1/3/9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，重复上述过程！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A1F2AF2-0B32-4612-8329-DD8EEB455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473" y="3124200"/>
            <a:ext cx="8032115" cy="32048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重要参数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602162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近邻模型的重要参数：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近邻的个数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通过实验可以找出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“最佳”的近邻个数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，以便获得最佳的测试集成绩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也可以构造算法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自动找出“最佳”的近邻个数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用途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602162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进行分类：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分类，多分类，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不受限制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进行数值预测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注意事项：过拟合，欠拟合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流程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4991100"/>
          </a:xfrm>
        </p:spPr>
        <p:txBody>
          <a:bodyPr/>
          <a:lstStyle/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将样本随机分割为训练集和测试集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分类：分类器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；预测：预测器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Regressor)</a:t>
            </a: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对训练集进行学习，查看学习成绩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对测试集进行验证，查看效果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尝试多个近邻数目，寻找最佳效果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42950" indent="-7429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对结果进行解读！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458200" cy="5440362"/>
          </a:xfrm>
        </p:spPr>
        <p:txBody>
          <a:bodyPr/>
          <a:lstStyle/>
          <a:p>
            <a:pPr marL="542925" indent="-542925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简单，易懂，广泛用于金融行业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容易得到不错的学习效果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构建模型的学习速度很快（样本的特征数小于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个，样本个数少于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万个）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42925" indent="-542925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需要对样本数据进行预处理（清洗样本）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模型的预测速度比较慢（样本的特征数多于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个，样本个数多于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万个）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98855" lvl="1" indent="-4559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不适用于稀疏矩阵（样本多数特征都取值为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03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近邻模型的基本原理：想要对新样本做出预测，模型会在训练集中找到最近的样本，也就是它的“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classification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）的原理：将“最近邻”的标签作为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新样本的标签类别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使用近邻模型处理预测问题（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）的原理：将“最近邻”的指标作为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新样本的预测指标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近邻模型的理论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5812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近邻的个数：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classification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）的原理：多个近邻时，将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简单多数个近邻的标签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新样本的标签类别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使用近邻模型处理预测问题（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）的原理：多个近邻时，将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所有近邻的指标均值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新样本的预测指标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近邻模型的理论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分类原理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单个近邻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877060"/>
            <a:ext cx="5783580" cy="3971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分类原理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866900"/>
            <a:ext cx="5867400" cy="4038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3215" cy="5211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mglearn.datasets.make_forge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样本随机分割为训练集和测试集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y,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近邻模型的分类器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(Classifier)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3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305800" cy="52114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进行机器学习，让模型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“了解”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样本，增长“见识”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学习效果如何？让模型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拿测试集“演习”一下，看看模型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未见过的测试集样本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的分类效果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分别使用不同的近邻个数，对比泛化效果！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8382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445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近邻模型分类</a:t>
            </a: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决策边界</a:t>
            </a:r>
            <a:r>
              <a:rPr lang="en-US" altLang="zh-CN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445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2011362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解读：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，曲线复杂，模型的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复杂度高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。虽然学习效果好，但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泛化能力可能较差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解读：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个近邻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，曲线平滑，模型的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复杂度低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。虽然学习效果稍差，但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泛化能力可能更好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3429000"/>
            <a:ext cx="8363737" cy="2895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a1038d1c-743a-42c3-ae0a-cf700d480650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</TotalTime>
  <Words>1671</Words>
  <Application>Microsoft Macintosh PowerPoint</Application>
  <PresentationFormat>On-screen Show (4:3)</PresentationFormat>
  <Paragraphs>144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宋体</vt:lpstr>
      <vt:lpstr>微软雅黑 Light</vt:lpstr>
      <vt:lpstr>Arial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k近邻模型的理论原理</vt:lpstr>
      <vt:lpstr>k近邻模型的理论原理</vt:lpstr>
      <vt:lpstr>k近邻模型的分类原理-单个近邻</vt:lpstr>
      <vt:lpstr>k近邻模型的分类原理-3个近邻</vt:lpstr>
      <vt:lpstr>k近邻模型的分类案例-forge样本</vt:lpstr>
      <vt:lpstr>k近邻模型的分类案例-forge样本</vt:lpstr>
      <vt:lpstr>k近邻模型分类决策边界-forge样本</vt:lpstr>
      <vt:lpstr>k近邻模型的分类案例-cancer样本</vt:lpstr>
      <vt:lpstr>k近邻模型的分类案例-cancer样本</vt:lpstr>
      <vt:lpstr>k近邻模型的分类案例-cancer样本</vt:lpstr>
      <vt:lpstr>k近邻模型的分类案例-cancer样本</vt:lpstr>
      <vt:lpstr>k近邻模型的分类案例-cancer样本</vt:lpstr>
      <vt:lpstr>k近邻模型的分类案例-cancer样本</vt:lpstr>
      <vt:lpstr>k近邻模型的分类案例-cancer样本</vt:lpstr>
      <vt:lpstr>k近邻模型进行预测原理-单个近邻</vt:lpstr>
      <vt:lpstr>k近邻模型进行预测原理-3个近邻</vt:lpstr>
      <vt:lpstr>k近邻模型的预测案例-wave样本</vt:lpstr>
      <vt:lpstr>k近邻模型的预测案例-wave样本</vt:lpstr>
      <vt:lpstr>k近邻模型的预测案例-wave样本</vt:lpstr>
      <vt:lpstr>k近邻模型的预测案例-wave样本</vt:lpstr>
      <vt:lpstr>k近邻模型的重要参数</vt:lpstr>
      <vt:lpstr>k近邻模型的用途</vt:lpstr>
      <vt:lpstr>使用k近邻模型的流程</vt:lpstr>
      <vt:lpstr>使用k近邻模型的优缺点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390</cp:revision>
  <dcterms:created xsi:type="dcterms:W3CDTF">2001-03-01T05:50:00Z</dcterms:created>
  <dcterms:modified xsi:type="dcterms:W3CDTF">2024-03-27T08:28:04Z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AD7C77C770CA4BC78590D5013B962322</vt:lpwstr>
  </property>
  <property fmtid="{D5CDD505-2E9C-101B-9397-08002B2CF9AE}" pid="3" name="KSOProductBuildVer">
    <vt:lpwstr>2052-11.1.0.12980</vt:lpwstr>
  </property>
</Properties>
</file>