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41"/>
  </p:handoutMasterIdLst>
  <p:sldIdLst>
    <p:sldId id="298" r:id="rId3"/>
    <p:sldId id="471" r:id="rId5"/>
    <p:sldId id="498" r:id="rId6"/>
    <p:sldId id="500" r:id="rId7"/>
    <p:sldId id="503" r:id="rId8"/>
    <p:sldId id="449" r:id="rId9"/>
    <p:sldId id="456" r:id="rId10"/>
    <p:sldId id="435" r:id="rId11"/>
    <p:sldId id="443" r:id="rId12"/>
    <p:sldId id="504" r:id="rId13"/>
    <p:sldId id="365" r:id="rId14"/>
    <p:sldId id="450" r:id="rId15"/>
    <p:sldId id="505" r:id="rId16"/>
    <p:sldId id="458" r:id="rId17"/>
    <p:sldId id="459" r:id="rId18"/>
    <p:sldId id="460" r:id="rId19"/>
    <p:sldId id="461" r:id="rId20"/>
    <p:sldId id="436" r:id="rId21"/>
    <p:sldId id="437" r:id="rId22"/>
    <p:sldId id="463" r:id="rId23"/>
    <p:sldId id="442" r:id="rId24"/>
    <p:sldId id="474" r:id="rId25"/>
    <p:sldId id="480" r:id="rId26"/>
    <p:sldId id="488" r:id="rId27"/>
    <p:sldId id="489" r:id="rId28"/>
    <p:sldId id="490" r:id="rId29"/>
    <p:sldId id="491" r:id="rId30"/>
    <p:sldId id="492" r:id="rId31"/>
    <p:sldId id="493" r:id="rId32"/>
    <p:sldId id="494" r:id="rId33"/>
    <p:sldId id="495" r:id="rId34"/>
    <p:sldId id="496" r:id="rId35"/>
    <p:sldId id="497" r:id="rId36"/>
    <p:sldId id="486" r:id="rId37"/>
    <p:sldId id="507" r:id="rId38"/>
    <p:sldId id="508" r:id="rId39"/>
    <p:sldId id="509" r:id="rId40"/>
  </p:sldIdLst>
  <p:sldSz cx="9144000" cy="6858000" type="screen4x3"/>
  <p:notesSz cx="6997700" cy="9283700"/>
  <p:embeddedFontLst>
    <p:embeddedFont>
      <p:font typeface="Lucida Sans Unicode" panose="020B0602030504020204" pitchFamily="34" charset="0"/>
      <p:regular r:id="rId45"/>
    </p:embeddedFont>
    <p:embeddedFont>
      <p:font typeface="Wingdings 3" panose="05040102010807070707" pitchFamily="18" charset="2"/>
      <p:regular r:id="rId46"/>
    </p:embeddedFont>
    <p:embeddedFont>
      <p:font typeface="Verdana" panose="020B0604030504040204" pitchFamily="34" charset="0"/>
      <p:regular r:id="rId47"/>
    </p:embeddedFont>
    <p:embeddedFont>
      <p:font typeface="Wingdings 2" panose="05020102010507070707" pitchFamily="18" charset="2"/>
      <p:regular r:id="rId48"/>
    </p:embeddedFont>
    <p:embeddedFont>
      <p:font typeface="黑体" panose="02010609060101010101" charset="-122"/>
      <p:regular r:id="rId49"/>
    </p:embeddedFont>
    <p:embeddedFont>
      <p:font typeface="微软雅黑 Light" panose="020B0502040204020203" charset="-122"/>
      <p:regular r:id="rId50"/>
    </p:embeddedFont>
  </p:embeddedFontLst>
  <p:custDataLst>
    <p:tags r:id="rId5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28300"/>
    <a:srgbClr val="CC9900"/>
    <a:srgbClr val="9D7429"/>
    <a:srgbClr val="B88730"/>
    <a:srgbClr val="FFFFFF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438" autoAdjust="0"/>
    <p:restoredTop sz="80289" autoAdjust="0"/>
  </p:normalViewPr>
  <p:slideViewPr>
    <p:cSldViewPr showGuides="1">
      <p:cViewPr varScale="1">
        <p:scale>
          <a:sx n="55" d="100"/>
          <a:sy n="55" d="100"/>
        </p:scale>
        <p:origin x="152" y="28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1.xml"/><Relationship Id="rId50" Type="http://schemas.openxmlformats.org/officeDocument/2006/relationships/font" Target="fonts/font6.fntdata"/><Relationship Id="rId5" Type="http://schemas.openxmlformats.org/officeDocument/2006/relationships/slide" Target="slides/slide2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US" noProof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5800" y="1524000"/>
            <a:ext cx="7772400" cy="261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</a:t>
            </a:r>
            <a:r>
              <a:rPr lang="zh-CN" altLang="en-US" sz="4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案例研究</a:t>
            </a:r>
            <a:endParaRPr lang="zh-CN" altLang="en-US" sz="4800" b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endParaRPr lang="en-US" altLang="zh-CN" sz="4800" b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预测中国货币供应量</a:t>
            </a:r>
            <a:endParaRPr lang="en-US" altLang="zh-CN" sz="4800" b="1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31393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Anaconda Prompt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安装插件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tushare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已安装的不必做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安装方法：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pip install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tushare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案例的准备工作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。。。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8766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创建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C:/temp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目录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money_supply_linear.py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拷贝到该目录中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切换当前目录：注意使用英文标点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os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os.chdir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('C:/temp')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money_supply_linear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msl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上的目录有所不同，用实际目录替换即可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案例的准备工作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。。。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2673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案例：预测中国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年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月份的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同比增速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最新已知的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指标是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年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月份，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月份的截止今天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(2020.4.12)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尚未公布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抓取中国以往货币供应量信息，并存入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Excel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文件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C:/temp/China_money_supply.xls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msl.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get_money_supply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('C:/temp/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China_money_supply.xls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爬虫：抓取中国以往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指标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686435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信息文件格式：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China_money_supply.xls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Year_Month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：年月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m2_yoy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同比增长率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%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m1_yoy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同比增长率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%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m0_yoy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同比增长率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%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金额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人民币：万亿元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金额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人民币：万亿元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金额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人民币：万亿元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1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爬虫：抓取中国以往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指标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89355"/>
            <a:ext cx="805878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显示抓取到的货币供应量：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pandas as pd</a:t>
            </a:r>
            <a:endParaRPr lang="en-US" altLang="zh-CN" sz="24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dfms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read_excel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('C:/temp/China_money_supply.xls’)</a:t>
            </a:r>
            <a:endParaRPr lang="en-US" altLang="zh-CN" sz="24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最近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个月的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同比增速和金额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dfms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[['Year_Month','m2_yoy','m2']].head(5)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爬虫：抓取中国以往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指标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5923" y="3895934"/>
            <a:ext cx="4432153" cy="28422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51713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显示抓取到的货币供应量：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最早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个月的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dfms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[['Year_Month','m2_yoy','m1_yoy']].tail(3)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爬虫：抓取中国以往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指标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77310" y="3581400"/>
            <a:ext cx="4989380" cy="228999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0605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显示抓取到的货币供应量：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某一具体月份的货币供应量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金额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dfms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[['Year_Month','m0']][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dfms.Year_Month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== '2018-10']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爬虫：抓取中国以往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指标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82494" y="3586138"/>
            <a:ext cx="4379011" cy="136844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9973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显示抓取到的货币供应量：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某一具体日期期间的货币供应量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dfms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[(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dfms.Year_Month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&gt;='2017-10') &amp; (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dfms.Year_Month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&lt;='2018-03')]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爬虫：抓取中国以往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指标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91467" y="3581400"/>
            <a:ext cx="8290510" cy="2667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85455" cy="47542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设定：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预测之后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个月的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同比增速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(m2_yoy,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创建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最近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年的月份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同比增速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使用最近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个月的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同比增速作为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#y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为标签矩阵，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为特征矩阵。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ndms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为已知的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同比增速序列，用于生成预测未来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同比增速的已知特征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X,y,ndms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msl.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make_msupply_sample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 \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'C:/temp/China_money_supply.xls'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'm2_yoy'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60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创建适合机器学习的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6384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随机分割样本为训练集和测试集：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与模型无关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sklearn.model_selection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\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X_train,X_test,y_train,y_test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X,y,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查看标签矩阵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和特征矩阵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的形状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标签矩阵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的形状为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60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列：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60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个样本，每个样本的值只有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个，即当月的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同比增速：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y.shape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特征矩阵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的形状为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60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12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列：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60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个样本，每个样本的值有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12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个，即预测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同比增速时使用的特征：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X.shape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进行机器学习：拆分样本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828800"/>
            <a:ext cx="790257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案例采用的货币供应量预测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原理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准备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工作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抓取以往中国货币供应量信息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创建适合机器学习的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格式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使用线性模型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货币供应量信息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未来中国货币供应量指标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9434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查看标签矩阵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头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y[:5]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查看标签矩阵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i="1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~</a:t>
            </a:r>
            <a:r>
              <a:rPr lang="en-US" altLang="zh-CN" sz="2800" i="1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y[</a:t>
            </a:r>
            <a:r>
              <a:rPr lang="en-US" altLang="zh-CN" sz="2800" i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-1:</a:t>
            </a:r>
            <a:r>
              <a:rPr lang="en-US" altLang="zh-CN" sz="2800" i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，数组的头个元素的序号为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，所以用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-1;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数组实际查看到截至下标的前一个元素，所以直接用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</a:t>
            </a:r>
            <a:r>
              <a:rPr lang="zh-CN" altLang="en-US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y[2:5]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查看特征矩阵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头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个样本</a:t>
            </a:r>
            <a:r>
              <a:rPr lang="zh-CN" altLang="en-US" sz="28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X[:5]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查看特征矩阵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第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个样本中的第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：起始为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X[3-1,2-1]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查看特征矩阵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最后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X[:-5]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创建适合机器学习的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7877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岭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回归，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枚举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尝试各种正则化参数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，返回值：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#alpha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：相应的训练集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#R1 model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：相应的最优模型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alpha,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=msl.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bestR1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print(alpha,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0.07, 0.916, 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0.762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1022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预测未来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个月的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ndms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[0,0:12]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print("%.2f"%y_new)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预测结果：在当前疫情回复经济的背景下估计比这个要高不少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9.52%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是否还有优化空间？尝试其他模型和优化方法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3115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拉索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回归，暴力枚举各正则化参数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，返回值：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#alpha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：相应的训练集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#L1 model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：相应的优化模型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alpha,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=msl.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bestL1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print(alpha,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0.009, 0.924, 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0.793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略好于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bestR1)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8322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ndms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[0,0:12]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print("%.2f"%y_new)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预测结果：考虑到疫情与恢复经济的需要，这个数字不是没有可能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10.10%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是否还有优化空间？尝试其他模型和优化方法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3496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弹性网络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回归，暴力枚举各正则化参数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l1_ratio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。默认输入值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maxalpha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，搜索范围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(0-2)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，该数值越大算法耗时越长。返回值：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#l1ratio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：相应的训练集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#EN1 model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：相应的优化模型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4766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#EN1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模型使用方法：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,alpha,l1ratio,score_train,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=msl.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bestEN1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print(alpha, l1ratio,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0.99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0.908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0.806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略好于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bestR1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bestL1)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3018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ndms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[0,0:12]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print("%.2f"%y_new)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预测结果：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10.16%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是否还有优化空间？尝试其他模型和优化方法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7212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弹性网络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回归，利用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ElasticNetCV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的筛选机制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寻找最优的正则化参数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l1_ratio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默认输入值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maxalpha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，搜索范围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(0-2)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，该数值越大算法耗时越长。返回值：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#l1ratio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：训练集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#EN2 model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：相应的优化模型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EN2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9084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#EN2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模型使用方法：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,alpha,l1ratio,score_train,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=msl.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bestEN2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print(alpha, l1ratio,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0.17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0.99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0.939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0.759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不如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bestEN1)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EN2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894955" cy="4601845"/>
          </a:xfrm>
        </p:spPr>
        <p:txBody>
          <a:bodyPr/>
          <a:lstStyle/>
          <a:p>
            <a:pPr marL="463550" indent="-358775" eaLnBrk="1" hangingPunct="1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货币供应量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money supply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63550" indent="-358775" eaLnBrk="1" hangingPunct="1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种类：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广义货币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(M2)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、狭义货币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(M1)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、流通中现金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(M0)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中国的定义：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9455" lvl="1" indent="-238125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M0=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流通中的现金，即商品经济流通中需要的物理现金钞票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9455" lvl="1" indent="-238125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指标的变化反映了一个国家经济生活中对于物理现金需求的变化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9455" lvl="1" indent="-238125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如今，随着国内电子支付手段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微信，支付宝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的发展，可以预期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的增速将不断放缓甚至出现负增长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背景知识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65937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ndms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[0,0:12]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print("%.2f"%y_new)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预测结果：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10.08%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是否还有优化空间？尝试其他模型和优化方法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EN2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6767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弹性网络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回归，利用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ElasticNetCV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的交叉验证机制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(cv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寻找最优的正则化参数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l1_ratio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返回值：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#l1ratio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：训练集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#EN3 model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：相应的优化模型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EN3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68604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#EN3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模型使用方法：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,alpha,l1ratio,score_train,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=msl.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bestEN3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print(alpha, l1ratio,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0.0089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0.99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0.742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不如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bestEN1/EN2)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EN3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3018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ndms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[0,0:12]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print("%.2f"%y_new)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预测股价结果：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10.01%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预测：优化策略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EN3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总结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/>
        </p:nvSpPr>
        <p:spPr bwMode="auto">
          <a:xfrm>
            <a:off x="342900" y="1257300"/>
            <a:ext cx="8206105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我国货币供应量预测：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同比增速，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年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月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【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R1】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测试成绩： 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0.762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9.52%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【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测试成绩： 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0.793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10.10%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【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EN1】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测试成绩：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0.806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10.16%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【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EN2】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测试成绩：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0.759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10.08%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【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EN3】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测试成绩：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0.742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10.01%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挨个尝试模型比较啰嗦，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能否全自动化进行选择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06385" cy="49911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，分别尝试使用岭回归、拉索回归和弹性网络回归的各种优化策略，寻找最高测试分数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excelfile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='C:/temp/China_money_supply.xls’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msl.forecast_money_supply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(excelfile,'m2_yoy',1,60,12)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显示结果：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10.16%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进行机器学习：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14800" y="3733800"/>
            <a:ext cx="4114800" cy="2969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100060" cy="49911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是否已经取得了最优结果了？尝试改变样本参数！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过去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年的样本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120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个月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，最近的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个月作为特征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msl.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forecast_money_supply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(excelfile,'m2_yoy’,1,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120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,12)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显示结果：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9.93%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进行机器学习：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61670" y="3424555"/>
            <a:ext cx="7398385" cy="29838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7839075" cy="49911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是否已经取得了最优结果了？尝试改变样本参数！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使用过去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年的样本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(120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个月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，最近的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24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个月作为特征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msl.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forecast_money_supply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(excelfile,'m2_yoy’,1,120,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24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显示结果：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9.86%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进行机器学习：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2000" y="3604895"/>
            <a:ext cx="7143115" cy="27279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065770" cy="4601845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中国的定义：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9455" lvl="1" indent="-238125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狭义货币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(M1) = M0+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企业活期存款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9455" lvl="1" indent="-238125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反映着经济中的现实购买力；若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增速较快，则消费和终端市场活跃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中国的定义：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9455" lvl="1" indent="-238125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广义货币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(M2) = M1+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准货币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定期存款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+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居民储蓄存款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+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其他存款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9455" lvl="1" indent="-238125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减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就是准货币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9455" lvl="1" indent="-238125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同时反映现实和潜在购买力；若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增速较快，则投资和中间市场活跃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背景知识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7924165" cy="4601845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600"/>
              </a:spcAft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中国的定义：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9455" lvl="1" indent="-238125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过高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过低，表明需求强劲、投资不足，存在通货膨胀风险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9455" lvl="1" indent="-238125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过高而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过低，表明投资过热、需求不旺，存在资产泡沫风险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背景知识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案例采用的预测原理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2362200" y="3429000"/>
            <a:ext cx="63246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219200" y="3048000"/>
            <a:ext cx="0" cy="3810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990600" y="1417638"/>
            <a:ext cx="461665" cy="16303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预测未来</a:t>
            </a:r>
            <a:r>
              <a:rPr lang="en-US" altLang="zh-CN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M2</a:t>
            </a:r>
            <a:endParaRPr lang="zh-CN" altLang="en-US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357735" y="3048000"/>
            <a:ext cx="0" cy="381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129135" y="1417638"/>
            <a:ext cx="461665" cy="16303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已知</a:t>
            </a:r>
            <a:r>
              <a:rPr lang="en-US" altLang="zh-CN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\</a:t>
            </a:r>
            <a:r>
              <a:rPr lang="zh-CN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未知边界</a:t>
            </a:r>
            <a:endParaRPr lang="zh-CN" alt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左大括号 8"/>
          <p:cNvSpPr/>
          <p:nvPr/>
        </p:nvSpPr>
        <p:spPr>
          <a:xfrm rot="16200000">
            <a:off x="1588772" y="3132138"/>
            <a:ext cx="380998" cy="1181101"/>
          </a:xfrm>
          <a:prstGeom prst="leftBrace">
            <a:avLst>
              <a:gd name="adj1" fmla="val 45180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48438" y="3970972"/>
            <a:ext cx="461665" cy="20183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间隔一个或几个月</a:t>
            </a:r>
            <a:endParaRPr lang="zh-CN" alt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左大括号 15"/>
          <p:cNvSpPr/>
          <p:nvPr/>
        </p:nvSpPr>
        <p:spPr>
          <a:xfrm rot="16200000">
            <a:off x="4872991" y="1133159"/>
            <a:ext cx="380998" cy="5189219"/>
          </a:xfrm>
          <a:prstGeom prst="leftBrace">
            <a:avLst>
              <a:gd name="adj1" fmla="val 45180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696200" y="3048000"/>
            <a:ext cx="0" cy="381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468880" y="3970655"/>
            <a:ext cx="56292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以一段历史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为基础预测未来几个月的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219200" y="3429000"/>
            <a:ext cx="1138536" cy="0"/>
          </a:xfrm>
          <a:prstGeom prst="straightConnector1">
            <a:avLst/>
          </a:prstGeom>
          <a:ln>
            <a:prstDash val="sysDot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729334" y="2895600"/>
            <a:ext cx="29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历史</a:t>
            </a:r>
            <a:r>
              <a:rPr lang="en-US" altLang="zh-CN" dirty="0"/>
              <a:t>M2</a:t>
            </a:r>
            <a:r>
              <a:rPr lang="zh-CN" altLang="en-US" dirty="0"/>
              <a:t>时间序列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5" grpId="0"/>
      <p:bldP spid="16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555" y="3366135"/>
            <a:ext cx="8061325" cy="901065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案例采用的预测原理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400" y="1295400"/>
            <a:ext cx="796861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问题：当前已知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的最新月份为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，希望预测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个月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后的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，假定使用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个特征。假定：近期无特别事件发生（如重大货币政策调整，重大经济波动等）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00" y="4857432"/>
            <a:ext cx="5344230" cy="1467167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>
            <a:off x="1828800" y="4267200"/>
            <a:ext cx="457200" cy="914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2590800" y="4286568"/>
            <a:ext cx="1066800" cy="8950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3429002" y="4267200"/>
            <a:ext cx="1065341" cy="9906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4213486" y="4229100"/>
            <a:ext cx="1044315" cy="10287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4976945" y="4267200"/>
            <a:ext cx="997585" cy="99684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>
            <a:off x="5740404" y="4256582"/>
            <a:ext cx="892241" cy="100121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75462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使用案例的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案例的准备工作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爬虫：抓取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信息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创建符合机器学习要求的样本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随机拆分样本为训练集和测试集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采用线性模型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学习训练集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利用测试集评估学习效果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预测未来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提高预测准确度的措施：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更换模型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寻找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最优参数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案例采用的预测原理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6864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Anaconda Prompt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安装插件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pandas_datareader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已安装的不必做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安装方法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pip install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pandas_datareader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 startAt="4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安装方法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conda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install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pandas_datareader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案例的准备工作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。。。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d27a2e5b-ae97-4dd3-94b3-f4695b9a8ae2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5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5524</Words>
  <Application>WPS 演示</Application>
  <PresentationFormat>全屏显示(4:3)</PresentationFormat>
  <Paragraphs>323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4" baseType="lpstr">
      <vt:lpstr>Arial</vt:lpstr>
      <vt:lpstr>宋体</vt:lpstr>
      <vt:lpstr>Wingdings</vt:lpstr>
      <vt:lpstr>Times New Roman</vt:lpstr>
      <vt:lpstr>Lucida Sans Unicode</vt:lpstr>
      <vt:lpstr>Wingdings 3</vt:lpstr>
      <vt:lpstr>Verdana</vt:lpstr>
      <vt:lpstr>Wingdings 2</vt:lpstr>
      <vt:lpstr>Wingdings 2</vt:lpstr>
      <vt:lpstr>Monotype Corsiva</vt:lpstr>
      <vt:lpstr>微软雅黑</vt:lpstr>
      <vt:lpstr>Arial Unicode MS</vt:lpstr>
      <vt:lpstr>MS PGothic</vt:lpstr>
      <vt:lpstr>黑体</vt:lpstr>
      <vt:lpstr>微软雅黑 Light</vt:lpstr>
      <vt:lpstr>Consolas</vt:lpstr>
      <vt:lpstr>Concourse</vt:lpstr>
      <vt:lpstr>PowerPoint 演示文稿</vt:lpstr>
      <vt:lpstr>案例要点</vt:lpstr>
      <vt:lpstr>案例背景知识</vt:lpstr>
      <vt:lpstr>案例背景知识</vt:lpstr>
      <vt:lpstr>案例背景知识</vt:lpstr>
      <vt:lpstr>案例采用的预测原理</vt:lpstr>
      <vt:lpstr>案例采用的预测原理</vt:lpstr>
      <vt:lpstr>案例采用的预测原理</vt:lpstr>
      <vt:lpstr>案例的准备工作1。。。</vt:lpstr>
      <vt:lpstr>案例的准备工作2。。。</vt:lpstr>
      <vt:lpstr>案例的准备工作3。。。</vt:lpstr>
      <vt:lpstr>爬虫：抓取中国以往M2指标</vt:lpstr>
      <vt:lpstr>爬虫：抓取中国以往M2指标</vt:lpstr>
      <vt:lpstr>爬虫：抓取中国以往M2指标</vt:lpstr>
      <vt:lpstr>爬虫：抓取中国以往M2指标</vt:lpstr>
      <vt:lpstr>爬虫：抓取中国以往M2指标</vt:lpstr>
      <vt:lpstr>爬虫：抓取中国以往M2指标</vt:lpstr>
      <vt:lpstr>创建适合机器学习的样本</vt:lpstr>
      <vt:lpstr>进行机器学习：拆分样本</vt:lpstr>
      <vt:lpstr>创建适合机器学习的样本</vt:lpstr>
      <vt:lpstr>进行机器学习：优化策略R1</vt:lpstr>
      <vt:lpstr>预测：优化策略R1</vt:lpstr>
      <vt:lpstr>进行机器学习：优化策略L1</vt:lpstr>
      <vt:lpstr>预测：优化策略L1</vt:lpstr>
      <vt:lpstr>进行机器学习：优化策略EN1</vt:lpstr>
      <vt:lpstr>进行机器学习：优化策略EN1</vt:lpstr>
      <vt:lpstr>预测：优化策略EN1</vt:lpstr>
      <vt:lpstr>进行机器学习：优化策略EN2</vt:lpstr>
      <vt:lpstr>进行机器学习：优化策略EN2</vt:lpstr>
      <vt:lpstr>预测：优化策略EN2</vt:lpstr>
      <vt:lpstr>进行机器学习：优化策略EN3</vt:lpstr>
      <vt:lpstr>进行机器学习：优化策略EN3</vt:lpstr>
      <vt:lpstr>预测：优化策略EN3</vt:lpstr>
      <vt:lpstr>总结</vt:lpstr>
      <vt:lpstr>进行机器学习：全自动优化策略1</vt:lpstr>
      <vt:lpstr>进行机器学习：全自动优化策略2</vt:lpstr>
      <vt:lpstr>进行机器学习：全自动优化策略3</vt:lpstr>
    </vt:vector>
  </TitlesOfParts>
  <Company>Irwin/ McGraw-Hill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John Stansfield</dc:creator>
  <dc:subject>Introduction to Corporate Finance</dc:subject>
  <cp:lastModifiedBy>丁晓松</cp:lastModifiedBy>
  <cp:revision>536</cp:revision>
  <cp:lastPrinted>2019-04-02T07:05:00Z</cp:lastPrinted>
  <dcterms:created xsi:type="dcterms:W3CDTF">2001-03-01T05:50:00Z</dcterms:created>
  <dcterms:modified xsi:type="dcterms:W3CDTF">2023-01-05T06:48:48Z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D8D21200795D41DC8FF8948D056FF986</vt:lpwstr>
  </property>
  <property fmtid="{D5CDD505-2E9C-101B-9397-08002B2CF9AE}" pid="3" name="KSOProductBuildVer">
    <vt:lpwstr>2052-11.1.0.12980</vt:lpwstr>
  </property>
</Properties>
</file>