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98" r:id="rId3"/>
    <p:sldId id="471" r:id="rId5"/>
    <p:sldId id="472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2" r:id="rId14"/>
    <p:sldId id="490" r:id="rId15"/>
    <p:sldId id="489" r:id="rId16"/>
    <p:sldId id="481" r:id="rId17"/>
    <p:sldId id="492" r:id="rId18"/>
    <p:sldId id="491" r:id="rId19"/>
    <p:sldId id="483" r:id="rId20"/>
    <p:sldId id="485" r:id="rId21"/>
    <p:sldId id="486" r:id="rId22"/>
  </p:sldIdLst>
  <p:sldSz cx="9144000" cy="6858000" type="screen4x3"/>
  <p:notesSz cx="6997700" cy="9283700"/>
  <p:embeddedFontLst>
    <p:embeddedFont>
      <p:font typeface="Lucida Sans Unicode" panose="020B0602030504020204" pitchFamily="34" charset="0"/>
      <p:regular r:id="rId27"/>
    </p:embeddedFont>
    <p:embeddedFont>
      <p:font typeface="Wingdings 3" panose="05040102010807070707" pitchFamily="18" charset="2"/>
      <p:regular r:id="rId28"/>
    </p:embeddedFont>
    <p:embeddedFont>
      <p:font typeface="Verdana" panose="020B0604030504040204" pitchFamily="34" charset="0"/>
      <p:regular r:id="rId29"/>
    </p:embeddedFont>
    <p:embeddedFont>
      <p:font typeface="Wingdings 2" panose="05020102010507070707" pitchFamily="18" charset="2"/>
      <p:regular r:id="rId30"/>
    </p:embeddedFont>
    <p:embeddedFont>
      <p:font typeface="黑体" panose="02010609060101010101" charset="-122"/>
      <p:regular r:id="rId31"/>
    </p:embeddedFont>
    <p:embeddedFont>
      <p:font typeface="微软雅黑 Light" panose="020B0502040204020203" charset="-122"/>
      <p:regular r:id="rId32"/>
    </p:embeddedFont>
  </p:embeddedFontLst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8" autoAdjust="0"/>
    <p:restoredTop sz="80289" autoAdjust="0"/>
  </p:normalViewPr>
  <p:slideViewPr>
    <p:cSldViewPr showGuides="1">
      <p:cViewPr varScale="1">
        <p:scale>
          <a:sx n="51" d="100"/>
          <a:sy n="51" d="100"/>
        </p:scale>
        <p:origin x="968" y="44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3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极大似然估计：一种概率论在统计中的应用。已知某个随机样本满足某种概率分布，但是其中具体的参数不清楚，参数估计就是通过若干次试验，观察其结果，利用结果推出参数的大概值，一般把这个结果作为估计值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Laplace</a:t>
            </a:r>
            <a:r>
              <a:rPr lang="zh-CN" altLang="en-US" dirty="0"/>
              <a:t>校准（拉普拉斯平滑）：对每个类别下所有划分的计数加</a:t>
            </a:r>
            <a:r>
              <a:rPr lang="en-US" altLang="zh-CN" dirty="0"/>
              <a:t>1</a:t>
            </a:r>
            <a:r>
              <a:rPr lang="zh-CN" altLang="en-US" dirty="0"/>
              <a:t>，这样如果训练样本集数量充分大时，并不会对结果产生影响，并且解决了统计频率为</a:t>
            </a:r>
            <a:r>
              <a:rPr lang="en-US" altLang="zh-CN" dirty="0"/>
              <a:t>0</a:t>
            </a:r>
            <a:r>
              <a:rPr lang="zh-CN" altLang="en-US" dirty="0"/>
              <a:t>的尴尬局面。加入拉普拉斯平滑之后，避免了出现概率为</a:t>
            </a:r>
            <a:r>
              <a:rPr lang="en-US" altLang="zh-CN" dirty="0"/>
              <a:t>0</a:t>
            </a:r>
            <a:r>
              <a:rPr lang="zh-CN" altLang="en-US" dirty="0"/>
              <a:t>的情况，又保证了每个值都在</a:t>
            </a:r>
            <a:r>
              <a:rPr lang="en-US" altLang="zh-CN" dirty="0"/>
              <a:t>0</a:t>
            </a:r>
            <a:r>
              <a:rPr lang="zh-CN" altLang="en-US" dirty="0"/>
              <a:t>到</a:t>
            </a:r>
            <a:r>
              <a:rPr lang="en-US" altLang="zh-CN" dirty="0"/>
              <a:t>1</a:t>
            </a:r>
            <a:r>
              <a:rPr lang="zh-CN" altLang="en-US" dirty="0"/>
              <a:t>的范围内，又保证了最终和为</a:t>
            </a:r>
            <a:r>
              <a:rPr lang="en-US" altLang="zh-CN" dirty="0"/>
              <a:t>1</a:t>
            </a:r>
            <a:r>
              <a:rPr lang="zh-CN" altLang="en-US" dirty="0"/>
              <a:t>的概率性质！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" y="1524000"/>
            <a:ext cx="82296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</a:t>
            </a: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贝叶斯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endParaRPr lang="zh-CN" altLang="en-US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Naïve Bayesian Models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13040" cy="48768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高斯模型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GaussianNB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适用于服从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正态分布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的特征数据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把一个随机变量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服从数学期望为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、方差为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σ^2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的数据分布称为正太分布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当数学期望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μ=0,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σ=1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时称为标准正态分布。需要对样本数据进行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标准化处理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高斯模型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3112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伯努利模型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BernoulliNB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：是否类问题分析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适用于服从多重伯努利分布的数据，即有多个特征，但每个特征都假设是一个二元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(Bernoulli,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boolean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变量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伯努利模型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53046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伯努利模型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BernoulliNB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：是否类问题分析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伯努利模型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057400"/>
            <a:ext cx="6897063" cy="439163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1179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伯努利模型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BernoulliNB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alpha: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平滑因子，与多项式中的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一致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binarize: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样本特征二值化的阈值，默认是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如果不输入，则模型会认为所有特征都已经是二值化形式了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如果输入具体的值，则模型会把大于该值的部分归为一类，小于的归为另一类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适用于服从多重伯努利分布的数据，即有多个特征，但每个特征都假设是一个二元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(Bernoulli,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boolean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变量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伯努利模型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06995" cy="4419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多项式模型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MultinomialNB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文本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分析，词频计数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多项式模型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biLevel thresh="25000"/>
          </a:blip>
          <a:stretch>
            <a:fillRect/>
          </a:stretch>
        </p:blipFill>
        <p:spPr>
          <a:xfrm>
            <a:off x="768350" y="2590800"/>
            <a:ext cx="7606665" cy="34658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571740" cy="4419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多项式模型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MultinomialNB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：文本分析，制作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词云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多项式模型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026" name="Picture 2" descr="文本分析—英语文章主题词、高频词提取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2514600"/>
            <a:ext cx="7442200" cy="378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669530" cy="4419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多项式模型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MultinomialNB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alpha: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先验平滑因子，默认等于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时表示拉普拉斯平滑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可用于控制模型复杂度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越大，平滑化越强，模型复杂度就越低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值不影响模型性能。但调整这个参数通常都会使精度略有提高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适用于服从多项分布的特征数据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多项式模型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805116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：装入样本数据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：生成特征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	X=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iris.data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; y=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iris.target</a:t>
            </a:r>
            <a:endParaRPr lang="en-US" altLang="zh-CN" sz="2400" dirty="0" err="1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3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：划分训练集和测试集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X_train,X_test,y_train,y_test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		stratify=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y,random_state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高斯模型分类案例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ja-JP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鸢尾花品种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60603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：引入模型，使用默认参数即可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naive_bayes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GaussianNB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gnb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GaussianNB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()	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模型实例化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/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初始化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：训练模型，测试训练效果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gnb = gnb.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(X_train,y_train)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：测试训练效果：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0.9464/0.9737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，欠拟合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gnb.score(X_train,y_train)</a:t>
            </a:r>
            <a:endParaRPr lang="fr-F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gnb.score(X_test,y_test)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高斯模型分类案例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ja-JP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鸢尾花品种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19200"/>
            <a:ext cx="7791450" cy="536638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误判率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样本总数：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150 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错误样本数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7)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gnb.predict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print(“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样本总数：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%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错误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判断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%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d" % \ 			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X.shape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[0],(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 != 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).sum()))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步骤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8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：与逻辑分类模型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(0.9554,1)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对比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linear_model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import 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LogisticRegression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LogisticRegression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lr.fit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X_train,y_train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X_train,y_train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X_test,y_test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对比结果：高斯模型不如逻辑模型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ja-JP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，误判率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63079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贝叶斯公式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(Bayesian Theorem)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贝叶斯公式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(Naïve Bayesian)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特点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朴素贝叶斯分类模型的调节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高斯模型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本讲内容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843520" cy="536130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贝叶斯公式：即条件概率，在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满足前提条件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的情况下，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事件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发生的概率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有多大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贝叶斯公式：换成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分类任务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的表达式，已知事物的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，测算事物属于某个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的概率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endParaRPr lang="zh-CN" altLang="en-US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endParaRPr lang="zh-CN" altLang="en-US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最终求出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probability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│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，就完成了分类任务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贝叶斯公式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687735" y="2362296"/>
                <a:ext cx="5534849" cy="9126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𝑃𝑟𝑜𝑏𝑎𝑏𝑖𝑙𝑖𝑡𝑦</m:t>
                      </m:r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e>
                              <m:r>
                                <a:rPr lang="en-US" altLang="zh-CN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735" y="2362296"/>
                <a:ext cx="5534849" cy="912622"/>
              </a:xfrm>
              <a:prstGeom prst="rect">
                <a:avLst/>
              </a:prstGeom>
              <a:blipFill rotWithShape="1">
                <a:blip r:embed="rId1"/>
                <a:stretch>
                  <a:fillRect l="-10" t="-11" r="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057524" y="4572000"/>
                <a:ext cx="6796541" cy="8156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𝑃𝑟𝑜𝑏𝑎𝑏𝑖𝑙𝑖𝑡𝑦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标签</m:t>
                          </m:r>
                        </m:e>
                        <m:e>
                          <m:r>
                            <a:rPr lang="zh-CN" altLang="en-US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特征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4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特征</m:t>
                              </m:r>
                            </m:e>
                            <m:e>
                              <m:r>
                                <a:rPr lang="zh-CN" alt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标签</m:t>
                              </m:r>
                            </m:e>
                          </m:d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标签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特征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1057524" y="4572000"/>
                <a:ext cx="6796541" cy="815608"/>
              </a:xfrm>
              <a:prstGeom prst="rect">
                <a:avLst/>
              </a:prstGeom>
              <a:blipFill rotWithShape="1">
                <a:blip r:embed="rId4"/>
                <a:stretch>
                  <a:fillRect l="-4" r="-50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74940" cy="1524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公式化一下：给定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一组特征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，对应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一组标签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L(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，计算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概率最大的一个标签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(max)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，即最可能的目标值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贝叶斯公式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124519" y="3200440"/>
                <a:ext cx="6894773" cy="8362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sSub>
                            <m:sSubPr>
                              <m:ctrlPr>
                                <a:rPr lang="en-US" altLang="zh-CN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unc>
                            <m:func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</m:fName>
                            <m:e>
                              <m:r>
                                <a:rPr lang="en-US" altLang="zh-CN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e>
                          </m:func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,…</m:t>
                              </m:r>
                              <m:sSub>
                                <m:sSub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519" y="3200440"/>
                <a:ext cx="6894773" cy="836255"/>
              </a:xfrm>
              <a:prstGeom prst="rect">
                <a:avLst/>
              </a:prstGeom>
              <a:blipFill rotWithShape="1">
                <a:blip r:embed="rId1"/>
                <a:stretch>
                  <a:fillRect l="-8" t="-5" r="-2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459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391795" y="1449705"/>
                <a:ext cx="7762875" cy="2849245"/>
              </a:xfrm>
            </p:spPr>
            <p:txBody>
              <a:bodyPr/>
              <a:lstStyle/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u"/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朴素</a:t>
                </a:r>
                <a:r>
                  <a:rPr lang="zh-CN" altLang="en-US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的含义：假设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各特征之间相互条件独立</a:t>
                </a:r>
                <a:r>
                  <a:rPr lang="zh-CN" altLang="en-US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。这一假设使得贝叶斯算法变得简单和高效（优点）；但未必完全符合现实，有时会牺牲一定的分类准确率（缺点）</a:t>
                </a:r>
                <a:endParaRPr lang="en-US" altLang="zh-CN" sz="28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u"/>
                </a:pPr>
                <a:r>
                  <a:rPr lang="zh-CN" altLang="en-US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因为朴素贝叶斯分类器默认</a:t>
                </a:r>
                <a:r>
                  <a:rPr lang="en-US" altLang="zh-CN" sz="2800" i="1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f</a:t>
                </a:r>
                <a:r>
                  <a:rPr lang="en-US" altLang="zh-CN" sz="2800" i="1" baseline="-25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1</a:t>
                </a:r>
                <a:r>
                  <a:rPr lang="en-US" altLang="zh-CN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…</a:t>
                </a:r>
                <a:r>
                  <a:rPr lang="en-US" altLang="zh-CN" sz="2800" i="1" dirty="0" err="1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f</a:t>
                </a:r>
                <a:r>
                  <a:rPr lang="en-US" altLang="zh-CN" sz="2800" i="1" baseline="-25000" dirty="0" err="1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n</a:t>
                </a:r>
                <a:r>
                  <a:rPr lang="zh-CN" altLang="en-US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互相独立的，所以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pitchFamily="18" charset="0"/>
                        <a:ea typeface="微软雅黑 Light" panose="020B0502040204020203" charset="-122"/>
                        <a:cs typeface="Cambria Math" panose="02040503050406030204" pitchFamily="18" charset="0"/>
                      </a:rPr>
                      <m:t>𝑃</m:t>
                    </m:r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对于结果没有用处，简化公式</a:t>
                </a:r>
                <a:endParaRPr lang="en-US" altLang="zh-CN" sz="28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</p:txBody>
          </p:sp>
        </mc:Choice>
        <mc:Fallback>
          <p:sp>
            <p:nvSpPr>
              <p:cNvPr id="19459" name="Rectangle 3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1795" y="1449705"/>
                <a:ext cx="7762875" cy="2849245"/>
              </a:xfrm>
              <a:blipFill rotWithShape="1">
                <a:blip r:embed="rId1"/>
                <a:stretch>
                  <a:fillRect b="-11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朴素贝叶斯公式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787334" y="4800600"/>
                <a:ext cx="7367401" cy="4255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unc>
                            <m:func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</m:fName>
                            <m:e>
                              <m:r>
                                <a:rPr lang="en-US" altLang="zh-CN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e>
                          </m:func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334" y="4800600"/>
                <a:ext cx="7367401" cy="425501"/>
              </a:xfrm>
              <a:prstGeom prst="rect">
                <a:avLst/>
              </a:prstGeom>
              <a:blipFill rotWithShape="1">
                <a:blip r:embed="rId2"/>
                <a:stretch>
                  <a:fillRect l="-8" r="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80045" cy="2286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朴素贝叶斯假定：给定目标值时特征之间相互条件独立。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换言之，该假定说明给定实例的目标值情况下，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f</a:t>
            </a:r>
            <a:r>
              <a:rPr lang="en-US" altLang="zh-CN" sz="2800" i="1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en-US" altLang="zh-CN" sz="2800" i="1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</a:t>
            </a:r>
            <a:r>
              <a:rPr lang="en-US" altLang="zh-CN" sz="2800" i="1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的联合概率正好是对每个单独属性的概率乘积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朴素贝叶斯公式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290115" y="3886074"/>
                <a:ext cx="4467249" cy="6827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∏"/>
                          <m:limLoc m:val="subSup"/>
                          <m:supHide m:val="on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9"/>
                            </m:r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115" y="3886074"/>
                <a:ext cx="4467249" cy="682751"/>
              </a:xfrm>
              <a:prstGeom prst="rect">
                <a:avLst/>
              </a:prstGeom>
              <a:blipFill rotWithShape="1">
                <a:blip r:embed="rId1"/>
                <a:stretch>
                  <a:fillRect l="-7" t="-75" r="-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454265" cy="6858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最后，得到朴素贝叶斯的简化公式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朴素贝叶斯公式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338375" y="3276600"/>
                <a:ext cx="4467249" cy="6827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∏"/>
                          <m:limLoc m:val="subSup"/>
                          <m:supHide m:val="on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9"/>
                            </m:r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8375" y="3276600"/>
                <a:ext cx="4467249" cy="682751"/>
              </a:xfrm>
              <a:prstGeom prst="rect">
                <a:avLst/>
              </a:prstGeom>
              <a:blipFill rotWithShape="1">
                <a:blip r:embed="rId1"/>
                <a:stretch>
                  <a:fillRect l="-7" r="-51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88299" y="2514600"/>
                <a:ext cx="7367401" cy="4255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unc>
                            <m:func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</m:fName>
                            <m:e>
                              <m:r>
                                <a:rPr lang="en-US" altLang="zh-CN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e>
                          </m:func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299" y="2514600"/>
                <a:ext cx="7367401" cy="425501"/>
              </a:xfrm>
              <a:prstGeom prst="rect">
                <a:avLst/>
              </a:prstGeom>
              <a:blipFill rotWithShape="1">
                <a:blip r:embed="rId2"/>
                <a:stretch>
                  <a:fillRect l="-8" r="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268690" y="4724400"/>
                <a:ext cx="6606617" cy="68275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,…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𝑓𝑛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unc>
                            <m:func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</m:fName>
                            <m:e>
                              <m:r>
                                <a:rPr lang="en-US" altLang="zh-CN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e>
                          </m:func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)∗</m:t>
                      </m:r>
                      <m:nary>
                        <m:naryPr>
                          <m:chr m:val="∏"/>
                          <m:limLoc m:val="subSup"/>
                          <m:supHide m:val="on"/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9"/>
                            </m:rP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690" y="4724400"/>
                <a:ext cx="6606617" cy="682751"/>
              </a:xfrm>
              <a:prstGeom prst="rect">
                <a:avLst/>
              </a:prstGeom>
              <a:blipFill rotWithShape="1">
                <a:blip r:embed="rId3"/>
                <a:stretch>
                  <a:fillRect l="-9" r="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下箭头 3"/>
          <p:cNvSpPr/>
          <p:nvPr/>
        </p:nvSpPr>
        <p:spPr>
          <a:xfrm>
            <a:off x="4457700" y="4037075"/>
            <a:ext cx="5334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51800" cy="508381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特点：假定每个特征之间相互条件独立，用于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优点：训练速度往往很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，效率很高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高效的原因：通过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单独查看每个特征来学习参数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，并从每个特征中收集简单的类别统计数据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高效率的代价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朴素贝叶斯模型的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要比线性分类器（如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稍差</a:t>
            </a:r>
            <a:endParaRPr lang="en-US" altLang="ja-JP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更加适用于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非常大的数据集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性能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很重要，可以节约大量的模型训练时间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朴素贝叶斯分类模型的特点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3082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朴素贝叶斯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常见的具体分类模型：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高斯模型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GaussianNB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特征可为任意连续数据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，多用于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基于数值的分类标签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伯努利模型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BernoulliNB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：其特征必须是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二分类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）。主要用于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是否类问题分析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。例如快速调查问卷（如进入医院的流调问卷）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多项式模型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MultinomialNB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：其特征必须是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计数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）。即每个特征代表某个对象的整数计数，比如一个单词在句子里出现的次数。主要用于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文本分析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朴素贝叶斯分类模型的种类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c28ef3e4-a0f8-4cf1-9d18-ebead2bedb99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3023</Words>
  <Application>WPS 演示</Application>
  <PresentationFormat>On-screen Show (4:3)</PresentationFormat>
  <Paragraphs>156</Paragraphs>
  <Slides>19</Slides>
  <Notes>6</Notes>
  <HiddenSlides>2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Lucida Sans Unicode</vt:lpstr>
      <vt:lpstr>Wingdings 3</vt:lpstr>
      <vt:lpstr>Verdana</vt:lpstr>
      <vt:lpstr>Wingdings 2</vt:lpstr>
      <vt:lpstr>Wingdings 2</vt:lpstr>
      <vt:lpstr>Monotype Corsiva</vt:lpstr>
      <vt:lpstr>Cambria Math</vt:lpstr>
      <vt:lpstr>微软雅黑</vt:lpstr>
      <vt:lpstr>Arial Unicode MS</vt:lpstr>
      <vt:lpstr>MS PGothic</vt:lpstr>
      <vt:lpstr>黑体</vt:lpstr>
      <vt:lpstr>BatangChe</vt:lpstr>
      <vt:lpstr>Segoe Print</vt:lpstr>
      <vt:lpstr>微软雅黑 Light</vt:lpstr>
      <vt:lpstr>Bradley Hand ITC</vt:lpstr>
      <vt:lpstr>MS Mincho</vt:lpstr>
      <vt:lpstr>Consolas</vt:lpstr>
      <vt:lpstr>Concourse</vt:lpstr>
      <vt:lpstr>PowerPoint 演示文稿</vt:lpstr>
      <vt:lpstr>本讲内容</vt:lpstr>
      <vt:lpstr>贝叶斯公式</vt:lpstr>
      <vt:lpstr>贝叶斯公式</vt:lpstr>
      <vt:lpstr>朴素贝叶斯公式</vt:lpstr>
      <vt:lpstr>朴素贝叶斯公式</vt:lpstr>
      <vt:lpstr>朴素贝叶斯公式</vt:lpstr>
      <vt:lpstr>朴素贝叶斯分类模型的特点</vt:lpstr>
      <vt:lpstr>朴素贝叶斯分类模型的种类</vt:lpstr>
      <vt:lpstr>朴素贝叶斯分类之高斯模型</vt:lpstr>
      <vt:lpstr>朴素贝叶斯分类之伯努利模型</vt:lpstr>
      <vt:lpstr>朴素贝叶斯分类之伯努利模型</vt:lpstr>
      <vt:lpstr>朴素贝叶斯分类之伯努利模型</vt:lpstr>
      <vt:lpstr>朴素贝叶斯分类之多项式模型</vt:lpstr>
      <vt:lpstr>朴素贝叶斯分类之多项式模型</vt:lpstr>
      <vt:lpstr>朴素贝叶斯分类之多项式模型</vt:lpstr>
      <vt:lpstr>高斯模型分类案例 – 鸢尾花品种</vt:lpstr>
      <vt:lpstr>高斯模型分类案例 – 鸢尾花品种</vt:lpstr>
      <vt:lpstr>高斯模型分类案例 – 鸢尾花，误判率</vt:lpstr>
    </vt:vector>
  </TitlesOfParts>
  <Company>Irwin/ McGraw-Hill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北京外国语大学 国际商学院 王德宏</dc:creator>
  <cp:keywords>北京外国语大学 国际商学院 王德宏课程《机器学习与金融应用》</cp:keywords>
  <dc:subject>Introduction to Corporate Finance</dc:subject>
  <cp:lastModifiedBy>丁晓松</cp:lastModifiedBy>
  <cp:revision>624</cp:revision>
  <cp:lastPrinted>2019-04-02T07:05:00Z</cp:lastPrinted>
  <dcterms:created xsi:type="dcterms:W3CDTF">2001-03-01T05:50:00Z</dcterms:created>
  <dcterms:modified xsi:type="dcterms:W3CDTF">2023-01-06T02:12:00Z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DA037DBC7C354D7DB1D8B6EB82BCD499</vt:lpwstr>
  </property>
  <property fmtid="{D5CDD505-2E9C-101B-9397-08002B2CF9AE}" pid="3" name="KSOProductBuildVer">
    <vt:lpwstr>2052-11.1.0.12980</vt:lpwstr>
  </property>
</Properties>
</file>