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98" r:id="rId2"/>
    <p:sldId id="434" r:id="rId3"/>
    <p:sldId id="365" r:id="rId4"/>
    <p:sldId id="517" r:id="rId5"/>
    <p:sldId id="518" r:id="rId6"/>
    <p:sldId id="520" r:id="rId7"/>
    <p:sldId id="519" r:id="rId8"/>
    <p:sldId id="539" r:id="rId9"/>
    <p:sldId id="544" r:id="rId10"/>
    <p:sldId id="545" r:id="rId11"/>
    <p:sldId id="526" r:id="rId12"/>
    <p:sldId id="527" r:id="rId13"/>
    <p:sldId id="546" r:id="rId14"/>
    <p:sldId id="547" r:id="rId15"/>
    <p:sldId id="541" r:id="rId16"/>
    <p:sldId id="529" r:id="rId17"/>
    <p:sldId id="549" r:id="rId18"/>
    <p:sldId id="528" r:id="rId19"/>
    <p:sldId id="532" r:id="rId20"/>
    <p:sldId id="531" r:id="rId21"/>
    <p:sldId id="548" r:id="rId22"/>
    <p:sldId id="474" r:id="rId23"/>
    <p:sldId id="542" r:id="rId24"/>
  </p:sldIdLst>
  <p:sldSz cx="9144000" cy="6858000" type="screen4x3"/>
  <p:notesSz cx="6997700" cy="9283700"/>
  <p:custDataLst>
    <p:tags r:id="rId27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2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A7A"/>
    <a:srgbClr val="FCFEFB"/>
    <a:srgbClr val="FFFFFF"/>
    <a:srgbClr val="96EEFF"/>
    <a:srgbClr val="F5E4D0"/>
    <a:srgbClr val="FCE7DC"/>
    <a:srgbClr val="B28300"/>
    <a:srgbClr val="CC9900"/>
    <a:srgbClr val="9D7429"/>
    <a:srgbClr val="B887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80" autoAdjust="0"/>
    <p:restoredTop sz="97193" autoAdjust="0"/>
  </p:normalViewPr>
  <p:slideViewPr>
    <p:cSldViewPr showGuides="1">
      <p:cViewPr varScale="1">
        <p:scale>
          <a:sx n="170" d="100"/>
          <a:sy n="170" d="100"/>
        </p:scale>
        <p:origin x="1464" y="192"/>
      </p:cViewPr>
      <p:guideLst>
        <p:guide orient="horz" pos="1872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F95CACA7-CC3A-4947-BE1F-8C4E202B9C6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B3300304-DD69-46C3-8125-113B1366F9C9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C064-517A-4A5B-9ABC-7CE72C3A4221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812D-D3B0-468F-A74A-0D059ECFA4FB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797A-F089-4EB4-B005-0B784BB895B6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" name="Chevron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480EE2A-7A58-49DB-A7AD-61CB8672622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80EB9-15E7-48D1-8F50-1A6DB0F6845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1B2A66F-91AE-440E-81BA-D4B895EB6EF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E47D0-08E0-4CFC-B81C-0B73A315120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A51DF168-A096-4D9F-8CC8-3F5AF40576F1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3E92-9493-426B-B2A2-5DFC1C59F90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7"/>
          <p:cNvSpPr/>
          <p:nvPr userDrawn="1"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ea typeface="宋体" panose="02010600030101010101" pitchFamily="2" charset="-122"/>
              </a:rPr>
              <a:t>1-</a:t>
            </a:r>
            <a:fld id="{E20EFA5A-D5D4-4582-8801-E4C424580903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>
              <a:ea typeface="宋体" panose="02010600030101010101" pitchFamily="2" charset="-12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2803-FC21-47C8-A07D-AEB2606CB2B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ED9E-9C04-4035-A742-D32CEA108A7E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299E4B8E-F83A-46B2-A578-2BC8850DE6A7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0488F-1B6B-472A-8152-5C4DAFFBA60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Chevron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C6315AAB-9BE6-4858-9426-6A1389E68D8D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01006-C005-4E1F-9269-A31F16EB01A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08738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08AF5-ACF3-4862-BF75-D261B242FC6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zhuanlan.zhihu.com/p/9754515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650240" y="1524000"/>
            <a:ext cx="7843520" cy="335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12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线性模型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III-</a:t>
            </a:r>
            <a:r>
              <a:rPr lang="zh-CN" altLang="en-US" sz="4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梯度下降</a:t>
            </a:r>
          </a:p>
          <a:p>
            <a:pPr algn="ctr">
              <a:spcBef>
                <a:spcPts val="1200"/>
              </a:spcBef>
            </a:pPr>
            <a:endParaRPr lang="en-US" altLang="zh-CN" sz="4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 Models III – Gradient Descent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3">
                <a:extLst>
                  <a:ext uri="{FF2B5EF4-FFF2-40B4-BE49-F238E27FC236}">
                    <a16:creationId xmlns:a16="http://schemas.microsoft.com/office/drawing/2014/main" id="{C381944F-C813-7B58-DAF9-8360BF06F3E7}"/>
                  </a:ext>
                </a:extLst>
              </p:cNvPr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457200" y="1066800"/>
                <a:ext cx="8001000" cy="5516245"/>
              </a:xfrm>
            </p:spPr>
            <p:txBody>
              <a:bodyPr/>
              <a:lstStyle/>
              <a:p>
                <a:pPr marL="457200" indent="-457200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Font typeface="Wingdings" panose="05000000000000000000" pitchFamily="2" charset="2"/>
                  <a:buChar char="n"/>
                </a:pPr>
                <a:r>
                  <a:rPr lang="zh-CN" altLang="en-US" sz="2000" dirty="0">
                    <a:solidFill>
                      <a:srgbClr val="FF0000"/>
                    </a:solidFill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 Light" panose="020B0502040204020203" charset="-122"/>
                        <a:cs typeface="微软雅黑 Light" panose="020B0502040204020203" charset="-122"/>
                      </a:rPr>
                      <m:t>𝐽</m:t>
                    </m:r>
                    <m:r>
                      <a:rPr lang="en-US" altLang="zh-CN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 Light" panose="020B0502040204020203" charset="-122"/>
                        <a:cs typeface="微软雅黑 Light" panose="020B0502040204020203" charset="-122"/>
                      </a:rPr>
                      <m:t>(</m:t>
                    </m:r>
                    <m:r>
                      <a:rPr lang="en-US" altLang="zh-CN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微软雅黑 Light" panose="020B0502040204020203" charset="-122"/>
                      </a:rPr>
                      <m:t>𝜃</m:t>
                    </m:r>
                    <m:r>
                      <a:rPr lang="en-US" altLang="zh-CN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 Light" panose="020B0502040204020203" charset="-122"/>
                        <a:cs typeface="微软雅黑 Light" panose="020B0502040204020203" charset="-122"/>
                      </a:rPr>
                      <m:t>)</m:t>
                    </m:r>
                  </m:oMath>
                </a14:m>
                <a:r>
                  <a:rPr lang="zh-CN" altLang="en-US" sz="2000" dirty="0">
                    <a:solidFill>
                      <a:srgbClr val="FF0000"/>
                    </a:solidFill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为误差函数</a:t>
                </a:r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（亦称</a:t>
                </a:r>
                <a:r>
                  <a:rPr lang="zh-CN" altLang="en-US" sz="2000" dirty="0">
                    <a:solidFill>
                      <a:srgbClr val="FF0000"/>
                    </a:solidFill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损失函数</a:t>
                </a:r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，</a:t>
                </a:r>
                <a:r>
                  <a:rPr lang="en-US" altLang="zh-CN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cost/loss function</a:t>
                </a:r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）。</a:t>
                </a:r>
                <a:endParaRPr lang="en-US" altLang="zh-CN" sz="2000" dirty="0"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  <a:p>
                <a:pPr marL="457200" indent="-457200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Font typeface="Wingdings" panose="05000000000000000000" pitchFamily="2" charset="2"/>
                  <a:buChar char="n"/>
                </a:pPr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为</a:t>
                </a:r>
                <a:r>
                  <a:rPr lang="zh-CN" altLang="en-US" sz="2000" dirty="0">
                    <a:solidFill>
                      <a:srgbClr val="FF0000"/>
                    </a:solidFill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使其最小化</a:t>
                </a:r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，分析函数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 Light" panose="020B0502040204020203" charset="-122"/>
                        <a:cs typeface="微软雅黑 Light" panose="020B0502040204020203" charset="-122"/>
                      </a:rPr>
                      <m:t>𝐽</m:t>
                    </m:r>
                    <m:r>
                      <a:rPr lang="en-US" altLang="zh-CN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 Light" panose="020B0502040204020203" charset="-122"/>
                        <a:cs typeface="微软雅黑 Light" panose="020B0502040204020203" charset="-122"/>
                      </a:rPr>
                      <m:t>(</m:t>
                    </m:r>
                    <m:r>
                      <a:rPr lang="en-US" altLang="zh-CN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微软雅黑 Light" panose="020B0502040204020203" charset="-122"/>
                      </a:rPr>
                      <m:t>𝜃</m:t>
                    </m:r>
                    <m:r>
                      <a:rPr lang="en-US" altLang="zh-CN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 Light" panose="020B0502040204020203" charset="-122"/>
                        <a:cs typeface="微软雅黑 Light" panose="020B0502040204020203" charset="-122"/>
                      </a:rPr>
                      <m:t>)</m:t>
                    </m:r>
                  </m:oMath>
                </a14:m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对于特征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的系数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00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200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的</a:t>
                </a:r>
                <a:r>
                  <a:rPr lang="zh-CN" altLang="en-US" sz="2000" dirty="0">
                    <a:solidFill>
                      <a:srgbClr val="FF0000"/>
                    </a:solidFill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变化率</a:t>
                </a:r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：</a:t>
                </a:r>
                <a:endParaRPr lang="en-US" altLang="zh-CN" sz="2000" dirty="0">
                  <a:solidFill>
                    <a:srgbClr val="FF0000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  <a:p>
                <a:pPr marL="0" indent="0" algn="ctr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altLang="zh-CN" sz="2000" b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𝐽</m:t>
                          </m:r>
                          <m:r>
                            <a:rPr lang="en-US" altLang="zh-CN" sz="2000" b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zh-CN" altLang="en-US" sz="2000" b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𝜃</m:t>
                          </m:r>
                          <m:r>
                            <a:rPr lang="en-US" altLang="zh-CN" sz="2000" b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sz="200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n-US" altLang="zh-CN" sz="20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00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CN" sz="2000" b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den>
                      </m:f>
                      <m:r>
                        <a:rPr lang="en-US" altLang="zh-CN" sz="2000" b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b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US" altLang="zh-CN" sz="2000" b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n-US" altLang="zh-CN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000" b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CN" sz="2000" b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en-US" altLang="zh-CN" sz="2000" i="1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sSup>
                        <m:sSupPr>
                          <m:ctrlPr>
                            <a:rPr lang="en-US" altLang="zh-CN" sz="2000" i="1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smtClean="0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zh-CN" altLang="en-US" sz="2000" smtClean="0"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𝜃</m:t>
                              </m:r>
                            </m:sub>
                          </m:sSub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)−</m:t>
                          </m:r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altLang="zh-CN" sz="2000" dirty="0">
                  <a:solidFill>
                    <a:srgbClr val="FF0000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  <a:p>
                <a:pPr marL="0" indent="0" algn="ctr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r>
                        <a:rPr lang="en-US" altLang="zh-CN" sz="2000" b="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∗2∗</m:t>
                      </m:r>
                      <m:d>
                        <m:dPr>
                          <m:ctrlPr>
                            <a:rPr lang="en-US" altLang="zh-CN" sz="2000" b="0" i="1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smtClean="0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zh-CN" altLang="en-US" sz="2000" smtClean="0"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𝜃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sz="2000" smtClean="0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altLang="zh-CN" sz="2000" b="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en-US" altLang="zh-CN" sz="2000" i="1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000" smtClean="0"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CN" sz="2000" smtClean="0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den>
                      </m:f>
                      <m:r>
                        <a:rPr lang="en-US" altLang="zh-CN" sz="200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altLang="zh-CN" sz="2000" i="1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zh-CN" altLang="en-US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  <m:r>
                        <a:rPr lang="en-US" altLang="zh-CN" sz="200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sz="2000" smtClean="0">
                          <a:latin typeface="Cambria Math" panose="02040503050406030204" pitchFamily="18" charset="0"/>
                          <a:ea typeface="微软雅黑 Light" panose="020B0502040204020203" charset="-122"/>
                          <a:cs typeface="Cambria Math" panose="02040503050406030204" pitchFamily="18" charset="0"/>
                        </a:rPr>
                        <m:t>𝑥</m:t>
                      </m:r>
                      <m:r>
                        <a:rPr lang="en-US" altLang="zh-CN" sz="200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)−</m:t>
                      </m:r>
                      <m:r>
                        <a:rPr lang="en-US" altLang="zh-CN" sz="2000" smtClean="0">
                          <a:latin typeface="Cambria Math" panose="02040503050406030204" pitchFamily="18" charset="0"/>
                          <a:ea typeface="微软雅黑 Light" panose="020B0502040204020203" charset="-122"/>
                          <a:cs typeface="Cambria Math" panose="02040503050406030204" pitchFamily="18" charset="0"/>
                        </a:rPr>
                        <m:t>𝑦</m:t>
                      </m:r>
                      <m:r>
                        <a:rPr lang="en-US" altLang="zh-CN" sz="200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altLang="zh-CN" sz="2000" dirty="0">
                  <a:solidFill>
                    <a:srgbClr val="FF0000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  <a:p>
                <a:pPr marL="0" indent="0" algn="ctr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r>
                        <a:rPr lang="en-US" altLang="zh-CN" sz="2000" b="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∗</m:t>
                      </m:r>
                      <m:d>
                        <m:dPr>
                          <m:ctrlPr>
                            <a:rPr lang="en-US" altLang="zh-CN" sz="2000" i="1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smtClean="0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zh-CN" altLang="en-US" sz="2000" smtClean="0"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𝜃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sz="2000" smtClean="0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altLang="zh-CN" sz="2000" b="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en-US" altLang="zh-CN" sz="2000" i="1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000" smtClean="0"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CN" sz="2000" smtClean="0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den>
                      </m:f>
                      <m:r>
                        <a:rPr lang="en-US" altLang="zh-CN" sz="200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(</m:t>
                      </m:r>
                      <m:nary>
                        <m:naryPr>
                          <m:chr m:val="∑"/>
                          <m:ctrlPr>
                            <a:rPr lang="en-US" altLang="zh-CN" sz="2000" i="1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00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000" smtClean="0"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CN" sz="2000" smtClean="0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smtClean="0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000" smtClean="0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altLang="zh-CN" sz="200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−</m:t>
                      </m:r>
                      <m:r>
                        <a:rPr lang="en-US" altLang="zh-CN" sz="2000" smtClean="0">
                          <a:latin typeface="Cambria Math" panose="02040503050406030204" pitchFamily="18" charset="0"/>
                          <a:ea typeface="微软雅黑 Light" panose="020B0502040204020203" charset="-122"/>
                          <a:cs typeface="Cambria Math" panose="02040503050406030204" pitchFamily="18" charset="0"/>
                        </a:rPr>
                        <m:t>𝑦</m:t>
                      </m:r>
                      <m:r>
                        <a:rPr lang="en-US" altLang="zh-CN" sz="200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altLang="zh-CN" sz="2000" dirty="0">
                  <a:solidFill>
                    <a:srgbClr val="FF0000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  <a:p>
                <a:pPr marL="0" indent="0" algn="ctr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d>
                        <m:dPr>
                          <m:ctrlPr>
                            <a:rPr lang="en-US" altLang="zh-CN" sz="2000" i="1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smtClean="0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zh-CN" altLang="en-US" sz="2000" smtClean="0"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𝜃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sz="2000" smtClean="0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sSub>
                        <m:sSubPr>
                          <m:ctrlPr>
                            <a:rPr lang="en-US" altLang="zh-CN" sz="2000" i="1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2000" b="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</m:oMath>
                  </m:oMathPara>
                </a14:m>
                <a:endParaRPr lang="en-US" altLang="zh-CN" sz="2000" dirty="0">
                  <a:solidFill>
                    <a:srgbClr val="FF0000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  <a:p>
                <a:pPr marL="457200" indent="-457200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Font typeface="Wingdings" panose="05000000000000000000" pitchFamily="2" charset="2"/>
                  <a:buChar char="n"/>
                </a:pPr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梯度（</a:t>
                </a:r>
                <a:r>
                  <a:rPr lang="en-US" altLang="zh-CN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gradient</a:t>
                </a:r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）是损失函数对于系数</a:t>
                </a:r>
                <a14:m>
                  <m:oMath xmlns:m="http://schemas.openxmlformats.org/officeDocument/2006/math">
                    <m:r>
                      <a:rPr lang="zh-CN" altLang="en-US" sz="2000" b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的偏导数。系数</a:t>
                </a:r>
                <a14:m>
                  <m:oMath xmlns:m="http://schemas.openxmlformats.org/officeDocument/2006/math">
                    <m:r>
                      <a:rPr lang="zh-CN" altLang="en-US" sz="2000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为</a:t>
                </a:r>
                <a:r>
                  <a:rPr lang="en-US" altLang="zh-CN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n</a:t>
                </a:r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维向量，因此该偏导数也是一个</a:t>
                </a:r>
                <a:r>
                  <a:rPr lang="en-US" altLang="zh-CN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n</a:t>
                </a:r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维向量；</a:t>
                </a:r>
                <a:endParaRPr lang="en-US" altLang="zh-CN" sz="2000" dirty="0"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  <a:p>
                <a:pPr marL="457200" indent="-457200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Font typeface="Wingdings" panose="05000000000000000000" pitchFamily="2" charset="2"/>
                  <a:buChar char="n"/>
                </a:pPr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该向量表明损失函数的变化率有</a:t>
                </a:r>
                <a:r>
                  <a:rPr lang="en-US" altLang="zh-CN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n</a:t>
                </a:r>
                <a:r>
                  <a:rPr lang="zh-CN" altLang="en-US" sz="20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个方向分量，这些分量结合起来就是损失函数变化最快的方向，即梯度方向。</a:t>
                </a:r>
                <a:endParaRPr lang="en-US" altLang="zh-CN" sz="2000" dirty="0"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</p:txBody>
          </p:sp>
        </mc:Choice>
        <mc:Fallback>
          <p:sp>
            <p:nvSpPr>
              <p:cNvPr id="5" name="Rectangle 3">
                <a:extLst>
                  <a:ext uri="{FF2B5EF4-FFF2-40B4-BE49-F238E27FC236}">
                    <a16:creationId xmlns:a16="http://schemas.microsoft.com/office/drawing/2014/main" id="{C381944F-C813-7B58-DAF9-8360BF06F3E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66800"/>
                <a:ext cx="8001000" cy="5516245"/>
              </a:xfrm>
              <a:blipFill>
                <a:blip r:embed="rId2"/>
                <a:stretch>
                  <a:fillRect l="-634" t="-690" r="-317" b="-690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>
            <a:extLst>
              <a:ext uri="{FF2B5EF4-FFF2-40B4-BE49-F238E27FC236}">
                <a16:creationId xmlns:a16="http://schemas.microsoft.com/office/drawing/2014/main" id="{046F3607-73D7-282B-71ED-88E876C862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损失函数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6634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305800" cy="45720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梯度的方向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损失函数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在给定点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上升最快的方向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梯度的反方向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损失函数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在给定点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下降最快的方向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，即，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局部最优的“下山”方向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。只要沿着梯度方向一直走，就能走到局部上的一个最低点。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hlinkClick r:id="rId2"/>
              </a:rPr>
              <a:t>梯度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887" y="3514725"/>
            <a:ext cx="2562225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1054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如何使用梯度下降概念？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3105" lvl="1" indent="-266700" eaLnBrk="1" hangingPunct="1">
              <a:spcBef>
                <a:spcPts val="6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对原始的模型（称为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目标函数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构建损失函数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，然后通过优化算法寻找最优的参数，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使得损失函数的值最小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13105" lvl="1" indent="-266700" eaLnBrk="1" hangingPunct="1">
              <a:spcBef>
                <a:spcPts val="6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基于梯度下降的优化算法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(Gradient Descent, 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GD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梯度下降方法的优缺点：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89305" lvl="1" indent="-342900" eaLnBrk="1" hangingPunct="1">
              <a:spcBef>
                <a:spcPts val="6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优点：效率。在梯度下降法的求解过程中，只需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求解损失函数的一阶导数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，计算代价小，可在大规模数据集上应用。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89305" lvl="1" indent="-342900" eaLnBrk="1" hangingPunct="1">
              <a:spcBef>
                <a:spcPts val="6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缺点：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求解的是局部最优值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，即由于方向选择的问题，得到的结果不一定是全局最优步长选择，过小使得函数收敛速度慢，过大又容易找不到最优解。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梯度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3">
                <a:extLst>
                  <a:ext uri="{FF2B5EF4-FFF2-40B4-BE49-F238E27FC236}">
                    <a16:creationId xmlns:a16="http://schemas.microsoft.com/office/drawing/2014/main" id="{5B526CAE-F35F-2020-0CBB-E248DA8FB8B8}"/>
                  </a:ext>
                </a:extLst>
              </p:cNvPr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457200" y="1219200"/>
                <a:ext cx="8305800" cy="4876800"/>
              </a:xfrm>
            </p:spPr>
            <p:txBody>
              <a:bodyPr/>
              <a:lstStyle/>
              <a:p>
                <a:pPr marL="457200" indent="-457200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Font typeface="Wingdings" panose="05000000000000000000" pitchFamily="2" charset="2"/>
                  <a:buChar char="n"/>
                </a:pP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为了求得最小化的损失函数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 Light" panose="020B0502040204020203" charset="-122"/>
                        <a:cs typeface="微软雅黑 Light" panose="020B0502040204020203" charset="-122"/>
                      </a:rPr>
                      <m:t>𝐽</m:t>
                    </m:r>
                    <m:r>
                      <a:rPr lang="en-US" altLang="zh-CN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 Light" panose="020B0502040204020203" charset="-122"/>
                        <a:cs typeface="微软雅黑 Light" panose="020B0502040204020203" charset="-122"/>
                      </a:rPr>
                      <m:t>(</m:t>
                    </m:r>
                    <m:r>
                      <a:rPr lang="en-US" altLang="zh-CN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微软雅黑 Light" panose="020B0502040204020203" charset="-122"/>
                      </a:rPr>
                      <m:t>𝜃</m:t>
                    </m:r>
                    <m:r>
                      <a:rPr lang="en-US" altLang="zh-CN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 Light" panose="020B0502040204020203" charset="-122"/>
                        <a:cs typeface="微软雅黑 Light" panose="020B0502040204020203" charset="-122"/>
                      </a:rPr>
                      <m:t>) </m:t>
                    </m:r>
                  </m:oMath>
                </a14:m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，开始时可以随机初始化系数矩阵</a:t>
                </a:r>
                <a14:m>
                  <m:oMath xmlns:m="http://schemas.openxmlformats.org/officeDocument/2006/math">
                    <m:r>
                      <a:rPr lang="zh-CN" altLang="en-US" sz="2400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，然后不断反复的更新</a:t>
                </a:r>
                <a14:m>
                  <m:oMath xmlns:m="http://schemas.openxmlformats.org/officeDocument/2006/math">
                    <m:r>
                      <a:rPr lang="zh-CN" altLang="en-US" sz="2400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使得损失函数减小，直到满足要求时停止。这里</a:t>
                </a:r>
                <a14:m>
                  <m:oMath xmlns:m="http://schemas.openxmlformats.org/officeDocument/2006/math">
                    <m:r>
                      <a:rPr lang="zh-CN" altLang="en-US" sz="2400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称为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学习率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（可以理解为</a:t>
                </a:r>
                <a:r>
                  <a:rPr lang="zh-CN" altLang="en-US" sz="2400" dirty="0">
                    <a:solidFill>
                      <a:srgbClr val="00B0F0"/>
                    </a:solidFill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下山时每次迈出的步子大小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），前面的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负号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表示追求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使损失函数减少的方向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：</a:t>
                </a:r>
                <a:endParaRPr lang="en-US" altLang="zh-CN" sz="2400" dirty="0"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  <a:p>
                <a:pPr marL="0" indent="0" algn="ctr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zh-CN" sz="2400" b="0" i="0" smtClean="0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≔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zh-CN" sz="2400" b="0" i="0" smtClean="0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−</m:t>
                    </m:r>
                    <m:r>
                      <a:rPr lang="zh-CN" altLang="en-US" sz="2400" b="0" i="0" smtClean="0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∅</m:t>
                    </m:r>
                    <m:f>
                      <m:fPr>
                        <m:ctrlPr>
                          <a:rPr lang="en-GB" altLang="zh-CN" sz="2400" b="0" i="1" smtClean="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zh-CN" sz="2400" b="0" i="0" smtClean="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𝜕</m:t>
                        </m:r>
                        <m:r>
                          <a:rPr lang="en-US" altLang="zh-CN" sz="2400" b="0" smtClean="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𝐽</m:t>
                        </m:r>
                        <m:r>
                          <a:rPr lang="en-US" altLang="zh-CN" sz="2400" b="0" smtClean="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(</m:t>
                        </m:r>
                        <m:r>
                          <a:rPr lang="zh-CN" altLang="en-US" sz="2400" b="0" smtClean="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𝜃</m:t>
                        </m:r>
                        <m:r>
                          <a:rPr lang="en-US" altLang="zh-CN" sz="2400" b="0" smtClean="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GB" altLang="zh-CN" sz="2400" b="0" smtClean="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n-GB" altLang="zh-CN" sz="2400" b="0" i="1" smtClean="0">
                                <a:latin typeface="Cambria Math" panose="02040503050406030204" pitchFamily="18" charset="0"/>
                                <a:ea typeface="微软雅黑 Light" panose="020B0502040204020203" charset="-122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GB" sz="2400" b="0" smtClean="0">
                                <a:latin typeface="Cambria Math" panose="02040503050406030204" pitchFamily="18" charset="0"/>
                                <a:ea typeface="MS Mincho" charset="0"/>
                                <a:cs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sz="2400" b="0" smtClean="0">
                                <a:latin typeface="Cambria Math" panose="02040503050406030204" pitchFamily="18" charset="0"/>
                                <a:ea typeface="微软雅黑 Light" panose="020B0502040204020203" charset="-122"/>
                                <a:cs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4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smtClean="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2400" smtClean="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zh-CN" sz="2400" smtClean="0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∅</m:t>
                        </m:r>
                      </m:num>
                      <m:den>
                        <m:r>
                          <a:rPr lang="en-US" altLang="zh-CN" sz="2400" smtClean="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𝑚</m:t>
                        </m:r>
                      </m:den>
                    </m:f>
                    <m:d>
                      <m:dPr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400" i="1">
                                <a:latin typeface="Cambria Math" panose="02040503050406030204" pitchFamily="18" charset="0"/>
                                <a:ea typeface="微软雅黑 Light" panose="020B0502040204020203" charset="-122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smtClean="0">
                                <a:latin typeface="Cambria Math" panose="02040503050406030204" pitchFamily="18" charset="0"/>
                                <a:ea typeface="微软雅黑 Light" panose="020B0502040204020203" charset="-122"/>
                                <a:cs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zh-CN" altLang="en-US" sz="2400" smtClean="0">
                                <a:latin typeface="Cambria Math" panose="02040503050406030204" pitchFamily="18" charset="0"/>
                                <a:ea typeface="MS Mincho" charset="0"/>
                                <a:cs typeface="Cambria Math" panose="02040503050406030204" pitchFamily="18" charset="0"/>
                              </a:rPr>
                              <m:t>𝜃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2400" i="1">
                                <a:latin typeface="Cambria Math" panose="02040503050406030204" pitchFamily="18" charset="0"/>
                                <a:ea typeface="微软雅黑 Light" panose="020B0502040204020203" charset="-122"/>
                                <a:cs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400" smtClean="0">
                                <a:latin typeface="Cambria Math" panose="02040503050406030204" pitchFamily="18" charset="0"/>
                                <a:ea typeface="微软雅黑 Light" panose="020B0502040204020203" charset="-122"/>
                                <a:cs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altLang="zh-CN" sz="2400" smtClean="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400" smtClean="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𝑦</m:t>
                        </m:r>
                      </m:e>
                    </m:d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smtClean="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smtClean="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smtClean="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2400" smtClean="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zh-CN" sz="2400" b="0" smtClean="0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+</m:t>
                    </m:r>
                    <m:r>
                      <a:rPr lang="zh-CN" altLang="en-US" sz="240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𝛼</m:t>
                    </m:r>
                    <m:d>
                      <m:dPr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400" i="1">
                                <a:latin typeface="Cambria Math" panose="02040503050406030204" pitchFamily="18" charset="0"/>
                                <a:ea typeface="微软雅黑 Light" panose="020B0502040204020203" charset="-122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smtClean="0">
                                <a:latin typeface="Cambria Math" panose="02040503050406030204" pitchFamily="18" charset="0"/>
                                <a:ea typeface="微软雅黑 Light" panose="020B0502040204020203" charset="-122"/>
                                <a:cs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smtClean="0">
                                <a:latin typeface="Cambria Math" panose="02040503050406030204" pitchFamily="18" charset="0"/>
                                <a:ea typeface="MS Mincho" charset="0"/>
                                <a:cs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smtClean="0">
                                <a:latin typeface="Cambria Math" panose="02040503050406030204" pitchFamily="18" charset="0"/>
                                <a:ea typeface="微软雅黑 Light" panose="020B0502040204020203" charset="-122"/>
                                <a:cs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zh-CN" altLang="en-US" sz="2400" smtClean="0">
                                <a:latin typeface="Cambria Math" panose="02040503050406030204" pitchFamily="18" charset="0"/>
                                <a:ea typeface="MS Mincho" charset="0"/>
                                <a:cs typeface="Cambria Math" panose="02040503050406030204" pitchFamily="18" charset="0"/>
                              </a:rPr>
                              <m:t>𝜃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2400" i="1">
                                <a:latin typeface="Cambria Math" panose="02040503050406030204" pitchFamily="18" charset="0"/>
                                <a:ea typeface="微软雅黑 Light" panose="020B0502040204020203" charset="-122"/>
                                <a:cs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400" smtClean="0">
                                <a:latin typeface="Cambria Math" panose="02040503050406030204" pitchFamily="18" charset="0"/>
                                <a:ea typeface="微软雅黑 Light" panose="020B0502040204020203" charset="-122"/>
                                <a:cs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d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smtClean="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smtClean="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endParaRPr lang="en-US" altLang="zh-CN" sz="2400" dirty="0">
                  <a:latin typeface="微软雅黑 Light" panose="020B0502040204020203" charset="-122"/>
                  <a:ea typeface="微软雅黑 Light" panose="020B0502040204020203" charset="-122"/>
                  <a:cs typeface="Cambria Math" panose="02040503050406030204" pitchFamily="18" charset="0"/>
                </a:endParaRPr>
              </a:p>
              <a:p>
                <a:pPr marL="0" indent="0" algn="ctr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None/>
                </a:pPr>
                <a:endParaRPr lang="en-US" altLang="zh-CN" sz="2400" dirty="0"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  <a:p>
                <a:pPr marL="457200" indent="-457200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Font typeface="Wingdings" panose="05000000000000000000" pitchFamily="2" charset="2"/>
                  <a:buChar char="n"/>
                </a:pP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如果训练样本只有一个样本，更新的规则比较简单：</a:t>
                </a:r>
                <a:endParaRPr lang="en-US" altLang="zh-CN" sz="2400" dirty="0"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  <a:p>
                <a:pPr marL="0" indent="0" algn="ctr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4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altLang="zh-CN" sz="240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altLang="zh-CN" sz="240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≔</m:t>
                      </m:r>
                      <m:sSub>
                        <m:sSubPr>
                          <m:ctrlP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40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altLang="zh-CN" sz="240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altLang="zh-CN" sz="2400" b="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+</m:t>
                      </m:r>
                      <m:r>
                        <a:rPr lang="zh-CN" altLang="en-US" sz="2400" b="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𝛼</m:t>
                      </m:r>
                      <m:r>
                        <a:rPr lang="en-US" altLang="zh-CN" sz="2400" b="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2400" b="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d>
                            <m:d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sz="2400" b="0" smtClean="0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  <a:cs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</m:sup>
                      </m:sSup>
                      <m:r>
                        <a:rPr lang="en-US" altLang="zh-CN" sz="2400" b="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b="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zh-CN" altLang="en-US" sz="2400" b="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  <m:r>
                        <a:rPr lang="en-US" altLang="zh-CN" sz="2400" b="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en-US" altLang="zh-CN" sz="2400" b="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2400" b="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400" b="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  <m:r>
                        <a:rPr lang="en-US" altLang="zh-CN" sz="2400" b="0" smtClean="0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))</m:t>
                      </m:r>
                      <m:sSubSup>
                        <m:sSubSup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zh-CN" sz="2400" b="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2400" b="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𝑗</m:t>
                          </m:r>
                        </m:sub>
                        <m:sup>
                          <m:r>
                            <a:rPr lang="en-US" altLang="zh-CN" sz="2400" b="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2400" b="0" smtClean="0">
                              <a:latin typeface="Cambria Math" panose="02040503050406030204" pitchFamily="18" charset="0"/>
                              <a:ea typeface="微软雅黑 Light" panose="020B0502040204020203" charset="-122"/>
                              <a:cs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400" b="0" smtClean="0">
                              <a:latin typeface="Cambria Math" panose="02040503050406030204" pitchFamily="18" charset="0"/>
                              <a:ea typeface="MS Mincho" charset="0"/>
                              <a:cs typeface="Cambria Math" panose="02040503050406030204" pitchFamily="18" charset="0"/>
                            </a:rPr>
                            <m:t>)</m:t>
                          </m:r>
                        </m:sup>
                      </m:sSubSup>
                    </m:oMath>
                  </m:oMathPara>
                </a14:m>
                <a:endParaRPr lang="en-US" altLang="zh-CN" sz="2400" dirty="0">
                  <a:solidFill>
                    <a:srgbClr val="FF0000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</p:txBody>
          </p:sp>
        </mc:Choice>
        <mc:Fallback>
          <p:sp>
            <p:nvSpPr>
              <p:cNvPr id="5" name="Rectangle 3">
                <a:extLst>
                  <a:ext uri="{FF2B5EF4-FFF2-40B4-BE49-F238E27FC236}">
                    <a16:creationId xmlns:a16="http://schemas.microsoft.com/office/drawing/2014/main" id="{5B526CAE-F35F-2020-0CBB-E248DA8FB8B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19200"/>
                <a:ext cx="8305800" cy="4876800"/>
              </a:xfrm>
              <a:blipFill>
                <a:blip r:embed="rId2"/>
                <a:stretch>
                  <a:fillRect l="-1069" t="-1039" r="-763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>
            <a:extLst>
              <a:ext uri="{FF2B5EF4-FFF2-40B4-BE49-F238E27FC236}">
                <a16:creationId xmlns:a16="http://schemas.microsoft.com/office/drawing/2014/main" id="{834155BF-BAE1-A97D-5091-8A773CDE36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学习率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5577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3">
                <a:extLst>
                  <a:ext uri="{FF2B5EF4-FFF2-40B4-BE49-F238E27FC236}">
                    <a16:creationId xmlns:a16="http://schemas.microsoft.com/office/drawing/2014/main" id="{1C78C9B5-351E-F308-5A28-2AB0A824896C}"/>
                  </a:ext>
                </a:extLst>
              </p:cNvPr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457200" y="1066800"/>
                <a:ext cx="8229600" cy="457200"/>
              </a:xfrm>
            </p:spPr>
            <p:txBody>
              <a:bodyPr/>
              <a:lstStyle/>
              <a:p>
                <a:pPr marL="457200" indent="-457200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Font typeface="Wingdings" panose="05000000000000000000" pitchFamily="2" charset="2"/>
                  <a:buChar char="n"/>
                </a:pP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将一个样本扩展为全部样本，更新</a:t>
                </a:r>
                <a14:m>
                  <m:oMath xmlns:m="http://schemas.openxmlformats.org/officeDocument/2006/math">
                    <m:r>
                      <a:rPr lang="zh-CN" altLang="en-US" sz="2400" smtClean="0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的规则变为：</a:t>
                </a:r>
                <a:endParaRPr lang="en-US" altLang="zh-CN" sz="2400" dirty="0"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  <a:p>
                <a:pPr marL="0" indent="0" algn="ctr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None/>
                </a:pPr>
                <a:endParaRPr lang="en-US" altLang="zh-CN" sz="2400" dirty="0"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  <a:p>
                <a:pPr marL="0" indent="0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None/>
                </a:pPr>
                <a:endParaRPr lang="en-US" altLang="zh-CN" sz="2400" dirty="0">
                  <a:solidFill>
                    <a:srgbClr val="FF0000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  <a:p>
                <a:pPr marL="457200" indent="-457200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Font typeface="Wingdings" panose="05000000000000000000" pitchFamily="2" charset="2"/>
                  <a:buChar char="n"/>
                </a:pPr>
                <a:endParaRPr lang="en-US" altLang="zh-CN" sz="2400" dirty="0">
                  <a:solidFill>
                    <a:srgbClr val="FF0000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</p:txBody>
          </p:sp>
        </mc:Choice>
        <mc:Fallback>
          <p:sp>
            <p:nvSpPr>
              <p:cNvPr id="5" name="Rectangle 3">
                <a:extLst>
                  <a:ext uri="{FF2B5EF4-FFF2-40B4-BE49-F238E27FC236}">
                    <a16:creationId xmlns:a16="http://schemas.microsoft.com/office/drawing/2014/main" id="{1C78C9B5-351E-F308-5A28-2AB0A82489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66800"/>
                <a:ext cx="8229600" cy="457200"/>
              </a:xfrm>
              <a:blipFill>
                <a:blip r:embed="rId2"/>
                <a:stretch>
                  <a:fillRect l="-1080" t="-10811" b="-29730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>
            <a:extLst>
              <a:ext uri="{FF2B5EF4-FFF2-40B4-BE49-F238E27FC236}">
                <a16:creationId xmlns:a16="http://schemas.microsoft.com/office/drawing/2014/main" id="{85D75DE3-7270-8D77-45ED-FEA4A1AE98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批量梯度下降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7EB15D9E-1613-EEE9-F4B2-A90036436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591" y="1613807"/>
            <a:ext cx="6904818" cy="166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83EEE847-139B-DC5D-F2AC-9315D4A242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429000"/>
            <a:ext cx="8305800" cy="2827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上述方法称为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批量梯度下降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算法（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Batch Gradient Descent, 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BGD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特点：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每次参数更新使用所有样本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，即把所有样本都代入计算一遍，然后取参数更新均值对参数进行一次性更新。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缺点：这种更新方式较为粗糙；每次参数更新都用到所有的训练数据，如果训练数据很大，将</a:t>
            </a:r>
            <a:r>
              <a:rPr lang="zh-CN" altLang="en-US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非常耗时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4303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7822565" cy="25908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迭代不能无限进行下去，一般的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停止条件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为：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Times New Roman" panose="02020603050405020304" pitchFamily="18" charset="0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系数更新的变化幅度低于某个阈值；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预测的错误率低于某个阈值；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达到预设的最大循环次数。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达到任意一种，就停止算法的迭代循环，得出最终结果，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BGD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Times New Roman" panose="02020603050405020304" pitchFamily="18" charset="0"/>
              </a:rPr>
              <a:t>的收敛路径最为直接。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Times New Roman" panose="02020603050405020304" pitchFamily="18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批量梯度下降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2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886200"/>
            <a:ext cx="2563495" cy="263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305800" cy="518985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能否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兼顾改善批量梯度下降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？例如，每次迭代随机采用一个样本？</a:t>
            </a: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小批量梯度下降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Mini Batch Gradient Descent, 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MBGD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每次参数更新使用一小批样本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。既降低了计算复杂度，又保证了解的收敛性。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样本的数量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通常采取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trial-and-error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方法确定。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缺点：每次的小批样本数量不易确定。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优点：可以有效加快训练速度。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小批量梯度下降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BA8FA753-387B-EDF3-3E4D-DC3FA60BDD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077200" cy="792162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如果每次仅采用一个样本，更新规则变为：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D50129E-DA6A-4CEB-56C1-0D8DDDCFBF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随机梯度下降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F629E0D2-3827-9545-A530-94F65C43A6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724400"/>
            <a:ext cx="8229600" cy="176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上述方法称为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随机梯度下降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算法（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Stochastic Gradient Descent, 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SGD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为什么叫做“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”梯度下降算法？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9F8219D1-78F7-379F-78AC-B200E9B215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100" y="2057400"/>
            <a:ext cx="6019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23827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随机梯度下降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534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477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每次迭代过程中，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样本都要被随机打乱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，打乱是有效减小样本之间造成的参数抵消问题；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6477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每次迭代从样本中随机抽出一个样本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，训练后按梯度更新一次，然后再抽取一个，再更新一次；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6477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优点：在样本量大时，可能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不用训练完所有样本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就可以获得一个损失值在可接受范围之内的模型；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6477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q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缺点：每次参数更新只使用一个样本，这样可能导致参数更新进展较慢；其噪音较多，使得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SGD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并不是每次迭代都向着整体最优化方向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随机梯度下降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077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SGD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的收敛图：收敛路径比较曲折，有可能止步于局部最优解，从而无法取得全局最优解，抵达真正的“山脚”；另外，其收敛速度最慢。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124200"/>
            <a:ext cx="3437255" cy="318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5495290" cy="5363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下山问题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损失函数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梯度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学习率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批量梯度下降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小批量梯度下降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随机梯度下降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梯度下降算法比较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随机梯度下降分类案例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随机梯度下降回归案例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本讲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要点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152" y="1981200"/>
            <a:ext cx="3155950" cy="27832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梯度下降算法比较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3400" y="1143000"/>
            <a:ext cx="4572000" cy="5334000"/>
          </a:xfrm>
          <a:prstGeom prst="rect">
            <a:avLst/>
          </a:prstGeom>
          <a:solidFill>
            <a:srgbClr val="FCFEFB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三种梯度下降算法的收敛过程：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批量法</a:t>
            </a: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BGD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：收敛路径直接，但每次迭代使用全样本，计算负担过大；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小批量法</a:t>
            </a:r>
            <a:r>
              <a:rPr lang="en-US" altLang="zh-CN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MBGD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：每次迭代采用一组样本，但需要考虑组样本的大小和选择问题；</a:t>
            </a:r>
            <a:endParaRPr lang="en-US" altLang="ja-JP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随机法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SGD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：每次迭代随机使用一个样本，其收敛路径相对曲折。</a:t>
            </a:r>
            <a:r>
              <a:rPr lang="zh-CN" altLang="en-US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优点是简单且计算量小，适合初学者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；缺点是算法可能止步于局部最优解而无法达到全局最优解。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455A543B-2E40-5769-B24F-6256F58AE1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梯度下降算法比较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6" name="图片 2">
            <a:extLst>
              <a:ext uri="{FF2B5EF4-FFF2-40B4-BE49-F238E27FC236}">
                <a16:creationId xmlns:a16="http://schemas.microsoft.com/office/drawing/2014/main" id="{505789D6-8533-3584-8252-F21C3F0B7E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425" y="1228725"/>
            <a:ext cx="7930515" cy="2190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文本框 3">
            <a:extLst>
              <a:ext uri="{FF2B5EF4-FFF2-40B4-BE49-F238E27FC236}">
                <a16:creationId xmlns:a16="http://schemas.microsoft.com/office/drawing/2014/main" id="{416AA6A5-2D71-7579-0E2D-18750811D196}"/>
              </a:ext>
            </a:extLst>
          </p:cNvPr>
          <p:cNvSpPr txBox="1"/>
          <p:nvPr/>
        </p:nvSpPr>
        <p:spPr>
          <a:xfrm>
            <a:off x="457200" y="3581400"/>
            <a:ext cx="83058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研究发现，当逐渐减小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SGD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方法使用的学习率时，可以保证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SGD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解的收敛性，但不一定保证收敛至全局最</a:t>
            </a:r>
            <a:r>
              <a:rPr lang="ja-JP" altLang="en-US" sz="28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优解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ja-JP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该方法一个“缺点”就是需要找到合适的参与梯度计算的样本规模，对于超过</a:t>
            </a:r>
            <a:r>
              <a:rPr lang="en-US" altLang="ja-JP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2000</a:t>
            </a:r>
            <a:r>
              <a:rPr lang="ja-JP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个样本的较大数据集而言，参与计算的样本</a:t>
            </a:r>
            <a:r>
              <a:rPr lang="ja-JP" altLang="en-US" sz="28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规模建议为</a:t>
            </a:r>
            <a:r>
              <a:rPr lang="en-US" altLang="ja-JP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en-US" altLang="ja-JP" sz="2800" baseline="30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～</a:t>
            </a:r>
            <a:r>
              <a:rPr lang="en-US" altLang="ja-JP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en-US" altLang="ja-JP" sz="2800" baseline="30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8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。</a:t>
            </a:r>
            <a:r>
              <a:rPr lang="zh-CN" altLang="en-US" sz="2800" baseline="30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6918948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295400"/>
            <a:ext cx="8610600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220" indent="0">
              <a:buNone/>
            </a:pPr>
            <a:r>
              <a:rPr lang="en-US" altLang="zh-CN" sz="2400" dirty="0">
                <a:ea typeface="微软雅黑 Light" panose="020B0502040204020203" charset="-122"/>
              </a:rPr>
              <a:t>from </a:t>
            </a:r>
            <a:r>
              <a:rPr lang="en-US" altLang="zh-CN" sz="2400" dirty="0" err="1">
                <a:ea typeface="微软雅黑 Light" panose="020B0502040204020203" charset="-122"/>
              </a:rPr>
              <a:t>sklearn</a:t>
            </a:r>
            <a:r>
              <a:rPr lang="en-US" altLang="zh-CN" sz="2400" dirty="0">
                <a:ea typeface="微软雅黑 Light" panose="020B0502040204020203" charset="-122"/>
              </a:rPr>
              <a:t> import datasets</a:t>
            </a:r>
          </a:p>
          <a:p>
            <a:pPr marL="109220" indent="0">
              <a:buNone/>
            </a:pPr>
            <a:r>
              <a:rPr lang="en-US" altLang="zh-CN" sz="2400" dirty="0">
                <a:ea typeface="微软雅黑 Light" panose="020B0502040204020203" charset="-122"/>
              </a:rPr>
              <a:t>iris = </a:t>
            </a:r>
            <a:r>
              <a:rPr lang="en-US" altLang="zh-CN" sz="2400" dirty="0" err="1">
                <a:ea typeface="微软雅黑 Light" panose="020B0502040204020203" charset="-122"/>
              </a:rPr>
              <a:t>datasets.load_iris</a:t>
            </a:r>
            <a:r>
              <a:rPr lang="en-US" altLang="zh-CN" sz="2400" dirty="0">
                <a:ea typeface="微软雅黑 Light" panose="020B0502040204020203" charset="-122"/>
              </a:rPr>
              <a:t>()</a:t>
            </a:r>
          </a:p>
          <a:p>
            <a:pPr marL="109220" indent="0">
              <a:buNone/>
            </a:pPr>
            <a:r>
              <a:rPr lang="en-US" altLang="zh-CN" sz="2400" dirty="0">
                <a:ea typeface="微软雅黑 Light" panose="020B0502040204020203" charset="-122"/>
              </a:rPr>
              <a:t>X, y=</a:t>
            </a:r>
            <a:r>
              <a:rPr lang="en-US" altLang="zh-CN" sz="2400" dirty="0" err="1">
                <a:ea typeface="微软雅黑 Light" panose="020B0502040204020203" charset="-122"/>
              </a:rPr>
              <a:t>iris.data</a:t>
            </a:r>
            <a:r>
              <a:rPr lang="en-US" altLang="zh-CN" sz="2400" dirty="0">
                <a:ea typeface="微软雅黑 Light" panose="020B0502040204020203" charset="-122"/>
              </a:rPr>
              <a:t>, </a:t>
            </a:r>
            <a:r>
              <a:rPr lang="en-US" altLang="zh-CN" sz="2400" dirty="0" err="1">
                <a:ea typeface="微软雅黑 Light" panose="020B0502040204020203" charset="-122"/>
              </a:rPr>
              <a:t>iris.target</a:t>
            </a:r>
            <a:endParaRPr lang="en-US" altLang="zh-CN" sz="2400" dirty="0">
              <a:ea typeface="微软雅黑 Light" panose="020B0502040204020203" charset="-122"/>
            </a:endParaRPr>
          </a:p>
          <a:p>
            <a:pPr marL="109220" indent="0">
              <a:buNone/>
            </a:pPr>
            <a:endParaRPr lang="en-US" altLang="zh-CN" sz="2400" dirty="0">
              <a:ea typeface="微软雅黑 Light" panose="020B0502040204020203" charset="-122"/>
            </a:endParaRPr>
          </a:p>
          <a:p>
            <a:pPr marL="109220" indent="0">
              <a:buNone/>
            </a:pPr>
            <a:r>
              <a:rPr lang="en-US" altLang="zh-CN" sz="2400" dirty="0">
                <a:ea typeface="微软雅黑 Light" panose="020B0502040204020203" charset="-122"/>
              </a:rPr>
              <a:t>from </a:t>
            </a:r>
            <a:r>
              <a:rPr lang="en-US" altLang="zh-CN" sz="2400" dirty="0" err="1">
                <a:ea typeface="微软雅黑 Light" panose="020B0502040204020203" charset="-122"/>
              </a:rPr>
              <a:t>sklearn.linear_model</a:t>
            </a:r>
            <a:r>
              <a:rPr lang="en-US" altLang="zh-CN" sz="2400" dirty="0">
                <a:ea typeface="微软雅黑 Light" panose="020B0502040204020203" charset="-122"/>
              </a:rPr>
              <a:t> import </a:t>
            </a:r>
            <a:r>
              <a:rPr lang="en-US" altLang="zh-CN" sz="2400" dirty="0" err="1">
                <a:ea typeface="微软雅黑 Light" panose="020B0502040204020203" charset="-122"/>
              </a:rPr>
              <a:t>SGDClassifier</a:t>
            </a:r>
            <a:endParaRPr lang="en-US" altLang="zh-CN" sz="2400" dirty="0">
              <a:ea typeface="微软雅黑 Light" panose="020B0502040204020203" charset="-122"/>
            </a:endParaRPr>
          </a:p>
          <a:p>
            <a:pPr marL="109220" indent="0">
              <a:buNone/>
            </a:pPr>
            <a:r>
              <a:rPr lang="en-US" altLang="zh-CN" sz="2400" dirty="0" err="1">
                <a:ea typeface="微软雅黑 Light" panose="020B0502040204020203" charset="-122"/>
              </a:rPr>
              <a:t>clf</a:t>
            </a:r>
            <a:r>
              <a:rPr lang="en-US" altLang="zh-CN" sz="2400" dirty="0">
                <a:ea typeface="微软雅黑 Light" panose="020B0502040204020203" charset="-122"/>
              </a:rPr>
              <a:t>=</a:t>
            </a:r>
            <a:r>
              <a:rPr lang="en-US" altLang="zh-CN" sz="2400" dirty="0" err="1">
                <a:solidFill>
                  <a:srgbClr val="FF0000"/>
                </a:solidFill>
                <a:ea typeface="微软雅黑 Light" panose="020B0502040204020203" charset="-122"/>
              </a:rPr>
              <a:t>SGD</a:t>
            </a:r>
            <a:r>
              <a:rPr lang="en-US" altLang="zh-CN" sz="2400" dirty="0" err="1">
                <a:solidFill>
                  <a:schemeClr val="accent1"/>
                </a:solidFill>
                <a:ea typeface="微软雅黑 Light" panose="020B0502040204020203" charset="-122"/>
              </a:rPr>
              <a:t>Classifier</a:t>
            </a:r>
            <a:r>
              <a:rPr lang="en-US" altLang="zh-CN" sz="2400" dirty="0">
                <a:ea typeface="微软雅黑 Light" panose="020B0502040204020203" charset="-122"/>
              </a:rPr>
              <a:t>(alpha=0.001,</a:t>
            </a:r>
            <a:r>
              <a:rPr lang="zh-CN" altLang="en-US" sz="2400" dirty="0">
                <a:ea typeface="微软雅黑 Light" panose="020B0502040204020203" charset="-122"/>
              </a:rPr>
              <a:t> </a:t>
            </a:r>
            <a:r>
              <a:rPr lang="en-US" altLang="zh-CN" sz="2400" dirty="0" err="1">
                <a:ea typeface="微软雅黑 Light" panose="020B0502040204020203" charset="-122"/>
              </a:rPr>
              <a:t>max_iter</a:t>
            </a:r>
            <a:r>
              <a:rPr lang="en-US" altLang="zh-CN" sz="2400" dirty="0">
                <a:ea typeface="微软雅黑 Light" panose="020B0502040204020203" charset="-122"/>
              </a:rPr>
              <a:t>=100)</a:t>
            </a:r>
            <a:r>
              <a:rPr lang="fr-FR" altLang="zh-CN" sz="2400" dirty="0">
                <a:ea typeface="微软雅黑 Light" panose="020B0502040204020203" charset="-122"/>
              </a:rPr>
              <a:t>.fit(X,</a:t>
            </a:r>
            <a:r>
              <a:rPr lang="zh-CN" altLang="en-US" sz="2400" dirty="0">
                <a:ea typeface="微软雅黑 Light" panose="020B0502040204020203" charset="-122"/>
              </a:rPr>
              <a:t> </a:t>
            </a:r>
            <a:r>
              <a:rPr lang="fr-FR" altLang="zh-CN" sz="2400" dirty="0">
                <a:ea typeface="微软雅黑 Light" panose="020B0502040204020203" charset="-122"/>
              </a:rPr>
              <a:t>y)</a:t>
            </a:r>
          </a:p>
          <a:p>
            <a:pPr marL="109220" indent="0">
              <a:buNone/>
            </a:pPr>
            <a:r>
              <a:rPr lang="en-US" altLang="zh-CN" sz="2400" dirty="0">
                <a:ea typeface="微软雅黑 Light" panose="020B0502040204020203" charset="-122"/>
              </a:rPr>
              <a:t>#</a:t>
            </a:r>
            <a:r>
              <a:rPr lang="zh-CN" altLang="en-US" sz="2400" dirty="0">
                <a:ea typeface="微软雅黑 Light" panose="020B0502040204020203" charset="-122"/>
              </a:rPr>
              <a:t> 参数说明可参见</a:t>
            </a:r>
            <a:r>
              <a:rPr lang="en-US" altLang="zh-CN" sz="2400" dirty="0" err="1">
                <a:ea typeface="微软雅黑 Light" panose="020B0502040204020203" charset="-122"/>
              </a:rPr>
              <a:t>SGDClassifier</a:t>
            </a:r>
            <a:r>
              <a:rPr lang="zh-CN" altLang="en-US" sz="2400" dirty="0">
                <a:ea typeface="微软雅黑 Light" panose="020B0502040204020203" charset="-122"/>
              </a:rPr>
              <a:t>的函数说明。</a:t>
            </a:r>
            <a:endParaRPr lang="en-US" altLang="zh-CN" sz="2400" dirty="0">
              <a:ea typeface="微软雅黑 Light" panose="020B0502040204020203" charset="-122"/>
            </a:endParaRPr>
          </a:p>
          <a:p>
            <a:pPr marL="109220" indent="0">
              <a:buNone/>
            </a:pPr>
            <a:endParaRPr lang="fr-FR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buNone/>
            </a:pPr>
            <a:r>
              <a:rPr lang="fr-FR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ja-JP" altLang="en-US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回归系数：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fr-FR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clf.coef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_,</a:t>
            </a:r>
            <a:r>
              <a:rPr lang="ja-JP" altLang="en-US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截距</a:t>
            </a:r>
            <a:r>
              <a:rPr lang="ja-JP" altLang="en-US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fr-FR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clf.intercept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_)</a:t>
            </a:r>
          </a:p>
          <a:p>
            <a:pPr marL="109220" indent="0">
              <a:buNone/>
            </a:pPr>
            <a:r>
              <a:rPr lang="fr-FR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y_pred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fr-FR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clf.predict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(X)</a:t>
            </a:r>
          </a:p>
          <a:p>
            <a:pPr marL="109220" indent="0"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sklearn.metrics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accuracy_score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print('</a:t>
            </a:r>
            <a:r>
              <a:rPr lang="ja-JP" altLang="en-US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三分类花卉准确率：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accuracy_score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(y,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y_pred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))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382000" cy="536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装入样本数据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使用随机梯度下降回归模型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SGDRegressor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sklearn.linear_model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SGDRegressor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 =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SGD</a:t>
            </a:r>
            <a:r>
              <a:rPr lang="en-US" altLang="zh-CN" sz="24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Regressor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(loss=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'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squared_loss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'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penalty=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'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’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alpha=0.01,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max_iter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=1000)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.</a:t>
            </a:r>
            <a:r>
              <a:rPr lang="fr-FR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y)</a:t>
            </a:r>
          </a:p>
          <a:p>
            <a:pPr marL="109220" indent="0">
              <a:buNone/>
            </a:pPr>
            <a:endParaRPr lang="fr-FR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buNone/>
            </a:pPr>
            <a:r>
              <a:rPr lang="fr-FR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ja-JP" altLang="en-US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回归系数：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',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fr-FR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reg.coef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_,</a:t>
            </a:r>
            <a:r>
              <a:rPr lang="ja-JP" altLang="en-US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截距</a:t>
            </a:r>
            <a:r>
              <a:rPr lang="ja-JP" altLang="en-US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',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fr-FR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reg.intercept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_)</a:t>
            </a:r>
          </a:p>
          <a:p>
            <a:pPr marL="109220" indent="0">
              <a:buNone/>
            </a:pPr>
            <a:r>
              <a:rPr lang="fr-FR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('</a:t>
            </a:r>
            <a:r>
              <a:rPr lang="ja-JP" altLang="en-US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得分：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fr-FR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reg.score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y))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E093C78-D744-8C4D-75F5-3E6B82B7AA8A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274638"/>
            <a:ext cx="8229600" cy="71596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anose="020B060203050402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-Boston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扩展样本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如何理解深度学习的优化？通过分析梯度下降的轨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110" y="685800"/>
            <a:ext cx="5631180" cy="407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723265" y="4953000"/>
            <a:ext cx="7696835" cy="1524000"/>
          </a:xfrm>
          <a:noFill/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400" b="1" u="sng" dirty="0">
                <a:latin typeface="微软雅黑 Light" panose="020B0502040204020203" charset="-122"/>
                <a:ea typeface="微软雅黑 Light" panose="020B0502040204020203" charset="-122"/>
              </a:rPr>
              <a:t>下山问题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：山上没有路也没有悬崖，假设浓雾弥漫，看不清远处，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只能看清脚下一片地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从山上一点，希望以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最短的时间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到达山脚，怎么办？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下山问题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75" y="1066800"/>
            <a:ext cx="5301615" cy="3209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908050" y="4267200"/>
            <a:ext cx="7658100" cy="2468245"/>
          </a:xfrm>
          <a:noFill/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400" b="1" u="sng" dirty="0">
                <a:latin typeface="微软雅黑 Light" panose="020B0502040204020203" charset="-122"/>
                <a:ea typeface="微软雅黑 Light" panose="020B0502040204020203" charset="-122"/>
              </a:rPr>
              <a:t>下山思路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从开始点出发（初始点），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269875" indent="-269875" eaLnBrk="1" hangingPunct="1"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迈步方向：相对当前位置下山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最陡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的方向（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局部梯度下降最大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）；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269875" indent="-269875" eaLnBrk="1" hangingPunct="1"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步伐大小：调整合适的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步伐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学习率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）；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269875" indent="-269875" eaLnBrk="1" hangingPunct="1"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不断调整：最好的下山方向并非一成不变，需要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不断试探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，直到山脚下（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迭代次数最小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）。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solidFill>
            <a:schemeClr val="bg1"/>
          </a:solidFill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下山问题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30235" cy="4648200"/>
          </a:xfrm>
          <a:noFill/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b="1" u="sng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下山步骤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：梯度下降的流程，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试探法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明确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当前位置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找到相对于该位置而言（梯度）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下降最快的方向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沿着该方向走一小步，到达一个新的位置，此时的位置肯定比原来低；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相比所有已知的方向，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当前位置是否最低点？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08380" lvl="2" indent="-514350" eaLnBrk="1" hangingPunct="1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Font typeface="+mj-lt"/>
              <a:buAutoNum type="alphaLcParenR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否，</a:t>
            </a:r>
            <a:r>
              <a:rPr lang="ja-JP" altLang="en-US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回到</a:t>
            </a:r>
            <a:r>
              <a:rPr lang="ja-JP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ja-JP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ja-JP" altLang="en-US" sz="240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08380" lvl="2" indent="-514350" eaLnBrk="1" hangingPunct="1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Font typeface="+mj-lt"/>
              <a:buAutoNum type="alphaLcParenR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是，当前位置为局部最低点（局部最小值）；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尝试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不同的开始点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，寻找更低的位置。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下山问题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4566285"/>
            <a:ext cx="5334000" cy="2211705"/>
          </a:xfrm>
          <a:prstGeom prst="rect">
            <a:avLst/>
          </a:prstGeom>
        </p:spPr>
      </p:pic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7915910" cy="4876800"/>
          </a:xfrm>
          <a:noFill/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400" b="1" u="sng" dirty="0">
                <a:latin typeface="微软雅黑 Light" panose="020B0502040204020203" charset="-122"/>
                <a:ea typeface="微软雅黑 Light" panose="020B0502040204020203" charset="-122"/>
              </a:rPr>
              <a:t>下山步骤中的问题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：选择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每次行动的距离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时，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如果距离过大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，则有可能偏离最陡峭的方向，甚至已经</a:t>
            </a:r>
            <a:r>
              <a:rPr lang="zh-CN" altLang="en-US" sz="24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到达了最低点却没有停下来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，从而跨过最低点而不自知，一直无法到达山底；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如果距离过小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，则需要频繁寻找最陡峭的方向，会非常耗时，因为每次寻找最陡峭的方向是非常复杂的；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梯度下降法也会面临类似问题，因此需要找到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最佳的</a:t>
            </a:r>
            <a:r>
              <a:rPr lang="zh-CN" altLang="en-US" sz="2400" dirty="0">
                <a:solidFill>
                  <a:srgbClr val="FF0000"/>
                </a:solidFill>
                <a:ea typeface="微软雅黑 Light" panose="020B0502040204020203" charset="-122"/>
              </a:rPr>
              <a:t>学习率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</a:rPr>
              <a:t>，在不偏离方向的同时耗时最短。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下山问题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0045" y="4800600"/>
            <a:ext cx="1544955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</a:rPr>
              <a:t>如果距离过小，则需要许多步骤，非常耗时。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239000" y="4812030"/>
            <a:ext cx="1544955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</a:rPr>
              <a:t>如果距离过大，则可能错过山底。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下山问题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20" y="1219201"/>
            <a:ext cx="8024728" cy="4495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14800" y="57266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0B0F0"/>
                </a:solidFill>
              </a:rPr>
              <a:t>目标</a:t>
            </a:r>
            <a:r>
              <a:rPr lang="zh-CN" altLang="en-US" dirty="0"/>
              <a:t>：最低点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1219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</a:rPr>
              <a:t>起点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60808" y="2325369"/>
            <a:ext cx="4144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每迈一步都要重新学习：进行</a:t>
            </a:r>
            <a:r>
              <a:rPr lang="zh-CN" altLang="en-US" dirty="0">
                <a:solidFill>
                  <a:srgbClr val="00B0F0"/>
                </a:solidFill>
              </a:rPr>
              <a:t>参数更新</a:t>
            </a:r>
          </a:p>
        </p:txBody>
      </p:sp>
      <p:sp>
        <p:nvSpPr>
          <p:cNvPr id="3" name="Right Brace 2"/>
          <p:cNvSpPr/>
          <p:nvPr/>
        </p:nvSpPr>
        <p:spPr>
          <a:xfrm rot="7793798">
            <a:off x="2370308" y="1977439"/>
            <a:ext cx="381000" cy="4558054"/>
          </a:xfrm>
          <a:prstGeom prst="rightBrace">
            <a:avLst>
              <a:gd name="adj1" fmla="val 6572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 rot="2438117">
            <a:off x="1196789" y="4715106"/>
            <a:ext cx="2706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步数多少：</a:t>
            </a:r>
            <a:r>
              <a:rPr lang="zh-CN" altLang="en-US" dirty="0">
                <a:solidFill>
                  <a:srgbClr val="00B0F0"/>
                </a:solidFill>
              </a:rPr>
              <a:t>迭代次数</a:t>
            </a:r>
            <a:r>
              <a:rPr lang="zh-CN" altLang="en-US" dirty="0"/>
              <a:t>最小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92194" y="1550735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步伐大小：合适的</a:t>
            </a:r>
            <a:r>
              <a:rPr lang="zh-CN" altLang="en-US" dirty="0">
                <a:solidFill>
                  <a:srgbClr val="00B0F0"/>
                </a:solidFill>
              </a:rPr>
              <a:t>学习率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7842250" cy="509651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机器学习模型关于单个样本的</a:t>
            </a:r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预测值与真实值的差称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损失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。损失越小，模型越好，如果预测值与真实值相等，就是没有损失。</a:t>
            </a: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每一次预测的好坏用损失函数来度量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。一个模型对于训练集中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所有数据点的平均损失就是该模型的损失函数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。机器学习的目的是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使损失函数最小化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常见的损失度量方法：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51230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平方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损失函数：预测值与真实值的差的平方。预测误差越大，损失越大；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51230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绝对值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损失函数：预测值与真实值的差的绝对值。绝对值不方便展开分析，一般不常用；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951230" lvl="2" indent="-4572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对数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损失函数：对于预测值是概率的情况，取对数损失。因为概率范围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 1]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，所以对数值是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(-∞, 0) 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，为了让损失</a:t>
            </a:r>
            <a:r>
              <a:rPr lang="zh-CN" altLang="en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为正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所以取对数的相反数。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损失函数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3">
                <a:extLst>
                  <a:ext uri="{FF2B5EF4-FFF2-40B4-BE49-F238E27FC236}">
                    <a16:creationId xmlns:a16="http://schemas.microsoft.com/office/drawing/2014/main" id="{B7D587B7-0747-9009-A14A-D00F1DC3E8EC}"/>
                  </a:ext>
                </a:extLst>
              </p:cNvPr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457200" y="1066800"/>
                <a:ext cx="8382000" cy="5486400"/>
              </a:xfrm>
            </p:spPr>
            <p:txBody>
              <a:bodyPr/>
              <a:lstStyle/>
              <a:p>
                <a:pPr marL="457200" indent="-457200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Font typeface="Wingdings" panose="05000000000000000000" pitchFamily="2" charset="2"/>
                  <a:buChar char="n"/>
                </a:pP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假定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对于样本</a:t>
                </a:r>
                <a:r>
                  <a:rPr lang="en-US" altLang="zh-CN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[X,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 </a:t>
                </a:r>
                <a:r>
                  <a:rPr lang="en-US" altLang="zh-CN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y]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，存在线性函数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latin typeface="Cambria Math" panose="02040503050406030204" pitchFamily="18" charset="0"/>
                            <a:ea typeface="微软雅黑 Light" panose="020B0502040204020203" charset="-122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latin typeface="Cambria Math" panose="02040503050406030204" pitchFamily="18" charset="0"/>
                            <a:ea typeface="微软雅黑 Light" panose="020B0502040204020203" charset="-122"/>
                          </a:rPr>
                          <m:t>h</m:t>
                        </m:r>
                      </m:e>
                      <m:sub>
                        <m:r>
                          <a:rPr lang="en-US" altLang="zh-CN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sub>
                    </m:sSub>
                    <m:r>
                      <a:rPr lang="en-US" altLang="zh-CN" sz="2400" b="0" i="1" smtClean="0">
                        <a:latin typeface="Cambria Math" panose="02040503050406030204" pitchFamily="18" charset="0"/>
                        <a:ea typeface="微软雅黑 Light" panose="020B0502040204020203" charset="-122"/>
                      </a:rPr>
                      <m:t>(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  <a:ea typeface="微软雅黑 Light" panose="020B0502040204020203" charset="-122"/>
                      </a:rPr>
                      <m:t>𝑋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  <a:ea typeface="微软雅黑 Light" panose="020B0502040204020203" charset="-122"/>
                      </a:rPr>
                      <m:t>)</m:t>
                    </m:r>
                  </m:oMath>
                </a14:m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可以拟合</a:t>
                </a:r>
                <a:r>
                  <a:rPr lang="en-US" altLang="zh-CN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y 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。其中，</a:t>
                </a:r>
                <a:r>
                  <a:rPr lang="en-US" altLang="zh-CN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y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为</a:t>
                </a:r>
                <a:r>
                  <a:rPr lang="en-US" altLang="zh-CN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1xm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标签向量，</a:t>
                </a:r>
                <a:r>
                  <a:rPr lang="en-US" altLang="zh-CN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X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为其</a:t>
                </a:r>
                <a:r>
                  <a:rPr lang="en-US" altLang="zh-CN" sz="2400" dirty="0" err="1">
                    <a:latin typeface="微软雅黑 Light" panose="020B0502040204020203" charset="-122"/>
                    <a:ea typeface="微软雅黑 Light" panose="020B0502040204020203" charset="-122"/>
                  </a:rPr>
                  <a:t>nxm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特征矩阵，</a:t>
                </a:r>
                <a14:m>
                  <m:oMath xmlns:m="http://schemas.openxmlformats.org/officeDocument/2006/math">
                    <m:r>
                      <a:rPr lang="zh-CN" altLang="en-US" sz="2400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为</a:t>
                </a:r>
                <a:r>
                  <a:rPr lang="en-US" altLang="zh-CN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X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的</a:t>
                </a:r>
                <a:r>
                  <a:rPr lang="en-US" altLang="zh-CN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nx1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系数向量，</a:t>
                </a:r>
                <a:r>
                  <a:rPr lang="en-US" altLang="zh-CN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n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为特征个数，</a:t>
                </a:r>
                <a:r>
                  <a:rPr lang="en-US" altLang="zh-CN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m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为样本个数，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微软雅黑 Light" panose="020B0502040204020203" charset="-122"/>
                          </a:rPr>
                        </m:ctrlPr>
                      </m:acc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ea typeface="微软雅黑 Light" panose="020B0502040204020203" charset="-122"/>
                          </a:rPr>
                          <m:t>𝑦</m:t>
                        </m:r>
                      </m:e>
                    </m:acc>
                  </m:oMath>
                </a14:m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为估计值，</a:t>
                </a:r>
                <a:endParaRPr lang="en-US" altLang="zh-CN" sz="2400" dirty="0">
                  <a:latin typeface="微软雅黑 Light" panose="020B0502040204020203" charset="-122"/>
                  <a:ea typeface="微软雅黑 Light" panose="020B0502040204020203" charset="-122"/>
                </a:endParaRPr>
              </a:p>
              <a:p>
                <a:pPr marL="0" indent="0" algn="ctr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</m:ctrlPr>
                        </m:acc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𝑦</m:t>
                          </m:r>
                        </m:e>
                      </m:acc>
                      <m:r>
                        <a:rPr lang="en-US" altLang="zh-CN" sz="2400" i="1">
                          <a:latin typeface="Cambria Math" panose="02040503050406030204" pitchFamily="18" charset="0"/>
                          <a:ea typeface="微软雅黑 Light" panose="020B0502040204020203" charset="-122"/>
                        </a:rPr>
                        <m:t>=</m:t>
                      </m:r>
                      <m:sSub>
                        <m:sSubPr>
                          <m:ctrlP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h</m:t>
                          </m:r>
                        </m:e>
                        <m:sub>
                          <m:r>
                            <a:rPr lang="zh-CN" altLang="en-US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𝜃</m:t>
                          </m:r>
                        </m:sub>
                      </m:sSub>
                      <m:d>
                        <m:dPr>
                          <m:ctrlP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</m:ctrlPr>
                        </m:d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𝑋</m:t>
                          </m:r>
                        </m:e>
                      </m:d>
                      <m:r>
                        <a:rPr lang="en-US" altLang="zh-CN" sz="2400" i="1">
                          <a:latin typeface="Cambria Math" panose="02040503050406030204" pitchFamily="18" charset="0"/>
                          <a:ea typeface="微软雅黑 Light" panose="020B0502040204020203" charset="-122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𝑖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=0</m:t>
                          </m:r>
                        </m:sub>
                        <m:sup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</m:ctrlPr>
                            </m:sSubPr>
                            <m:e>
                              <m:r>
                                <a:rPr lang="zh-CN" altLang="en-US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=</m:t>
                          </m:r>
                          <m:sSup>
                            <m:sSup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</m:ctrlPr>
                            </m:sSupPr>
                            <m:e>
                              <m:r>
                                <a:rPr lang="zh-CN" altLang="en-US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  <m:t>𝜃</m:t>
                              </m:r>
                            </m:e>
                            <m:sup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  <m:t>𝑇</m:t>
                              </m:r>
                            </m:sup>
                          </m:sSup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𝑋</m:t>
                          </m:r>
                        </m:e>
                      </m:nary>
                    </m:oMath>
                  </m:oMathPara>
                </a14:m>
                <a:endParaRPr lang="en-US" altLang="zh-CN" sz="2400" i="1" dirty="0">
                  <a:latin typeface="微软雅黑 Light" panose="020B0502040204020203" charset="-122"/>
                  <a:ea typeface="微软雅黑 Light" panose="020B0502040204020203" charset="-122"/>
                </a:endParaRPr>
              </a:p>
              <a:p>
                <a:pPr marL="457200" indent="-457200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Font typeface="Wingdings" panose="05000000000000000000" pitchFamily="2" charset="2"/>
                  <a:buChar char="n"/>
                </a:pPr>
                <a:r>
                  <a:rPr lang="en-US" altLang="zh-CN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y</a:t>
                </a:r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的估计值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微软雅黑 Light" panose="020B0502040204020203" charset="-122"/>
                          </a:rPr>
                        </m:ctrlPr>
                      </m:acc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ea typeface="微软雅黑 Light" panose="020B0502040204020203" charset="-122"/>
                          </a:rPr>
                          <m:t>𝑦</m:t>
                        </m:r>
                      </m:e>
                    </m:acc>
                  </m:oMath>
                </a14:m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与实际值之间的差距取决于系数向量</a:t>
                </a:r>
                <a14:m>
                  <m:oMath xmlns:m="http://schemas.openxmlformats.org/officeDocument/2006/math">
                    <m:r>
                      <a:rPr lang="zh-CN" altLang="en-US" sz="2400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zh-CN" altLang="en-US" sz="2400" dirty="0">
                    <a:latin typeface="微软雅黑 Light" panose="020B0502040204020203" charset="-122"/>
                    <a:ea typeface="微软雅黑 Light" panose="020B0502040204020203" charset="-122"/>
                  </a:rPr>
                  <a:t>，</a:t>
                </a:r>
                <a:endParaRPr lang="en-US" altLang="zh-CN" sz="2400" dirty="0">
                  <a:latin typeface="微软雅黑 Light" panose="020B0502040204020203" charset="-122"/>
                  <a:ea typeface="微软雅黑 Light" panose="020B0502040204020203" charset="-122"/>
                </a:endParaRPr>
              </a:p>
              <a:p>
                <a:pPr marL="0" indent="0" eaLnBrk="1" hangingPunct="1">
                  <a:spcBef>
                    <a:spcPts val="600"/>
                  </a:spcBef>
                  <a:spcAft>
                    <a:spcPts val="600"/>
                  </a:spcAft>
                  <a:buSzPct val="1000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>
                          <a:latin typeface="Cambria Math" panose="02040503050406030204" pitchFamily="18" charset="0"/>
                          <a:ea typeface="微软雅黑 Light" panose="020B0502040204020203" charset="-122"/>
                        </a:rPr>
                        <m:t>𝐽</m:t>
                      </m:r>
                      <m:d>
                        <m:dPr>
                          <m:ctrlP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</m:ctrlPr>
                        </m:dPr>
                        <m:e>
                          <m:r>
                            <a:rPr lang="zh-CN" altLang="en-US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𝜃</m:t>
                          </m:r>
                        </m:e>
                      </m:d>
                      <m:r>
                        <a:rPr lang="en-US" altLang="zh-CN" sz="2400" i="1">
                          <a:latin typeface="Cambria Math" panose="02040503050406030204" pitchFamily="18" charset="0"/>
                          <a:ea typeface="微软雅黑 Light" panose="020B0502040204020203" charset="-122"/>
                        </a:rPr>
                        <m:t>=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2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𝑚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𝑖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=1</m:t>
                          </m:r>
                        </m:sub>
                        <m:sup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𝑚</m:t>
                          </m:r>
                        </m:sup>
                        <m:e>
                          <m:sSup>
                            <m:sSup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</m:ctrlPr>
                            </m:sSup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400" i="1">
                                      <a:latin typeface="Cambria Math" panose="02040503050406030204" pitchFamily="18" charset="0"/>
                                      <a:ea typeface="微软雅黑 Light" panose="020B0502040204020203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>
                                      <a:latin typeface="Cambria Math" panose="02040503050406030204" pitchFamily="18" charset="0"/>
                                      <a:ea typeface="微软雅黑 Light" panose="020B0502040204020203" charset="-122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zh-CN" altLang="en-US" sz="2400" i="1">
                                      <a:latin typeface="Cambria Math" panose="02040503050406030204" pitchFamily="18" charset="0"/>
                                      <a:ea typeface="微软雅黑 Light" panose="020B0502040204020203" charset="-122"/>
                                    </a:rPr>
                                    <m:t>𝜃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CN" sz="2400" i="1">
                                      <a:latin typeface="Cambria Math" panose="02040503050406030204" pitchFamily="18" charset="0"/>
                                      <a:ea typeface="微软雅黑 Light" panose="020B0502040204020203" charset="-122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2400" i="1">
                                          <a:latin typeface="Cambria Math" panose="02040503050406030204" pitchFamily="18" charset="0"/>
                                          <a:ea typeface="微软雅黑 Light" panose="020B0502040204020203" charset="-122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i="1">
                                          <a:latin typeface="Cambria Math" panose="02040503050406030204" pitchFamily="18" charset="0"/>
                                          <a:ea typeface="微软雅黑 Light" panose="020B0502040204020203" charset="-122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zh-CN" sz="2400" i="1">
                                              <a:latin typeface="Cambria Math" panose="02040503050406030204" pitchFamily="18" charset="0"/>
                                              <a:ea typeface="微软雅黑 Light" panose="020B0502040204020203" charset="-122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zh-CN" sz="2400" i="1">
                                              <a:latin typeface="Cambria Math" panose="02040503050406030204" pitchFamily="18" charset="0"/>
                                              <a:ea typeface="微软雅黑 Light" panose="020B0502040204020203" charset="-122"/>
                                            </a:rPr>
                                            <m:t>𝑖</m:t>
                                          </m:r>
                                        </m:e>
                                      </m:d>
                                    </m:sup>
                                  </m:sSup>
                                </m:e>
                              </m:d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altLang="zh-CN" sz="2400" i="1">
                                      <a:latin typeface="Cambria Math" panose="02040503050406030204" pitchFamily="18" charset="0"/>
                                      <a:ea typeface="微软雅黑 Light" panose="020B0502040204020203" charset="-122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400" i="1">
                                      <a:latin typeface="Cambria Math" panose="02040503050406030204" pitchFamily="18" charset="0"/>
                                      <a:ea typeface="微软雅黑 Light" panose="020B0502040204020203" charset="-122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altLang="zh-CN" sz="2400" i="1">
                                      <a:latin typeface="Cambria Math" panose="02040503050406030204" pitchFamily="18" charset="0"/>
                                      <a:ea typeface="微软雅黑 Light" panose="020B0502040204020203" charset="-122"/>
                                    </a:rPr>
                                    <m:t>(</m:t>
                                  </m:r>
                                  <m:r>
                                    <a:rPr lang="en-US" altLang="zh-CN" sz="2400" i="1">
                                      <a:latin typeface="Cambria Math" panose="02040503050406030204" pitchFamily="18" charset="0"/>
                                      <a:ea typeface="微软雅黑 Light" panose="020B0502040204020203" charset="-122"/>
                                    </a:rPr>
                                    <m:t>𝑖</m:t>
                                  </m:r>
                                  <m:r>
                                    <a:rPr lang="en-US" altLang="zh-CN" sz="2400" i="1">
                                      <a:latin typeface="Cambria Math" panose="02040503050406030204" pitchFamily="18" charset="0"/>
                                      <a:ea typeface="微软雅黑 Light" panose="020B0502040204020203" charset="-122"/>
                                    </a:rPr>
                                    <m:t>)</m:t>
                                  </m:r>
                                </m:sup>
                              </m:sSup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  <m:r>
                        <a:rPr lang="en-US" altLang="zh-CN" sz="2400" i="1">
                          <a:latin typeface="Cambria Math" panose="02040503050406030204" pitchFamily="18" charset="0"/>
                          <a:ea typeface="微软雅黑 Light" panose="020B0502040204020203" charset="-122"/>
                        </a:rPr>
                        <m:t>=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2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𝑚</m:t>
                          </m:r>
                        </m:den>
                      </m:f>
                      <m:sSup>
                        <m:sSupPr>
                          <m:ctrlP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</m:ctrlPr>
                        </m:sSupPr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  <m:t>h</m:t>
                              </m:r>
                            </m:e>
                            <m:sub>
                              <m:r>
                                <a:rPr lang="zh-CN" altLang="en-US" sz="2400" i="1">
                                  <a:latin typeface="Cambria Math" panose="02040503050406030204" pitchFamily="18" charset="0"/>
                                  <a:ea typeface="微软雅黑 Light" panose="020B0502040204020203" charset="-122"/>
                                </a:rPr>
                                <m:t>𝜃</m:t>
                              </m:r>
                            </m:sub>
                          </m:sSub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(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𝑥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)−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𝑦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)</m:t>
                          </m:r>
                        </m:e>
                        <m:sup>
                          <m:r>
                            <a:rPr lang="en-US" altLang="zh-CN" sz="2400" i="1">
                              <a:latin typeface="Cambria Math" panose="02040503050406030204" pitchFamily="18" charset="0"/>
                              <a:ea typeface="微软雅黑 Light" panose="020B0502040204020203" charset="-122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altLang="zh-CN" sz="2400" i="1" dirty="0">
                  <a:latin typeface="微软雅黑 Light" panose="020B0502040204020203" charset="-122"/>
                  <a:ea typeface="微软雅黑 Light" panose="020B0502040204020203" charset="-122"/>
                </a:endParaRPr>
              </a:p>
            </p:txBody>
          </p:sp>
        </mc:Choice>
        <mc:Fallback>
          <p:sp>
            <p:nvSpPr>
              <p:cNvPr id="14" name="Rectangle 3">
                <a:extLst>
                  <a:ext uri="{FF2B5EF4-FFF2-40B4-BE49-F238E27FC236}">
                    <a16:creationId xmlns:a16="http://schemas.microsoft.com/office/drawing/2014/main" id="{B7D587B7-0747-9009-A14A-D00F1DC3E8E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66800"/>
                <a:ext cx="8382000" cy="5486400"/>
              </a:xfrm>
              <a:blipFill>
                <a:blip r:embed="rId2"/>
                <a:stretch>
                  <a:fillRect l="-1061" t="-926" r="-455" b="-3472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2">
            <a:extLst>
              <a:ext uri="{FF2B5EF4-FFF2-40B4-BE49-F238E27FC236}">
                <a16:creationId xmlns:a16="http://schemas.microsoft.com/office/drawing/2014/main" id="{62D325BD-2F7E-C3A7-978A-F9F9D82FAA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损失函数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04265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98&quot;/&gt;&lt;/object&gt;&lt;object type=&quot;3&quot; unique_id=&quot;10005&quot;&gt;&lt;property id=&quot;20148&quot; value=&quot;5&quot;/&gt;&lt;property id=&quot;20300&quot; value=&quot;Slide 2&quot;/&gt;&lt;property id=&quot;20307&quot; value=&quot;297&quot;/&gt;&lt;/object&gt;&lt;object type=&quot;3&quot; unique_id=&quot;10006&quot;&gt;&lt;property id=&quot;20148&quot; value=&quot;5&quot;/&gt;&lt;property id=&quot;20300&quot; value=&quot;Slide 3&quot;/&gt;&lt;property id=&quot;20307&quot; value=&quot;260&quot;/&gt;&lt;/object&gt;&lt;object type=&quot;3&quot; unique_id=&quot;10007&quot;&gt;&lt;property id=&quot;20148&quot; value=&quot;5&quot;/&gt;&lt;property id=&quot;20300&quot; value=&quot;Slide 4&quot;/&gt;&lt;property id=&quot;20307&quot; value=&quot;303&quot;/&gt;&lt;/object&gt;&lt;object type=&quot;3&quot; unique_id=&quot;10008&quot;&gt;&lt;property id=&quot;20148&quot; value=&quot;5&quot;/&gt;&lt;property id=&quot;20300&quot; value=&quot;Slide 5&quot;/&gt;&lt;property id=&quot;20307&quot; value=&quot;262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70&quot;/&gt;&lt;/object&gt;&lt;object type=&quot;3&quot; unique_id=&quot;10014&quot;&gt;&lt;property id=&quot;20148&quot; value=&quot;5&quot;/&gt;&lt;property id=&quot;20300&quot; value=&quot;Slide 11&quot;/&gt;&lt;property id=&quot;20307&quot; value=&quot;269&quot;/&gt;&lt;/object&gt;&lt;object type=&quot;3&quot; unique_id=&quot;10015&quot;&gt;&lt;property id=&quot;20148&quot; value=&quot;5&quot;/&gt;&lt;property id=&quot;20300&quot; value=&quot;Slide 12&quot;/&gt;&lt;property id=&quot;20307&quot; value=&quot;286&quot;/&gt;&lt;/object&gt;&lt;object type=&quot;3&quot; unique_id=&quot;10016&quot;&gt;&lt;property id=&quot;20148&quot; value=&quot;5&quot;/&gt;&lt;property id=&quot;20300&quot; value=&quot;Slide 13&quot;/&gt;&lt;property id=&quot;20307&quot; value=&quot;273&quot;/&gt;&lt;/object&gt;&lt;object type=&quot;3&quot; unique_id=&quot;10017&quot;&gt;&lt;property id=&quot;20148&quot; value=&quot;5&quot;/&gt;&lt;property id=&quot;20300&quot; value=&quot;Slide 14&quot;/&gt;&lt;property id=&quot;20307&quot; value=&quot;294&quot;/&gt;&lt;/object&gt;&lt;object type=&quot;3&quot; unique_id=&quot;10018&quot;&gt;&lt;property id=&quot;20148&quot; value=&quot;5&quot;/&gt;&lt;property id=&quot;20300&quot; value=&quot;Slide 15&quot;/&gt;&lt;property id=&quot;20307&quot; value=&quot;304&quot;/&gt;&lt;/object&gt;&lt;object type=&quot;3&quot; unique_id=&quot;10019&quot;&gt;&lt;property id=&quot;20148&quot; value=&quot;5&quot;/&gt;&lt;property id=&quot;20300&quot; value=&quot;Slide 16&quot;/&gt;&lt;property id=&quot;20307&quot; value=&quot;305&quot;/&gt;&lt;/object&gt;&lt;object type=&quot;3&quot; unique_id=&quot;10020&quot;&gt;&lt;property id=&quot;20148&quot; value=&quot;5&quot;/&gt;&lt;property id=&quot;20300&quot; value=&quot;Slide 17&quot;/&gt;&lt;property id=&quot;20307&quot; value=&quot;271&quot;/&gt;&lt;/object&gt;&lt;object type=&quot;3&quot; unique_id=&quot;10021&quot;&gt;&lt;property id=&quot;20148&quot; value=&quot;5&quot;/&gt;&lt;property id=&quot;20300&quot; value=&quot;Slide 18&quot;/&gt;&lt;property id=&quot;20307&quot; value=&quot;30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object type=&quot;3&quot; unique_id=&quot;10023&quot;&gt;&lt;property id=&quot;20148&quot; value=&quot;5&quot;/&gt;&lt;property id=&quot;20300&quot; value=&quot;Slide 20&quot;/&gt;&lt;property id=&quot;20307&quot; value=&quot;300&quot;/&gt;&lt;/object&gt;&lt;object type=&quot;3&quot; unique_id=&quot;10024&quot;&gt;&lt;property id=&quot;20148&quot; value=&quot;5&quot;/&gt;&lt;property id=&quot;20300&quot; value=&quot;Slide 21&quot;/&gt;&lt;property id=&quot;20307&quot; value=&quot;307&quot;/&gt;&lt;/object&gt;&lt;object type=&quot;3&quot; unique_id=&quot;10025&quot;&gt;&lt;property id=&quot;20148&quot; value=&quot;5&quot;/&gt;&lt;property id=&quot;20300&quot; value=&quot;Slide 22&quot;/&gt;&lt;property id=&quot;20307&quot; value=&quot;274&quot;/&gt;&lt;/object&gt;&lt;object type=&quot;3&quot; unique_id=&quot;10026&quot;&gt;&lt;property id=&quot;20148&quot; value=&quot;5&quot;/&gt;&lt;property id=&quot;20300&quot; value=&quot;Slide 23&quot;/&gt;&lt;property id=&quot;20307&quot; value=&quot;301&quot;/&gt;&lt;/object&gt;&lt;object type=&quot;3&quot; unique_id=&quot;10027&quot;&gt;&lt;property id=&quot;20148&quot; value=&quot;5&quot;/&gt;&lt;property id=&quot;20300&quot; value=&quot;Slide 24&quot;/&gt;&lt;property id=&quot;20307&quot; value=&quot;288&quot;/&gt;&lt;/object&gt;&lt;object type=&quot;3&quot; unique_id=&quot;10028&quot;&gt;&lt;property id=&quot;20148&quot; value=&quot;5&quot;/&gt;&lt;property id=&quot;20300&quot; value=&quot;Slide 25&quot;/&gt;&lt;property id=&quot;20307&quot; value=&quot;302&quot;/&gt;&lt;/object&gt;&lt;/object&gt;&lt;/object&gt;&lt;/database&gt;"/>
  <p:tag name="SECTOMILLISECCONVERTED" val="1"/>
  <p:tag name="KSO_WPP_MARK_KEY" val="a66885d3-62b5-4f54-bcda-d59b1e360118"/>
  <p:tag name="COMMONDATA" val="eyJoZGlkIjoiMDcwZTFhZTU1MWY5OGQyNWU2YTA1NzVhNjhjN2Y4ZG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1186</TotalTime>
  <Words>1992</Words>
  <Application>Microsoft Macintosh PowerPoint</Application>
  <PresentationFormat>On-screen Show (4:3)</PresentationFormat>
  <Paragraphs>140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微软雅黑 Light</vt:lpstr>
      <vt:lpstr>Arial</vt:lpstr>
      <vt:lpstr>Cambria Math</vt:lpstr>
      <vt:lpstr>Lucida Sans Unicode</vt:lpstr>
      <vt:lpstr>Times New Roman</vt:lpstr>
      <vt:lpstr>Verdana</vt:lpstr>
      <vt:lpstr>Wingdings</vt:lpstr>
      <vt:lpstr>Wingdings 2</vt:lpstr>
      <vt:lpstr>Wingdings 3</vt:lpstr>
      <vt:lpstr>Concourse</vt:lpstr>
      <vt:lpstr>PowerPoint Presentation</vt:lpstr>
      <vt:lpstr>本讲要点</vt:lpstr>
      <vt:lpstr>下山问题</vt:lpstr>
      <vt:lpstr>下山问题</vt:lpstr>
      <vt:lpstr>下山问题</vt:lpstr>
      <vt:lpstr>下山问题</vt:lpstr>
      <vt:lpstr>下山问题</vt:lpstr>
      <vt:lpstr>损失函数</vt:lpstr>
      <vt:lpstr>损失函数</vt:lpstr>
      <vt:lpstr>损失函数</vt:lpstr>
      <vt:lpstr>梯度</vt:lpstr>
      <vt:lpstr>梯度</vt:lpstr>
      <vt:lpstr>学习率</vt:lpstr>
      <vt:lpstr>批量梯度下降</vt:lpstr>
      <vt:lpstr>批量梯度下降</vt:lpstr>
      <vt:lpstr>小批量梯度下降</vt:lpstr>
      <vt:lpstr>随机梯度下降</vt:lpstr>
      <vt:lpstr>随机梯度下降</vt:lpstr>
      <vt:lpstr>随机梯度下降</vt:lpstr>
      <vt:lpstr>梯度下降算法比较</vt:lpstr>
      <vt:lpstr>梯度下降算法比较</vt:lpstr>
      <vt:lpstr>分类模型案例-鸢尾花样本</vt:lpstr>
      <vt:lpstr>PowerPoint Presentation</vt:lpstr>
    </vt:vector>
  </TitlesOfParts>
  <Company>Irwin/ McGraw-Hill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subject>Introduction to Corporate Finance</dc:subject>
  <dc:creator>John Stansfield</dc:creator>
  <cp:lastModifiedBy>Xiaosong DING</cp:lastModifiedBy>
  <cp:revision>553</cp:revision>
  <dcterms:created xsi:type="dcterms:W3CDTF">2001-03-01T05:50:00Z</dcterms:created>
  <dcterms:modified xsi:type="dcterms:W3CDTF">2023-05-25T06:25:17Z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69FD0410A88F41E182EC79FAE64CDEB3</vt:lpwstr>
  </property>
  <property fmtid="{D5CDD505-2E9C-101B-9397-08002B2CF9AE}" pid="3" name="KSOProductBuildVer">
    <vt:lpwstr>2052-11.1.0.12980</vt:lpwstr>
  </property>
</Properties>
</file>