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98" r:id="rId2"/>
    <p:sldId id="434" r:id="rId3"/>
    <p:sldId id="365" r:id="rId4"/>
    <p:sldId id="384" r:id="rId5"/>
    <p:sldId id="354" r:id="rId6"/>
    <p:sldId id="385" r:id="rId7"/>
    <p:sldId id="386" r:id="rId8"/>
    <p:sldId id="387" r:id="rId9"/>
    <p:sldId id="388" r:id="rId10"/>
    <p:sldId id="389" r:id="rId11"/>
    <p:sldId id="390" r:id="rId12"/>
    <p:sldId id="391" r:id="rId13"/>
    <p:sldId id="392" r:id="rId14"/>
    <p:sldId id="393" r:id="rId15"/>
    <p:sldId id="394" r:id="rId16"/>
    <p:sldId id="395" r:id="rId17"/>
    <p:sldId id="400" r:id="rId18"/>
    <p:sldId id="402" r:id="rId19"/>
    <p:sldId id="403" r:id="rId20"/>
    <p:sldId id="404" r:id="rId21"/>
    <p:sldId id="405" r:id="rId22"/>
    <p:sldId id="410" r:id="rId23"/>
    <p:sldId id="411" r:id="rId24"/>
    <p:sldId id="412" r:id="rId25"/>
    <p:sldId id="414" r:id="rId26"/>
    <p:sldId id="417" r:id="rId27"/>
    <p:sldId id="422" r:id="rId28"/>
    <p:sldId id="423" r:id="rId29"/>
    <p:sldId id="427" r:id="rId30"/>
    <p:sldId id="430" r:id="rId31"/>
    <p:sldId id="431" r:id="rId32"/>
  </p:sldIdLst>
  <p:sldSz cx="9144000" cy="6858000" type="screen4x3"/>
  <p:notesSz cx="6997700" cy="9283700"/>
  <p:custDataLst>
    <p:tags r:id="rId3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28300"/>
    <a:srgbClr val="CC9900"/>
    <a:srgbClr val="9D7429"/>
    <a:srgbClr val="B88730"/>
    <a:srgbClr val="FFFFFF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110" autoAdjust="0"/>
    <p:restoredTop sz="96226" autoAdjust="0"/>
  </p:normalViewPr>
  <p:slideViewPr>
    <p:cSldViewPr showGuides="1">
      <p:cViewPr varScale="1">
        <p:scale>
          <a:sx n="170" d="100"/>
          <a:sy n="170" d="100"/>
        </p:scale>
        <p:origin x="776" y="192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1795" y="1524000"/>
            <a:ext cx="8286750" cy="254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</a:t>
            </a:r>
            <a:r>
              <a:rPr lang="zh-CN" altLang="en-US" sz="4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监督式学习概念与样本</a:t>
            </a:r>
          </a:p>
          <a:p>
            <a:pPr algn="ctr">
              <a:spcBef>
                <a:spcPts val="1200"/>
              </a:spcBef>
            </a:pP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Concepts &amp; Data Samples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0417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与分类问题类似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区别：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预测的标签不同：连续值（浮点数）；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模型和算法不同；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准确度的评估方法不同。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问题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2005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泛化（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generalization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如果一个模型能够对没见过的数据做出准确预测，就称之为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“泛化”效果好</a:t>
            </a:r>
            <a:r>
              <a:rPr lang="zh-CN" altLang="en-US" sz="28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换言之，如果一个模型只能够对见过的数据做出准确预测，就不能称之为“泛化”效果好；</a:t>
            </a: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监督学习的目的：取得一个“泛化”效果尽可能好的模型。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挑战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1908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过拟合（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overfitting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如果一个模型在对见过的数据（训练集）效果很好，但对没见过的数据（测试集）上的效果不如训练集，就称之为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“过拟合”</a:t>
            </a:r>
            <a:r>
              <a:rPr lang="zh-CN" altLang="en-US" sz="28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如果在拟合模型时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过分关注训练集的细节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，得到了一个在训练集上表现很好、但不能泛化到新数据上的模型，那么就存在过拟合；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模型越复杂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，在训练数据上的预测结果就越好。但是，如果模型过于复杂，过多关注训练集中每个单独的数据点，模型就不能很好地泛化到新数据。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挑战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7148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欠拟合（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underfitting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如果一个模型在对见过的数据（训练集）效果就不是很好，就称之为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“欠拟合”</a:t>
            </a:r>
            <a:r>
              <a:rPr lang="zh-CN" altLang="en-US" sz="28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如果模型过于简单，那么模型可能无法抓住数据的全部内容以及数据中的变化，模型甚至在训练集上的表现就很差；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选择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过于简单的模型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常常会导致欠拟合；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过拟合与欠拟合之间存在一个最佳位置。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挑战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挑战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76400"/>
            <a:ext cx="6625590" cy="48361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9528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forge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数据集：无具体意义，只为演示用。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共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个样本（想象为一个班级）；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每个样本两个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（想象为胖子和瘦子），小写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维矩阵）；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每个样本两个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（想象为身高和体重） ，大写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维矩阵）；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用途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：根据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个特征（身高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+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体重）预测每个样本是标签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还是标签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（胖子或瘦子）。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简单分类样本数据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10830" cy="501459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forge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数据集：绘制样本分布图，先模仿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装入样本数据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 y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mglearn.datasets.make_forge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取出样本的特征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和特征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F0=X[:, 0]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F1=X[:, 1]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引入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Python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的绘图工具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matplotlib.pyplot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as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plt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简单分类样本数据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87030" cy="49066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forge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数据集：绘制样本分布图，先模仿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绘制样本分布的散点图：特征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）为横轴，特征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）为纵轴，确定标签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的位置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mglearn.discrete_scatter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(F0, F1, y)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plt.xlabel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("Feature 0")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plt.ylabel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("Feature 1")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plt.legend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(["Class 0", "Class 1"], loc = 4)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简单分类样本数据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简单分类样本数据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1905000"/>
            <a:ext cx="5514975" cy="3810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6356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wave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数据集：无具体意义，只为演示用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共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个样本（想象为一个大班级）；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每个样本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个标签：标签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（想象为身高），小写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维矩阵）；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每个样本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个特征：特征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（想象为年龄），大写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维矩阵）；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用途：根据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个特征（年龄）预测每个样本的标签数值（身高）（演示简单预测问题）。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简单预测样本数据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9084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类型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泛化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、过拟合与欠拟合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课程案例的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介绍：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forge, wave, cancer,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boston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本讲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0100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wave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数据集：无具体意义，只为演示用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生成样本数据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 y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mglearn.datasets.make_wave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n_samples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40)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n_samples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40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表示生成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表示样本的特征数据，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表示标签数据。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简单预测样本数据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06360" cy="50590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wave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数据集：绘制样本分布的散点图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b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</a:b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matplotlib.pyplot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plt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endParaRPr lang="es-E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s-E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plt.plot(X, y,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‘</a:t>
            </a:r>
            <a:r>
              <a:rPr lang="es-E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o’)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plt.xlabel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("Feature")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plt.ylabel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("Target")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plt.ylim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(-3, 3)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endParaRPr lang="es-E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简单预测样本数据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简单预测样本数据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957387"/>
            <a:ext cx="5524500" cy="38576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6386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数据集：美国威斯康星州，乳腺癌诊断样本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共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569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个样本（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212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个恶性，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357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个良性）；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每个样本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0=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恶性，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1=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良性），小写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维矩阵）；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每个样本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…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（诊断标准），大写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维矩阵）；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用途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：根据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个特征预测每个样本是标签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还是标签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（恶性，良性）（复杂二分类问题）。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现实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8068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数据集：美国威斯康星州，乳腺癌诊断样本。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装入样本数据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sklearn.datasets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\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查看样本的数据结构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cancer.keys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现实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4"/>
            <a:ext cx="8091805" cy="4830445"/>
          </a:xfrm>
        </p:spPr>
        <p:txBody>
          <a:bodyPr/>
          <a:lstStyle/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查看样本的文字说明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cancer.DESCR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lvl="2" indent="45720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诊断结果的类型：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malignant(0), benign(1)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cancer.target_names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诊断结果的数据：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0-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恶性，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良性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cancer.target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恶性肿瘤的样本个数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len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cancer.target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[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cancer.target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==0])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现实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19085" cy="4990465"/>
          </a:xfrm>
        </p:spPr>
        <p:txBody>
          <a:bodyPr/>
          <a:lstStyle/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良性肿瘤的样本个数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len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cancer.target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[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cancer.target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==1])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诊断特征的个数：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30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len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cancer.feature_names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诊断特征的名称：医学名词（肿块的半径、纹理、面积、硬度、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…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cancer.feature_names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诊断特征的具体数据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cancer.data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现实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45820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Boston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数据集：美国波士顿房价样本。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共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506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每个样本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（房价金额），小写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维矩阵）；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每个样本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…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（影响房价的因素），大写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维矩阵）；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用途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：根据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个特征预测每个样本的标签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（复杂预测问题）。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现实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26375" cy="52114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Boston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数据集：美国波士顿房价样本。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装入样本数据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sklearn.datasets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load_boston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boston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load_boston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查看样本的数据结构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boston.keys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()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查看样本的文字说明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boston.DESCR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现实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458200" cy="4601845"/>
          </a:xfrm>
        </p:spPr>
        <p:txBody>
          <a:bodyPr/>
          <a:lstStyle/>
          <a:p>
            <a:pPr marL="209550" lvl="1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房屋价格的数据：单位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万美元（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$10K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）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09550" lvl="1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boston.target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09550" lvl="1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房价高于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万美元的样本个数（高价房）：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31</a:t>
            </a:r>
          </a:p>
          <a:p>
            <a:pPr marL="209550" lvl="1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len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boston.target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boston.target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&gt; 40])</a:t>
            </a:r>
          </a:p>
          <a:p>
            <a:pPr marL="209550" lvl="1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房价不高于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万美元的样本个数（低价房）：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24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09550" lvl="1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len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boston.target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[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boston.target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&lt;= 10])</a:t>
            </a:r>
          </a:p>
          <a:p>
            <a:pPr marL="209550" lvl="1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房屋特征的个数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09550" lvl="1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len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boston.feature_names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现实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3943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分类问题（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classification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股票二级市场的投资建议：买入，持有，卖出（三分类）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企业财务状况分析：是否会发生财务危机？（二分类）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供给侧改革分析：一家企业是否是“僵尸”企业？（二分类）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企业、债券信用评级：多分类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种基本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类型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2957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Boston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数据集：美国波士顿扩展的房价样本。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仅有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单个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的房屋特征还不能充分解释房价的高低，有时特征之间的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两两组合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也很重要；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例：既交通方便又是学区房（房价就高出一大块儿）；交通不方便又治安差（房价就低下一大块儿）；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样本特征之间的两两组合称为特征的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交互项；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扩展的房价样本不仅含有原来的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个特征，还包括了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个交互项，共计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个特征。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现实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686800" cy="52114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Boston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数据集：美国波士顿扩展的房价样本。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计算交互项的个数：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78+13=91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scipy.special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comb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comb(13, 2)+13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注意：并非每种组合都有实际意义！筛选样本中有意义特征的方法称为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特征工程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装入扩展的房价样本</a:t>
            </a: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7675" lvl="2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 y 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mglearn.datasets.load_extended_boston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现实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34655" cy="4601845"/>
          </a:xfrm>
        </p:spPr>
        <p:txBody>
          <a:bodyPr/>
          <a:lstStyle/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2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回归问题（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regression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股价预测：好未来股票（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TAL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）下周的股票价格？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人民币兑美元今年的趋势预测；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下个月中国的广义货币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指数预测；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股票市场：今年上证综合指数的走势预测；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中国石油（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601857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）今年的利润率预测；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1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房屋销售成交价预测。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监督学习的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种基本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类型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1875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分析的对象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企业：管理问题。。。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股票市场：涨跌，风险。。。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股票：涨跌，分红方案。。。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动植物：种属。。。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疾病：是否患了某种疾病。。。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分类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问题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0039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分析的目标（类别标签，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class label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投资建议：买入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持有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卖出。。。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投资决策：投资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不投资。。。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事件分析：可能发生财务危机。。。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生物种属分类：植物分类，动物分类。。。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医学诊断：是否得了癌症。。。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分类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问题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9719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分析的依据（特征，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features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企业：财务报表指标，生产经营状况，管理团队情况，董事会结构，行业状况。。。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项目：收益，风险，团队。。。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事件分析：以往类似事件的信息。。。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生物种属分类：生物的特征。。。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医学诊断：诊断指标（癌症指数，肿块物理特征，血糖，血脂，转氨酶。。。）？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分类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问题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305800" cy="50590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分析的流程（思路）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收集样本（已知的事物，标签，特征）；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建立初步模型：特征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标签；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提取有效特征：并非每个特征都有用；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建立中期模型：有效特征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标签；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模型验证：使用模型检验未知的样本，得到模型的准确率；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改善模型：尝试不同算法提升模型的准确率；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最终模型。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分类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问题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2480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分析的类型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二分类：最简单，只有两个标签，非此即彼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504950" lvl="3" indent="-51435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正类：最关心的标签。例：邮件分类（正常邮件，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垃圾邮件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504950" lvl="3" indent="-51435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反类：另一个标签，不代表好或者坏或者正数。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三分类：有点复杂了（买入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持有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卖出）。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多分类：好复杂（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AAA/AA/A/BBB/BB/B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级债券）。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分类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问题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e6273fed-dca2-48b2-9475-0c07a1573acc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346</TotalTime>
  <Words>2188</Words>
  <Application>Microsoft Macintosh PowerPoint</Application>
  <PresentationFormat>On-screen Show (4:3)</PresentationFormat>
  <Paragraphs>200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宋体</vt:lpstr>
      <vt:lpstr>微软雅黑 Light</vt:lpstr>
      <vt:lpstr>Arial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PowerPoint Presentation</vt:lpstr>
      <vt:lpstr>本讲要点</vt:lpstr>
      <vt:lpstr>监督学习的2种基本类型</vt:lpstr>
      <vt:lpstr>监督学习的2种基本类型</vt:lpstr>
      <vt:lpstr>分类问题</vt:lpstr>
      <vt:lpstr>分类问题</vt:lpstr>
      <vt:lpstr>分类问题</vt:lpstr>
      <vt:lpstr>分类问题</vt:lpstr>
      <vt:lpstr>分类问题</vt:lpstr>
      <vt:lpstr>预测问题</vt:lpstr>
      <vt:lpstr>监督学习的挑战</vt:lpstr>
      <vt:lpstr>监督学习的挑战</vt:lpstr>
      <vt:lpstr>监督学习的挑战</vt:lpstr>
      <vt:lpstr>监督学习的挑战</vt:lpstr>
      <vt:lpstr>监督学习的案例-简单分类样本数据</vt:lpstr>
      <vt:lpstr>监督学习的案例-简单分类样本数据</vt:lpstr>
      <vt:lpstr>监督学习的案例-简单分类样本数据</vt:lpstr>
      <vt:lpstr>监督学习的案例-简单分类样本数据</vt:lpstr>
      <vt:lpstr>监督学习的案例-简单预测样本数据</vt:lpstr>
      <vt:lpstr>监督学习的案例-简单预测样本数据</vt:lpstr>
      <vt:lpstr>监督学习的案例-简单预测样本数据</vt:lpstr>
      <vt:lpstr>监督学习的案例-简单预测样本数据</vt:lpstr>
      <vt:lpstr>监督学习的案例-现实分类样本数据</vt:lpstr>
      <vt:lpstr>监督学习的案例-现实分类样本数据</vt:lpstr>
      <vt:lpstr>监督学习的案例-现实分类样本数据</vt:lpstr>
      <vt:lpstr>监督学习的案例-现实分类样本数据</vt:lpstr>
      <vt:lpstr>监督学习的案例-现实预测样本数据</vt:lpstr>
      <vt:lpstr>监督学习的案例-现实预测样本数据</vt:lpstr>
      <vt:lpstr>监督学习的案例-现实预测样本数据</vt:lpstr>
      <vt:lpstr>监督学习的案例-现实预测样本数据</vt:lpstr>
      <vt:lpstr>监督学习的案例-现实预测样本数据</vt:lpstr>
    </vt:vector>
  </TitlesOfParts>
  <Company>Irwin/ 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Introduction to Corporate Finance</dc:subject>
  <dc:creator>John Stansfield</dc:creator>
  <cp:lastModifiedBy>Xiaosong DING</cp:lastModifiedBy>
  <cp:revision>375</cp:revision>
  <dcterms:created xsi:type="dcterms:W3CDTF">2001-03-01T05:50:00Z</dcterms:created>
  <dcterms:modified xsi:type="dcterms:W3CDTF">2024-03-27T08:14:35Z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AA9C2C79FCFB462386BE3C6B21456C72</vt:lpwstr>
  </property>
  <property fmtid="{D5CDD505-2E9C-101B-9397-08002B2CF9AE}" pid="3" name="KSOProductBuildVer">
    <vt:lpwstr>2052-11.1.0.12980</vt:lpwstr>
  </property>
</Properties>
</file>