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ink/ink1.xml" ContentType="application/inkml+xml"/>
  <Override PartName="/ppt/ink/ink2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98" r:id="rId3"/>
    <p:sldId id="506" r:id="rId5"/>
    <p:sldId id="472" r:id="rId6"/>
    <p:sldId id="541" r:id="rId7"/>
    <p:sldId id="473" r:id="rId8"/>
    <p:sldId id="480" r:id="rId9"/>
    <p:sldId id="474" r:id="rId10"/>
    <p:sldId id="487" r:id="rId11"/>
    <p:sldId id="475" r:id="rId12"/>
    <p:sldId id="476" r:id="rId13"/>
    <p:sldId id="478" r:id="rId14"/>
    <p:sldId id="479" r:id="rId15"/>
    <p:sldId id="488" r:id="rId16"/>
    <p:sldId id="477" r:id="rId17"/>
    <p:sldId id="481" r:id="rId18"/>
    <p:sldId id="482" r:id="rId19"/>
    <p:sldId id="483" r:id="rId20"/>
    <p:sldId id="484" r:id="rId21"/>
    <p:sldId id="485" r:id="rId22"/>
    <p:sldId id="504" r:id="rId23"/>
    <p:sldId id="489" r:id="rId24"/>
    <p:sldId id="490" r:id="rId25"/>
    <p:sldId id="505" r:id="rId26"/>
    <p:sldId id="491" r:id="rId27"/>
    <p:sldId id="500" r:id="rId28"/>
    <p:sldId id="501" r:id="rId29"/>
    <p:sldId id="497" r:id="rId30"/>
    <p:sldId id="498" r:id="rId31"/>
    <p:sldId id="492" r:id="rId32"/>
    <p:sldId id="493" r:id="rId33"/>
    <p:sldId id="494" r:id="rId34"/>
    <p:sldId id="495" r:id="rId35"/>
    <p:sldId id="496" r:id="rId36"/>
    <p:sldId id="499" r:id="rId37"/>
  </p:sldIdLst>
  <p:sldSz cx="9144000" cy="6858000" type="screen4x3"/>
  <p:notesSz cx="6997700" cy="9283700"/>
  <p:embeddedFontLst>
    <p:embeddedFont>
      <p:font typeface="Lucida Sans Unicode" panose="020B0602030504020204" pitchFamily="34" charset="0"/>
      <p:regular r:id="rId42"/>
    </p:embeddedFont>
    <p:embeddedFont>
      <p:font typeface="Wingdings 3" panose="05040102010807070707" pitchFamily="18" charset="2"/>
      <p:regular r:id="rId43"/>
    </p:embeddedFont>
    <p:embeddedFont>
      <p:font typeface="Verdana" panose="020B0604030504040204" pitchFamily="34" charset="0"/>
      <p:regular r:id="rId44"/>
    </p:embeddedFont>
    <p:embeddedFont>
      <p:font typeface="Wingdings 2" panose="05020102010507070707" pitchFamily="18" charset="2"/>
      <p:regular r:id="rId45"/>
    </p:embeddedFont>
    <p:embeddedFont>
      <p:font typeface="黑体" panose="02010609060101010101" charset="-122"/>
      <p:regular r:id="rId46"/>
    </p:embeddedFont>
    <p:embeddedFont>
      <p:font typeface="微软雅黑 Light" panose="020B0502040204020203" charset="-122"/>
      <p:regular r:id="rId47"/>
    </p:embeddedFont>
  </p:embeddedFontLst>
  <p:custDataLst>
    <p:tags r:id="rId4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38" autoAdjust="0"/>
    <p:restoredTop sz="80289" autoAdjust="0"/>
  </p:normalViewPr>
  <p:slideViewPr>
    <p:cSldViewPr showGuides="1">
      <p:cViewPr varScale="1">
        <p:scale>
          <a:sx n="51" d="100"/>
          <a:sy n="51" d="100"/>
        </p:scale>
        <p:origin x="968" y="44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2.xml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2520" units="cm"/>
          <inkml:channel name="T" type="integer" max="2" units="dev"/>
        </inkml:traceFormat>
        <inkml:channelProperties>
          <inkml:channelProperty channel="X" name="resolution" value="48.57685" units="1/cm"/>
          <inkml:channelProperty channel="Y" name="resolution" value="85.13513" units="1/cm"/>
          <inkml:channelProperty channel="T" name="resolution" value="1" units="1/dev"/>
        </inkml:channelProperties>
      </inkml:inkSource>
      <inkml:timestamp xml:id="ts0" timeString="2021-05-07T02:32: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24104 6681 0,'0'13'203,"0"13"-203,0 1 15,0-1 1,0 1-16,13 12 16,-13-12-1,0-14 1,0 14 62,0-14-78,0 13 16,0-12-16,0-1 15,0 13 1,13-26 343,0 0-359,14-13 16,-14 13 0,-13-13-1,13 13-15,1 0 16,-1 0-16,0 0 15,14-13 1,-14-1 0,26 1-1,1 0-15,-27 0 16,14-14 0,-14 27-1,0 0 1,0-26 15,1 26-15,12-14-1,1-12 1,-14 26 0,13-13-1,-26 0 1,14 13-1,-1 0 17,-13-14-1,13 14 16,-13-13-47,13 13 31,0-13 94,-13 0-109,27-1-16,-14 1 0,0 0 15,1 0 1,12-1 0,-13 1-1,1 0 1,-14 0-1,13 13 1,0-13 31,0-1-16,-13 1-15,27-13-1,-14 26 95,-13-14-110,13 1 15,0 13 1,-13-13-16,27-13 31,-14 26 94</inkml:trace>
  <inkml:trace contextRef="#ctx0" brushRef="#br0">19831 4974 0,'0'13'203,"13"27"-188,-13-27 1,13 14-16,-13-1 31,13-13-31,-13 14 16,0 13 15,14-40-15,-14 13-1,0 0 1,0 0 0,0 1-1,0-1 1,0 0 0,0 0-1,0 14 1,0-14-1,0 0 1,13-13 172,0 0-188,0 0 15,40-13 1,0-14-16,53-25 15,-40 25 1,119 1 0,80-41-1,-120 41 1,-78 13 15,-1 0-15,-40-1-1,14 1-15,0 0 16,13-14 0,-1 1-16,-12 13 15,0-1 17,-14 1-17,-13 0 1,14 13-1,-14 0 17</inkml:trace>
  <inkml:trace contextRef="#ctx0" brushRef="#br0">19804 7355 0,'0'27'203,"0"-14"-203,14 0 16,-1 1 0,-13-1-16,13 13 15,-13 1 1,13-1-1,-13-13 17,0 1-1,13-1-31,-13 13 16,14-26-1,-14 27 1,0-14-1,0 0 1,0 0 0,0 1-1,13-1 1,-13 0 0,13-13-1,-13 13 220,0 1-173,0-1-46,13-13-16,-13 13 31,14-13-15,-1 0 62,13-13-47,-13 13-31,27-27 16,0 14-1,-27 13 1,0-26-1,1 12 1,12-12 15,0 0-15,14-1 0,0-13-1,-14 27-15,14-27 16,-14 40-1,14-26 1,0 0 0,-27-1-16,40 27 15,-27-26 1,1 12 0,-1 14-1,-26-13 204,14 13-219,-14-13 16,13 13 140,0-13-156,13 13 15,1-14 1,13 14 0,-14-13-1,-13 13 1,1 0 234,-1 0-234,13-13-1,-13 13 1</inkml:trace>
  <inkml:trace contextRef="#ctx0" brushRef="#br0">18376 11668 0,'13'0'125,"-13"27"-110,13-14-15,0 40 16,14 0 15,-14 26-15,0-26-1,0-27 1,1 1-16,-1 13 31,-13-27-15,0 0 31,0 0-32,13 0 157,14-13-172,12 0 16,1 0 0,26-26-1,0 13 1,-26 0-1,-14-1-15,67-25 16,-14-1 0,-13 0-1,40-13 17,53 0-17,-133 40 1,80-27-1,-66 27 1,-27 0 0,0 0-16,1 13 203,-14-13-188,13-1 1,0 14 0,-13-13-1,13 0 17,-13 0-32,27 13 15,-27-14 16,13 1 63,0 13-78,1 0-16,-1 0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2520" units="cm"/>
          <inkml:channel name="T" type="integer" max="2" units="dev"/>
        </inkml:traceFormat>
        <inkml:channelProperties>
          <inkml:channelProperty channel="X" name="resolution" value="48.57685" units="1/cm"/>
          <inkml:channelProperty channel="Y" name="resolution" value="85.13513" units="1/cm"/>
          <inkml:channelProperty channel="T" name="resolution" value="1" units="1/dev"/>
        </inkml:channelProperties>
      </inkml:inkSource>
      <inkml:timestamp xml:id="ts0" timeString="2021-05-07T02:43: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23747 7369 0,'13'0'172,"-13"13"-172,0 0 16,13 14 0,-13-1-1,13 0 1,0 27-1,-13-39 1,14-1 0,-14 13-1,0-12 17,0-1-1,0 0-16,0 0 32,0 0-47,13-13 16,-13 14-16,0-1 16,13-13-1,-13 13 16,13-13 32,-13 13-63,0 1 0,0-1 47,0 0 156,0 0 78,14-13-203,-14 14-78,13-14 157,0 0-48,0 0-109,1-14 16,-14 1-1,26 0-15,0-14 16,1 14-1,-27 0 1,13 13 15,0-13-15,14-14 0,-1 14-1,-12-13 1,12-1-1,0 14-15,-12-14 16,12 27 0,-13-13-1,14 0 17,-27 0-32,40 13 15,-27-14 1,26-25-1,1 26 1,-13-1 0,-14 1-1,0 13 1,-13-13 0,13 13-1,0-13 1,1-1-1,12 14 17,-13 0-17,-13-13 48,14 13-48,-14-13-15,13 13 16,13-13 0,14-14-1,-27 27 1,0 0 0,-13-13 171,14 13-171,-14-13 15</inkml:trace>
  <inkml:trace contextRef="#ctx0" brushRef="#br0">19897 5397 0,'0'14'156,"0"-1"-140,0 0-16,0 14 16,13-1-1,-13-13-15,13 1 16,1 25 0,-14-12 15,13-1-16,0 1 1,0-1 0,-13 14-1,13-1 1,1-12 0,-1-27-1,-13 13 1,0 0 140,13-13-47,0 0-93,1 0-16,25-13 31,-12 0 1,-14 0-32,40-14 15,-27 14 1,14 0-1,-13 0 1,12-1 0,-12 1-1,-27 0 1,13 13 31,13 0-47,14-27 15,-13 14 1,39-13 0,-27 12-16,14-12 15,0 13 1,-26-14 0,-14 27 15,0 0-31,0-13 15,1 0 1,12 0 0,0 13 15,-26-14-15,14 14-16,12-13 15,14 0 1,0 13-1,12-27 1,-25 14 0,-14 0-1,0 13 17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customXml" Target="../ink/ink2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" y="1524000"/>
            <a:ext cx="8229600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</a:t>
            </a:r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endParaRPr lang="zh-CN" altLang="en-US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 Forest Models</a:t>
            </a: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2005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森林中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每棵树使用的最多特征个数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接下来基于这个新创建的数据集来构造决策树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在每个结点处，算法随机选择特征的一个子集，并对其中一个特征寻找最佳测试，而不是对每个结点都寻找最佳测试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选择的特征个数由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参数来控制，它受到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样本实际特征总数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n_features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的限制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7212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一个关键参数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如果设置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等于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n_features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，那么每次划分都要考虑数据集的所有特征，在特征选择的过程中没有添加随机性（不过自助采样依然存在随机性）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如果设置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等于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，那么在划分时将无法选择对哪个特征进行测试，只能对随机选择的某个特征搜索不同的阈值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354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较大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，那么随机森林中的树将会十分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相似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；如果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较小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，那么随机森林中的树将会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差异很大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，为了很好地拟合数据，每棵树的深度都要很大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决定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每棵树的随机性大小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较小的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可以降低过拟合</a:t>
            </a:r>
            <a:endParaRPr lang="en-US" altLang="ja-JP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好的经验就是使用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默认值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：对于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，默认值是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sqrt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n_features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</a:t>
            </a:r>
            <a:r>
              <a:rPr lang="ja-JP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 默认值是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max_features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n_features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5177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其他参数：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对单棵树预剪枝：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单棵树的最大深度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max_depth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对单棵树预剪枝：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最大叶子个数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max_leaf_nodes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充分利用电脑中的所有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CPU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内核：设置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n_jobs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=-1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Windows/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MacOSX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中效果似乎不明显）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使用并发进程或并发线程方法（效果显著，但对编程技术要求稍高）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IV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7052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为使森林中每棵树产生一定的差别：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使用自助采样，随机森林中构造每棵决策树的数据集都是略有不同的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每棵树中使用的特征子集是相互独立的，这样树的每个结点可以使用特征的不同子集来做出决策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这两种方法共同保证随机森林中所有树都不完全相同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随机森林模型的重要参数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69937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：装入样本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endParaRPr lang="en-GB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 =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  <a:endParaRPr lang="en-GB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s-E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X=cancer.data; y=cancer.target</a:t>
            </a:r>
            <a:endParaRPr lang="es-E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拆分样本为训练集和测试集</a:t>
            </a:r>
            <a:endParaRPr lang="ja-JP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GB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			stratify=y,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3496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：引入并训练模型：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棵树</a:t>
            </a:r>
            <a:endParaRPr lang="ja-JP" altLang="en-US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ensemble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RandomForest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Classifier</a:t>
            </a: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forest=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RandomForestClassifier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\ 			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forest.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ja-JP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9907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：评估模型学习的效果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(0.9976,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0.9441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，过拟合</a:t>
            </a:r>
            <a:endParaRPr lang="ja-JP" altLang="en-US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forest.score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GB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forest.score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GB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GB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误诊率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y_pred</a:t>
            </a: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GB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forest.predict</a:t>
            </a: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(X)</a:t>
            </a:r>
            <a:endParaRPr lang="en-GB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样本总数：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%</a:t>
            </a: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 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错误样本数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%</a:t>
            </a: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d" % (</a:t>
            </a:r>
            <a:r>
              <a:rPr lang="en-GB" altLang="ja-JP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X.shape</a:t>
            </a: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[0], \</a:t>
            </a:r>
            <a:endParaRPr lang="en-GB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	 (</a:t>
            </a:r>
            <a:r>
              <a:rPr lang="en-GB" altLang="ja-JP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 != </a:t>
            </a:r>
            <a:r>
              <a:rPr lang="en-GB" altLang="ja-JP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y_pred</a:t>
            </a:r>
            <a:r>
              <a:rPr lang="en-GB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).sum()))</a:t>
            </a:r>
            <a:endParaRPr lang="en-GB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样本总数：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569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错误样本数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31125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：评估模型学习到的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特征重要性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，算法与决策树的相同</a:t>
            </a:r>
            <a:endParaRPr lang="ja-JP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特征重要性</a:t>
            </a:r>
            <a:endParaRPr lang="ja-JP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GB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GB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GB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forest.</a:t>
            </a:r>
            <a:r>
              <a:rPr lang="en-GB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feature_importances</a:t>
            </a:r>
            <a:r>
              <a:rPr lang="en-GB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</a:t>
            </a:r>
            <a:endParaRPr lang="en-GB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GB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结果解读：与单棵决策树相比，随机森林中有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更多特征的重要性不为零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。由于构造随机森林过程中的随机性，结果就是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随机森林比单棵树更能从总体把握数据的特征重要性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特征重要性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特征重要性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748790"/>
            <a:ext cx="8077200" cy="4194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3" name="墨迹 2"/>
              <p14:cNvContentPartPr/>
              <p14:nvPr/>
            </p14:nvContentPartPr>
            <p14:xfrm>
              <a:off x="5777160" y="1995480"/>
              <a:ext cx="2338560" cy="258624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3"/>
            </p:blipFill>
            <p:spPr>
              <a:xfrm>
                <a:off x="5777160" y="1995480"/>
                <a:ext cx="2338560" cy="2586240"/>
              </a:xfrm>
              <a:prstGeom prst="rect"/>
            </p:spPr>
          </p:pic>
        </mc:Fallback>
      </mc:AlternateContent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733665" cy="50292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决策树集成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(Decision Tree 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Ensemble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 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Forest)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随机森林的调节参数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随机森林案例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endParaRPr lang="en-US" altLang="ja-JP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案例对比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本讲内容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/>
              <a:t>梯度提升模型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3540" cy="49612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梯度提升是另一种集成方法，通过合并多个决策树来构建一个更为强大的模型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这个模型既可以用于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也可以用于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与随机森林模型的不同：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51230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随机森林模型采用自主抽样随机构造树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51230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梯度提升模型采用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连续的方式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构造树，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每棵树都试图纠正前一棵树的错误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梯度提升模型的原理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4832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梯度提升的主要思想：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合并许多简单的模型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（在这个语境中叫作弱学习器），比如深度较小的树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每棵树只能对部分数据做出好的预测，因此，添加的树越来越多，可以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不断迭代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提高性能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梯度提升经常是机器学习竞赛的优胜模型，广泛应用于业界。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与随机森林相比，它通常对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参数设置更为敏感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，但如果参数设置正确的话，模型精度可能更高；若参数设置不当则可能效果更差！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梯度提升模型的原理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11795" cy="49612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默认情况下，梯度提升中没有随机化，而是使用了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强预剪枝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梯度提升通常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使用深度很小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之间）的树，这样模型占用的内存更少，预测速度也更快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通过增大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来向集成中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添加更多树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，也可以增加模型复杂度，因为模型有更多机会纠正训练集上的错误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25435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除了预剪枝与集成树的数量之外，梯度提升的另一个重要参数是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），用于控制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每棵树纠正前一棵树的错误的强度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较高的学习率意味着每棵树都可以做出较强的修正，这样模型更为复杂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5340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梯度提升树模型的主要参数包括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树的数量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学习率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学习率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用于控制每棵树对前一棵树的错误的纠正强度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这两个参数高度相关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，因为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越低，就需要更多的树来构建具有相似复杂度的模型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随机森林的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值总是越大越好，但梯度提升不同，增大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会导致模型更加复杂，进而可能导致过拟合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梯度提升机模型的调参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87665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通常的做法是根据电脑性能选择合适的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，然后对不同的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进行遍历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还有重要参数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每棵树的最大深度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max_depth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每棵树的最大叶子节点数量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max_leaf_nodes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，用于降低每棵树的复杂度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梯度提升模型的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max_depth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通常都设置得很小，一般不超过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梯度提升机模型的调参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6798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梯度提升树的特征重要性与随机森林有些类似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但梯度提升完全忽略了某些特征，更适合学术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由于梯度提升和随机森林两种方法在类似的数据上表现得都很好，因此一种常用的方法就是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先尝试随机森林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，它的鲁棒性很好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如果随机森林效果很好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，但预测时间太长，或者机器学习模型精度小数点后第二位的提高也很重要，那么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切换成梯度提升通常会提高效率</a:t>
            </a:r>
            <a:endParaRPr lang="en-GB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梯度提升模型的特点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9907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如果需要将梯度提升应用在大规模问题上，可以研究一下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xgboost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包</a:t>
            </a:r>
            <a:endParaRPr lang="zh-CN" altLang="en-US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xgboost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包在许多数据集上的速度都比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scikit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-learn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对梯度提升的实现要快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xgboost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包有时调参也更简单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梯度提升模型的特点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27340" cy="48006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：装入样本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cancer.data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; y=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cancer.target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：拆分样本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95285" cy="38862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核心思想：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单棵决策树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模型的缺点：即使做了预剪枝，它也经常会过拟合，泛化性能很差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解决方法：使用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多棵决策树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进行集成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Ensemble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降低过拟合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，提升泛化性能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决策树集成常见的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种类型：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(Random Forest)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(Gradient Boosting)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决策树集成的原理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31810" cy="48006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：引入模型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GradientBoostingClassifier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棵树，最大深度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，学习率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ensemble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GradientBoosting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Classifier</a:t>
            </a: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GradientBoostingClassifier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	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max_depth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=3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,random_state=0)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训练和测试模型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0.965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。存在过拟合！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50175" cy="48006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为了降低过拟合，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限制最大深度来加强预剪枝</a:t>
            </a: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GradientBoostingClassifier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max_depth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,random_state=0)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0.9906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。有改善！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75575" cy="48006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为了降低过拟合，可以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降低学习率</a:t>
            </a: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GradientBoostingClassifier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learning_rate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=0.01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			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gbrt.score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0.9883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0.965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。过拟合降低！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梯度提升案例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特征重要性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30" y="1828800"/>
            <a:ext cx="7799705" cy="407352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3" name="墨迹 2"/>
              <p14:cNvContentPartPr/>
              <p14:nvPr/>
            </p14:nvContentPartPr>
            <p14:xfrm>
              <a:off x="6400920" y="2133585"/>
              <a:ext cx="1700640" cy="86256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3"/>
            </p:blipFill>
            <p:spPr>
              <a:xfrm>
                <a:off x="6400920" y="2133585"/>
                <a:ext cx="1700640" cy="862560"/>
              </a:xfrm>
              <a:prstGeom prst="rect"/>
            </p:spPr>
          </p:pic>
        </mc:Fallback>
      </mc:AlternateContent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7400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监督学习中最强大的模型之一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：与其他基于树的模型类似，不需要对数据进行缩放就可以表现得很好；而且也适用于二元特征与连续特征同时存在的数据集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需要仔细调参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训练时间可能比较长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：与其他基于树的模型相同，通常不适用于高维稀疏数据</a:t>
            </a:r>
            <a:endParaRPr lang="en-GB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梯度提升模型的优缺点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5800" y="1752601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9pPr>
          </a:lstStyle>
          <a:p>
            <a:pPr algn="ctr"/>
            <a:r>
              <a:rPr lang="zh-CN" altLang="en-US" dirty="0"/>
              <a:t>随机森林模型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95615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核心思想：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随机森林本质上是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许多决策树的集合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，其中每棵树都和其他树</a:t>
            </a:r>
            <a:r>
              <a:rPr lang="zh-CN" altLang="en-US" sz="2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略有不同</a:t>
            </a:r>
            <a:endParaRPr lang="en-US" altLang="zh-CN" sz="24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随机森林的逻辑思想是，每棵树的预测可能都相对较好，但可能对部分数据过拟合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如果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构造很多树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，并且每棵树的预测都很好，但都以不同的方式过拟合，那么我们可以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对这些树的结果</a:t>
            </a:r>
            <a:r>
              <a:rPr lang="zh-CN" altLang="en-US" sz="2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取均值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使其相互抵消来降低过拟合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这样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既能减少过拟合又能保持树的预测能力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，这可以在数学上得到严格证明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随机森林的原理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05750" cy="4800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具体做法：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想要利用随机森林进行预测，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先对森林中的每棵树进行预测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：可以对这些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结果取均值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作为最终预测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：可以使用“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软投票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soft voting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）策略。即每个算法做出“软”预测，给出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每个可能的输出标签的概率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，然后将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概率最大的类别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作为预测结果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随机森林的原理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6638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森林中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树的个数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要构造一个随机森林模型， 需要确定用于构造的树的个数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参数体现在：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随机森林的分类模型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RandomForestClassifier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905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随机森林的预测模型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RandomForestRegressor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43520" cy="480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森林中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树的个数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n_estimators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越多越好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对更多的树取平均可以降低过拟合，从而得到稳健性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(Robustness)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更好的集成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(Ensemble)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不过收益是递减的，树越多需要的计算机资源也越多，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训练时间也越长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常用的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经验法则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就是“在你的时间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电脑能够承受的情况下尽量多”</a:t>
            </a:r>
            <a:endParaRPr lang="en-US" altLang="zh-CN" sz="26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8028940" cy="52114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森林中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每棵树样本的形成方法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比如，想要构造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棵树。这些树在构造时彼此完全独立，算法对每棵树所需的样本数据进行不同的随机选择，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确保树和树之间是有区别的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想要构造一棵树，首先要对数据进行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自助采样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bootstrap sampling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）。即从原始样本（数据点个数为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）中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有放回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地（即同一样本可以被多次抽取）重复随机抽取一个样本，共抽取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次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这样会创建一个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与原数据集大小相同的数据集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，但略有差别，有些数据点会缺失，有些会重复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随机森林模型的重要参数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96c6cbf7-aeca-4efe-8afa-60e62c50b824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5188</Words>
  <Application>WPS 演示</Application>
  <PresentationFormat>On-screen Show (4:3)</PresentationFormat>
  <Paragraphs>250</Paragraphs>
  <Slides>34</Slides>
  <Notes>2</Notes>
  <HiddenSlides>3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Lucida Sans Unicode</vt:lpstr>
      <vt:lpstr>Wingdings 3</vt:lpstr>
      <vt:lpstr>Verdana</vt:lpstr>
      <vt:lpstr>Wingdings 2</vt:lpstr>
      <vt:lpstr>Wingdings 2</vt:lpstr>
      <vt:lpstr>Monotype Corsiva</vt:lpstr>
      <vt:lpstr>方正粗黑宋简体</vt:lpstr>
      <vt:lpstr>微软雅黑</vt:lpstr>
      <vt:lpstr>Arial Unicode MS</vt:lpstr>
      <vt:lpstr>MS PGothic</vt:lpstr>
      <vt:lpstr>黑体</vt:lpstr>
      <vt:lpstr>微软雅黑 Light</vt:lpstr>
      <vt:lpstr>Cambria Math</vt:lpstr>
      <vt:lpstr>Concourse</vt:lpstr>
      <vt:lpstr>PowerPoint 演示文稿</vt:lpstr>
      <vt:lpstr>本讲内容</vt:lpstr>
      <vt:lpstr>决策树集成的原理</vt:lpstr>
      <vt:lpstr>梯度提升模型</vt:lpstr>
      <vt:lpstr>随机森林的原理</vt:lpstr>
      <vt:lpstr>随机森林的原理</vt:lpstr>
      <vt:lpstr>随机森林模型的重要参数I</vt:lpstr>
      <vt:lpstr>随机森林模型的重要参数I</vt:lpstr>
      <vt:lpstr>随机森林模型的重要参数II</vt:lpstr>
      <vt:lpstr>随机森林模型的重要参数III</vt:lpstr>
      <vt:lpstr>随机森林模型的重要参数III</vt:lpstr>
      <vt:lpstr>随机森林模型的重要参数III</vt:lpstr>
      <vt:lpstr>随机森林模型的重要参数IV</vt:lpstr>
      <vt:lpstr>随机森林模型的重要参数</vt:lpstr>
      <vt:lpstr>随机森林案例 – 癌症诊断</vt:lpstr>
      <vt:lpstr>随机森林案例 – 癌症诊断</vt:lpstr>
      <vt:lpstr>随机森林案例 – 癌症诊断</vt:lpstr>
      <vt:lpstr>随机森林案例 – 癌症诊断，特征重要性</vt:lpstr>
      <vt:lpstr>随机森林案例 – 癌症诊断，特征重要性</vt:lpstr>
      <vt:lpstr>梯度提升模型</vt:lpstr>
      <vt:lpstr>梯度提升模型的原理</vt:lpstr>
      <vt:lpstr>梯度提升模型的原理</vt:lpstr>
      <vt:lpstr>梯度提升模型的重要参数I</vt:lpstr>
      <vt:lpstr>梯度提升模型的重要参数II</vt:lpstr>
      <vt:lpstr>梯度提升机模型的调参</vt:lpstr>
      <vt:lpstr>梯度提升机模型的调参</vt:lpstr>
      <vt:lpstr>梯度提升模型的特点</vt:lpstr>
      <vt:lpstr>梯度提升模型的特点</vt:lpstr>
      <vt:lpstr>梯度提升案例 – 癌症诊断</vt:lpstr>
      <vt:lpstr>梯度提升案例 – 癌症诊断</vt:lpstr>
      <vt:lpstr>梯度提升案例 – 癌症诊断</vt:lpstr>
      <vt:lpstr>梯度提升案例 – 癌症诊断</vt:lpstr>
      <vt:lpstr>梯度提升案例 – 癌症诊断，特征重要性</vt:lpstr>
      <vt:lpstr>梯度提升模型的优缺点</vt:lpstr>
    </vt:vector>
  </TitlesOfParts>
  <Company>Irwin/ McGraw-Hill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北京外国语大学 国际商学院 王德宏</dc:creator>
  <cp:keywords>北京外国语大学 国际商学院 王德宏课程《机器学习与金融应用》</cp:keywords>
  <dc:subject>Introduction to Corporate Finance</dc:subject>
  <cp:lastModifiedBy>丁晓松</cp:lastModifiedBy>
  <cp:revision>670</cp:revision>
  <cp:lastPrinted>2019-04-02T07:05:00Z</cp:lastPrinted>
  <dcterms:created xsi:type="dcterms:W3CDTF">2001-03-01T05:50:00Z</dcterms:created>
  <dcterms:modified xsi:type="dcterms:W3CDTF">2023-01-06T03:57:24Z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A497F5960047437B9473F077CCD0C84F</vt:lpwstr>
  </property>
  <property fmtid="{D5CDD505-2E9C-101B-9397-08002B2CF9AE}" pid="3" name="KSOProductBuildVer">
    <vt:lpwstr>2052-11.1.0.12980</vt:lpwstr>
  </property>
</Properties>
</file>