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98" r:id="rId2"/>
    <p:sldId id="353" r:id="rId3"/>
    <p:sldId id="365" r:id="rId4"/>
    <p:sldId id="354" r:id="rId5"/>
    <p:sldId id="384" r:id="rId6"/>
    <p:sldId id="355" r:id="rId7"/>
    <p:sldId id="356" r:id="rId8"/>
    <p:sldId id="383" r:id="rId9"/>
    <p:sldId id="369" r:id="rId10"/>
    <p:sldId id="357" r:id="rId11"/>
    <p:sldId id="368" r:id="rId12"/>
    <p:sldId id="370" r:id="rId13"/>
    <p:sldId id="371" r:id="rId14"/>
    <p:sldId id="358" r:id="rId15"/>
    <p:sldId id="385" r:id="rId16"/>
    <p:sldId id="373" r:id="rId17"/>
    <p:sldId id="359" r:id="rId18"/>
    <p:sldId id="374" r:id="rId19"/>
    <p:sldId id="375" r:id="rId20"/>
    <p:sldId id="386" r:id="rId21"/>
    <p:sldId id="389" r:id="rId22"/>
    <p:sldId id="387" r:id="rId23"/>
    <p:sldId id="361" r:id="rId24"/>
    <p:sldId id="378" r:id="rId25"/>
    <p:sldId id="363" r:id="rId26"/>
    <p:sldId id="380" r:id="rId27"/>
    <p:sldId id="362" r:id="rId28"/>
    <p:sldId id="381" r:id="rId29"/>
    <p:sldId id="364" r:id="rId30"/>
  </p:sldIdLst>
  <p:sldSz cx="9144000" cy="6858000" type="screen4x3"/>
  <p:notesSz cx="6997700" cy="9283700"/>
  <p:custDataLst>
    <p:tags r:id="rId3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10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8300"/>
    <a:srgbClr val="CC9900"/>
    <a:srgbClr val="9D7429"/>
    <a:srgbClr val="B88730"/>
    <a:srgbClr val="FFFFFF"/>
    <a:srgbClr val="000000"/>
    <a:srgbClr val="8000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15" autoAdjust="0"/>
    <p:restoredTop sz="96859" autoAdjust="0"/>
  </p:normalViewPr>
  <p:slideViewPr>
    <p:cSldViewPr showGuides="1">
      <p:cViewPr varScale="1">
        <p:scale>
          <a:sx n="157" d="100"/>
          <a:sy n="157" d="100"/>
        </p:scale>
        <p:origin x="528" y="168"/>
      </p:cViewPr>
      <p:guideLst>
        <p:guide orient="horz" pos="1910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F95CACA7-CC3A-4947-BE1F-8C4E202B9C6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B3300304-DD69-46C3-8125-113B1366F9C9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偶数一旦出现对等结果就无法做决定了，奇数出现结果总是可以少数服从多数从而一定能够做出决定。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23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25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26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27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28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C064-517A-4A5B-9ABC-7CE72C3A4221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812D-D3B0-468F-A74A-0D059ECFA4FB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797A-F089-4EB4-B005-0B784BB895B6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" name="Chevron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480EE2A-7A58-49DB-A7AD-61CB8672622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80EB9-15E7-48D1-8F50-1A6DB0F6845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1B2A66F-91AE-440E-81BA-D4B895EB6EF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E47D0-08E0-4CFC-B81C-0B73A315120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A51DF168-A096-4D9F-8CC8-3F5AF40576F1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3E92-9493-426B-B2A2-5DFC1C59F90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7"/>
          <p:cNvSpPr/>
          <p:nvPr userDrawn="1"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ea typeface="宋体" panose="02010600030101010101" pitchFamily="2" charset="-122"/>
              </a:rPr>
              <a:t>1-</a:t>
            </a:r>
            <a:fld id="{E20EFA5A-D5D4-4582-8801-E4C424580903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>
              <a:ea typeface="宋体" panose="02010600030101010101" pitchFamily="2" charset="-12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2803-FC21-47C8-A07D-AEB2606CB2B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ED9E-9C04-4035-A742-D32CEA108A7E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299E4B8E-F83A-46B2-A578-2BC8850DE6A7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0488F-1B6B-472A-8152-5C4DAFFBA60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Chevron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C6315AAB-9BE6-4858-9426-6A1389E68D8D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01006-C005-4E1F-9269-A31F16EB01A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08738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08AF5-ACF3-4862-BF75-D261B242FC6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685800" y="1676400"/>
            <a:ext cx="7772400" cy="359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</a:t>
            </a:r>
            <a:r>
              <a:rPr lang="zh-CN" altLang="en-US" sz="4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机器学习入门</a:t>
            </a:r>
            <a:endParaRPr lang="en-US" altLang="zh-CN" sz="4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4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600"/>
              </a:spcBef>
            </a:pPr>
            <a:r>
              <a:rPr lang="en-US" altLang="zh-CN" sz="4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Machine Learning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Introduction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1" y="1417955"/>
            <a:ext cx="7696200" cy="405320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iris_dataset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的结构：</a:t>
            </a:r>
            <a:endParaRPr lang="en-US" altLang="zh-CN" sz="2800" dirty="0">
              <a:solidFill>
                <a:schemeClr val="accent2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关键字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DESCR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：样本内容的介绍；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关键字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target_names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：样本的标签名称（这里指鸢尾花的品种名称）；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关键字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feature_names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：属性名称（特征名称，这里指鸢尾花的花瓣与花萼长度和宽度）。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经典案例：鸢尾花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181850" cy="6394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查看样本数据的说明文字，这里为节选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6970" y="2209800"/>
            <a:ext cx="6830695" cy="4213225"/>
          </a:xfrm>
          <a:prstGeom prst="rect">
            <a:avLst/>
          </a:prstGeom>
          <a:ln>
            <a:noFill/>
          </a:ln>
        </p:spPr>
      </p:pic>
      <p:sp>
        <p:nvSpPr>
          <p:cNvPr id="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955"/>
            <a:ext cx="813816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案例操作：</a:t>
            </a:r>
            <a:r>
              <a:rPr lang="zh-CN" altLang="en-US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鸢尾花分类</a:t>
            </a:r>
            <a:r>
              <a:rPr lang="en-US" altLang="zh-CN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样本数据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767320" cy="11430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样本标签的取值：查看鸢尾花的品种名称，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个类别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案例操作：</a:t>
            </a:r>
            <a:r>
              <a:rPr lang="zh-CN" altLang="en-US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鸢尾花分类</a:t>
            </a:r>
            <a:r>
              <a:rPr lang="en-US" altLang="zh-CN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105785"/>
            <a:ext cx="8382000" cy="1313815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60360" cy="11430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查看鸢尾花样本的特征名称：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个特征：花萼的长度与宽度，花瓣的长度与宽度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案例操作：</a:t>
            </a:r>
            <a:r>
              <a:rPr lang="zh-CN" altLang="en-US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鸢尾花分类</a:t>
            </a:r>
            <a:r>
              <a:rPr lang="en-US" altLang="zh-CN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6560" y="2971800"/>
            <a:ext cx="5770880" cy="29311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1" y="1417955"/>
            <a:ext cx="7620000" cy="1553845"/>
          </a:xfrm>
        </p:spPr>
        <p:txBody>
          <a:bodyPr/>
          <a:lstStyle/>
          <a:p>
            <a:pPr marL="0" indent="-46355" eaLnBrk="1" hangingPunct="1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关键字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target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：标签的具体数据（样本中每只鸢尾花的具体品种，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0-setosa, 1-versicolor, 2-virginica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经典案例：鸢尾花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1" y="3352800"/>
            <a:ext cx="8153400" cy="25639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27670" cy="1116965"/>
          </a:xfrm>
        </p:spPr>
        <p:txBody>
          <a:bodyPr/>
          <a:lstStyle/>
          <a:p>
            <a:pPr marL="0" indent="-46355" eaLnBrk="1" hangingPunct="1">
              <a:spcBef>
                <a:spcPts val="600"/>
              </a:spcBef>
              <a:spcAft>
                <a:spcPts val="0"/>
              </a:spcAft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关键字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data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：特征的具体数据（样本中每只鸢尾花的花瓣（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petal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）与花萼（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sepal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）长度宽度厘米数）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经典案例：鸢尾花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00" y="3048000"/>
            <a:ext cx="8272151" cy="2819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98955"/>
            <a:ext cx="8035925" cy="292163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查看鸢尾花样本的特征数据，共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150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iris_dataset.data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	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所有样本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iris_dataset.data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[:5]	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前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iris_dataset.data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[-5:]	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案例操作：</a:t>
            </a:r>
            <a:r>
              <a:rPr lang="zh-CN" altLang="en-US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鸢尾花分类</a:t>
            </a:r>
            <a:r>
              <a:rPr lang="en-US" altLang="zh-CN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样本数据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5147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样本数据的分割（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split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训练集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随机性与随机数种子（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seed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分割比例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模型的</a:t>
            </a:r>
            <a:r>
              <a:rPr lang="zh-CN" altLang="en-US" sz="2800" dirty="0">
                <a:solidFill>
                  <a:schemeClr val="accent2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泛化能力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：根据已有数据学习到的模型，在新数据上能否正确预测？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机器学习的若干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概念和理论 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II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95285" cy="1934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将整个样本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随机拆分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为训练集（默认占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75%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）和测试集（默认占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25%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sklearn.model_selection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	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solidFill>
                  <a:srgbClr val="00B05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solidFill>
                  <a:srgbClr val="00B05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solidFill>
                  <a:srgbClr val="00B05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	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iris_dataset.data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800" dirty="0" err="1">
                <a:solidFill>
                  <a:srgbClr val="00B05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iris_dataset.target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random_state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0)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案例操作：</a:t>
            </a:r>
            <a:r>
              <a:rPr lang="zh-CN" altLang="en-US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鸢尾花分类</a:t>
            </a:r>
            <a:r>
              <a:rPr lang="en-US" altLang="zh-CN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样本分拆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86065" cy="10204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查看训练集和测试集中的样本个数：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112 vs 38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，各有特征个数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案例操作：</a:t>
            </a:r>
            <a:r>
              <a:rPr lang="zh-CN" altLang="en-US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鸢尾花分类</a:t>
            </a:r>
            <a:r>
              <a:rPr lang="en-US" altLang="zh-CN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样本分拆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896870"/>
            <a:ext cx="8286750" cy="274193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71525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机器学习的基础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概念和理论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机器学习的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框架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机器学习的一个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经典案例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机器学习的基本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流程总结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本章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要点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955"/>
            <a:ext cx="7861935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案例操作：</a:t>
            </a:r>
            <a:r>
              <a:rPr lang="zh-CN" altLang="en-US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特征对分类的影响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30580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将鸢尾花的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个特征两两分组，观察各个特征对于品种分类的区分度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pandas as pd</a:t>
            </a:r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iris_dataframe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pd.DataFrame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</a:p>
          <a:p>
            <a:pPr marL="457200" lvl="1" indent="457200" eaLnBrk="1" hangingPunct="1"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columns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iris_dataset.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feature_names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pandas.plotting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as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pdp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grr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pdp.</a:t>
            </a:r>
            <a:r>
              <a:rPr lang="en-US" altLang="zh-CN" sz="2800" dirty="0" err="1">
                <a:solidFill>
                  <a:srgbClr val="00B05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scatter_matrix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iris_dataframe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c=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figsize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(15, 15), marker = ‘o’, s = 60, alpha = .8,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cmap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mglearn.cm3)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955"/>
            <a:ext cx="7855585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案例操作：</a:t>
            </a:r>
            <a:r>
              <a:rPr lang="zh-CN" altLang="en-US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特征对分类的影响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95400"/>
            <a:ext cx="7679055" cy="49911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scatter_matrix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用来刻画散点图矩阵图，可以发现特征矩阵中两两之间的联系；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特征矩阵：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iris_dataframe</a:t>
            </a:r>
            <a:r>
              <a:rPr lang="zh-CN" altLang="en-US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画板尺寸：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figsize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(15, 15)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调色板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配色方案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cmap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mglearn.cm3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，使用三原色，红绿蓝；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着色标的物：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zh-CN" altLang="en-US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散点形状：圆圈，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marker = ‘o’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散点形状大小：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 = 60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色彩透明度：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= .8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，数值在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(0,1]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8326"/>
            <a:ext cx="7010400" cy="684386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534400" cy="526669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近邻算法（模型）：近朱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者赤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黑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画出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已知样本的分布图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未知样本放入分布图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与未知样本距离最近的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个已知样本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将未知样本归类为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个已知样本的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简单多数属性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的个数：奇数（为何不建议偶数？）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09625" lvl="2" indent="-3619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单近邻算法（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k=1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09625" lvl="2" indent="-3619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三近邻算法（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k=3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09625" lvl="2" indent="-3619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。。。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机器学习的若干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概念和理论 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III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458200" cy="472186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引入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最近邻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分类模型：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sklearn.neighbors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KNeighborsClassifier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将模型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实例化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（初始化）：默认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个近邻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KNeighborsClassifier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让模型“学习”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训练集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增长“见识”，以便能够识别未知的鸢尾花品种（回归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+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拟合）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knn.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fit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学习结果成绩：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97.32%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knn.score(X_train, y_train)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955"/>
            <a:ext cx="755904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案例操作：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引入学习模型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7981315" cy="518985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如何评估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机器学习结果的可靠性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？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通过计算模型的精度衡量模型的优劣！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新的问题：如何计算模型的精度？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调整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</a:t>
            </a:r>
            <a:r>
              <a:rPr lang="en-US" altLang="zh-CN" sz="2400" baseline="30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？不行！因为它仅仅是基于已知样本的结果，对未知样本缺乏说服力！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机器学习的办法：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将已知样本拆分为训练集和测试集；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通过学习训练集中的样本得到模型；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用模型预测测试集样本，得到测试集样本的预测值；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比较测试集样本预测值与实际值，得到模型的精度！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955"/>
            <a:ext cx="7783830" cy="86804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机器学习的若干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概念和理论 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IV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587615" cy="32302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评估模型的“学习成绩”：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测试结果：准确率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97.37%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，非常棒！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955"/>
            <a:ext cx="7690485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案例操作：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评估学习效果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638"/>
            <a:ext cx="8229600" cy="1782762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我们在野外发现了一朵鸢尾花，花萼长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5cm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宽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2.9cm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，花瓣长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1cm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宽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0.2cm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这朵鸢尾花属于哪个品种？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955"/>
            <a:ext cx="7562215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经典案例：预测一个新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品种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76400"/>
            <a:ext cx="7975600" cy="492506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采集到一株新的鸢尾花，属于哪个品种？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构造一株新鸢尾花的特征数据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numpy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as np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np.array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([[5, 2.9, 1, 0.2]])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利用机器学习的经验进行品种识别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prediction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knn.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显示识别的结果：鸢尾花的品种序号，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0-setosa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print(prediction)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955"/>
            <a:ext cx="711581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案例操作：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应用学习知识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9241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scikit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-learn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框架简化了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机器学习的流程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将已知样本打乱样本并随机拆分为训练集和测试集：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基于训练集构造机器学习模型：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基于测试集对机器学习模型的优劣打分：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62025" lvl="2" indent="-514350"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根据学习到的模型对未知的样本进行分类或预测：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predict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经典案例：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小结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229600" cy="470916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机器学习的解释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监督式学习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无监督式学习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数据点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属性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特征提取（特征工程）</a:t>
            </a: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文献驱动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vs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数据驱动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机器学习的若干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概念和理论 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9528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机器学习的框架（流程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+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算法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+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工具）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框架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scikit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-learn</a:t>
            </a: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框架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TensorFlow</a:t>
            </a: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算法的编辑工具（包含在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Anaconda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Spyder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（熟手，复杂算法调试，大屏幕）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Jupyter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Notebook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（新手，小屏幕）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课程工具：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机器学习的若干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工具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" y="533400"/>
            <a:ext cx="814324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案例操作：</a:t>
            </a:r>
            <a:r>
              <a:rPr lang="zh-CN" altLang="en-US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</a:t>
            </a:r>
            <a:r>
              <a:rPr lang="en-US" altLang="zh-CN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(Iris)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</a:t>
            </a:r>
            <a:r>
              <a:rPr lang="zh-CN" altLang="en-US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162175"/>
            <a:ext cx="4678680" cy="403588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05000" y="2162175"/>
            <a:ext cx="8382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</a:rPr>
              <a:t>花瓣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05000" y="4953000"/>
            <a:ext cx="8382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</a:rPr>
              <a:t>花萼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19085" cy="49911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鸢尾花的</a:t>
            </a:r>
            <a:r>
              <a:rPr lang="en-US" altLang="zh-CN" sz="3200" dirty="0">
                <a:solidFill>
                  <a:schemeClr val="accent2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3200" dirty="0">
                <a:solidFill>
                  <a:schemeClr val="accent2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个品种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：称为</a:t>
            </a:r>
            <a:r>
              <a:rPr lang="zh-CN" altLang="en-US" sz="3200" b="1" dirty="0">
                <a:solidFill>
                  <a:schemeClr val="accent2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en-US" altLang="zh-CN" sz="3200" b="1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label</a:t>
            </a:r>
          </a:p>
          <a:p>
            <a:pPr marL="904875" lvl="2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zh-CN" sz="32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setosa</a:t>
            </a:r>
            <a:endParaRPr lang="en-US" altLang="zh-CN" sz="32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versicolor</a:t>
            </a:r>
          </a:p>
          <a:p>
            <a:pPr marL="904875" lvl="2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virginica</a:t>
            </a: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鸢尾花的</a:t>
            </a:r>
            <a:r>
              <a:rPr lang="en-US" altLang="zh-CN" sz="3200" dirty="0">
                <a:solidFill>
                  <a:schemeClr val="accent2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3200" dirty="0">
                <a:solidFill>
                  <a:schemeClr val="accent2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</a:t>
            </a:r>
            <a:r>
              <a:rPr lang="zh-CN" altLang="en-US" sz="3200" b="1" dirty="0">
                <a:solidFill>
                  <a:schemeClr val="accent2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r>
              <a:rPr lang="en-US" altLang="zh-CN" sz="3200" b="1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feature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32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Petal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花瓣：</a:t>
            </a: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length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长度，</a:t>
            </a: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width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宽度</a:t>
            </a:r>
            <a:endParaRPr lang="en-US" altLang="zh-CN" sz="32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Sepal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花萼：长度，宽度</a:t>
            </a:r>
            <a:endParaRPr lang="en-US" altLang="zh-CN" sz="32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3200" b="1" dirty="0">
                <a:solidFill>
                  <a:schemeClr val="accent2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任务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：预测一个新鸢尾花的</a:t>
            </a:r>
            <a:r>
              <a:rPr lang="zh-CN" altLang="en-US" sz="3200" dirty="0">
                <a:solidFill>
                  <a:schemeClr val="accent2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品种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（标签）</a:t>
            </a:r>
            <a:endParaRPr lang="en-US" altLang="zh-CN" sz="32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经典案例：鸢尾花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分类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31810" cy="49911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将问题一般化（抽象化）：</a:t>
            </a:r>
            <a:endParaRPr lang="en-US" altLang="zh-CN" sz="2800" b="1" dirty="0">
              <a:solidFill>
                <a:schemeClr val="accent2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已知一些事物的</a:t>
            </a:r>
            <a:r>
              <a:rPr lang="zh-CN" altLang="en-US" sz="2800" dirty="0">
                <a:solidFill>
                  <a:schemeClr val="accent2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（鸢尾花的品种）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已知一些事物的</a:t>
            </a:r>
            <a:r>
              <a:rPr lang="zh-CN" altLang="en-US" sz="2800" dirty="0">
                <a:solidFill>
                  <a:schemeClr val="accent2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（花瓣花萼的长度宽度）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accent2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：一个新事物所属的标签（一朵新的鸢尾花是什么品种？）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分类问题的一般化：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二分类：值得买入的股票，其他股票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三分类：值得买入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持有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卖出的股票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4875" lvl="2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多分类：你是哪个星座？（十二星座）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经典案例：鸢尾花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分类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26375" cy="47542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装入鸢尾花数据集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sklearn.datasets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load_iris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iris_dataset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load_iris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其中，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iris_dataset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是一个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样本数据集对象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（称为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bunch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对象，或样本容器对象），内含样本的描述、样本数据的结构、样本数据等内容封装在一起。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955"/>
            <a:ext cx="813816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案例操作：</a:t>
            </a:r>
            <a:r>
              <a:rPr lang="zh-CN" altLang="en-US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鸢尾花分类</a:t>
            </a:r>
            <a:r>
              <a:rPr lang="en-US" altLang="zh-CN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样本数据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19085" cy="6394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查看样本数据的字段名称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315" y="2701290"/>
            <a:ext cx="8106410" cy="1718310"/>
          </a:xfrm>
          <a:prstGeom prst="rect">
            <a:avLst/>
          </a:prstGeom>
          <a:ln>
            <a:noFill/>
          </a:ln>
        </p:spPr>
      </p:pic>
      <p:sp>
        <p:nvSpPr>
          <p:cNvPr id="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955"/>
            <a:ext cx="813816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案例操作：</a:t>
            </a:r>
            <a:r>
              <a:rPr lang="zh-CN" altLang="en-US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鸢尾花分类</a:t>
            </a:r>
            <a:r>
              <a:rPr lang="en-US" altLang="zh-CN" sz="40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样本数据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98&quot;/&gt;&lt;/object&gt;&lt;object type=&quot;3&quot; unique_id=&quot;10005&quot;&gt;&lt;property id=&quot;20148&quot; value=&quot;5&quot;/&gt;&lt;property id=&quot;20300&quot; value=&quot;Slide 2&quot;/&gt;&lt;property id=&quot;20307&quot; value=&quot;297&quot;/&gt;&lt;/object&gt;&lt;object type=&quot;3&quot; unique_id=&quot;10006&quot;&gt;&lt;property id=&quot;20148&quot; value=&quot;5&quot;/&gt;&lt;property id=&quot;20300&quot; value=&quot;Slide 3&quot;/&gt;&lt;property id=&quot;20307&quot; value=&quot;260&quot;/&gt;&lt;/object&gt;&lt;object type=&quot;3&quot; unique_id=&quot;10007&quot;&gt;&lt;property id=&quot;20148&quot; value=&quot;5&quot;/&gt;&lt;property id=&quot;20300&quot; value=&quot;Slide 4&quot;/&gt;&lt;property id=&quot;20307&quot; value=&quot;303&quot;/&gt;&lt;/object&gt;&lt;object type=&quot;3&quot; unique_id=&quot;10008&quot;&gt;&lt;property id=&quot;20148&quot; value=&quot;5&quot;/&gt;&lt;property id=&quot;20300&quot; value=&quot;Slide 5&quot;/&gt;&lt;property id=&quot;20307&quot; value=&quot;262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70&quot;/&gt;&lt;/object&gt;&lt;object type=&quot;3&quot; unique_id=&quot;10014&quot;&gt;&lt;property id=&quot;20148&quot; value=&quot;5&quot;/&gt;&lt;property id=&quot;20300&quot; value=&quot;Slide 11&quot;/&gt;&lt;property id=&quot;20307&quot; value=&quot;269&quot;/&gt;&lt;/object&gt;&lt;object type=&quot;3&quot; unique_id=&quot;10015&quot;&gt;&lt;property id=&quot;20148&quot; value=&quot;5&quot;/&gt;&lt;property id=&quot;20300&quot; value=&quot;Slide 12&quot;/&gt;&lt;property id=&quot;20307&quot; value=&quot;286&quot;/&gt;&lt;/object&gt;&lt;object type=&quot;3&quot; unique_id=&quot;10016&quot;&gt;&lt;property id=&quot;20148&quot; value=&quot;5&quot;/&gt;&lt;property id=&quot;20300&quot; value=&quot;Slide 13&quot;/&gt;&lt;property id=&quot;20307&quot; value=&quot;273&quot;/&gt;&lt;/object&gt;&lt;object type=&quot;3&quot; unique_id=&quot;10017&quot;&gt;&lt;property id=&quot;20148&quot; value=&quot;5&quot;/&gt;&lt;property id=&quot;20300&quot; value=&quot;Slide 14&quot;/&gt;&lt;property id=&quot;20307&quot; value=&quot;294&quot;/&gt;&lt;/object&gt;&lt;object type=&quot;3&quot; unique_id=&quot;10018&quot;&gt;&lt;property id=&quot;20148&quot; value=&quot;5&quot;/&gt;&lt;property id=&quot;20300&quot; value=&quot;Slide 15&quot;/&gt;&lt;property id=&quot;20307&quot; value=&quot;304&quot;/&gt;&lt;/object&gt;&lt;object type=&quot;3&quot; unique_id=&quot;10019&quot;&gt;&lt;property id=&quot;20148&quot; value=&quot;5&quot;/&gt;&lt;property id=&quot;20300&quot; value=&quot;Slide 16&quot;/&gt;&lt;property id=&quot;20307&quot; value=&quot;305&quot;/&gt;&lt;/object&gt;&lt;object type=&quot;3&quot; unique_id=&quot;10020&quot;&gt;&lt;property id=&quot;20148&quot; value=&quot;5&quot;/&gt;&lt;property id=&quot;20300&quot; value=&quot;Slide 17&quot;/&gt;&lt;property id=&quot;20307&quot; value=&quot;271&quot;/&gt;&lt;/object&gt;&lt;object type=&quot;3&quot; unique_id=&quot;10021&quot;&gt;&lt;property id=&quot;20148&quot; value=&quot;5&quot;/&gt;&lt;property id=&quot;20300&quot; value=&quot;Slide 18&quot;/&gt;&lt;property id=&quot;20307&quot; value=&quot;30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object type=&quot;3&quot; unique_id=&quot;10023&quot;&gt;&lt;property id=&quot;20148&quot; value=&quot;5&quot;/&gt;&lt;property id=&quot;20300&quot; value=&quot;Slide 20&quot;/&gt;&lt;property id=&quot;20307&quot; value=&quot;300&quot;/&gt;&lt;/object&gt;&lt;object type=&quot;3&quot; unique_id=&quot;10024&quot;&gt;&lt;property id=&quot;20148&quot; value=&quot;5&quot;/&gt;&lt;property id=&quot;20300&quot; value=&quot;Slide 21&quot;/&gt;&lt;property id=&quot;20307&quot; value=&quot;307&quot;/&gt;&lt;/object&gt;&lt;object type=&quot;3&quot; unique_id=&quot;10025&quot;&gt;&lt;property id=&quot;20148&quot; value=&quot;5&quot;/&gt;&lt;property id=&quot;20300&quot; value=&quot;Slide 22&quot;/&gt;&lt;property id=&quot;20307&quot; value=&quot;274&quot;/&gt;&lt;/object&gt;&lt;object type=&quot;3&quot; unique_id=&quot;10026&quot;&gt;&lt;property id=&quot;20148&quot; value=&quot;5&quot;/&gt;&lt;property id=&quot;20300&quot; value=&quot;Slide 23&quot;/&gt;&lt;property id=&quot;20307&quot; value=&quot;301&quot;/&gt;&lt;/object&gt;&lt;object type=&quot;3&quot; unique_id=&quot;10027&quot;&gt;&lt;property id=&quot;20148&quot; value=&quot;5&quot;/&gt;&lt;property id=&quot;20300&quot; value=&quot;Slide 24&quot;/&gt;&lt;property id=&quot;20307&quot; value=&quot;288&quot;/&gt;&lt;/object&gt;&lt;object type=&quot;3&quot; unique_id=&quot;10028&quot;&gt;&lt;property id=&quot;20148&quot; value=&quot;5&quot;/&gt;&lt;property id=&quot;20300&quot; value=&quot;Slide 25&quot;/&gt;&lt;property id=&quot;20307&quot; value=&quot;302&quot;/&gt;&lt;/object&gt;&lt;/object&gt;&lt;/object&gt;&lt;/database&gt;"/>
  <p:tag name="SECTOMILLISECCONVERTED" val="1"/>
  <p:tag name="KSO_WPP_MARK_KEY" val="7622cbfe-a95c-4e7b-8bbf-6e4eeb1d9055"/>
  <p:tag name="COMMONDATA" val="eyJoZGlkIjoiMDcwZTFhZTU1MWY5OGQyNWU2YTA1NzVhNjhjN2Y4ZG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204</TotalTime>
  <Words>1635</Words>
  <Application>Microsoft Macintosh PowerPoint</Application>
  <PresentationFormat>On-screen Show (4:3)</PresentationFormat>
  <Paragraphs>180</Paragraphs>
  <Slides>29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宋体</vt:lpstr>
      <vt:lpstr>微软雅黑 Light</vt:lpstr>
      <vt:lpstr>Arial</vt:lpstr>
      <vt:lpstr>Lucida Sans Unicode</vt:lpstr>
      <vt:lpstr>Times New Roman</vt:lpstr>
      <vt:lpstr>Verdana</vt:lpstr>
      <vt:lpstr>Wingdings</vt:lpstr>
      <vt:lpstr>Wingdings 2</vt:lpstr>
      <vt:lpstr>Wingdings 3</vt:lpstr>
      <vt:lpstr>Concourse</vt:lpstr>
      <vt:lpstr>PowerPoint Presentation</vt:lpstr>
      <vt:lpstr>本章要点</vt:lpstr>
      <vt:lpstr>机器学习的若干概念和理论 I</vt:lpstr>
      <vt:lpstr>机器学习的若干工具</vt:lpstr>
      <vt:lpstr>案例操作：鸢尾花(Iris)分类问题</vt:lpstr>
      <vt:lpstr>经典案例：鸢尾花分类</vt:lpstr>
      <vt:lpstr>经典案例：鸢尾花分类</vt:lpstr>
      <vt:lpstr>案例操作：鸢尾花分类-样本数据</vt:lpstr>
      <vt:lpstr>案例操作：鸢尾花分类-样本数据</vt:lpstr>
      <vt:lpstr>经典案例：鸢尾花样本</vt:lpstr>
      <vt:lpstr>案例操作：鸢尾花分类-样本数据</vt:lpstr>
      <vt:lpstr>案例操作：鸢尾花分类-样本数据</vt:lpstr>
      <vt:lpstr>案例操作：鸢尾花分类-样本数据</vt:lpstr>
      <vt:lpstr>经典案例：鸢尾花样本</vt:lpstr>
      <vt:lpstr>经典案例：鸢尾花样本</vt:lpstr>
      <vt:lpstr>案例操作：鸢尾花分类-样本数据</vt:lpstr>
      <vt:lpstr>机器学习的若干概念和理论 II</vt:lpstr>
      <vt:lpstr>案例操作：鸢尾花分类-样本分拆</vt:lpstr>
      <vt:lpstr>案例操作：鸢尾花分类-样本分拆</vt:lpstr>
      <vt:lpstr>案例操作：特征对分类的影响</vt:lpstr>
      <vt:lpstr>案例操作：特征对分类的影响</vt:lpstr>
      <vt:lpstr>PowerPoint Presentation</vt:lpstr>
      <vt:lpstr>机器学习的若干概念和理论 III</vt:lpstr>
      <vt:lpstr>案例操作：引入学习模型</vt:lpstr>
      <vt:lpstr>机器学习的若干概念和理论 IV</vt:lpstr>
      <vt:lpstr>案例操作：评估学习效果</vt:lpstr>
      <vt:lpstr>经典案例：预测一个新品种</vt:lpstr>
      <vt:lpstr>案例操作：应用学习知识</vt:lpstr>
      <vt:lpstr>经典案例：小结</vt:lpstr>
    </vt:vector>
  </TitlesOfParts>
  <Company>Irwin/ McGraw-Hill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subject>Introduction to Corporate Finance</dc:subject>
  <dc:creator>John Stansfield</dc:creator>
  <cp:lastModifiedBy>Xiaosong DING</cp:lastModifiedBy>
  <cp:revision>346</cp:revision>
  <dcterms:created xsi:type="dcterms:W3CDTF">2001-03-01T05:50:00Z</dcterms:created>
  <dcterms:modified xsi:type="dcterms:W3CDTF">2024-03-12T14:40:32Z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219FAFCC922E493CAF2885D6E136F34E</vt:lpwstr>
  </property>
  <property fmtid="{D5CDD505-2E9C-101B-9397-08002B2CF9AE}" pid="3" name="KSOProductBuildVer">
    <vt:lpwstr>2052-11.1.0.12980</vt:lpwstr>
  </property>
</Properties>
</file>