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98" r:id="rId2"/>
    <p:sldId id="434" r:id="rId3"/>
    <p:sldId id="365" r:id="rId4"/>
    <p:sldId id="435" r:id="rId5"/>
    <p:sldId id="436" r:id="rId6"/>
    <p:sldId id="437" r:id="rId7"/>
    <p:sldId id="439" r:id="rId8"/>
    <p:sldId id="441" r:id="rId9"/>
    <p:sldId id="442" r:id="rId10"/>
    <p:sldId id="444" r:id="rId11"/>
    <p:sldId id="446" r:id="rId12"/>
    <p:sldId id="448" r:id="rId13"/>
    <p:sldId id="478" r:id="rId14"/>
    <p:sldId id="479" r:id="rId15"/>
    <p:sldId id="480" r:id="rId16"/>
    <p:sldId id="450" r:id="rId17"/>
    <p:sldId id="477" r:id="rId18"/>
    <p:sldId id="457" r:id="rId19"/>
    <p:sldId id="459" r:id="rId20"/>
    <p:sldId id="460" r:id="rId21"/>
    <p:sldId id="471" r:id="rId22"/>
    <p:sldId id="462" r:id="rId23"/>
    <p:sldId id="451" r:id="rId24"/>
    <p:sldId id="453" r:id="rId25"/>
    <p:sldId id="470" r:id="rId26"/>
    <p:sldId id="474" r:id="rId27"/>
    <p:sldId id="475" r:id="rId28"/>
    <p:sldId id="456" r:id="rId29"/>
    <p:sldId id="463" r:id="rId30"/>
    <p:sldId id="473" r:id="rId31"/>
    <p:sldId id="464" r:id="rId32"/>
    <p:sldId id="466" r:id="rId33"/>
    <p:sldId id="467" r:id="rId34"/>
    <p:sldId id="468" r:id="rId35"/>
    <p:sldId id="472" r:id="rId36"/>
  </p:sldIdLst>
  <p:sldSz cx="9144000" cy="6858000" type="screen4x3"/>
  <p:notesSz cx="6997700" cy="9283700"/>
  <p:custDataLst>
    <p:tags r:id="rId3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2" userDrawn="1">
          <p15:clr>
            <a:srgbClr val="A4A3A4"/>
          </p15:clr>
        </p15:guide>
        <p15:guide id="2" pos="30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8300"/>
    <a:srgbClr val="CC9900"/>
    <a:srgbClr val="9D7429"/>
    <a:srgbClr val="B88730"/>
    <a:srgbClr val="FFFFFF"/>
    <a:srgbClr val="000000"/>
    <a:srgbClr val="8000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110" autoAdjust="0"/>
    <p:restoredTop sz="97193" autoAdjust="0"/>
  </p:normalViewPr>
  <p:slideViewPr>
    <p:cSldViewPr showGuides="1">
      <p:cViewPr varScale="1">
        <p:scale>
          <a:sx n="170" d="100"/>
          <a:sy n="170" d="100"/>
        </p:scale>
        <p:origin x="776" y="192"/>
      </p:cViewPr>
      <p:guideLst>
        <p:guide orient="horz" pos="1872"/>
        <p:guide pos="30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F95CACA7-CC3A-4947-BE1F-8C4E202B9C6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0075"/>
            <a:ext cx="5130800" cy="417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B3300304-DD69-46C3-8125-113B1366F9C9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dirty="0">
                <a:ea typeface="宋体" panose="02010600030101010101" pitchFamily="2" charset="-122"/>
              </a:rPr>
              <a:t>原因不在于</a:t>
            </a:r>
            <a:r>
              <a:rPr lang="zh-CN" altLang="en-US" sz="1200" dirty="0">
                <a:solidFill>
                  <a:srgbClr val="FF0000"/>
                </a:solidFill>
                <a:ea typeface="宋体" panose="02010600030101010101" pitchFamily="2" charset="-122"/>
              </a:rPr>
              <a:t>保留的特征个数过少，而在于</a:t>
            </a:r>
            <a:r>
              <a:rPr lang="en-US" altLang="zh-CN" sz="1200" dirty="0">
                <a:solidFill>
                  <a:srgbClr val="FF0000"/>
                </a:solidFill>
                <a:ea typeface="宋体" panose="02010600030101010101" pitchFamily="2" charset="-122"/>
              </a:rPr>
              <a:t>alpha</a:t>
            </a:r>
            <a:r>
              <a:rPr lang="zh-CN" altLang="en-US" sz="1200" dirty="0">
                <a:solidFill>
                  <a:srgbClr val="FF0000"/>
                </a:solidFill>
                <a:ea typeface="宋体" panose="02010600030101010101" pitchFamily="2" charset="-122"/>
              </a:rPr>
              <a:t>数值选择不当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19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此处</a:t>
            </a:r>
            <a:r>
              <a:rPr lang="en-US" altLang="zh-CN" dirty="0"/>
              <a:t>CV</a:t>
            </a:r>
            <a:r>
              <a:rPr lang="zh-CN" altLang="en-US" dirty="0"/>
              <a:t>为交叉验证</a:t>
            </a:r>
            <a:r>
              <a:rPr lang="en-US" altLang="zh-CN" dirty="0"/>
              <a:t>Cross Validation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24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10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9C064-517A-4A5B-9ABC-7CE72C3A4221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A812D-D3B0-468F-A74A-0D059ECFA4FB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9797A-F089-4EB4-B005-0B784BB895B6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10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5" name="Chevron 15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480EE2A-7A58-49DB-A7AD-61CB86726225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80EB9-15E7-48D1-8F50-1A6DB0F6845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1B2A66F-91AE-440E-81BA-D4B895EB6EF5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E47D0-08E0-4CFC-B81C-0B73A315120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A51DF168-A096-4D9F-8CC8-3F5AF40576F1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13E92-9493-426B-B2A2-5DFC1C59F90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7"/>
          <p:cNvSpPr/>
          <p:nvPr userDrawn="1"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r>
              <a:rPr lang="en-US" altLang="zh-CN" sz="1000">
                <a:ea typeface="宋体" panose="02010600030101010101" pitchFamily="2" charset="-122"/>
              </a:rPr>
              <a:t>1-</a:t>
            </a:r>
            <a:fld id="{E20EFA5A-D5D4-4582-8801-E4C424580903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>
              <a:ea typeface="宋体" panose="02010600030101010101" pitchFamily="2" charset="-122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42803-FC21-47C8-A07D-AEB2606CB2B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7ED9E-9C04-4035-A742-D32CEA108A7E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299E4B8E-F83A-46B2-A578-2BC8850DE6A7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0488F-1B6B-472A-8152-5C4DAFFBA60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evron 19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Chevron 20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C6315AAB-9BE6-4858-9426-6A1389E68D8D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01006-C005-4E1F-9269-A31F16EB01A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534400" y="6408738"/>
            <a:ext cx="479425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D08AF5-ACF3-4862-BF75-D261B242FC6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9pPr>
    </p:titleStyle>
    <p:bodyStyle>
      <a:lvl1pPr marL="365125" indent="-255905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030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155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zhihu.com/question/37096933/answer/70507353" TargetMode="External"/><Relationship Id="rId2" Type="http://schemas.openxmlformats.org/officeDocument/2006/relationships/hyperlink" Target="https://zhuanlan.zhihu.com/p/3830969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zhuanlan.zhihu.com/p/507385941" TargetMode="External"/><Relationship Id="rId5" Type="http://schemas.openxmlformats.org/officeDocument/2006/relationships/hyperlink" Target="https://zhuanlan.zhihu.com/p/658753981" TargetMode="External"/><Relationship Id="rId4" Type="http://schemas.openxmlformats.org/officeDocument/2006/relationships/hyperlink" Target="https://zhuanlan.zhihu.com/p/57990870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zhuanlan.zhihu.com/p/98532085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685800" y="1524000"/>
            <a:ext cx="7772400" cy="3353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ts val="1200"/>
              </a:spcBef>
            </a:pP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7</a:t>
            </a: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线性模型</a:t>
            </a: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 – </a:t>
            </a:r>
            <a:r>
              <a:rPr lang="zh-CN" altLang="en-US" sz="4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</a:t>
            </a:r>
          </a:p>
          <a:p>
            <a:pPr algn="ctr">
              <a:spcBef>
                <a:spcPts val="1200"/>
              </a:spcBef>
            </a:pPr>
            <a:endParaRPr lang="en-US" altLang="zh-CN" sz="4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1200"/>
              </a:spcBef>
            </a:pP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 Models I - Regression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638"/>
            <a:ext cx="8229600" cy="4052888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引用线性预测模型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sklearn.linear_model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0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LinearRegression</a:t>
            </a:r>
            <a:endParaRPr lang="en-US" altLang="zh-CN" sz="2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使用线性预测模型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对训练集进行机器学习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，学到的知识保存在模型变量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fr-FR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 = </a:t>
            </a:r>
            <a:r>
              <a:rPr lang="fr-FR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LinearRegression</a:t>
            </a:r>
            <a:r>
              <a:rPr lang="fr-FR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fr-FR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lr.</a:t>
            </a:r>
            <a:r>
              <a:rPr lang="fr-FR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fit</a:t>
            </a:r>
            <a:r>
              <a:rPr lang="fr-FR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(X_train, y_train)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样本的线性预测模型：</a:t>
            </a:r>
            <a:r>
              <a:rPr lang="en-US" altLang="zh-CN" sz="20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=</a:t>
            </a:r>
            <a:r>
              <a:rPr lang="en-US" altLang="zh-CN" sz="20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w*</a:t>
            </a:r>
            <a:r>
              <a:rPr lang="en-US" altLang="zh-CN" sz="2000" i="1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+</a:t>
            </a:r>
            <a:r>
              <a:rPr lang="en-US" altLang="zh-CN" sz="2000" i="1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b</a:t>
            </a:r>
            <a:endParaRPr lang="en-US" altLang="zh-CN" sz="2000" i="1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查看学习结果：系数</a:t>
            </a:r>
            <a:r>
              <a:rPr lang="en-US" altLang="zh-CN" sz="20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w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保存在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lr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的属性</a:t>
            </a:r>
            <a:r>
              <a:rPr lang="en-US" altLang="zh-CN" sz="20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coef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_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中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(104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)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，截距项</a:t>
            </a:r>
            <a:r>
              <a:rPr lang="en-US" altLang="zh-CN" sz="20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b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保存在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lr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的属性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intercept_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中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(1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)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lr.</a:t>
            </a:r>
            <a:r>
              <a:rPr lang="en-US" altLang="zh-CN" sz="20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coef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_		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lr.</a:t>
            </a:r>
            <a:r>
              <a:rPr lang="en-US" altLang="zh-CN" sz="20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intercept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_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线性回归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en-US" altLang="zh-CN" sz="4000" dirty="0" err="1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boston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扩展样本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4678362"/>
          </a:xfrm>
        </p:spPr>
        <p:txBody>
          <a:bodyPr/>
          <a:lstStyle/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查看模型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的学习成绩：训练集，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95%</a:t>
            </a: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lr.score(X_train, y_train)</a:t>
            </a:r>
          </a:p>
          <a:p>
            <a:pPr marL="0" indent="0" eaLnBrk="1" hangingPunct="1">
              <a:spcBef>
                <a:spcPts val="24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查看模型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的学习成绩：测试集，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61%</a:t>
            </a: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lr.score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24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结果解读：结果不是很好，测试集的“成绩”远远逊色于训练集的“成绩”，存在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严重的过拟合问题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；即，训练时的成绩很好，一旦遇到未知的测试集数据就“掉链子”了！这在实际业务中可是没有应用价值的！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原因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是什么？如何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解决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？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线性回归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en-US" altLang="zh-CN" sz="4000" dirty="0" err="1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boston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扩展样本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7963535" cy="4800600"/>
          </a:xfrm>
        </p:spPr>
        <p:txBody>
          <a:bodyPr/>
          <a:lstStyle/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问题的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现象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：在训练集中的学习效果非常好，但在测试集中的效果却较差。训练集和测试集的分数差异大，存在过拟合。问题的原因？</a:t>
            </a:r>
          </a:p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两个常见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原因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）存在大量的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多重共线性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multi-collinearity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），导致一些特征对标签的预测作用相互抵消；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样本数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特征数之比偏小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，导致每个特征平均可用样本数量的比例较低。</a:t>
            </a:r>
          </a:p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解决思路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：采用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regularization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“惩罚”特征变量系数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，降低多重共线性，并减少实际使用的特征数量！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线性回归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解决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过拟合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问题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90600"/>
            <a:ext cx="8458200" cy="5791200"/>
          </a:xfrm>
        </p:spPr>
        <p:txBody>
          <a:bodyPr/>
          <a:lstStyle/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正则化的原理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13105" lvl="1" indent="-2667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让线性回归的特征（自变量）系数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尽量接近于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13105" lvl="1" indent="-2667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压制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那些率先接近于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的特征对回归结果的影响；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13105" lvl="1" indent="-2667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从而控制个别自变量对于回归结果的影响，达到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降低模型复杂度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的目的。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常见的正则化方法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89305" lvl="1" indent="-3429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en-US" altLang="zh-CN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zh-CN" altLang="en-US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zh-CN" altLang="en-US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范数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norm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）；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89305" lvl="1" indent="-3429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共同点：“惩罚”那些相互关联的特征的系数，抑制多重共线性；减少实际使用的特征数目（噪声类特征），降低模型复杂度；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89305" lvl="1" indent="-3429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区别：让特征系数接近于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的方法不同。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正则化原理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066665"/>
          </a:xfrm>
        </p:spPr>
        <p:txBody>
          <a:bodyPr/>
          <a:lstStyle/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正则化通过让原目标函数加上了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所有特征系数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绝对值的和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来实现正则化；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手段：惩罚自变量系数向量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，使其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系数的绝对值之和尽量小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范数）；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正则化更适用于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特征选择，突出重点特征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，降低非重点特征的系数数值，剔除无价值的特征，可以降低实际使用的特征数目；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正则化的线性回归称为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，翻译为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套索回归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正则化原理：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范数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502785"/>
          </a:xfrm>
        </p:spPr>
        <p:txBody>
          <a:bodyPr/>
          <a:lstStyle/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正则化通过让原目标函数加上了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所有特征系数的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平方和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来实现正则化；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手段：惩罚每个特征（自变量）系数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，使其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平方和尽量小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范数）；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正则化更适用于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防止模型过拟合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正则化的线性回归称为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Ridge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，翻译为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岭回归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正则化原理：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范数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280660"/>
          </a:xfrm>
        </p:spPr>
        <p:txBody>
          <a:bodyPr/>
          <a:lstStyle/>
          <a:p>
            <a:pPr marL="19177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使某些特征的系数尽量接近于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，甚至刚好为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534670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使某些系数尽量接近于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：降低那些不重要的特征对于模型预测的干扰作用；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534670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使某些系数刚好为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：让模型“过滤”掉那些不太重要的特征，并保留那些最重要的特征。这是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一种自动化的特征选择过程（特征工程）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534670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通过调节模型的“惩罚”力度控制参数，可以调节保留特征的个数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。让保留特征的个数逐渐由少变多，就可以逐渐发现那些标签预测中关键的特征因素，对照现有文献，凸显新的贡献。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正则化的“副作用”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953000"/>
          </a:xfrm>
        </p:spPr>
        <p:txBody>
          <a:bodyPr/>
          <a:lstStyle/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如何控制模型的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“惩罚”力度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回归和岭回归的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控制参数为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是正数，数值越大，惩罚力度越强，越能够抑制过拟合程度，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提升泛化效果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algn="ctr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sz="2800" dirty="0">
                <a:ea typeface="微软雅黑 Light" panose="020B0502040204020203" charset="-122"/>
                <a:hlinkClick r:id="rId2"/>
              </a:rPr>
              <a:t>L1</a:t>
            </a:r>
            <a:r>
              <a:rPr lang="zh-CN" altLang="en-US" sz="2800" dirty="0">
                <a:ea typeface="微软雅黑 Light" panose="020B0502040204020203" charset="-122"/>
                <a:hlinkClick r:id="rId2"/>
              </a:rPr>
              <a:t>和</a:t>
            </a:r>
            <a:r>
              <a:rPr lang="en-US" sz="2800" dirty="0">
                <a:ea typeface="微软雅黑 Light" panose="020B0502040204020203" charset="-122"/>
                <a:hlinkClick r:id="rId2"/>
              </a:rPr>
              <a:t>L2</a:t>
            </a:r>
            <a:r>
              <a:rPr lang="zh-CN" altLang="en-US" sz="2800" dirty="0">
                <a:ea typeface="微软雅黑 Light" panose="020B0502040204020203" charset="-122"/>
                <a:hlinkClick r:id="rId2"/>
              </a:rPr>
              <a:t>正则化的直观解释</a:t>
            </a:r>
            <a:endParaRPr lang="en-US" sz="2800" dirty="0">
              <a:ea typeface="微软雅黑 Light" panose="020B0502040204020203" charset="-122"/>
            </a:endParaRPr>
          </a:p>
          <a:p>
            <a:pPr marL="0" indent="0" algn="ctr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sz="2800" dirty="0">
                <a:ea typeface="微软雅黑 Light" panose="020B0502040204020203" charset="-122"/>
                <a:hlinkClick r:id="rId3"/>
              </a:rPr>
              <a:t>L1</a:t>
            </a:r>
            <a:r>
              <a:rPr lang="zh-CN" altLang="en-US" sz="2800" dirty="0">
                <a:ea typeface="微软雅黑 Light" panose="020B0502040204020203" charset="-122"/>
                <a:hlinkClick r:id="rId3"/>
              </a:rPr>
              <a:t>相比于</a:t>
            </a:r>
            <a:r>
              <a:rPr lang="en-US" altLang="zh-CN" sz="2800" dirty="0">
                <a:ea typeface="微软雅黑 Light" panose="020B0502040204020203" charset="-122"/>
                <a:hlinkClick r:id="rId3"/>
              </a:rPr>
              <a:t>L</a:t>
            </a:r>
            <a:r>
              <a:rPr lang="en-US" sz="2800" dirty="0">
                <a:ea typeface="微软雅黑 Light" panose="020B0502040204020203" charset="-122"/>
                <a:hlinkClick r:id="rId3"/>
              </a:rPr>
              <a:t>2</a:t>
            </a:r>
            <a:r>
              <a:rPr lang="zh-CN" altLang="en-US" sz="2800" dirty="0">
                <a:ea typeface="微软雅黑 Light" panose="020B0502040204020203" charset="-122"/>
                <a:hlinkClick r:id="rId3"/>
              </a:rPr>
              <a:t>为什么容易获得稀疏解</a:t>
            </a:r>
            <a:endParaRPr lang="en-US" altLang="zh-CN" sz="2800" dirty="0">
              <a:ea typeface="微软雅黑 Light" panose="020B0502040204020203" charset="-122"/>
            </a:endParaRPr>
          </a:p>
          <a:p>
            <a:pPr marL="0" indent="0" algn="ctr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ea typeface="微软雅黑 Light" panose="020B0502040204020203" charset="-122"/>
                <a:hlinkClick r:id="rId4"/>
              </a:rPr>
              <a:t>正则化为什么可以缓解过拟合</a:t>
            </a:r>
            <a:endParaRPr lang="en-US" altLang="zh-CN" sz="2800" dirty="0">
              <a:ea typeface="微软雅黑 Light" panose="020B0502040204020203" charset="-122"/>
            </a:endParaRPr>
          </a:p>
          <a:p>
            <a:pPr marL="0" indent="0" algn="ctr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ea typeface="微软雅黑 Light" panose="020B0502040204020203" charset="-122"/>
                <a:hlinkClick r:id="rId5"/>
              </a:rPr>
              <a:t>梯度</a:t>
            </a:r>
            <a:r>
              <a:rPr lang="en-US" altLang="zh-CN" sz="2800" dirty="0">
                <a:ea typeface="微软雅黑 Light" panose="020B0502040204020203" charset="-122"/>
              </a:rPr>
              <a:t>1 </a:t>
            </a:r>
            <a:r>
              <a:rPr lang="zh-CN" altLang="en-US" sz="2800" dirty="0">
                <a:ea typeface="微软雅黑 Light" panose="020B0502040204020203" charset="-122"/>
                <a:hlinkClick r:id="rId6"/>
              </a:rPr>
              <a:t>梯度</a:t>
            </a:r>
            <a:r>
              <a:rPr lang="en-US" altLang="zh-CN" sz="2800" dirty="0">
                <a:ea typeface="微软雅黑 Light" panose="020B0502040204020203" charset="-122"/>
              </a:rPr>
              <a:t>2</a:t>
            </a:r>
            <a:endParaRPr lang="zh-CN" altLang="en-US" sz="2800" dirty="0">
              <a:ea typeface="微软雅黑 Light" panose="020B0502040204020203" charset="-122"/>
            </a:endParaRP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正则化的目的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4876800"/>
          </a:xfrm>
        </p:spPr>
        <p:txBody>
          <a:bodyPr/>
          <a:lstStyle/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导入样本数据</a:t>
            </a: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mglearn.datasets.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load_extended_boston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将整个样本随机分割为训练集和测试集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sklearn.model_selection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\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	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train_test_split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= \ 	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train_test_split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(X, y,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random_state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=0)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-Boston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扩展样本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4876800"/>
          </a:xfrm>
        </p:spPr>
        <p:txBody>
          <a:bodyPr/>
          <a:lstStyle/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从训练集中学习，正则化参数默认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alpha=1.0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max_iter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为算法迭代次数，只要电脑够强，可以加大迭代次数。迭代次数过少会无法削减特征个数，导致算法出错。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sklearn.linear_model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 = 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alpha=1.0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max_iter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=1000000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lasso.fit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-Boston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扩展样本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17955"/>
            <a:ext cx="7630795" cy="486092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线性模型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线性模型的种类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线性回归（最小二乘法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OLS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正则化原理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-Lasso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-Ridge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ElasticNet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L1+L2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正则化）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本讲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要点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48768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检验训练集的学习效果：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0.29</a:t>
            </a:r>
          </a:p>
          <a:p>
            <a:pPr marL="0" indent="0" eaLnBrk="1" hangingPunct="1"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lasso.score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30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检验测试集的学习效果：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0.21</a:t>
            </a:r>
          </a:p>
          <a:p>
            <a:pPr marL="0" indent="0" eaLnBrk="1" hangingPunct="1"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lasso.score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30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查看保留的特征个数（系数为非零）：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numpy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as np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np.sum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lasso.coef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_ != 0)</a:t>
            </a: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结果解读：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保留的特征个数过少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?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-Boston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扩展样本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458200" cy="54102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寻找最佳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hlinkClick r:id="rId2"/>
              </a:rPr>
              <a:t>使用带交叉验证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hlinkClick r:id="rId2"/>
              </a:rPr>
              <a:t>CV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hlinkClick r:id="rId2"/>
              </a:rPr>
              <a:t>的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hlinkClick r:id="rId2"/>
              </a:rPr>
              <a:t>Lasso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hlinkClick r:id="rId2"/>
              </a:rPr>
              <a:t>回归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设置多个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，同时试验，找出效果最好的。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numpy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as np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alphalist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=10**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np.linspace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-4, 4,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100)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sklearn.linear_model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LassoCV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lassocv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LassoCV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alphas=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alphalist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max_iter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=1000000)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400" dirty="0">
              <a:solidFill>
                <a:srgbClr val="00B0F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lassocv.fit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lassocv.</a:t>
            </a:r>
            <a:r>
              <a:rPr lang="en-US" altLang="zh-CN" sz="24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en-US" altLang="zh-CN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_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		#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0.00163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np.sum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lasso.coef</a:t>
            </a:r>
            <a:r>
              <a:rPr lang="en-US" altLang="zh-CN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_ != 0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		#4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lassocv.score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	#0.93280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lassocv.score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	#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0.77431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-Boston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扩展样本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181600"/>
          </a:xfrm>
        </p:spPr>
        <p:txBody>
          <a:bodyPr/>
          <a:lstStyle/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回归仍存在过拟合，但能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提升测试集分数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通过调节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回归能够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突出样本中重要特征的作用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，过滤非重要特征的影响，使模型更容易解读；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如果样本中的特征很多，你认为只有其中几个是重要的，那么选择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回归可能更好；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如果你想要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一个容易解释的模型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回归可以给出更容易理解的模型，因为它只选择了一部分输入特征；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其它情况下，首选岭回归！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回归总结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4876800"/>
          </a:xfrm>
        </p:spPr>
        <p:txBody>
          <a:bodyPr/>
          <a:lstStyle/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导入样本数据</a:t>
            </a: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mglearn.datasets.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load_extended_boston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将整个样本随机分割为训练集和测试集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sklearn.model_selection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\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	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train_test_split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= \ 	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train_test_split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(X, y,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random_state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=0)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岭回归案例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-Boston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扩展样本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53340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ea typeface="微软雅黑 Light" panose="020B0502040204020203" charset="-122"/>
              </a:rPr>
              <a:t>#</a:t>
            </a:r>
            <a:r>
              <a:rPr lang="zh-CN" altLang="en-US" sz="2800" dirty="0">
                <a:ea typeface="微软雅黑 Light" panose="020B0502040204020203" charset="-122"/>
              </a:rPr>
              <a:t>从训练集中学习，正则化参数默认</a:t>
            </a:r>
            <a:r>
              <a:rPr lang="en-US" altLang="zh-CN" sz="2800" dirty="0">
                <a:solidFill>
                  <a:srgbClr val="FF0000"/>
                </a:solidFill>
                <a:ea typeface="微软雅黑 Light" panose="020B0502040204020203" charset="-122"/>
              </a:rPr>
              <a:t>alpha=1.0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ea typeface="微软雅黑 Light" panose="020B0502040204020203" charset="-122"/>
              </a:rPr>
              <a:t>from </a:t>
            </a:r>
            <a:r>
              <a:rPr lang="en-US" altLang="zh-CN" sz="2800" dirty="0" err="1">
                <a:ea typeface="微软雅黑 Light" panose="020B0502040204020203" charset="-122"/>
              </a:rPr>
              <a:t>sklearn.linear_model</a:t>
            </a:r>
            <a:r>
              <a:rPr lang="en-US" altLang="zh-CN" sz="2800" dirty="0">
                <a:ea typeface="微软雅黑 Light" panose="020B0502040204020203" charset="-122"/>
              </a:rPr>
              <a:t> import </a:t>
            </a:r>
            <a:r>
              <a:rPr lang="en-US" altLang="zh-CN" sz="2800" dirty="0">
                <a:solidFill>
                  <a:srgbClr val="FF0000"/>
                </a:solidFill>
                <a:ea typeface="微软雅黑 Light" panose="020B0502040204020203" charset="-122"/>
              </a:rPr>
              <a:t>Ridge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ea typeface="微软雅黑 Light" panose="020B0502040204020203" charset="-122"/>
              </a:rPr>
              <a:t>ridge = Ridge(alpha=1.0)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ea typeface="微软雅黑 Light" panose="020B0502040204020203" charset="-122"/>
              </a:rPr>
              <a:t>ridge.fit</a:t>
            </a:r>
            <a:r>
              <a:rPr lang="en-US" altLang="zh-CN" sz="2800" dirty="0">
                <a:ea typeface="微软雅黑 Light" panose="020B0502040204020203" charset="-122"/>
              </a:rPr>
              <a:t>(</a:t>
            </a:r>
            <a:r>
              <a:rPr lang="en-US" altLang="zh-CN" sz="2800" dirty="0" err="1">
                <a:ea typeface="微软雅黑 Light" panose="020B0502040204020203" charset="-122"/>
              </a:rPr>
              <a:t>X_train</a:t>
            </a:r>
            <a:r>
              <a:rPr lang="en-US" altLang="zh-CN" sz="2800" dirty="0">
                <a:ea typeface="微软雅黑 Light" panose="020B0502040204020203" charset="-122"/>
              </a:rPr>
              <a:t>, </a:t>
            </a:r>
            <a:r>
              <a:rPr lang="en-US" altLang="zh-CN" sz="2800" dirty="0" err="1">
                <a:ea typeface="微软雅黑 Light" panose="020B0502040204020203" charset="-122"/>
              </a:rPr>
              <a:t>y_train</a:t>
            </a:r>
            <a:r>
              <a:rPr lang="en-US" altLang="zh-CN" sz="2800" dirty="0">
                <a:ea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ea typeface="微软雅黑 Light" panose="020B0502040204020203" charset="-122"/>
              <a:sym typeface="+mn-ea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ea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ea typeface="微软雅黑 Light" panose="020B0502040204020203" charset="-122"/>
                <a:sym typeface="+mn-ea"/>
              </a:rPr>
              <a:t>检验训练集的学习效果：</a:t>
            </a:r>
            <a:r>
              <a:rPr lang="en-US" altLang="zh-CN" sz="2800" dirty="0">
                <a:ea typeface="微软雅黑 Light" panose="020B0502040204020203" charset="-122"/>
                <a:sym typeface="+mn-ea"/>
              </a:rPr>
              <a:t>0.89</a:t>
            </a:r>
            <a:endParaRPr lang="en-US" altLang="zh-CN" sz="2800" dirty="0">
              <a:ea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ea typeface="微软雅黑 Light" panose="020B0502040204020203" charset="-122"/>
                <a:sym typeface="+mn-ea"/>
              </a:rPr>
              <a:t>ridge.score</a:t>
            </a:r>
            <a:r>
              <a:rPr lang="en-US" altLang="zh-CN" sz="2800" dirty="0">
                <a:ea typeface="微软雅黑 Light" panose="020B0502040204020203" charset="-122"/>
                <a:sym typeface="+mn-ea"/>
              </a:rPr>
              <a:t>(</a:t>
            </a:r>
            <a:r>
              <a:rPr lang="en-US" altLang="zh-CN" sz="2800" dirty="0" err="1">
                <a:ea typeface="微软雅黑 Light" panose="020B0502040204020203" charset="-122"/>
                <a:sym typeface="+mn-ea"/>
              </a:rPr>
              <a:t>X_train</a:t>
            </a:r>
            <a:r>
              <a:rPr lang="en-US" altLang="zh-CN" sz="2800" dirty="0">
                <a:ea typeface="微软雅黑 Light" panose="020B0502040204020203" charset="-122"/>
                <a:sym typeface="+mn-ea"/>
              </a:rPr>
              <a:t>, </a:t>
            </a:r>
            <a:r>
              <a:rPr lang="en-US" altLang="zh-CN" sz="2800" dirty="0" err="1">
                <a:ea typeface="微软雅黑 Light" panose="020B0502040204020203" charset="-122"/>
                <a:sym typeface="+mn-ea"/>
              </a:rPr>
              <a:t>y_train</a:t>
            </a:r>
            <a:r>
              <a:rPr lang="en-US" altLang="zh-CN" sz="2800" dirty="0">
                <a:ea typeface="微软雅黑 Light" panose="020B0502040204020203" charset="-122"/>
                <a:sym typeface="+mn-ea"/>
              </a:rPr>
              <a:t>)</a:t>
            </a:r>
            <a:endParaRPr lang="en-US" altLang="zh-CN" sz="2800" dirty="0">
              <a:ea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ea typeface="微软雅黑 Light" panose="020B0502040204020203" charset="-122"/>
              <a:sym typeface="+mn-ea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ea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ea typeface="微软雅黑 Light" panose="020B0502040204020203" charset="-122"/>
                <a:sym typeface="+mn-ea"/>
              </a:rPr>
              <a:t>检验测试集的学习效果：</a:t>
            </a:r>
            <a:r>
              <a:rPr lang="en-US" altLang="zh-CN" sz="2800" dirty="0">
                <a:ea typeface="微软雅黑 Light" panose="020B0502040204020203" charset="-122"/>
                <a:sym typeface="+mn-ea"/>
              </a:rPr>
              <a:t>0.75</a:t>
            </a:r>
            <a:endParaRPr lang="en-US" altLang="zh-CN" sz="2800" dirty="0">
              <a:ea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ea typeface="微软雅黑 Light" panose="020B0502040204020203" charset="-122"/>
                <a:sym typeface="+mn-ea"/>
              </a:rPr>
              <a:t>ridge.score</a:t>
            </a:r>
            <a:r>
              <a:rPr lang="en-US" altLang="zh-CN" sz="2800" dirty="0">
                <a:ea typeface="微软雅黑 Light" panose="020B0502040204020203" charset="-122"/>
                <a:sym typeface="+mn-ea"/>
              </a:rPr>
              <a:t>(</a:t>
            </a:r>
            <a:r>
              <a:rPr lang="en-US" altLang="zh-CN" sz="2800" dirty="0" err="1">
                <a:ea typeface="微软雅黑 Light" panose="020B0502040204020203" charset="-122"/>
                <a:sym typeface="+mn-ea"/>
              </a:rPr>
              <a:t>X_test</a:t>
            </a:r>
            <a:r>
              <a:rPr lang="en-US" altLang="zh-CN" sz="2800" dirty="0">
                <a:ea typeface="微软雅黑 Light" panose="020B0502040204020203" charset="-122"/>
                <a:sym typeface="+mn-ea"/>
              </a:rPr>
              <a:t>, </a:t>
            </a:r>
            <a:r>
              <a:rPr lang="en-US" altLang="zh-CN" sz="2800" dirty="0" err="1">
                <a:ea typeface="微软雅黑 Light" panose="020B0502040204020203" charset="-122"/>
                <a:sym typeface="+mn-ea"/>
              </a:rPr>
              <a:t>y_test</a:t>
            </a:r>
            <a:r>
              <a:rPr lang="en-US" altLang="zh-CN" sz="2800" dirty="0">
                <a:ea typeface="微软雅黑 Light" panose="020B0502040204020203" charset="-122"/>
                <a:sym typeface="+mn-ea"/>
              </a:rPr>
              <a:t>)</a:t>
            </a:r>
            <a:endParaRPr lang="en-US" altLang="zh-CN" sz="2800" dirty="0">
              <a:ea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ea typeface="微软雅黑 Light" panose="020B0502040204020203" charset="-122"/>
              <a:sym typeface="+mn-ea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ea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ea typeface="微软雅黑 Light" panose="020B0502040204020203" charset="-122"/>
                <a:sym typeface="+mn-ea"/>
              </a:rPr>
              <a:t>结果解读：仍然存在过拟合，不过有所改善！</a:t>
            </a:r>
            <a:endParaRPr lang="en-US" altLang="zh-CN" sz="2800" dirty="0"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岭回归案例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-Boston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扩展样本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4876800"/>
          </a:xfrm>
        </p:spPr>
        <p:txBody>
          <a:bodyPr/>
          <a:lstStyle/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寻找最佳的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值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：带交叉验证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CV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的岭回归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numpy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as np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alphalist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=10**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np.linspace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(-3, 3, 100)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sklearn.linear_model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RidgeCV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ridgecv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RidgeCV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alphalist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ridgecv.fit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ridgecv.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_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			#0.06579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ridgecv.score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	#0.93249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ridgecv.score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	#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0.76634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岭回归案例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-Boston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扩展样本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534400" cy="4876800"/>
          </a:xfrm>
        </p:spPr>
        <p:txBody>
          <a:bodyPr/>
          <a:lstStyle/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寻找最佳的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值：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轮改善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alist1=list(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alphalist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pos1=alist1.index(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ridgecv.alpha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_)			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alphalist1=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np.linspace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(alist1[pos1-1], alist1[pos1+1], 100)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ridgecv1=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RidgeCV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(alphas=alphalist1)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ridgecv1.fit(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ridgecv1.alpha_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0.068575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ridgecv1.score(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		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ridgecv1.score(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		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0.93213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0.76701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岭回归案例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-Boston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扩展样本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534400" cy="4876800"/>
          </a:xfrm>
        </p:spPr>
        <p:txBody>
          <a:bodyPr/>
          <a:lstStyle/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寻找最佳的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值：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轮改善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alist2=list(alphalist1)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pos2=alist2.index(ridgecv1.alpha_)			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alphalist2=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np.linspace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(alist2[pos2-1], alist2[pos2+1], 100)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ridgecv2=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RidgeCV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(alphas=alphalist2)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ridgecv2.fit(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ridgecv2.alpha_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0.068528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ridgecv2.score(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		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ridgecv2.score(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		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0.93214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0.76700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（小数点后第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位已经稳定）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岭回归案例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-Boston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扩展样本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029200"/>
          </a:xfrm>
        </p:spPr>
        <p:txBody>
          <a:bodyPr/>
          <a:lstStyle/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如果有足够多的训练数据，正则化变得不那么重要，并且岭回归和线性回归将具有相似的性能；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岭回归的主要目的是抑制模型中的过拟合问题，提升泛化效果；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对于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较小的数据集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（例如，少于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400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个样本），简单的线性回归可能效果不佳；而岭回归的效果要好于</a:t>
            </a:r>
            <a:r>
              <a:rPr lang="zh-CN" altLang="en-US" sz="28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线性回归（即，选择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合适的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岭回归总结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305800" cy="5181600"/>
          </a:xfrm>
        </p:spPr>
        <p:txBody>
          <a:bodyPr/>
          <a:lstStyle/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ElasticNet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（弹性网络模型）回归的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实质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：理论上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结合了岭回归和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，可以同时调节岭回归的参数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回归的参数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l1_ratio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回归中的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改名为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l1_ratio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）。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l1_ratio=0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时，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回归的调节作用完全丧失，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ElasticNet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退化为岭回归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l1_ratio=1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时，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完全依赖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回归的调节作用，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ElasticNet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退化为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ElasticNet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回归参数调节的范围：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0~1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经验数值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0~2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err="1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ElasticNet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458200" cy="23920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问题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描述：一个样本具有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en-US" altLang="zh-CN" sz="2800" i="1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x</a:t>
            </a:r>
            <a:r>
              <a:rPr lang="en-US" altLang="zh-CN" sz="2800" i="1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,…, </a:t>
            </a:r>
            <a:r>
              <a:rPr lang="en-US" altLang="zh-CN" sz="2800" i="1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en-US" altLang="zh-CN" sz="2800" i="1" baseline="-25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，需要预测样本的数值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标签</a:t>
            </a:r>
            <a:r>
              <a:rPr lang="en-US" altLang="zh-CN" sz="2800" i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（比如股票价格）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建立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假设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：样本标签与特征之间具有如下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线性关系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，其中，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</a:t>
            </a:r>
            <a:r>
              <a:rPr lang="en-US" altLang="zh-CN" sz="2800" i="1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w</a:t>
            </a:r>
            <a:r>
              <a:rPr lang="en-US" altLang="zh-CN" sz="2800" i="1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,…, w</a:t>
            </a:r>
            <a:r>
              <a:rPr lang="en-US" altLang="zh-CN" sz="2800" i="1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是样本特征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en-US" altLang="zh-CN" sz="2800" i="1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x</a:t>
            </a:r>
            <a:r>
              <a:rPr lang="en-US" altLang="zh-CN" sz="2800" i="1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,…, </a:t>
            </a:r>
            <a:r>
              <a:rPr lang="en-US" altLang="zh-CN" sz="2800" i="1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en-US" altLang="zh-CN" sz="2800" i="1" baseline="-25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系数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截距项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线性模型的理论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/>
              <p:cNvSpPr txBox="1"/>
              <p:nvPr/>
            </p:nvSpPr>
            <p:spPr>
              <a:xfrm>
                <a:off x="1568562" y="3886200"/>
                <a:ext cx="6127638" cy="4641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8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CN" sz="2800" i="1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US" altLang="zh-CN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CN" sz="28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CN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8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zh-CN" sz="2800" i="1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US" altLang="zh-CN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zh-CN" sz="28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…</m:t>
                      </m:r>
                      <m:sSub>
                        <m:sSubPr>
                          <m:ctrlPr>
                            <a:rPr lang="en-US" altLang="zh-CN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altLang="zh-CN" sz="28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altLang="zh-CN" sz="2800" i="1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US" altLang="zh-CN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altLang="zh-CN" sz="28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zh-CN" altLang="en-US" sz="2800" dirty="0"/>
              </a:p>
            </p:txBody>
          </p:sp>
        </mc:Choice>
        <mc:Fallback xmlns=""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8562" y="3886200"/>
                <a:ext cx="6127638" cy="464101"/>
              </a:xfrm>
              <a:prstGeom prst="rect">
                <a:avLst/>
              </a:prstGeom>
              <a:blipFill rotWithShape="1">
                <a:blip r:embed="rId2"/>
                <a:stretch>
                  <a:fillRect l="-2" r="-601" b="1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4618355"/>
            <a:ext cx="8534400" cy="208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 startAt="3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机器学习的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任务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获得截距项</a:t>
            </a:r>
            <a:r>
              <a:rPr lang="en-US" altLang="zh-CN" sz="2800" i="1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和样本特征的系数</a:t>
            </a:r>
            <a:r>
              <a:rPr lang="en-US" altLang="zh-CN" sz="28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</a:t>
            </a:r>
            <a:r>
              <a:rPr lang="en-US" altLang="zh-CN" sz="2800" i="1" baseline="-250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w</a:t>
            </a:r>
            <a:r>
              <a:rPr lang="en-US" altLang="zh-CN" sz="2800" i="1" baseline="-250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,…, w</a:t>
            </a:r>
            <a:r>
              <a:rPr lang="en-US" altLang="zh-CN" sz="2800" i="1" baseline="-250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</a:t>
            </a:r>
            <a:r>
              <a:rPr lang="en-US" altLang="zh-CN" sz="28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 </a:t>
            </a: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使得通过样本的特征</a:t>
            </a:r>
            <a:r>
              <a:rPr lang="en-US" altLang="zh-CN" sz="28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en-US" altLang="zh-CN" sz="2800" i="1" baseline="-250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x</a:t>
            </a:r>
            <a:r>
              <a:rPr lang="en-US" altLang="zh-CN" sz="2800" i="1" baseline="-250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,…, </a:t>
            </a:r>
            <a:r>
              <a:rPr lang="en-US" altLang="zh-CN" sz="2800" i="1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en-US" altLang="zh-CN" sz="2800" i="1" baseline="-250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</a:t>
            </a:r>
            <a:r>
              <a:rPr lang="en-US" altLang="zh-CN" sz="28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能够高准确度地预测样本的标签</a:t>
            </a:r>
            <a:r>
              <a:rPr lang="en-US" altLang="zh-CN" sz="2800" i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181600"/>
          </a:xfrm>
        </p:spPr>
        <p:txBody>
          <a:bodyPr/>
          <a:lstStyle/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优点：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13105" lvl="1" indent="-268605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理论上结合了岭回归和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回归的共同优点（岭回归的稳定性，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回归的迭代收敛和对于特征数量的筛选）；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13105" lvl="1" indent="-268605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能够有效对付多重共线性问题（即，许多特征之间互相联系，具有相关性）。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缺点：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87400" lvl="1" indent="-3429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需要同时调节两个参数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(alpha, l1_ratio)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87400" lvl="1" indent="-342900" eaLnBrk="1" hangingPunct="1">
              <a:spcBef>
                <a:spcPts val="12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参数组合过多，调节过程复杂，耗时长速度慢</a:t>
            </a:r>
            <a:r>
              <a:rPr lang="zh-CN" altLang="en-US" sz="1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1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err="1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ElasticNet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4876800"/>
          </a:xfrm>
        </p:spPr>
        <p:txBody>
          <a:bodyPr/>
          <a:lstStyle/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导入样本数据</a:t>
            </a: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mglearn.datasets.</a:t>
            </a: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load_extended_boston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将整个样本随机分割为训练集和测试集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sklearn.model_selection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\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	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train_test_split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= \ 	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train_test_split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(X, y,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random_state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=0)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57200" y="76200"/>
            <a:ext cx="749173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ElasticNet</a:t>
            </a:r>
            <a:r>
              <a:rPr lang="zh-CN" altLang="en-US" sz="400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回归案例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4876800"/>
          </a:xfrm>
        </p:spPr>
        <p:txBody>
          <a:bodyPr/>
          <a:lstStyle/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从训练集中学习，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默认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alpha=1.0, l1_ratio=0.5</a:t>
            </a: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sklearn.linear_model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ElasticNet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ENet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ElasticNet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alpha=1.0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l1_ratio=0.5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\</a:t>
            </a: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max_iter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=1000000)</a:t>
            </a: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ENet.fit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749173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err="1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ElasticNet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回归案例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534400" cy="48768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检验训练集的学习效果：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0.33</a:t>
            </a:r>
          </a:p>
          <a:p>
            <a:pPr marL="0" indent="0" eaLnBrk="1" hangingPunct="1"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ENet.score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30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检验测试集的学习效果：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0.22</a:t>
            </a:r>
          </a:p>
          <a:p>
            <a:pPr marL="0" indent="0" eaLnBrk="1" hangingPunct="1"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ENet.score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30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查看保留的特征个数：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38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numpy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as np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np.sum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ENet.coef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_ != 0)</a:t>
            </a: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结果解读：学习效果不佳，未找到合适的控制参数？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err="1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ElasticNet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回归案例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534400" cy="4876800"/>
          </a:xfrm>
        </p:spPr>
        <p:txBody>
          <a:bodyPr/>
          <a:lstStyle/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从训练集中学习，更换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alpha=0.01, l1_ratio=0.1</a:t>
            </a:r>
          </a:p>
          <a:p>
            <a:pPr marL="0" indent="0" eaLnBrk="1" hangingPunct="1">
              <a:spcBef>
                <a:spcPts val="60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sklearn.linear_model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ElasticNet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ENet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ElasticNet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(alpha=0.01,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l1_ratio=0.1, \</a:t>
            </a:r>
          </a:p>
          <a:p>
            <a:pPr marL="0" indent="0" eaLnBrk="1" hangingPunct="1">
              <a:spcBef>
                <a:spcPts val="6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max_iter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=10000)</a:t>
            </a:r>
          </a:p>
          <a:p>
            <a:pPr marL="0" indent="0" eaLnBrk="1" hangingPunct="1">
              <a:spcBef>
                <a:spcPts val="6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ENet.fit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3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学习效果：训练集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0.84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，测试集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0.70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，保留特征个数为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98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。有改善，但仍然不是很理想！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Wingdings" panose="05000000000000000000" pitchFamily="2" charset="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err="1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ElasticNet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回归案例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458200" cy="534225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寻找最佳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：使用带交叉验证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CV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的模型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numpy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as np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alphalist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=10**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np.linspace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(-3, 3, 100)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l1list=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np.linspace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(0.01, 1.0, 100)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sklearn.linear_model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ElasticNetCV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ENet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ElasticNetCV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(alphas=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alphalist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l1_ratio=l1list,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max_iter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=100000)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ENet.fit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ENet.alpha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_, ENet.l1_ratio_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ENet.score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ENet.score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结果不如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最好成绩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0.77437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，但好于岭回归的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0.77179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err="1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ElasticNet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回归案例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线性模型的理论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219200"/>
            <a:ext cx="8229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使用线性模型拟合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wave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样本的标签：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2133600"/>
            <a:ext cx="4631690" cy="43122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736205" cy="405320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用于数值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的线性模型：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905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线性回归：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OLS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，最小二乘法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905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岭回归：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Ridge regression</a:t>
            </a:r>
          </a:p>
          <a:p>
            <a:pPr marL="7905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套索回归：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 regression</a:t>
            </a: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用于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的线性模型：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905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逻辑回归：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 regression</a:t>
            </a:r>
          </a:p>
          <a:p>
            <a:pPr marL="7905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线性支持向量机：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 Support Vector Machine (L-SVM)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线性模型的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种类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534400" cy="52241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装入样本数据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wave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：单纯的是数据集，无意义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mglearn.datasets.make_wave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n_samples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=60)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#将样本随机分割为训练集和测试集两部分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from sklearn.model_selection \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	import train_test_split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X_train, X_test, y_train, y_test = \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	train_test_split(X, y, random_state=42)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线性回归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-wave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一维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229600" cy="52705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引用线性预测模型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sklearn.linear_model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LinearRegression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使用线性预测模型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对训练集进行机器学习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，学到的知识保存在模型变量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 = </a:t>
            </a:r>
            <a:r>
              <a:rPr lang="fr-FR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LinearRegression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lr.</a:t>
            </a:r>
            <a:r>
              <a:rPr lang="fr-FR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fit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(X_train, y_train)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样本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wave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的线性预测模型：</a:t>
            </a:r>
            <a:r>
              <a:rPr lang="en-US" altLang="zh-CN" sz="24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=</a:t>
            </a:r>
            <a:r>
              <a:rPr lang="en-US" altLang="zh-CN" sz="24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w*</a:t>
            </a:r>
            <a:r>
              <a:rPr lang="en-US" altLang="zh-CN" sz="2400" i="1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+</a:t>
            </a:r>
            <a:r>
              <a:rPr lang="en-US" altLang="zh-CN" sz="2400" i="1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b</a:t>
            </a:r>
            <a:endParaRPr lang="en-US" altLang="zh-CN" sz="2400" i="1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查看学习结果：系数</a:t>
            </a:r>
            <a:r>
              <a:rPr lang="en-US" altLang="zh-CN" sz="24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w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保存在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lr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的属性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coef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_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中，截距项</a:t>
            </a:r>
            <a:r>
              <a:rPr lang="en-US" altLang="zh-CN" sz="24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b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保存在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lr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的属性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intercept_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中：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lr.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coef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_	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lr.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intercept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_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线性回归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-wave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638"/>
            <a:ext cx="8229600" cy="4678362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查看模型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的学习成绩：训练集，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67%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fr-FR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lr.score(X_train, y_train)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fr-FR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查看模型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的学习成绩：测试集，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66%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lr.score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结果解读：这个结果不是很好；同时，训练集和测试集上的分数非常接近。这说明可能存在欠拟合，而不是过拟合。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线性回归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-wave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638"/>
            <a:ext cx="8229600" cy="4052888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装入样本数据：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波士顿房价扩展数据集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506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104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个标签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mglearn.datasets.load_extended_boston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将样本随机分割为训练集和测试集两部分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sklearn.model_selection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\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	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train_test_split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= \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	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train_test_split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(X, y,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random_state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=0)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线性回归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en-US" altLang="zh-CN" sz="4000" dirty="0" err="1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boston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扩展样本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98&quot;/&gt;&lt;/object&gt;&lt;object type=&quot;3&quot; unique_id=&quot;10005&quot;&gt;&lt;property id=&quot;20148&quot; value=&quot;5&quot;/&gt;&lt;property id=&quot;20300&quot; value=&quot;Slide 2&quot;/&gt;&lt;property id=&quot;20307&quot; value=&quot;297&quot;/&gt;&lt;/object&gt;&lt;object type=&quot;3&quot; unique_id=&quot;10006&quot;&gt;&lt;property id=&quot;20148&quot; value=&quot;5&quot;/&gt;&lt;property id=&quot;20300&quot; value=&quot;Slide 3&quot;/&gt;&lt;property id=&quot;20307&quot; value=&quot;260&quot;/&gt;&lt;/object&gt;&lt;object type=&quot;3&quot; unique_id=&quot;10007&quot;&gt;&lt;property id=&quot;20148&quot; value=&quot;5&quot;/&gt;&lt;property id=&quot;20300&quot; value=&quot;Slide 4&quot;/&gt;&lt;property id=&quot;20307&quot; value=&quot;303&quot;/&gt;&lt;/object&gt;&lt;object type=&quot;3&quot; unique_id=&quot;10008&quot;&gt;&lt;property id=&quot;20148&quot; value=&quot;5&quot;/&gt;&lt;property id=&quot;20300&quot; value=&quot;Slide 5&quot;/&gt;&lt;property id=&quot;20307&quot; value=&quot;262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object type=&quot;3&quot; unique_id=&quot;10010&quot;&gt;&lt;property id=&quot;20148&quot; value=&quot;5&quot;/&gt;&lt;property id=&quot;20300&quot; value=&quot;Slide 7&quot;/&gt;&lt;property id=&quot;20307&quot; value=&quot;263&quot;/&gt;&lt;/object&gt;&lt;object type=&quot;3&quot; unique_id=&quot;10011&quot;&gt;&lt;property id=&quot;20148&quot; value=&quot;5&quot;/&gt;&lt;property id=&quot;20300&quot; value=&quot;Slide 8&quot;/&gt;&lt;property id=&quot;20307&quot; value=&quot;264&quot;/&gt;&lt;/object&gt;&lt;object type=&quot;3&quot; unique_id=&quot;10012&quot;&gt;&lt;property id=&quot;20148&quot; value=&quot;5&quot;/&gt;&lt;property id=&quot;20300&quot; value=&quot;Slide 9&quot;/&gt;&lt;property id=&quot;20307&quot; value=&quot;265&quot;/&gt;&lt;/object&gt;&lt;object type=&quot;3&quot; unique_id=&quot;10013&quot;&gt;&lt;property id=&quot;20148&quot; value=&quot;5&quot;/&gt;&lt;property id=&quot;20300&quot; value=&quot;Slide 10&quot;/&gt;&lt;property id=&quot;20307&quot; value=&quot;270&quot;/&gt;&lt;/object&gt;&lt;object type=&quot;3&quot; unique_id=&quot;10014&quot;&gt;&lt;property id=&quot;20148&quot; value=&quot;5&quot;/&gt;&lt;property id=&quot;20300&quot; value=&quot;Slide 11&quot;/&gt;&lt;property id=&quot;20307&quot; value=&quot;269&quot;/&gt;&lt;/object&gt;&lt;object type=&quot;3&quot; unique_id=&quot;10015&quot;&gt;&lt;property id=&quot;20148&quot; value=&quot;5&quot;/&gt;&lt;property id=&quot;20300&quot; value=&quot;Slide 12&quot;/&gt;&lt;property id=&quot;20307&quot; value=&quot;286&quot;/&gt;&lt;/object&gt;&lt;object type=&quot;3&quot; unique_id=&quot;10016&quot;&gt;&lt;property id=&quot;20148&quot; value=&quot;5&quot;/&gt;&lt;property id=&quot;20300&quot; value=&quot;Slide 13&quot;/&gt;&lt;property id=&quot;20307&quot; value=&quot;273&quot;/&gt;&lt;/object&gt;&lt;object type=&quot;3&quot; unique_id=&quot;10017&quot;&gt;&lt;property id=&quot;20148&quot; value=&quot;5&quot;/&gt;&lt;property id=&quot;20300&quot; value=&quot;Slide 14&quot;/&gt;&lt;property id=&quot;20307&quot; value=&quot;294&quot;/&gt;&lt;/object&gt;&lt;object type=&quot;3&quot; unique_id=&quot;10018&quot;&gt;&lt;property id=&quot;20148&quot; value=&quot;5&quot;/&gt;&lt;property id=&quot;20300&quot; value=&quot;Slide 15&quot;/&gt;&lt;property id=&quot;20307&quot; value=&quot;304&quot;/&gt;&lt;/object&gt;&lt;object type=&quot;3&quot; unique_id=&quot;10019&quot;&gt;&lt;property id=&quot;20148&quot; value=&quot;5&quot;/&gt;&lt;property id=&quot;20300&quot; value=&quot;Slide 16&quot;/&gt;&lt;property id=&quot;20307&quot; value=&quot;305&quot;/&gt;&lt;/object&gt;&lt;object type=&quot;3&quot; unique_id=&quot;10020&quot;&gt;&lt;property id=&quot;20148&quot; value=&quot;5&quot;/&gt;&lt;property id=&quot;20300&quot; value=&quot;Slide 17&quot;/&gt;&lt;property id=&quot;20307&quot; value=&quot;271&quot;/&gt;&lt;/object&gt;&lt;object type=&quot;3&quot; unique_id=&quot;10021&quot;&gt;&lt;property id=&quot;20148&quot; value=&quot;5&quot;/&gt;&lt;property id=&quot;20300&quot; value=&quot;Slide 18&quot;/&gt;&lt;property id=&quot;20307&quot; value=&quot;306&quot;/&gt;&lt;/object&gt;&lt;object type=&quot;3&quot; unique_id=&quot;10022&quot;&gt;&lt;property id=&quot;20148&quot; value=&quot;5&quot;/&gt;&lt;property id=&quot;20300&quot; value=&quot;Slide 19&quot;/&gt;&lt;property id=&quot;20307&quot; value=&quot;287&quot;/&gt;&lt;/object&gt;&lt;object type=&quot;3&quot; unique_id=&quot;10023&quot;&gt;&lt;property id=&quot;20148&quot; value=&quot;5&quot;/&gt;&lt;property id=&quot;20300&quot; value=&quot;Slide 20&quot;/&gt;&lt;property id=&quot;20307&quot; value=&quot;300&quot;/&gt;&lt;/object&gt;&lt;object type=&quot;3&quot; unique_id=&quot;10024&quot;&gt;&lt;property id=&quot;20148&quot; value=&quot;5&quot;/&gt;&lt;property id=&quot;20300&quot; value=&quot;Slide 21&quot;/&gt;&lt;property id=&quot;20307&quot; value=&quot;307&quot;/&gt;&lt;/object&gt;&lt;object type=&quot;3&quot; unique_id=&quot;10025&quot;&gt;&lt;property id=&quot;20148&quot; value=&quot;5&quot;/&gt;&lt;property id=&quot;20300&quot; value=&quot;Slide 22&quot;/&gt;&lt;property id=&quot;20307&quot; value=&quot;274&quot;/&gt;&lt;/object&gt;&lt;object type=&quot;3&quot; unique_id=&quot;10026&quot;&gt;&lt;property id=&quot;20148&quot; value=&quot;5&quot;/&gt;&lt;property id=&quot;20300&quot; value=&quot;Slide 23&quot;/&gt;&lt;property id=&quot;20307&quot; value=&quot;301&quot;/&gt;&lt;/object&gt;&lt;object type=&quot;3&quot; unique_id=&quot;10027&quot;&gt;&lt;property id=&quot;20148&quot; value=&quot;5&quot;/&gt;&lt;property id=&quot;20300&quot; value=&quot;Slide 24&quot;/&gt;&lt;property id=&quot;20307&quot; value=&quot;288&quot;/&gt;&lt;/object&gt;&lt;object type=&quot;3&quot; unique_id=&quot;10028&quot;&gt;&lt;property id=&quot;20148&quot; value=&quot;5&quot;/&gt;&lt;property id=&quot;20300&quot; value=&quot;Slide 25&quot;/&gt;&lt;property id=&quot;20307&quot; value=&quot;302&quot;/&gt;&lt;/object&gt;&lt;/object&gt;&lt;/object&gt;&lt;/database&gt;"/>
  <p:tag name="SECTOMILLISECCONVERTED" val="1"/>
  <p:tag name="KSO_WPP_MARK_KEY" val="f4160328-c907-47b2-92d8-79c496b48121"/>
  <p:tag name="COMMONDATA" val="eyJoZGlkIjoiN2E4MjFkMmYwYTdkMzk0ZGNiZjYzZGYwYWEwMzkzYzk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249</TotalTime>
  <Words>3403</Words>
  <Application>Microsoft Macintosh PowerPoint</Application>
  <PresentationFormat>On-screen Show (4:3)</PresentationFormat>
  <Paragraphs>286</Paragraphs>
  <Slides>35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6" baseType="lpstr">
      <vt:lpstr>宋体</vt:lpstr>
      <vt:lpstr>微软雅黑 Light</vt:lpstr>
      <vt:lpstr>Arial</vt:lpstr>
      <vt:lpstr>Cambria Math</vt:lpstr>
      <vt:lpstr>Lucida Sans Unicode</vt:lpstr>
      <vt:lpstr>Times New Roman</vt:lpstr>
      <vt:lpstr>Verdana</vt:lpstr>
      <vt:lpstr>Wingdings</vt:lpstr>
      <vt:lpstr>Wingdings 2</vt:lpstr>
      <vt:lpstr>Wingdings 3</vt:lpstr>
      <vt:lpstr>Concourse</vt:lpstr>
      <vt:lpstr>PowerPoint Presentation</vt:lpstr>
      <vt:lpstr>本讲要点</vt:lpstr>
      <vt:lpstr>线性模型的理论原理</vt:lpstr>
      <vt:lpstr>线性模型的理论原理</vt:lpstr>
      <vt:lpstr>线性模型的种类</vt:lpstr>
      <vt:lpstr>线性回归案例-wave样本(一维)</vt:lpstr>
      <vt:lpstr>线性回归案例-wave样本</vt:lpstr>
      <vt:lpstr>线性回归案例-wave样本</vt:lpstr>
      <vt:lpstr>线性回归案例-boston扩展样本</vt:lpstr>
      <vt:lpstr>线性回归案例-boston扩展样本</vt:lpstr>
      <vt:lpstr>线性回归案例-boston扩展样本</vt:lpstr>
      <vt:lpstr>线性回归-解决过拟合问题</vt:lpstr>
      <vt:lpstr>正则化原理</vt:lpstr>
      <vt:lpstr>正则化原理：L1范数</vt:lpstr>
      <vt:lpstr>正则化原理：L2范数</vt:lpstr>
      <vt:lpstr>正则化的“副作用”</vt:lpstr>
      <vt:lpstr>正则化的目的</vt:lpstr>
      <vt:lpstr>Lasso回归案例-Boston扩展样本</vt:lpstr>
      <vt:lpstr>Lasso回归案例-Boston扩展样本</vt:lpstr>
      <vt:lpstr>Lasso回归案例-Boston扩展样本</vt:lpstr>
      <vt:lpstr>Lasso回归案例-Boston扩展样本</vt:lpstr>
      <vt:lpstr>Lasso回归总结</vt:lpstr>
      <vt:lpstr>岭回归案例-Boston扩展样本</vt:lpstr>
      <vt:lpstr>岭回归案例-Boston扩展样本</vt:lpstr>
      <vt:lpstr>岭回归案例-Boston扩展样本</vt:lpstr>
      <vt:lpstr>岭回归案例-Boston扩展样本</vt:lpstr>
      <vt:lpstr>岭回归案例-Boston扩展样本</vt:lpstr>
      <vt:lpstr>岭回归总结</vt:lpstr>
      <vt:lpstr>ElasticNet回归</vt:lpstr>
      <vt:lpstr>ElasticNet回归</vt:lpstr>
      <vt:lpstr>PowerPoint Presentation</vt:lpstr>
      <vt:lpstr>ElasticNet回归案例</vt:lpstr>
      <vt:lpstr>ElasticNet回归案例</vt:lpstr>
      <vt:lpstr>ElasticNet回归案例</vt:lpstr>
      <vt:lpstr>ElasticNet回归案例</vt:lpstr>
    </vt:vector>
  </TitlesOfParts>
  <Company>Irwin/ McGraw-Hill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subject>Introduction to Corporate Finance</dc:subject>
  <dc:creator>John Stansfield</dc:creator>
  <cp:lastModifiedBy>Xiaosong DING</cp:lastModifiedBy>
  <cp:revision>499</cp:revision>
  <dcterms:created xsi:type="dcterms:W3CDTF">2001-03-01T05:50:00Z</dcterms:created>
  <dcterms:modified xsi:type="dcterms:W3CDTF">2024-05-10T07:12:12Z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B6AAB88D2BCA4AEE8CCF8374D7170BEF</vt:lpwstr>
  </property>
  <property fmtid="{D5CDD505-2E9C-101B-9397-08002B2CF9AE}" pid="3" name="KSOProductBuildVer">
    <vt:lpwstr>2052-12.1.0.16417</vt:lpwstr>
  </property>
</Properties>
</file>