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90" r:id="rId2"/>
    <p:sldId id="291" r:id="rId3"/>
    <p:sldId id="331" r:id="rId4"/>
    <p:sldId id="437" r:id="rId5"/>
    <p:sldId id="438" r:id="rId6"/>
    <p:sldId id="332" r:id="rId7"/>
    <p:sldId id="440" r:id="rId8"/>
    <p:sldId id="442" r:id="rId9"/>
    <p:sldId id="441" r:id="rId10"/>
    <p:sldId id="443" r:id="rId11"/>
    <p:sldId id="444" r:id="rId12"/>
    <p:sldId id="445" r:id="rId13"/>
    <p:sldId id="446" r:id="rId14"/>
    <p:sldId id="447" r:id="rId15"/>
    <p:sldId id="448" r:id="rId16"/>
    <p:sldId id="449" r:id="rId17"/>
    <p:sldId id="450" r:id="rId18"/>
    <p:sldId id="451" r:id="rId19"/>
    <p:sldId id="452" r:id="rId20"/>
    <p:sldId id="453" r:id="rId21"/>
    <p:sldId id="454" r:id="rId22"/>
    <p:sldId id="455" r:id="rId23"/>
    <p:sldId id="456" r:id="rId24"/>
    <p:sldId id="457" r:id="rId25"/>
    <p:sldId id="459" r:id="rId26"/>
    <p:sldId id="460" r:id="rId27"/>
    <p:sldId id="461" r:id="rId28"/>
    <p:sldId id="462" r:id="rId29"/>
    <p:sldId id="463" r:id="rId30"/>
    <p:sldId id="464" r:id="rId31"/>
    <p:sldId id="465" r:id="rId32"/>
    <p:sldId id="466" r:id="rId33"/>
    <p:sldId id="467" r:id="rId34"/>
    <p:sldId id="468" r:id="rId35"/>
    <p:sldId id="469" r:id="rId36"/>
    <p:sldId id="470" r:id="rId37"/>
    <p:sldId id="471" r:id="rId38"/>
    <p:sldId id="472" r:id="rId39"/>
    <p:sldId id="473" r:id="rId40"/>
    <p:sldId id="474" r:id="rId41"/>
    <p:sldId id="475" r:id="rId42"/>
    <p:sldId id="476" r:id="rId43"/>
    <p:sldId id="477" r:id="rId44"/>
    <p:sldId id="478" r:id="rId45"/>
    <p:sldId id="479" r:id="rId46"/>
    <p:sldId id="480" r:id="rId47"/>
    <p:sldId id="481" r:id="rId48"/>
    <p:sldId id="482" r:id="rId49"/>
    <p:sldId id="484" r:id="rId50"/>
    <p:sldId id="483" r:id="rId51"/>
    <p:sldId id="485" r:id="rId52"/>
    <p:sldId id="486" r:id="rId53"/>
    <p:sldId id="487" r:id="rId54"/>
    <p:sldId id="488" r:id="rId55"/>
    <p:sldId id="489" r:id="rId56"/>
    <p:sldId id="490" r:id="rId57"/>
    <p:sldId id="491" r:id="rId58"/>
    <p:sldId id="492" r:id="rId59"/>
    <p:sldId id="493" r:id="rId60"/>
    <p:sldId id="494" r:id="rId61"/>
    <p:sldId id="495" r:id="rId62"/>
    <p:sldId id="496" r:id="rId63"/>
    <p:sldId id="497" r:id="rId64"/>
    <p:sldId id="499" r:id="rId65"/>
    <p:sldId id="498" r:id="rId66"/>
    <p:sldId id="500" r:id="rId67"/>
    <p:sldId id="501" r:id="rId68"/>
    <p:sldId id="502" r:id="rId69"/>
    <p:sldId id="503" r:id="rId70"/>
    <p:sldId id="504" r:id="rId71"/>
    <p:sldId id="505" r:id="rId72"/>
    <p:sldId id="506" r:id="rId73"/>
    <p:sldId id="507" r:id="rId74"/>
    <p:sldId id="508" r:id="rId75"/>
    <p:sldId id="509" r:id="rId76"/>
    <p:sldId id="510" r:id="rId77"/>
    <p:sldId id="511" r:id="rId78"/>
    <p:sldId id="512" r:id="rId79"/>
    <p:sldId id="513" r:id="rId80"/>
    <p:sldId id="514" r:id="rId81"/>
    <p:sldId id="515" r:id="rId82"/>
    <p:sldId id="516" r:id="rId83"/>
    <p:sldId id="517" r:id="rId84"/>
    <p:sldId id="518" r:id="rId85"/>
  </p:sldIdLst>
  <p:sldSz cx="12192000" cy="6858000"/>
  <p:notesSz cx="6858000" cy="9144000"/>
  <p:custDataLst>
    <p:tags r:id="rId87"/>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999">
          <p15:clr>
            <a:srgbClr val="A4A3A4"/>
          </p15:clr>
        </p15:guide>
        <p15:guide id="2" orient="horz" pos="1366">
          <p15:clr>
            <a:srgbClr val="A4A3A4"/>
          </p15:clr>
        </p15:guide>
        <p15:guide id="3" orient="horz" pos="2682">
          <p15:clr>
            <a:srgbClr val="A4A3A4"/>
          </p15:clr>
        </p15:guide>
        <p15:guide id="4" pos="3840">
          <p15:clr>
            <a:srgbClr val="A4A3A4"/>
          </p15:clr>
        </p15:guide>
        <p15:guide id="5" pos="1141">
          <p15:clr>
            <a:srgbClr val="A4A3A4"/>
          </p15:clr>
        </p15:guide>
        <p15:guide id="6" pos="5632">
          <p15:clr>
            <a:srgbClr val="A4A3A4"/>
          </p15:clr>
        </p15:guide>
        <p15:guide id="7" pos="7038">
          <p15:clr>
            <a:srgbClr val="A4A3A4"/>
          </p15:clr>
        </p15:guide>
        <p15:guide id="8"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808E8"/>
    <a:srgbClr val="4F91A0"/>
    <a:srgbClr val="308234"/>
    <a:srgbClr val="79B0BD"/>
    <a:srgbClr val="3A3A3A"/>
    <a:srgbClr val="FFC001"/>
    <a:srgbClr val="FAFAFA"/>
    <a:srgbClr val="F0B700"/>
    <a:srgbClr val="E2AC00"/>
    <a:srgbClr val="B08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autoAdjust="0"/>
  </p:normalViewPr>
  <p:slideViewPr>
    <p:cSldViewPr snapToGrid="0">
      <p:cViewPr varScale="1">
        <p:scale>
          <a:sx n="114" d="100"/>
          <a:sy n="114" d="100"/>
        </p:scale>
        <p:origin x="606" y="10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C5185088-C21B-4EF8-9223-736203207FFA}" type="datetimeFigureOut">
              <a:rPr lang="zh-CN" altLang="en-US"/>
              <a:pPr>
                <a:defRPr/>
              </a:pPr>
              <a:t>2022/11/5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B56F162B-F023-4A11-961C-6EBAE8C7F26C}" type="slidenum">
              <a:rPr lang="zh-CN" altLang="en-US"/>
              <a:pPr>
                <a:defRPr/>
              </a:pPr>
              <a:t>‹#›</a:t>
            </a:fld>
            <a:endParaRPr lang="zh-CN" altLang="en-US"/>
          </a:p>
        </p:txBody>
      </p:sp>
    </p:spTree>
    <p:extLst>
      <p:ext uri="{BB962C8B-B14F-4D97-AF65-F5344CB8AC3E}">
        <p14:creationId xmlns:p14="http://schemas.microsoft.com/office/powerpoint/2010/main" val="1161700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a:t>
            </a:fld>
            <a:endParaRPr lang="zh-CN" altLang="en-US">
              <a:cs typeface="等线"/>
            </a:endParaRPr>
          </a:p>
        </p:txBody>
      </p:sp>
    </p:spTree>
    <p:extLst>
      <p:ext uri="{BB962C8B-B14F-4D97-AF65-F5344CB8AC3E}">
        <p14:creationId xmlns:p14="http://schemas.microsoft.com/office/powerpoint/2010/main" val="2926180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3602923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2442949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12</a:t>
            </a:fld>
            <a:endParaRPr lang="zh-CN" altLang="en-US"/>
          </a:p>
        </p:txBody>
      </p:sp>
    </p:spTree>
    <p:extLst>
      <p:ext uri="{BB962C8B-B14F-4D97-AF65-F5344CB8AC3E}">
        <p14:creationId xmlns:p14="http://schemas.microsoft.com/office/powerpoint/2010/main" val="4112513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13</a:t>
            </a:fld>
            <a:endParaRPr lang="zh-CN" altLang="en-US"/>
          </a:p>
        </p:txBody>
      </p:sp>
    </p:spTree>
    <p:extLst>
      <p:ext uri="{BB962C8B-B14F-4D97-AF65-F5344CB8AC3E}">
        <p14:creationId xmlns:p14="http://schemas.microsoft.com/office/powerpoint/2010/main" val="3626126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3418793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15</a:t>
            </a:fld>
            <a:endParaRPr lang="zh-CN" altLang="en-US"/>
          </a:p>
        </p:txBody>
      </p:sp>
    </p:spTree>
    <p:extLst>
      <p:ext uri="{BB962C8B-B14F-4D97-AF65-F5344CB8AC3E}">
        <p14:creationId xmlns:p14="http://schemas.microsoft.com/office/powerpoint/2010/main" val="3054268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16</a:t>
            </a:fld>
            <a:endParaRPr lang="zh-CN" altLang="en-US"/>
          </a:p>
        </p:txBody>
      </p:sp>
    </p:spTree>
    <p:extLst>
      <p:ext uri="{BB962C8B-B14F-4D97-AF65-F5344CB8AC3E}">
        <p14:creationId xmlns:p14="http://schemas.microsoft.com/office/powerpoint/2010/main" val="75396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17</a:t>
            </a:fld>
            <a:endParaRPr lang="zh-CN" altLang="en-US"/>
          </a:p>
        </p:txBody>
      </p:sp>
    </p:spTree>
    <p:extLst>
      <p:ext uri="{BB962C8B-B14F-4D97-AF65-F5344CB8AC3E}">
        <p14:creationId xmlns:p14="http://schemas.microsoft.com/office/powerpoint/2010/main" val="1197710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18</a:t>
            </a:fld>
            <a:endParaRPr lang="zh-CN" altLang="en-US"/>
          </a:p>
        </p:txBody>
      </p:sp>
    </p:spTree>
    <p:extLst>
      <p:ext uri="{BB962C8B-B14F-4D97-AF65-F5344CB8AC3E}">
        <p14:creationId xmlns:p14="http://schemas.microsoft.com/office/powerpoint/2010/main" val="4197575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19</a:t>
            </a:fld>
            <a:endParaRPr lang="zh-CN" altLang="en-US"/>
          </a:p>
        </p:txBody>
      </p:sp>
    </p:spTree>
    <p:extLst>
      <p:ext uri="{BB962C8B-B14F-4D97-AF65-F5344CB8AC3E}">
        <p14:creationId xmlns:p14="http://schemas.microsoft.com/office/powerpoint/2010/main" val="3645683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379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52D1F-50B3-45F2-81CE-C62D0FC8BA68}" type="slidenum">
              <a:rPr lang="zh-CN" altLang="en-US" smtClean="0">
                <a:cs typeface="等线"/>
              </a:rPr>
              <a:pPr fontAlgn="base">
                <a:spcBef>
                  <a:spcPct val="0"/>
                </a:spcBef>
                <a:spcAft>
                  <a:spcPct val="0"/>
                </a:spcAft>
                <a:defRPr/>
              </a:pPr>
              <a:t>2</a:t>
            </a:fld>
            <a:endParaRPr lang="zh-CN" altLang="en-US">
              <a:cs typeface="等线"/>
            </a:endParaRPr>
          </a:p>
        </p:txBody>
      </p:sp>
    </p:spTree>
    <p:extLst>
      <p:ext uri="{BB962C8B-B14F-4D97-AF65-F5344CB8AC3E}">
        <p14:creationId xmlns:p14="http://schemas.microsoft.com/office/powerpoint/2010/main" val="6368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20</a:t>
            </a:fld>
            <a:endParaRPr lang="zh-CN" altLang="en-US"/>
          </a:p>
        </p:txBody>
      </p:sp>
    </p:spTree>
    <p:extLst>
      <p:ext uri="{BB962C8B-B14F-4D97-AF65-F5344CB8AC3E}">
        <p14:creationId xmlns:p14="http://schemas.microsoft.com/office/powerpoint/2010/main" val="3554996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21</a:t>
            </a:fld>
            <a:endParaRPr lang="zh-CN" altLang="en-US"/>
          </a:p>
        </p:txBody>
      </p:sp>
    </p:spTree>
    <p:extLst>
      <p:ext uri="{BB962C8B-B14F-4D97-AF65-F5344CB8AC3E}">
        <p14:creationId xmlns:p14="http://schemas.microsoft.com/office/powerpoint/2010/main" val="7171704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22</a:t>
            </a:fld>
            <a:endParaRPr lang="zh-CN" altLang="en-US"/>
          </a:p>
        </p:txBody>
      </p:sp>
    </p:spTree>
    <p:extLst>
      <p:ext uri="{BB962C8B-B14F-4D97-AF65-F5344CB8AC3E}">
        <p14:creationId xmlns:p14="http://schemas.microsoft.com/office/powerpoint/2010/main" val="2340129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extLst>
      <p:ext uri="{BB962C8B-B14F-4D97-AF65-F5344CB8AC3E}">
        <p14:creationId xmlns:p14="http://schemas.microsoft.com/office/powerpoint/2010/main" val="2737967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24</a:t>
            </a:fld>
            <a:endParaRPr lang="zh-CN" altLang="en-US"/>
          </a:p>
        </p:txBody>
      </p:sp>
    </p:spTree>
    <p:extLst>
      <p:ext uri="{BB962C8B-B14F-4D97-AF65-F5344CB8AC3E}">
        <p14:creationId xmlns:p14="http://schemas.microsoft.com/office/powerpoint/2010/main" val="749161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25</a:t>
            </a:fld>
            <a:endParaRPr lang="zh-CN" altLang="en-US"/>
          </a:p>
        </p:txBody>
      </p:sp>
    </p:spTree>
    <p:extLst>
      <p:ext uri="{BB962C8B-B14F-4D97-AF65-F5344CB8AC3E}">
        <p14:creationId xmlns:p14="http://schemas.microsoft.com/office/powerpoint/2010/main" val="28741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26</a:t>
            </a:fld>
            <a:endParaRPr lang="zh-CN" altLang="en-US"/>
          </a:p>
        </p:txBody>
      </p:sp>
    </p:spTree>
    <p:extLst>
      <p:ext uri="{BB962C8B-B14F-4D97-AF65-F5344CB8AC3E}">
        <p14:creationId xmlns:p14="http://schemas.microsoft.com/office/powerpoint/2010/main" val="19388258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27</a:t>
            </a:fld>
            <a:endParaRPr lang="zh-CN" altLang="en-US"/>
          </a:p>
        </p:txBody>
      </p:sp>
    </p:spTree>
    <p:extLst>
      <p:ext uri="{BB962C8B-B14F-4D97-AF65-F5344CB8AC3E}">
        <p14:creationId xmlns:p14="http://schemas.microsoft.com/office/powerpoint/2010/main" val="867620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28</a:t>
            </a:fld>
            <a:endParaRPr lang="zh-CN" altLang="en-US"/>
          </a:p>
        </p:txBody>
      </p:sp>
    </p:spTree>
    <p:extLst>
      <p:ext uri="{BB962C8B-B14F-4D97-AF65-F5344CB8AC3E}">
        <p14:creationId xmlns:p14="http://schemas.microsoft.com/office/powerpoint/2010/main" val="21681588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29</a:t>
            </a:fld>
            <a:endParaRPr lang="zh-CN" altLang="en-US"/>
          </a:p>
        </p:txBody>
      </p:sp>
    </p:spTree>
    <p:extLst>
      <p:ext uri="{BB962C8B-B14F-4D97-AF65-F5344CB8AC3E}">
        <p14:creationId xmlns:p14="http://schemas.microsoft.com/office/powerpoint/2010/main" val="3644673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976646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679670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31</a:t>
            </a:fld>
            <a:endParaRPr lang="zh-CN" altLang="en-US"/>
          </a:p>
        </p:txBody>
      </p:sp>
    </p:spTree>
    <p:extLst>
      <p:ext uri="{BB962C8B-B14F-4D97-AF65-F5344CB8AC3E}">
        <p14:creationId xmlns:p14="http://schemas.microsoft.com/office/powerpoint/2010/main" val="2003033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32</a:t>
            </a:fld>
            <a:endParaRPr lang="zh-CN" altLang="en-US"/>
          </a:p>
        </p:txBody>
      </p:sp>
    </p:spTree>
    <p:extLst>
      <p:ext uri="{BB962C8B-B14F-4D97-AF65-F5344CB8AC3E}">
        <p14:creationId xmlns:p14="http://schemas.microsoft.com/office/powerpoint/2010/main" val="8886863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33</a:t>
            </a:fld>
            <a:endParaRPr lang="zh-CN" altLang="en-US"/>
          </a:p>
        </p:txBody>
      </p:sp>
    </p:spTree>
    <p:extLst>
      <p:ext uri="{BB962C8B-B14F-4D97-AF65-F5344CB8AC3E}">
        <p14:creationId xmlns:p14="http://schemas.microsoft.com/office/powerpoint/2010/main" val="37568456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34</a:t>
            </a:fld>
            <a:endParaRPr lang="zh-CN" altLang="en-US"/>
          </a:p>
        </p:txBody>
      </p:sp>
    </p:spTree>
    <p:extLst>
      <p:ext uri="{BB962C8B-B14F-4D97-AF65-F5344CB8AC3E}">
        <p14:creationId xmlns:p14="http://schemas.microsoft.com/office/powerpoint/2010/main" val="3239834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35</a:t>
            </a:fld>
            <a:endParaRPr lang="zh-CN" altLang="en-US"/>
          </a:p>
        </p:txBody>
      </p:sp>
    </p:spTree>
    <p:extLst>
      <p:ext uri="{BB962C8B-B14F-4D97-AF65-F5344CB8AC3E}">
        <p14:creationId xmlns:p14="http://schemas.microsoft.com/office/powerpoint/2010/main" val="1254641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36</a:t>
            </a:fld>
            <a:endParaRPr lang="zh-CN" altLang="en-US"/>
          </a:p>
        </p:txBody>
      </p:sp>
    </p:spTree>
    <p:extLst>
      <p:ext uri="{BB962C8B-B14F-4D97-AF65-F5344CB8AC3E}">
        <p14:creationId xmlns:p14="http://schemas.microsoft.com/office/powerpoint/2010/main" val="26254392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37</a:t>
            </a:fld>
            <a:endParaRPr lang="zh-CN" altLang="en-US"/>
          </a:p>
        </p:txBody>
      </p:sp>
    </p:spTree>
    <p:extLst>
      <p:ext uri="{BB962C8B-B14F-4D97-AF65-F5344CB8AC3E}">
        <p14:creationId xmlns:p14="http://schemas.microsoft.com/office/powerpoint/2010/main" val="42169496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38</a:t>
            </a:fld>
            <a:endParaRPr lang="zh-CN" altLang="en-US"/>
          </a:p>
        </p:txBody>
      </p:sp>
    </p:spTree>
    <p:extLst>
      <p:ext uri="{BB962C8B-B14F-4D97-AF65-F5344CB8AC3E}">
        <p14:creationId xmlns:p14="http://schemas.microsoft.com/office/powerpoint/2010/main" val="13420899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39</a:t>
            </a:fld>
            <a:endParaRPr lang="zh-CN" altLang="en-US"/>
          </a:p>
        </p:txBody>
      </p:sp>
    </p:spTree>
    <p:extLst>
      <p:ext uri="{BB962C8B-B14F-4D97-AF65-F5344CB8AC3E}">
        <p14:creationId xmlns:p14="http://schemas.microsoft.com/office/powerpoint/2010/main" val="1842580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629260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40</a:t>
            </a:fld>
            <a:endParaRPr lang="zh-CN" altLang="en-US"/>
          </a:p>
        </p:txBody>
      </p:sp>
    </p:spTree>
    <p:extLst>
      <p:ext uri="{BB962C8B-B14F-4D97-AF65-F5344CB8AC3E}">
        <p14:creationId xmlns:p14="http://schemas.microsoft.com/office/powerpoint/2010/main" val="10084675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41</a:t>
            </a:fld>
            <a:endParaRPr lang="zh-CN" altLang="en-US"/>
          </a:p>
        </p:txBody>
      </p:sp>
    </p:spTree>
    <p:extLst>
      <p:ext uri="{BB962C8B-B14F-4D97-AF65-F5344CB8AC3E}">
        <p14:creationId xmlns:p14="http://schemas.microsoft.com/office/powerpoint/2010/main" val="17496061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42</a:t>
            </a:fld>
            <a:endParaRPr lang="zh-CN" altLang="en-US"/>
          </a:p>
        </p:txBody>
      </p:sp>
    </p:spTree>
    <p:extLst>
      <p:ext uri="{BB962C8B-B14F-4D97-AF65-F5344CB8AC3E}">
        <p14:creationId xmlns:p14="http://schemas.microsoft.com/office/powerpoint/2010/main" val="35719459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43</a:t>
            </a:fld>
            <a:endParaRPr lang="zh-CN" altLang="en-US"/>
          </a:p>
        </p:txBody>
      </p:sp>
    </p:spTree>
    <p:extLst>
      <p:ext uri="{BB962C8B-B14F-4D97-AF65-F5344CB8AC3E}">
        <p14:creationId xmlns:p14="http://schemas.microsoft.com/office/powerpoint/2010/main" val="8768662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44</a:t>
            </a:fld>
            <a:endParaRPr lang="zh-CN" altLang="en-US"/>
          </a:p>
        </p:txBody>
      </p:sp>
    </p:spTree>
    <p:extLst>
      <p:ext uri="{BB962C8B-B14F-4D97-AF65-F5344CB8AC3E}">
        <p14:creationId xmlns:p14="http://schemas.microsoft.com/office/powerpoint/2010/main" val="447740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45</a:t>
            </a:fld>
            <a:endParaRPr lang="zh-CN" altLang="en-US"/>
          </a:p>
        </p:txBody>
      </p:sp>
    </p:spTree>
    <p:extLst>
      <p:ext uri="{BB962C8B-B14F-4D97-AF65-F5344CB8AC3E}">
        <p14:creationId xmlns:p14="http://schemas.microsoft.com/office/powerpoint/2010/main" val="33136036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46</a:t>
            </a:fld>
            <a:endParaRPr lang="zh-CN" altLang="en-US"/>
          </a:p>
        </p:txBody>
      </p:sp>
    </p:spTree>
    <p:extLst>
      <p:ext uri="{BB962C8B-B14F-4D97-AF65-F5344CB8AC3E}">
        <p14:creationId xmlns:p14="http://schemas.microsoft.com/office/powerpoint/2010/main" val="31745411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47</a:t>
            </a:fld>
            <a:endParaRPr lang="zh-CN" altLang="en-US"/>
          </a:p>
        </p:txBody>
      </p:sp>
    </p:spTree>
    <p:extLst>
      <p:ext uri="{BB962C8B-B14F-4D97-AF65-F5344CB8AC3E}">
        <p14:creationId xmlns:p14="http://schemas.microsoft.com/office/powerpoint/2010/main" val="12921268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48</a:t>
            </a:fld>
            <a:endParaRPr lang="zh-CN" altLang="en-US"/>
          </a:p>
        </p:txBody>
      </p:sp>
    </p:spTree>
    <p:extLst>
      <p:ext uri="{BB962C8B-B14F-4D97-AF65-F5344CB8AC3E}">
        <p14:creationId xmlns:p14="http://schemas.microsoft.com/office/powerpoint/2010/main" val="838884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49</a:t>
            </a:fld>
            <a:endParaRPr lang="zh-CN" altLang="en-US"/>
          </a:p>
        </p:txBody>
      </p:sp>
    </p:spTree>
    <p:extLst>
      <p:ext uri="{BB962C8B-B14F-4D97-AF65-F5344CB8AC3E}">
        <p14:creationId xmlns:p14="http://schemas.microsoft.com/office/powerpoint/2010/main" val="2024745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27226997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50</a:t>
            </a:fld>
            <a:endParaRPr lang="zh-CN" altLang="en-US"/>
          </a:p>
        </p:txBody>
      </p:sp>
    </p:spTree>
    <p:extLst>
      <p:ext uri="{BB962C8B-B14F-4D97-AF65-F5344CB8AC3E}">
        <p14:creationId xmlns:p14="http://schemas.microsoft.com/office/powerpoint/2010/main" val="14545960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51</a:t>
            </a:fld>
            <a:endParaRPr lang="zh-CN" altLang="en-US"/>
          </a:p>
        </p:txBody>
      </p:sp>
    </p:spTree>
    <p:extLst>
      <p:ext uri="{BB962C8B-B14F-4D97-AF65-F5344CB8AC3E}">
        <p14:creationId xmlns:p14="http://schemas.microsoft.com/office/powerpoint/2010/main" val="29019412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52</a:t>
            </a:fld>
            <a:endParaRPr lang="zh-CN" altLang="en-US"/>
          </a:p>
        </p:txBody>
      </p:sp>
    </p:spTree>
    <p:extLst>
      <p:ext uri="{BB962C8B-B14F-4D97-AF65-F5344CB8AC3E}">
        <p14:creationId xmlns:p14="http://schemas.microsoft.com/office/powerpoint/2010/main" val="9783454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53</a:t>
            </a:fld>
            <a:endParaRPr lang="zh-CN" altLang="en-US"/>
          </a:p>
        </p:txBody>
      </p:sp>
    </p:spTree>
    <p:extLst>
      <p:ext uri="{BB962C8B-B14F-4D97-AF65-F5344CB8AC3E}">
        <p14:creationId xmlns:p14="http://schemas.microsoft.com/office/powerpoint/2010/main" val="21513680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54</a:t>
            </a:fld>
            <a:endParaRPr lang="zh-CN" altLang="en-US"/>
          </a:p>
        </p:txBody>
      </p:sp>
    </p:spTree>
    <p:extLst>
      <p:ext uri="{BB962C8B-B14F-4D97-AF65-F5344CB8AC3E}">
        <p14:creationId xmlns:p14="http://schemas.microsoft.com/office/powerpoint/2010/main" val="36492584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55</a:t>
            </a:fld>
            <a:endParaRPr lang="zh-CN" altLang="en-US"/>
          </a:p>
        </p:txBody>
      </p:sp>
    </p:spTree>
    <p:extLst>
      <p:ext uri="{BB962C8B-B14F-4D97-AF65-F5344CB8AC3E}">
        <p14:creationId xmlns:p14="http://schemas.microsoft.com/office/powerpoint/2010/main" val="1165583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56</a:t>
            </a:fld>
            <a:endParaRPr lang="zh-CN" altLang="en-US"/>
          </a:p>
        </p:txBody>
      </p:sp>
    </p:spTree>
    <p:extLst>
      <p:ext uri="{BB962C8B-B14F-4D97-AF65-F5344CB8AC3E}">
        <p14:creationId xmlns:p14="http://schemas.microsoft.com/office/powerpoint/2010/main" val="37215518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57</a:t>
            </a:fld>
            <a:endParaRPr lang="zh-CN" altLang="en-US"/>
          </a:p>
        </p:txBody>
      </p:sp>
    </p:spTree>
    <p:extLst>
      <p:ext uri="{BB962C8B-B14F-4D97-AF65-F5344CB8AC3E}">
        <p14:creationId xmlns:p14="http://schemas.microsoft.com/office/powerpoint/2010/main" val="12407746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58</a:t>
            </a:fld>
            <a:endParaRPr lang="zh-CN" altLang="en-US"/>
          </a:p>
        </p:txBody>
      </p:sp>
    </p:spTree>
    <p:extLst>
      <p:ext uri="{BB962C8B-B14F-4D97-AF65-F5344CB8AC3E}">
        <p14:creationId xmlns:p14="http://schemas.microsoft.com/office/powerpoint/2010/main" val="27476234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59</a:t>
            </a:fld>
            <a:endParaRPr lang="zh-CN" altLang="en-US"/>
          </a:p>
        </p:txBody>
      </p:sp>
    </p:spTree>
    <p:extLst>
      <p:ext uri="{BB962C8B-B14F-4D97-AF65-F5344CB8AC3E}">
        <p14:creationId xmlns:p14="http://schemas.microsoft.com/office/powerpoint/2010/main" val="572354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40995998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60</a:t>
            </a:fld>
            <a:endParaRPr lang="zh-CN" altLang="en-US"/>
          </a:p>
        </p:txBody>
      </p:sp>
    </p:spTree>
    <p:extLst>
      <p:ext uri="{BB962C8B-B14F-4D97-AF65-F5344CB8AC3E}">
        <p14:creationId xmlns:p14="http://schemas.microsoft.com/office/powerpoint/2010/main" val="7724060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61</a:t>
            </a:fld>
            <a:endParaRPr lang="zh-CN" altLang="en-US"/>
          </a:p>
        </p:txBody>
      </p:sp>
    </p:spTree>
    <p:extLst>
      <p:ext uri="{BB962C8B-B14F-4D97-AF65-F5344CB8AC3E}">
        <p14:creationId xmlns:p14="http://schemas.microsoft.com/office/powerpoint/2010/main" val="20045086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62</a:t>
            </a:fld>
            <a:endParaRPr lang="zh-CN" altLang="en-US"/>
          </a:p>
        </p:txBody>
      </p:sp>
    </p:spTree>
    <p:extLst>
      <p:ext uri="{BB962C8B-B14F-4D97-AF65-F5344CB8AC3E}">
        <p14:creationId xmlns:p14="http://schemas.microsoft.com/office/powerpoint/2010/main" val="2255450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63</a:t>
            </a:fld>
            <a:endParaRPr lang="zh-CN" altLang="en-US"/>
          </a:p>
        </p:txBody>
      </p:sp>
    </p:spTree>
    <p:extLst>
      <p:ext uri="{BB962C8B-B14F-4D97-AF65-F5344CB8AC3E}">
        <p14:creationId xmlns:p14="http://schemas.microsoft.com/office/powerpoint/2010/main" val="350905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64</a:t>
            </a:fld>
            <a:endParaRPr lang="zh-CN" altLang="en-US"/>
          </a:p>
        </p:txBody>
      </p:sp>
    </p:spTree>
    <p:extLst>
      <p:ext uri="{BB962C8B-B14F-4D97-AF65-F5344CB8AC3E}">
        <p14:creationId xmlns:p14="http://schemas.microsoft.com/office/powerpoint/2010/main" val="34657315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65</a:t>
            </a:fld>
            <a:endParaRPr lang="zh-CN" altLang="en-US"/>
          </a:p>
        </p:txBody>
      </p:sp>
    </p:spTree>
    <p:extLst>
      <p:ext uri="{BB962C8B-B14F-4D97-AF65-F5344CB8AC3E}">
        <p14:creationId xmlns:p14="http://schemas.microsoft.com/office/powerpoint/2010/main" val="23881574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66</a:t>
            </a:fld>
            <a:endParaRPr lang="zh-CN" altLang="en-US"/>
          </a:p>
        </p:txBody>
      </p:sp>
    </p:spTree>
    <p:extLst>
      <p:ext uri="{BB962C8B-B14F-4D97-AF65-F5344CB8AC3E}">
        <p14:creationId xmlns:p14="http://schemas.microsoft.com/office/powerpoint/2010/main" val="145257937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67</a:t>
            </a:fld>
            <a:endParaRPr lang="zh-CN" altLang="en-US"/>
          </a:p>
        </p:txBody>
      </p:sp>
    </p:spTree>
    <p:extLst>
      <p:ext uri="{BB962C8B-B14F-4D97-AF65-F5344CB8AC3E}">
        <p14:creationId xmlns:p14="http://schemas.microsoft.com/office/powerpoint/2010/main" val="10220024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68</a:t>
            </a:fld>
            <a:endParaRPr lang="zh-CN" altLang="en-US"/>
          </a:p>
        </p:txBody>
      </p:sp>
    </p:spTree>
    <p:extLst>
      <p:ext uri="{BB962C8B-B14F-4D97-AF65-F5344CB8AC3E}">
        <p14:creationId xmlns:p14="http://schemas.microsoft.com/office/powerpoint/2010/main" val="38177512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69</a:t>
            </a:fld>
            <a:endParaRPr lang="zh-CN" altLang="en-US"/>
          </a:p>
        </p:txBody>
      </p:sp>
    </p:spTree>
    <p:extLst>
      <p:ext uri="{BB962C8B-B14F-4D97-AF65-F5344CB8AC3E}">
        <p14:creationId xmlns:p14="http://schemas.microsoft.com/office/powerpoint/2010/main" val="1032313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11395728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70</a:t>
            </a:fld>
            <a:endParaRPr lang="zh-CN" altLang="en-US"/>
          </a:p>
        </p:txBody>
      </p:sp>
    </p:spTree>
    <p:extLst>
      <p:ext uri="{BB962C8B-B14F-4D97-AF65-F5344CB8AC3E}">
        <p14:creationId xmlns:p14="http://schemas.microsoft.com/office/powerpoint/2010/main" val="372094644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71</a:t>
            </a:fld>
            <a:endParaRPr lang="zh-CN" altLang="en-US"/>
          </a:p>
        </p:txBody>
      </p:sp>
    </p:spTree>
    <p:extLst>
      <p:ext uri="{BB962C8B-B14F-4D97-AF65-F5344CB8AC3E}">
        <p14:creationId xmlns:p14="http://schemas.microsoft.com/office/powerpoint/2010/main" val="30072029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72</a:t>
            </a:fld>
            <a:endParaRPr lang="zh-CN" altLang="en-US"/>
          </a:p>
        </p:txBody>
      </p:sp>
    </p:spTree>
    <p:extLst>
      <p:ext uri="{BB962C8B-B14F-4D97-AF65-F5344CB8AC3E}">
        <p14:creationId xmlns:p14="http://schemas.microsoft.com/office/powerpoint/2010/main" val="12994730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73</a:t>
            </a:fld>
            <a:endParaRPr lang="zh-CN" altLang="en-US"/>
          </a:p>
        </p:txBody>
      </p:sp>
    </p:spTree>
    <p:extLst>
      <p:ext uri="{BB962C8B-B14F-4D97-AF65-F5344CB8AC3E}">
        <p14:creationId xmlns:p14="http://schemas.microsoft.com/office/powerpoint/2010/main" val="13594088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74</a:t>
            </a:fld>
            <a:endParaRPr lang="zh-CN" altLang="en-US"/>
          </a:p>
        </p:txBody>
      </p:sp>
    </p:spTree>
    <p:extLst>
      <p:ext uri="{BB962C8B-B14F-4D97-AF65-F5344CB8AC3E}">
        <p14:creationId xmlns:p14="http://schemas.microsoft.com/office/powerpoint/2010/main" val="16322580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75</a:t>
            </a:fld>
            <a:endParaRPr lang="zh-CN" altLang="en-US"/>
          </a:p>
        </p:txBody>
      </p:sp>
    </p:spTree>
    <p:extLst>
      <p:ext uri="{BB962C8B-B14F-4D97-AF65-F5344CB8AC3E}">
        <p14:creationId xmlns:p14="http://schemas.microsoft.com/office/powerpoint/2010/main" val="271148644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76</a:t>
            </a:fld>
            <a:endParaRPr lang="zh-CN" altLang="en-US"/>
          </a:p>
        </p:txBody>
      </p:sp>
    </p:spTree>
    <p:extLst>
      <p:ext uri="{BB962C8B-B14F-4D97-AF65-F5344CB8AC3E}">
        <p14:creationId xmlns:p14="http://schemas.microsoft.com/office/powerpoint/2010/main" val="13341981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77</a:t>
            </a:fld>
            <a:endParaRPr lang="zh-CN" altLang="en-US"/>
          </a:p>
        </p:txBody>
      </p:sp>
    </p:spTree>
    <p:extLst>
      <p:ext uri="{BB962C8B-B14F-4D97-AF65-F5344CB8AC3E}">
        <p14:creationId xmlns:p14="http://schemas.microsoft.com/office/powerpoint/2010/main" val="34674721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78</a:t>
            </a:fld>
            <a:endParaRPr lang="zh-CN" altLang="en-US"/>
          </a:p>
        </p:txBody>
      </p:sp>
    </p:spTree>
    <p:extLst>
      <p:ext uri="{BB962C8B-B14F-4D97-AF65-F5344CB8AC3E}">
        <p14:creationId xmlns:p14="http://schemas.microsoft.com/office/powerpoint/2010/main" val="338081891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79</a:t>
            </a:fld>
            <a:endParaRPr lang="zh-CN" altLang="en-US"/>
          </a:p>
        </p:txBody>
      </p:sp>
    </p:spTree>
    <p:extLst>
      <p:ext uri="{BB962C8B-B14F-4D97-AF65-F5344CB8AC3E}">
        <p14:creationId xmlns:p14="http://schemas.microsoft.com/office/powerpoint/2010/main" val="4282097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29389149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80</a:t>
            </a:fld>
            <a:endParaRPr lang="zh-CN" altLang="en-US"/>
          </a:p>
        </p:txBody>
      </p:sp>
    </p:spTree>
    <p:extLst>
      <p:ext uri="{BB962C8B-B14F-4D97-AF65-F5344CB8AC3E}">
        <p14:creationId xmlns:p14="http://schemas.microsoft.com/office/powerpoint/2010/main" val="40413581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81</a:t>
            </a:fld>
            <a:endParaRPr lang="zh-CN" altLang="en-US"/>
          </a:p>
        </p:txBody>
      </p:sp>
    </p:spTree>
    <p:extLst>
      <p:ext uri="{BB962C8B-B14F-4D97-AF65-F5344CB8AC3E}">
        <p14:creationId xmlns:p14="http://schemas.microsoft.com/office/powerpoint/2010/main" val="12973955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82</a:t>
            </a:fld>
            <a:endParaRPr lang="zh-CN" altLang="en-US"/>
          </a:p>
        </p:txBody>
      </p:sp>
    </p:spTree>
    <p:extLst>
      <p:ext uri="{BB962C8B-B14F-4D97-AF65-F5344CB8AC3E}">
        <p14:creationId xmlns:p14="http://schemas.microsoft.com/office/powerpoint/2010/main" val="31950613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83</a:t>
            </a:fld>
            <a:endParaRPr lang="zh-CN" altLang="en-US"/>
          </a:p>
        </p:txBody>
      </p:sp>
    </p:spTree>
    <p:extLst>
      <p:ext uri="{BB962C8B-B14F-4D97-AF65-F5344CB8AC3E}">
        <p14:creationId xmlns:p14="http://schemas.microsoft.com/office/powerpoint/2010/main" val="85830534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84</a:t>
            </a:fld>
            <a:endParaRPr lang="zh-CN" altLang="en-US"/>
          </a:p>
        </p:txBody>
      </p:sp>
    </p:spTree>
    <p:extLst>
      <p:ext uri="{BB962C8B-B14F-4D97-AF65-F5344CB8AC3E}">
        <p14:creationId xmlns:p14="http://schemas.microsoft.com/office/powerpoint/2010/main" val="995824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2163940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E35C92A8-CA83-4116-B942-5BB950F728F7}" type="datetimeFigureOut">
              <a:rPr lang="zh-CN" altLang="en-US"/>
              <a:pPr>
                <a:defRPr/>
              </a:pPr>
              <a:t>2022/11/5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C6DDC8-72A5-49C0-BCC0-6AA2493B5DD1}" type="slidenum">
              <a:rPr lang="zh-CN" altLang="en-US"/>
              <a:pPr>
                <a:defRPr/>
              </a:pPr>
              <a:t>‹#›</a:t>
            </a:fld>
            <a:endParaRPr lang="zh-CN" altLang="en-US"/>
          </a:p>
        </p:txBody>
      </p:sp>
    </p:spTree>
    <p:extLst>
      <p:ext uri="{BB962C8B-B14F-4D97-AF65-F5344CB8AC3E}">
        <p14:creationId xmlns:p14="http://schemas.microsoft.com/office/powerpoint/2010/main" val="3062375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38DBB8-DB13-4BF9-8D45-A66BEF9B8924}" type="datetimeFigureOut">
              <a:rPr lang="zh-CN" altLang="en-US"/>
              <a:pPr>
                <a:defRPr/>
              </a:pPr>
              <a:t>2022/11/5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4DE05-1123-4929-BD04-19624C65C784}" type="slidenum">
              <a:rPr lang="zh-CN" altLang="en-US"/>
              <a:pPr>
                <a:defRPr/>
              </a:pPr>
              <a:t>‹#›</a:t>
            </a:fld>
            <a:endParaRPr lang="zh-CN" altLang="en-US"/>
          </a:p>
        </p:txBody>
      </p:sp>
    </p:spTree>
    <p:extLst>
      <p:ext uri="{BB962C8B-B14F-4D97-AF65-F5344CB8AC3E}">
        <p14:creationId xmlns:p14="http://schemas.microsoft.com/office/powerpoint/2010/main" val="1406129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10490" y="309705"/>
            <a:ext cx="4828310" cy="594157"/>
          </a:xfrm>
        </p:spPr>
        <p:txBody>
          <a:bodyPr/>
          <a:lstStyle>
            <a:lvl1pPr>
              <a:defRPr sz="2800" b="1">
                <a:solidFill>
                  <a:schemeClr val="tx1">
                    <a:lumMod val="75000"/>
                    <a:lumOff val="25000"/>
                  </a:schemeClr>
                </a:solidFill>
              </a:defRPr>
            </a:lvl1pPr>
          </a:lstStyle>
          <a:p>
            <a:r>
              <a:rPr lang="zh-CN" altLang="en-US"/>
              <a:t>单击此处编辑母版标题样式</a:t>
            </a:r>
          </a:p>
        </p:txBody>
      </p:sp>
      <p:sp>
        <p:nvSpPr>
          <p:cNvPr id="6" name="任意多边形 5"/>
          <p:cNvSpPr/>
          <p:nvPr userDrawn="1"/>
        </p:nvSpPr>
        <p:spPr>
          <a:xfrm rot="16200000" flipV="1">
            <a:off x="-172135" y="118881"/>
            <a:ext cx="959281" cy="721520"/>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userDrawn="1"/>
        </p:nvSpPr>
        <p:spPr>
          <a:xfrm rot="16200000" flipV="1">
            <a:off x="-182596" y="258797"/>
            <a:ext cx="980201" cy="72151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375706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EA00E739-6AAD-4EF0-B519-D912208CEF5D}" type="datetimeFigureOut">
              <a:rPr lang="zh-CN" altLang="en-US"/>
              <a:pPr>
                <a:defRPr/>
              </a:pPr>
              <a:t>2022/11/5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F39F2F5-AAEC-484E-8D1B-150359545A16}" type="slidenum">
              <a:rPr lang="zh-CN" altLang="en-US"/>
              <a:pPr>
                <a:defRPr/>
              </a:pPr>
              <a:t>‹#›</a:t>
            </a:fld>
            <a:endParaRPr lang="zh-CN" altLang="en-US"/>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82287" y="0"/>
            <a:ext cx="1343025" cy="13430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3.emf"/><Relationship Id="rId5" Type="http://schemas.openxmlformats.org/officeDocument/2006/relationships/oleObject" Target="../embeddings/oleObject2.bin"/><Relationship Id="rId4" Type="http://schemas.openxmlformats.org/officeDocument/2006/relationships/image" Target="../media/image22.emf"/></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40.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62.pn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7.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4.png"/><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72.png"/><Relationship Id="rId4" Type="http://schemas.openxmlformats.org/officeDocument/2006/relationships/image" Target="../media/image68.png"/></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1.png"/><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4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82.png"/><Relationship Id="rId5" Type="http://schemas.openxmlformats.org/officeDocument/2006/relationships/image" Target="../media/image80.png"/><Relationship Id="rId4" Type="http://schemas.openxmlformats.org/officeDocument/2006/relationships/image" Target="../media/image76.png"/></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83.pn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8.xml"/><Relationship Id="rId1" Type="http://schemas.openxmlformats.org/officeDocument/2006/relationships/slideLayout" Target="../slideLayouts/slideLayout3.xml"/><Relationship Id="rId5" Type="http://schemas.openxmlformats.org/officeDocument/2006/relationships/image" Target="../media/image92.png"/><Relationship Id="rId4" Type="http://schemas.openxmlformats.org/officeDocument/2006/relationships/image" Target="../media/image91.png"/></Relationships>
</file>

<file path=ppt/slides/_rels/slide5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9.xml"/><Relationship Id="rId1" Type="http://schemas.openxmlformats.org/officeDocument/2006/relationships/slideLayout" Target="../slideLayouts/slideLayout3.xml"/><Relationship Id="rId5" Type="http://schemas.openxmlformats.org/officeDocument/2006/relationships/image" Target="../media/image95.png"/><Relationship Id="rId4" Type="http://schemas.openxmlformats.org/officeDocument/2006/relationships/image" Target="../media/image9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960.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97.png"/></Relationships>
</file>

<file path=ppt/slides/_rels/slide6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99.emf"/></Relationships>
</file>

<file path=ppt/slides/_rels/slide6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102.png"/></Relationships>
</file>

<file path=ppt/slides/_rels/slide6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4.xml"/><Relationship Id="rId1" Type="http://schemas.openxmlformats.org/officeDocument/2006/relationships/slideLayout" Target="../slideLayouts/slideLayout3.xml"/><Relationship Id="rId4" Type="http://schemas.openxmlformats.org/officeDocument/2006/relationships/image" Target="../media/image104.png"/></Relationships>
</file>

<file path=ppt/slides/_rels/slide6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101.emf"/></Relationships>
</file>

<file path=ppt/slides/_rels/slide6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107.png"/></Relationships>
</file>

<file path=ppt/slides/_rels/slide6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9.xml"/><Relationship Id="rId1" Type="http://schemas.openxmlformats.org/officeDocument/2006/relationships/slideLayout" Target="../slideLayouts/slideLayout3.xml"/><Relationship Id="rId5" Type="http://schemas.openxmlformats.org/officeDocument/2006/relationships/image" Target="../media/image110.png"/><Relationship Id="rId4" Type="http://schemas.openxmlformats.org/officeDocument/2006/relationships/image" Target="../media/image10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70.xml"/><Relationship Id="rId1" Type="http://schemas.openxmlformats.org/officeDocument/2006/relationships/slideLayout" Target="../slideLayouts/slideLayout3.xml"/><Relationship Id="rId5" Type="http://schemas.openxmlformats.org/officeDocument/2006/relationships/image" Target="../media/image112.png"/><Relationship Id="rId4" Type="http://schemas.openxmlformats.org/officeDocument/2006/relationships/image" Target="../media/image111.png"/></Relationships>
</file>

<file path=ppt/slides/_rels/slide7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1.xml"/><Relationship Id="rId1" Type="http://schemas.openxmlformats.org/officeDocument/2006/relationships/slideLayout" Target="../slideLayouts/slideLayout3.xml"/><Relationship Id="rId6" Type="http://schemas.openxmlformats.org/officeDocument/2006/relationships/image" Target="../media/image119.png"/><Relationship Id="rId5" Type="http://schemas.openxmlformats.org/officeDocument/2006/relationships/image" Target="../media/image116.png"/><Relationship Id="rId4" Type="http://schemas.openxmlformats.org/officeDocument/2006/relationships/image" Target="../media/image115.png"/></Relationships>
</file>

<file path=ppt/slides/_rels/slide72.xml.rels><?xml version="1.0" encoding="UTF-8" standalone="yes"?>
<Relationships xmlns="http://schemas.openxmlformats.org/package/2006/relationships"><Relationship Id="rId3" Type="http://schemas.openxmlformats.org/officeDocument/2006/relationships/image" Target="../media/image1190.png"/><Relationship Id="rId2" Type="http://schemas.openxmlformats.org/officeDocument/2006/relationships/notesSlide" Target="../notesSlides/notesSlide72.xml"/><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20.png"/></Relationships>
</file>

<file path=ppt/slides/_rels/slide7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5.xml"/><Relationship Id="rId1" Type="http://schemas.openxmlformats.org/officeDocument/2006/relationships/slideLayout" Target="../slideLayouts/slideLayout3.xml"/><Relationship Id="rId5" Type="http://schemas.openxmlformats.org/officeDocument/2006/relationships/image" Target="../media/image124.png"/><Relationship Id="rId4" Type="http://schemas.openxmlformats.org/officeDocument/2006/relationships/image" Target="../media/image123.png"/></Relationships>
</file>

<file path=ppt/slides/_rels/slide7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image" Target="../media/image126.png"/></Relationships>
</file>

<file path=ppt/slides/_rels/slide7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7.xml"/><Relationship Id="rId1" Type="http://schemas.openxmlformats.org/officeDocument/2006/relationships/slideLayout" Target="../slideLayouts/slideLayout3.xml"/><Relationship Id="rId5" Type="http://schemas.openxmlformats.org/officeDocument/2006/relationships/image" Target="../media/image127.png"/><Relationship Id="rId4" Type="http://schemas.openxmlformats.org/officeDocument/2006/relationships/image" Target="../media/image130.png"/></Relationships>
</file>

<file path=ppt/slides/_rels/slide7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8.xml"/><Relationship Id="rId1" Type="http://schemas.openxmlformats.org/officeDocument/2006/relationships/slideLayout" Target="../slideLayouts/slideLayout3.xml"/><Relationship Id="rId5" Type="http://schemas.openxmlformats.org/officeDocument/2006/relationships/image" Target="../media/image132.png"/><Relationship Id="rId4" Type="http://schemas.openxmlformats.org/officeDocument/2006/relationships/image" Target="../media/image131.png"/></Relationships>
</file>

<file path=ppt/slides/_rels/slide7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79.xml"/><Relationship Id="rId1" Type="http://schemas.openxmlformats.org/officeDocument/2006/relationships/slideLayout" Target="../slideLayouts/slideLayout3.xml"/><Relationship Id="rId4" Type="http://schemas.openxmlformats.org/officeDocument/2006/relationships/image" Target="../media/image13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image" Target="../media/image139.png"/><Relationship Id="rId2" Type="http://schemas.openxmlformats.org/officeDocument/2006/relationships/notesSlide" Target="../notesSlides/notesSlide82.xml"/><Relationship Id="rId1" Type="http://schemas.openxmlformats.org/officeDocument/2006/relationships/slideLayout" Target="../slideLayouts/slideLayout3.xml"/><Relationship Id="rId6" Type="http://schemas.openxmlformats.org/officeDocument/2006/relationships/image" Target="../media/image136.png"/><Relationship Id="rId5" Type="http://schemas.openxmlformats.org/officeDocument/2006/relationships/image" Target="../media/image134.png"/><Relationship Id="rId4" Type="http://schemas.openxmlformats.org/officeDocument/2006/relationships/image" Target="../media/image138.png"/></Relationships>
</file>

<file path=ppt/slides/_rels/slide8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83.xml"/><Relationship Id="rId1" Type="http://schemas.openxmlformats.org/officeDocument/2006/relationships/slideLayout" Target="../slideLayouts/slideLayout3.xml"/><Relationship Id="rId5" Type="http://schemas.openxmlformats.org/officeDocument/2006/relationships/image" Target="../media/image144.png"/><Relationship Id="rId4" Type="http://schemas.openxmlformats.org/officeDocument/2006/relationships/image" Target="../media/image141.png"/></Relationships>
</file>

<file path=ppt/slides/_rels/slide8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84.xml"/><Relationship Id="rId1" Type="http://schemas.openxmlformats.org/officeDocument/2006/relationships/slideLayout" Target="../slideLayouts/slideLayout3.xml"/><Relationship Id="rId4" Type="http://schemas.openxmlformats.org/officeDocument/2006/relationships/image" Target="../media/image142.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4525076" y="2059268"/>
            <a:ext cx="3660489" cy="830997"/>
          </a:xfrm>
          <a:prstGeom prst="rect">
            <a:avLst/>
          </a:prstGeom>
          <a:noFill/>
        </p:spPr>
        <p:txBody>
          <a:bodyPr wrap="none" rtlCol="0">
            <a:spAutoFit/>
          </a:bodyPr>
          <a:lstStyle/>
          <a:p>
            <a:pPr lvl="1" algn="ctr"/>
            <a:r>
              <a:rPr lang="en-US" altLang="zh-CN" sz="4800" b="1" dirty="0">
                <a:ln w="12700">
                  <a:noFill/>
                  <a:prstDash val="solid"/>
                </a:ln>
                <a:solidFill>
                  <a:srgbClr val="4F91A0"/>
                </a:solidFill>
                <a:latin typeface="+mn-ea"/>
                <a:ea typeface="+mn-ea"/>
                <a:cs typeface="+mn-ea"/>
              </a:rPr>
              <a:t>Chapter 4</a:t>
            </a:r>
            <a:endParaRPr lang="zh-CN" altLang="en-US" sz="4800" b="1" dirty="0">
              <a:ln w="12700">
                <a:noFill/>
                <a:prstDash val="solid"/>
              </a:ln>
              <a:solidFill>
                <a:srgbClr val="4F91A0"/>
              </a:solidFill>
              <a:latin typeface="+mn-ea"/>
              <a:ea typeface="+mn-ea"/>
              <a:cs typeface="+mn-ea"/>
            </a:endParaRPr>
          </a:p>
        </p:txBody>
      </p:sp>
      <p:sp>
        <p:nvSpPr>
          <p:cNvPr id="22" name="PA_矩形 21"/>
          <p:cNvSpPr/>
          <p:nvPr>
            <p:custDataLst>
              <p:tags r:id="rId2"/>
            </p:custDataLst>
          </p:nvPr>
        </p:nvSpPr>
        <p:spPr>
          <a:xfrm>
            <a:off x="1869028" y="3510151"/>
            <a:ext cx="8972584" cy="707886"/>
          </a:xfrm>
          <a:prstGeom prst="rect">
            <a:avLst/>
          </a:prstGeom>
        </p:spPr>
        <p:txBody>
          <a:bodyPr wrap="none">
            <a:spAutoFit/>
          </a:bodyPr>
          <a:lstStyle/>
          <a:p>
            <a:pPr algn="ctr"/>
            <a:r>
              <a:rPr lang="en-US" altLang="zh-CN" sz="4000" dirty="0">
                <a:solidFill>
                  <a:srgbClr val="4F91A0"/>
                </a:solidFill>
                <a:latin typeface="+mn-ea"/>
                <a:ea typeface="+mn-ea"/>
                <a:cs typeface="+mn-ea"/>
              </a:rPr>
              <a:t>Characteristics of random variables</a:t>
            </a:r>
            <a:endParaRPr lang="zh-CN" altLang="en-US" sz="4000" dirty="0">
              <a:solidFill>
                <a:srgbClr val="4F91A0"/>
              </a:solidFill>
              <a:latin typeface="+mn-ea"/>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par>
                          <p:cTn id="16" fill="hold">
                            <p:stCondLst>
                              <p:cond delay="256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17936" y="1995639"/>
                <a:ext cx="10633926" cy="462068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is a random variable, Y is a function of X, Y = r(X),</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If X is discrete with PF P(X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k = 1,2,··· . And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converges absolutely, then </a:t>
                </a:r>
                <a14:m>
                  <m:oMath xmlns:m="http://schemas.openxmlformats.org/officeDocument/2006/math">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𝐄</m:t>
                    </m:r>
                    <m:d>
                      <m:d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𝒀</m:t>
                        </m:r>
                      </m:e>
                    </m:d>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𝐄</m:t>
                    </m:r>
                    <m:d>
                      <m:dPr>
                        <m:begChr m:val="["/>
                        <m:endChr m:val="]"/>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𝐫</m:t>
                        </m:r>
                        <m:d>
                          <m:d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𝑿</m:t>
                            </m:r>
                          </m:e>
                        </m:d>
                      </m:e>
                    </m:d>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𝐤</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𝟏</m:t>
                        </m:r>
                      </m:sub>
                      <m:sup>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𝐫</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𝒙</m:t>
                            </m:r>
                          </m:e>
                          <m:sub>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𝒌</m:t>
                            </m:r>
                          </m:sub>
                        </m:sSub>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𝒑</m:t>
                            </m:r>
                          </m:e>
                          <m:sub>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𝒌</m:t>
                            </m:r>
                          </m:sub>
                        </m:sSub>
                      </m:e>
                    </m:nary>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nary>
                      <m:naryPr>
                        <m:chr m:val="∑"/>
                        <m:supHide m:val="on"/>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naryPr>
                      <m:sub>
                        <m:r>
                          <m:rPr>
                            <m:brk m:alnAt="7"/>
                          </m:r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𝐀</m:t>
                        </m:r>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𝐥𝐥</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𝒚</m:t>
                        </m:r>
                      </m:sub>
                      <m:sup/>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𝐲𝐠</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𝐲</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g(y) is the PF of Y.</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If X is continuous with PDF f(x) and </a:t>
                </a:r>
                <a14:m>
                  <m:oMath xmlns:m="http://schemas.openxmlformats.org/officeDocument/2006/math">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𝑟</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converges absolutely, then </a:t>
                </a:r>
                <a14:m>
                  <m:oMath xmlns:m="http://schemas.openxmlformats.org/officeDocument/2006/math">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𝐄</m:t>
                    </m:r>
                    <m:d>
                      <m:d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𝒀</m:t>
                        </m:r>
                      </m:e>
                    </m:d>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𝐫</m:t>
                        </m:r>
                        <m:d>
                          <m:d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𝒙</m:t>
                            </m:r>
                          </m:e>
                        </m:d>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𝐟</m:t>
                        </m:r>
                        <m:d>
                          <m:d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𝒙</m:t>
                            </m:r>
                          </m:e>
                        </m:d>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𝒅𝒙</m:t>
                        </m:r>
                      </m:e>
                    </m:nary>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b="1">
                            <a:solidFill>
                              <a:srgbClr val="4F91A0"/>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𝐲𝐠</m:t>
                        </m:r>
                        <m:d>
                          <m:dPr>
                            <m:ctrlP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4F91A0"/>
                                </a:solidFill>
                                <a:latin typeface="Cambria Math" panose="02040503050406030204" pitchFamily="18" charset="0"/>
                                <a:ea typeface="Cambria Math" panose="02040503050406030204" pitchFamily="18" charset="0"/>
                                <a:cs typeface="+mn-ea"/>
                                <a:sym typeface="微软雅黑" pitchFamily="34" charset="-122"/>
                              </a:rPr>
                              <m:t>𝐲</m:t>
                            </m:r>
                          </m:e>
                        </m:d>
                        <m:r>
                          <a:rPr lang="en-US" altLang="zh-CN" sz="2800" b="1" i="0"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𝐝𝐲</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g(y) is the PDF of Y .</a:t>
                </a:r>
              </a:p>
              <a:p>
                <a:pPr>
                  <a:lnSpc>
                    <a:spcPct val="120000"/>
                  </a:lnSpc>
                  <a:spcBef>
                    <a:spcPct val="0"/>
                  </a:spcBef>
                  <a:buNone/>
                </a:pP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917936" y="1995639"/>
                <a:ext cx="10633926" cy="4620680"/>
              </a:xfrm>
              <a:prstGeom prst="rect">
                <a:avLst/>
              </a:prstGeom>
              <a:blipFill>
                <a:blip r:embed="rId3"/>
                <a:stretch>
                  <a:fillRect l="-1204" t="-528" r="-114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4.1.1</a:t>
            </a:r>
          </a:p>
        </p:txBody>
      </p:sp>
      <p:pic>
        <p:nvPicPr>
          <p:cNvPr id="3" name="图片 2"/>
          <p:cNvPicPr>
            <a:picLocks noChangeAspect="1"/>
          </p:cNvPicPr>
          <p:nvPr/>
        </p:nvPicPr>
        <p:blipFill>
          <a:blip r:embed="rId4"/>
          <a:stretch>
            <a:fillRect/>
          </a:stretch>
        </p:blipFill>
        <p:spPr>
          <a:xfrm>
            <a:off x="9715519" y="2667230"/>
            <a:ext cx="1558545" cy="313952"/>
          </a:xfrm>
          <a:prstGeom prst="rect">
            <a:avLst/>
          </a:prstGeom>
        </p:spPr>
      </p:pic>
    </p:spTree>
    <p:extLst>
      <p:ext uri="{BB962C8B-B14F-4D97-AF65-F5344CB8AC3E}">
        <p14:creationId xmlns:p14="http://schemas.microsoft.com/office/powerpoint/2010/main" val="18953587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4.1.6</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 random variable X has the following PF:</a:t>
            </a: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
        <p:nvSpPr>
          <p:cNvPr id="8" name="矩形 47"/>
          <p:cNvSpPr>
            <a:spLocks noChangeArrowheads="1"/>
          </p:cNvSpPr>
          <p:nvPr/>
        </p:nvSpPr>
        <p:spPr bwMode="auto">
          <a:xfrm>
            <a:off x="765041" y="286035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Y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Find E(Y ).</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11" name="矩形 47"/>
          <p:cNvSpPr>
            <a:spLocks noChangeArrowheads="1"/>
          </p:cNvSpPr>
          <p:nvPr/>
        </p:nvSpPr>
        <p:spPr bwMode="auto">
          <a:xfrm>
            <a:off x="765041" y="393932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Method 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E(Y )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×0.1+0</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×0.4+2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×0.5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2.4</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251992484"/>
              </p:ext>
            </p:extLst>
          </p:nvPr>
        </p:nvGraphicFramePr>
        <p:xfrm>
          <a:off x="1099149" y="1967809"/>
          <a:ext cx="9486789" cy="1226351"/>
        </p:xfrm>
        <a:graphic>
          <a:graphicData uri="http://schemas.openxmlformats.org/presentationml/2006/ole">
            <mc:AlternateContent xmlns:mc="http://schemas.openxmlformats.org/markup-compatibility/2006">
              <mc:Choice xmlns:v="urn:schemas-microsoft-com:vml" Requires="v">
                <p:oleObj name="文档" r:id="rId3" imgW="4845112" imgH="684009" progId="Word.Document.12">
                  <p:embed/>
                </p:oleObj>
              </mc:Choice>
              <mc:Fallback>
                <p:oleObj name="文档" r:id="rId3" imgW="4845112" imgH="684009" progId="Word.Document.12">
                  <p:embed/>
                  <p:pic>
                    <p:nvPicPr>
                      <p:cNvPr id="0" name=""/>
                      <p:cNvPicPr/>
                      <p:nvPr/>
                    </p:nvPicPr>
                    <p:blipFill>
                      <a:blip r:embed="rId4"/>
                      <a:stretch>
                        <a:fillRect/>
                      </a:stretch>
                    </p:blipFill>
                    <p:spPr>
                      <a:xfrm>
                        <a:off x="1099149" y="1967809"/>
                        <a:ext cx="9486789" cy="1226351"/>
                      </a:xfrm>
                      <a:prstGeom prst="rect">
                        <a:avLst/>
                      </a:prstGeom>
                    </p:spPr>
                  </p:pic>
                </p:oleObj>
              </mc:Fallback>
            </mc:AlternateContent>
          </a:graphicData>
        </a:graphic>
      </p:graphicFrame>
      <p:sp>
        <p:nvSpPr>
          <p:cNvPr id="12" name="矩形 47"/>
          <p:cNvSpPr>
            <a:spLocks noChangeArrowheads="1"/>
          </p:cNvSpPr>
          <p:nvPr/>
        </p:nvSpPr>
        <p:spPr bwMode="auto">
          <a:xfrm>
            <a:off x="765041" y="332993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3" name="矩形 47"/>
          <p:cNvSpPr>
            <a:spLocks noChangeArrowheads="1"/>
          </p:cNvSpPr>
          <p:nvPr/>
        </p:nvSpPr>
        <p:spPr bwMode="auto">
          <a:xfrm>
            <a:off x="765041" y="4462541"/>
            <a:ext cx="1045393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Method 2: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PF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Y is</a:t>
            </a:r>
          </a:p>
        </p:txBody>
      </p:sp>
      <p:graphicFrame>
        <p:nvGraphicFramePr>
          <p:cNvPr id="14" name="对象 13"/>
          <p:cNvGraphicFramePr>
            <a:graphicFrameLocks noChangeAspect="1"/>
          </p:cNvGraphicFramePr>
          <p:nvPr>
            <p:extLst>
              <p:ext uri="{D42A27DB-BD31-4B8C-83A1-F6EECF244321}">
                <p14:modId xmlns:p14="http://schemas.microsoft.com/office/powerpoint/2010/main" val="1263939382"/>
              </p:ext>
            </p:extLst>
          </p:nvPr>
        </p:nvGraphicFramePr>
        <p:xfrm>
          <a:off x="1428804" y="4871780"/>
          <a:ext cx="8827477" cy="1159743"/>
        </p:xfrm>
        <a:graphic>
          <a:graphicData uri="http://schemas.openxmlformats.org/presentationml/2006/ole">
            <mc:AlternateContent xmlns:mc="http://schemas.openxmlformats.org/markup-compatibility/2006">
              <mc:Choice xmlns:v="urn:schemas-microsoft-com:vml" Requires="v">
                <p:oleObj name="文档" r:id="rId5" imgW="4845112" imgH="694105" progId="Word.Document.12">
                  <p:embed/>
                </p:oleObj>
              </mc:Choice>
              <mc:Fallback>
                <p:oleObj name="文档" r:id="rId5" imgW="4845112" imgH="694105" progId="Word.Document.12">
                  <p:embed/>
                  <p:pic>
                    <p:nvPicPr>
                      <p:cNvPr id="7" name="对象 6"/>
                      <p:cNvPicPr/>
                      <p:nvPr/>
                    </p:nvPicPr>
                    <p:blipFill>
                      <a:blip r:embed="rId6"/>
                      <a:stretch>
                        <a:fillRect/>
                      </a:stretch>
                    </p:blipFill>
                    <p:spPr>
                      <a:xfrm>
                        <a:off x="1428804" y="4871780"/>
                        <a:ext cx="8827477" cy="1159743"/>
                      </a:xfrm>
                      <a:prstGeom prst="rect">
                        <a:avLst/>
                      </a:prstGeom>
                    </p:spPr>
                  </p:pic>
                </p:oleObj>
              </mc:Fallback>
            </mc:AlternateContent>
          </a:graphicData>
        </a:graphic>
      </p:graphicFrame>
      <p:sp>
        <p:nvSpPr>
          <p:cNvPr id="15" name="矩形 47"/>
          <p:cNvSpPr>
            <a:spLocks noChangeArrowheads="1"/>
          </p:cNvSpPr>
          <p:nvPr/>
        </p:nvSpPr>
        <p:spPr bwMode="auto">
          <a:xfrm>
            <a:off x="765041" y="5736911"/>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s-E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E(Y ) = 4 × 0.6 + 0 × 0.4 = 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s-E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4.</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18681039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400"/>
                                        <p:tgtEl>
                                          <p:spTgt spid="13"/>
                                        </p:tgtEl>
                                        <p:attrNameLst>
                                          <p:attrName>ppt_y</p:attrName>
                                        </p:attrNameLst>
                                      </p:cBhvr>
                                      <p:tavLst>
                                        <p:tav tm="0">
                                          <p:val>
                                            <p:strVal val="#ppt_y-#ppt_h*1.125000"/>
                                          </p:val>
                                        </p:tav>
                                        <p:tav tm="100000">
                                          <p:val>
                                            <p:strVal val="#ppt_y"/>
                                          </p:val>
                                        </p:tav>
                                      </p:tavLst>
                                    </p:anim>
                                    <p:animEffect transition="in" filter="wipe(down)">
                                      <p:cBhvr>
                                        <p:cTn id="30" dur="400"/>
                                        <p:tgtEl>
                                          <p:spTgt spid="13"/>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400"/>
                                        <p:tgtEl>
                                          <p:spTgt spid="15"/>
                                        </p:tgtEl>
                                        <p:attrNameLst>
                                          <p:attrName>ppt_y</p:attrName>
                                        </p:attrNameLst>
                                      </p:cBhvr>
                                      <p:tavLst>
                                        <p:tav tm="0">
                                          <p:val>
                                            <p:strVal val="#ppt_y-#ppt_h*1.125000"/>
                                          </p:val>
                                        </p:tav>
                                        <p:tav tm="100000">
                                          <p:val>
                                            <p:strVal val="#ppt_y"/>
                                          </p:val>
                                        </p:tav>
                                      </p:tavLst>
                                    </p:anim>
                                    <p:animEffect transition="in" filter="wipe(down)">
                                      <p:cBhvr>
                                        <p:cTn id="34" dur="400"/>
                                        <p:tgtEl>
                                          <p:spTgt spid="15"/>
                                        </p:tgtEl>
                                      </p:cBhvr>
                                    </p:animEffect>
                                  </p:childTnLst>
                                </p:cTn>
                              </p:par>
                              <p:par>
                                <p:cTn id="35" presetID="12" presetClass="entr" presetSubtype="1"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400"/>
                                        <p:tgtEl>
                                          <p:spTgt spid="14"/>
                                        </p:tgtEl>
                                        <p:attrNameLst>
                                          <p:attrName>ppt_y</p:attrName>
                                        </p:attrNameLst>
                                      </p:cBhvr>
                                      <p:tavLst>
                                        <p:tav tm="0">
                                          <p:val>
                                            <p:strVal val="#ppt_y-#ppt_h*1.125000"/>
                                          </p:val>
                                        </p:tav>
                                        <p:tav tm="100000">
                                          <p:val>
                                            <p:strVal val="#ppt_y"/>
                                          </p:val>
                                        </p:tav>
                                      </p:tavLst>
                                    </p:anim>
                                    <p:animEffect transition="in" filter="wipe(down)">
                                      <p:cBhvr>
                                        <p:cTn id="38"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11" grpId="0"/>
      <p:bldP spid="12" grpId="0"/>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412045"/>
                <a:ext cx="11099855" cy="170231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4.1.7</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 random variable X has the following PDF:</a:t>
                </a:r>
              </a:p>
              <a:p>
                <a:pPr>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𝑓</m:t>
                      </m:r>
                      <m:d>
                        <m:d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𝑥</m:t>
                          </m:r>
                        </m:e>
                      </m:d>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d>
                        <m:dPr>
                          <m:begChr m:val="{"/>
                          <m:endChr m:val=""/>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dPr>
                        <m:e>
                          <m:eqArr>
                            <m:eqArr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eqArrPr>
                            <m:e>
                              <m:f>
                                <m:f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1</m:t>
                                  </m:r>
                                </m:num>
                                <m:den>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2</m:t>
                                  </m:r>
                                </m:den>
                              </m:f>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  −1</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𝑥</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≤1</m:t>
                              </m:r>
                            </m:e>
                            <m:e>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&amp;0,    </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𝑜𝑡h𝑒𝑟𝑤𝑖𝑠𝑒</m:t>
                              </m:r>
                            </m:e>
                          </m:eqArr>
                        </m:e>
                      </m:d>
                    </m:oMath>
                  </m:oMathPara>
                </a14:m>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412045"/>
                <a:ext cx="11099855" cy="1702317"/>
              </a:xfrm>
              <a:prstGeom prst="rect">
                <a:avLst/>
              </a:prstGeom>
              <a:blipFill>
                <a:blip r:embed="rId3"/>
                <a:stretch>
                  <a:fillRect l="-1098" t="-430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
        <p:nvSpPr>
          <p:cNvPr id="8" name="矩形 47"/>
          <p:cNvSpPr>
            <a:spLocks noChangeArrowheads="1"/>
          </p:cNvSpPr>
          <p:nvPr/>
        </p:nvSpPr>
        <p:spPr bwMode="auto">
          <a:xfrm>
            <a:off x="765041" y="286035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Y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Find E(Y ).</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11" name="矩形 47"/>
          <p:cNvSpPr>
            <a:spLocks noChangeArrowheads="1"/>
          </p:cNvSpPr>
          <p:nvPr/>
        </p:nvSpPr>
        <p:spPr bwMode="auto">
          <a:xfrm>
            <a:off x="765041" y="4307179"/>
            <a:ext cx="11099855"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Method 1:  </a:t>
            </a:r>
            <a:r>
              <a:rPr lang="en-US" altLang="zh-CN"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p>
        </p:txBody>
      </p:sp>
      <p:sp>
        <p:nvSpPr>
          <p:cNvPr id="12" name="矩形 47"/>
          <p:cNvSpPr>
            <a:spLocks noChangeArrowheads="1"/>
          </p:cNvSpPr>
          <p:nvPr/>
        </p:nvSpPr>
        <p:spPr bwMode="auto">
          <a:xfrm>
            <a:off x="765041" y="3540677"/>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6" name="Picture 888141"/>
          <p:cNvPicPr/>
          <p:nvPr/>
        </p:nvPicPr>
        <p:blipFill>
          <a:blip r:embed="rId4"/>
          <a:stretch>
            <a:fillRect/>
          </a:stretch>
        </p:blipFill>
        <p:spPr>
          <a:xfrm>
            <a:off x="2797659" y="4321680"/>
            <a:ext cx="5005956" cy="555764"/>
          </a:xfrm>
          <a:prstGeom prst="rect">
            <a:avLst/>
          </a:prstGeom>
        </p:spPr>
      </p:pic>
    </p:spTree>
    <p:extLst>
      <p:ext uri="{BB962C8B-B14F-4D97-AF65-F5344CB8AC3E}">
        <p14:creationId xmlns:p14="http://schemas.microsoft.com/office/powerpoint/2010/main" val="3038410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400"/>
                                        <p:tgtEl>
                                          <p:spTgt spid="12"/>
                                        </p:tgtEl>
                                        <p:attrNameLst>
                                          <p:attrName>ppt_y</p:attrName>
                                        </p:attrNameLst>
                                      </p:cBhvr>
                                      <p:tavLst>
                                        <p:tav tm="0">
                                          <p:val>
                                            <p:strVal val="#ppt_y-#ppt_h*1.125000"/>
                                          </p:val>
                                        </p:tav>
                                        <p:tav tm="100000">
                                          <p:val>
                                            <p:strVal val="#ppt_y"/>
                                          </p:val>
                                        </p:tav>
                                      </p:tavLst>
                                    </p:anim>
                                    <p:animEffect transition="in" filter="wipe(down)">
                                      <p:cBhvr>
                                        <p:cTn id="20" dur="400"/>
                                        <p:tgtEl>
                                          <p:spTgt spid="12"/>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400"/>
                                        <p:tgtEl>
                                          <p:spTgt spid="11"/>
                                        </p:tgtEl>
                                        <p:attrNameLst>
                                          <p:attrName>ppt_y</p:attrName>
                                        </p:attrNameLst>
                                      </p:cBhvr>
                                      <p:tavLst>
                                        <p:tav tm="0">
                                          <p:val>
                                            <p:strVal val="#ppt_y-#ppt_h*1.125000"/>
                                          </p:val>
                                        </p:tav>
                                        <p:tav tm="100000">
                                          <p:val>
                                            <p:strVal val="#ppt_y"/>
                                          </p:val>
                                        </p:tav>
                                      </p:tavLst>
                                    </p:anim>
                                    <p:animEffect transition="in" filter="wipe(down)">
                                      <p:cBhvr>
                                        <p:cTn id="24" dur="400"/>
                                        <p:tgtEl>
                                          <p:spTgt spid="11"/>
                                        </p:tgtEl>
                                      </p:cBhvr>
                                    </p:animEffect>
                                  </p:childTnLst>
                                </p:cTn>
                              </p:par>
                              <p:par>
                                <p:cTn id="25" presetID="12" presetClass="entr" presetSubtype="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400"/>
                                        <p:tgtEl>
                                          <p:spTgt spid="16"/>
                                        </p:tgtEl>
                                        <p:attrNameLst>
                                          <p:attrName>ppt_y</p:attrName>
                                        </p:attrNameLst>
                                      </p:cBhvr>
                                      <p:tavLst>
                                        <p:tav tm="0">
                                          <p:val>
                                            <p:strVal val="#ppt_y-#ppt_h*1.125000"/>
                                          </p:val>
                                        </p:tav>
                                        <p:tav tm="100000">
                                          <p:val>
                                            <p:strVal val="#ppt_y"/>
                                          </p:val>
                                        </p:tav>
                                      </p:tavLst>
                                    </p:anim>
                                    <p:animEffect transition="in" filter="wipe(down)">
                                      <p:cBhvr>
                                        <p:cTn id="28"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
        <p:nvSpPr>
          <p:cNvPr id="13" name="矩形 47"/>
          <p:cNvSpPr>
            <a:spLocks noChangeArrowheads="1"/>
          </p:cNvSpPr>
          <p:nvPr/>
        </p:nvSpPr>
        <p:spPr bwMode="auto">
          <a:xfrm>
            <a:off x="1551324" y="1191999"/>
            <a:ext cx="10453930" cy="206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Method 2: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CDF of Y is </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s-E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 P(Y ≤ y) = P(X</a:t>
            </a:r>
            <a:r>
              <a:rPr lang="es-E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y)</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y ≤ 0, F</a:t>
            </a:r>
            <a:r>
              <a:rPr lang="es-E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 P(∅) = 0.</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y ≥ 1, F</a:t>
            </a:r>
            <a:r>
              <a:rPr lang="es-E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 P(Ω) = 1.</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0 &lt; y &lt; 1,</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3686478" y="2414395"/>
            <a:ext cx="3692499" cy="1940502"/>
          </a:xfrm>
          <a:prstGeom prst="rect">
            <a:avLst/>
          </a:prstGeom>
        </p:spPr>
      </p:pic>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1551324" y="4301641"/>
                <a:ext cx="11099855" cy="113697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PDF g(y) of Y is </a:t>
                </a:r>
                <a14:m>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𝑔</m:t>
                    </m:r>
                    <m:d>
                      <m:d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r>
                          <a:rPr lang="en-US" altLang="zh-CN" sz="2400" b="0" i="1" smtClean="0">
                            <a:solidFill>
                              <a:schemeClr val="tx1">
                                <a:lumMod val="65000"/>
                                <a:lumOff val="35000"/>
                              </a:schemeClr>
                            </a:solidFill>
                            <a:latin typeface="Cambria Math"/>
                            <a:cs typeface="Thorndale Duospace WT J" panose="02020609050405020304" pitchFamily="49" charset="-122"/>
                            <a:sym typeface="微软雅黑" pitchFamily="34" charset="-122"/>
                          </a:rPr>
                          <m:t>𝑦</m:t>
                        </m:r>
                      </m:e>
                    </m:d>
                    <m:r>
                      <a:rPr lang="en-US" altLang="zh-CN" sz="2400" b="0" i="1" smtClean="0">
                        <a:solidFill>
                          <a:schemeClr val="tx1">
                            <a:lumMod val="65000"/>
                            <a:lumOff val="35000"/>
                          </a:schemeClr>
                        </a:solidFill>
                        <a:latin typeface="Cambria Math"/>
                        <a:cs typeface="Thorndale Duospace WT J" panose="02020609050405020304" pitchFamily="49" charset="-122"/>
                        <a:sym typeface="微软雅黑" pitchFamily="34" charset="-122"/>
                      </a:rPr>
                      <m:t>=</m:t>
                    </m:r>
                    <m:sSub>
                      <m:sSubPr>
                        <m:ctrlPr>
                          <a:rPr lang="en-US" altLang="zh-CN" sz="240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bPr>
                      <m:e>
                        <m:sSup>
                          <m:sSupPr>
                            <m:ctrlP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pPr>
                          <m:e>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𝐹</m:t>
                            </m:r>
                          </m:e>
                          <m:sup>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sup>
                        </m:sSup>
                      </m:e>
                      <m:sub>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𝑌</m:t>
                        </m:r>
                      </m:sub>
                    </m:sSub>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d>
                      <m:dPr>
                        <m:begChr m:val="{"/>
                        <m:endChr m:val=""/>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eqArr>
                          <m:eqArr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eqArrPr>
                          <m:e>
                            <m:f>
                              <m:f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fPr>
                              <m:num>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1</m:t>
                                </m:r>
                              </m:num>
                              <m:den>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2</m:t>
                                </m:r>
                                <m:sSup>
                                  <m:sSupPr>
                                    <m:ctrlPr>
                                      <a:rPr lang="en-US" altLang="zh-CN" sz="240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pPr>
                                  <m:e>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e>
                                  <m:sup>
                                    <m:f>
                                      <m:fPr>
                                        <m:ctrlPr>
                                          <a:rPr lang="en-US" altLang="zh-CN" sz="240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1</m:t>
                                        </m:r>
                                      </m:num>
                                      <m:den>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2</m:t>
                                        </m:r>
                                      </m:den>
                                    </m:f>
                                  </m:sup>
                                </m:sSup>
                              </m:den>
                            </m:f>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0&lt;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𝑦</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&lt;1</m:t>
                            </m:r>
                          </m:e>
                          <m:e>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&amp;0,    </m:t>
                            </m:r>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𝑜𝑡h𝑒𝑟𝑤𝑖𝑠𝑒</m:t>
                            </m:r>
                          </m:e>
                        </m:eqArr>
                      </m:e>
                    </m:d>
                  </m:oMath>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1551324" y="4301641"/>
                <a:ext cx="11099855" cy="1136970"/>
              </a:xfrm>
              <a:prstGeom prst="rect">
                <a:avLst/>
              </a:prstGeom>
              <a:blipFill rotWithShape="1">
                <a:blip r:embed="rId4"/>
                <a:stretch>
                  <a:fillRect l="-82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p:cNvPicPr>
            <a:picLocks noChangeAspect="1"/>
          </p:cNvPicPr>
          <p:nvPr/>
        </p:nvPicPr>
        <p:blipFill>
          <a:blip r:embed="rId5"/>
          <a:stretch>
            <a:fillRect/>
          </a:stretch>
        </p:blipFill>
        <p:spPr>
          <a:xfrm>
            <a:off x="3299616" y="5789561"/>
            <a:ext cx="4970994" cy="478222"/>
          </a:xfrm>
          <a:prstGeom prst="rect">
            <a:avLst/>
          </a:prstGeom>
        </p:spPr>
      </p:pic>
      <p:sp>
        <p:nvSpPr>
          <p:cNvPr id="14" name="矩形 47"/>
          <p:cNvSpPr>
            <a:spLocks noChangeArrowheads="1"/>
          </p:cNvSpPr>
          <p:nvPr/>
        </p:nvSpPr>
        <p:spPr bwMode="auto">
          <a:xfrm>
            <a:off x="1551324" y="5744571"/>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41939405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p:tgtEl>
                                          <p:spTgt spid="13"/>
                                        </p:tgtEl>
                                        <p:attrNameLst>
                                          <p:attrName>ppt_y</p:attrName>
                                        </p:attrNameLst>
                                      </p:cBhvr>
                                      <p:tavLst>
                                        <p:tav tm="0">
                                          <p:val>
                                            <p:strVal val="#ppt_y-#ppt_h*1.125000"/>
                                          </p:val>
                                        </p:tav>
                                        <p:tav tm="100000">
                                          <p:val>
                                            <p:strVal val="#ppt_y"/>
                                          </p:val>
                                        </p:tav>
                                      </p:tavLst>
                                    </p:anim>
                                    <p:animEffect transition="in" filter="wipe(down)">
                                      <p:cBhvr>
                                        <p:cTn id="8" dur="400"/>
                                        <p:tgtEl>
                                          <p:spTgt spid="1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600"/>
                                        <p:tgtEl>
                                          <p:spTgt spid="10"/>
                                        </p:tgtEl>
                                        <p:attrNameLst>
                                          <p:attrName>ppt_y</p:attrName>
                                        </p:attrNameLst>
                                      </p:cBhvr>
                                      <p:tavLst>
                                        <p:tav tm="0">
                                          <p:val>
                                            <p:strVal val="#ppt_y-#ppt_h*1.125000"/>
                                          </p:val>
                                        </p:tav>
                                        <p:tav tm="100000">
                                          <p:val>
                                            <p:strVal val="#ppt_y"/>
                                          </p:val>
                                        </p:tav>
                                      </p:tavLst>
                                    </p:anim>
                                    <p:animEffect transition="in" filter="wipe(down)">
                                      <p:cBhvr>
                                        <p:cTn id="12" dur="600"/>
                                        <p:tgtEl>
                                          <p:spTgt spid="10"/>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400"/>
                                        <p:tgtEl>
                                          <p:spTgt spid="14"/>
                                        </p:tgtEl>
                                        <p:attrNameLst>
                                          <p:attrName>ppt_y</p:attrName>
                                        </p:attrNameLst>
                                      </p:cBhvr>
                                      <p:tavLst>
                                        <p:tav tm="0">
                                          <p:val>
                                            <p:strVal val="#ppt_y-#ppt_h*1.125000"/>
                                          </p:val>
                                        </p:tav>
                                        <p:tav tm="100000">
                                          <p:val>
                                            <p:strVal val="#ppt_y"/>
                                          </p:val>
                                        </p:tav>
                                      </p:tavLst>
                                    </p:anim>
                                    <p:animEffect transition="in" filter="wipe(down)">
                                      <p:cBhvr>
                                        <p:cTn id="16" dur="400"/>
                                        <p:tgtEl>
                                          <p:spTgt spid="14"/>
                                        </p:tgtEl>
                                      </p:cBhvr>
                                    </p:animEffect>
                                  </p:childTnLst>
                                </p:cTn>
                              </p:par>
                              <p:par>
                                <p:cTn id="17" presetID="1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400"/>
                                        <p:tgtEl>
                                          <p:spTgt spid="3"/>
                                        </p:tgtEl>
                                        <p:attrNameLst>
                                          <p:attrName>ppt_y</p:attrName>
                                        </p:attrNameLst>
                                      </p:cBhvr>
                                      <p:tavLst>
                                        <p:tav tm="0">
                                          <p:val>
                                            <p:strVal val="#ppt_y-#ppt_h*1.125000"/>
                                          </p:val>
                                        </p:tav>
                                        <p:tav tm="100000">
                                          <p:val>
                                            <p:strVal val="#ppt_y"/>
                                          </p:val>
                                        </p:tav>
                                      </p:tavLst>
                                    </p:anim>
                                    <p:animEffect transition="in" filter="wipe(down)">
                                      <p:cBhvr>
                                        <p:cTn id="20" dur="400"/>
                                        <p:tgtEl>
                                          <p:spTgt spid="3"/>
                                        </p:tgtEl>
                                      </p:cBhvr>
                                    </p:animEffect>
                                  </p:childTnLst>
                                </p:cTn>
                              </p:par>
                              <p:par>
                                <p:cTn id="21" presetID="1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400"/>
                                        <p:tgtEl>
                                          <p:spTgt spid="4"/>
                                        </p:tgtEl>
                                        <p:attrNameLst>
                                          <p:attrName>ppt_y</p:attrName>
                                        </p:attrNameLst>
                                      </p:cBhvr>
                                      <p:tavLst>
                                        <p:tav tm="0">
                                          <p:val>
                                            <p:strVal val="#ppt_y-#ppt_h*1.125000"/>
                                          </p:val>
                                        </p:tav>
                                        <p:tav tm="100000">
                                          <p:val>
                                            <p:strVal val="#ppt_y"/>
                                          </p:val>
                                        </p:tav>
                                      </p:tavLst>
                                    </p:anim>
                                    <p:animEffect transition="in" filter="wipe(down)">
                                      <p:cBhvr>
                                        <p:cTn id="24"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776766"/>
            <a:ext cx="10633926" cy="211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random variables with the joint PDF f(x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suppose that Y = r(X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E(Y ) can be determined directly from the relation</a:t>
            </a:r>
          </a:p>
          <a:p>
            <a:pPr>
              <a:lnSpc>
                <a:spcPct val="120000"/>
              </a:lnSpc>
              <a:spcBef>
                <a:spcPct val="0"/>
              </a:spcBef>
              <a:buNone/>
            </a:pP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4.1.2</a:t>
            </a:r>
          </a:p>
        </p:txBody>
      </p:sp>
      <p:pic>
        <p:nvPicPr>
          <p:cNvPr id="5" name="图片 4"/>
          <p:cNvPicPr>
            <a:picLocks noChangeAspect="1"/>
          </p:cNvPicPr>
          <p:nvPr/>
        </p:nvPicPr>
        <p:blipFill>
          <a:blip r:embed="rId3"/>
          <a:stretch>
            <a:fillRect/>
          </a:stretch>
        </p:blipFill>
        <p:spPr>
          <a:xfrm>
            <a:off x="2259046" y="3405174"/>
            <a:ext cx="6955294" cy="703408"/>
          </a:xfrm>
          <a:prstGeom prst="rect">
            <a:avLst/>
          </a:prstGeom>
        </p:spPr>
      </p:pic>
      <p:sp>
        <p:nvSpPr>
          <p:cNvPr id="7" name="矩形 47"/>
          <p:cNvSpPr>
            <a:spLocks noChangeArrowheads="1"/>
          </p:cNvSpPr>
          <p:nvPr/>
        </p:nvSpPr>
        <p:spPr bwMode="auto">
          <a:xfrm>
            <a:off x="917936" y="4108582"/>
            <a:ext cx="10633926" cy="15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the mean exists. Similarly, 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have a discrete joint distribution with PF f(x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a:p>
            <a:pPr>
              <a:lnSpc>
                <a:spcPct val="120000"/>
              </a:lnSpc>
              <a:spcBef>
                <a:spcPct val="0"/>
              </a:spcBef>
              <a:buNone/>
            </a:pP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6" name="图片 5"/>
          <p:cNvPicPr>
            <a:picLocks noChangeAspect="1"/>
          </p:cNvPicPr>
          <p:nvPr/>
        </p:nvPicPr>
        <p:blipFill>
          <a:blip r:embed="rId4"/>
          <a:stretch>
            <a:fillRect/>
          </a:stretch>
        </p:blipFill>
        <p:spPr>
          <a:xfrm>
            <a:off x="2697041" y="5277990"/>
            <a:ext cx="6079304" cy="660245"/>
          </a:xfrm>
          <a:prstGeom prst="rect">
            <a:avLst/>
          </a:prstGeom>
        </p:spPr>
      </p:pic>
    </p:spTree>
    <p:extLst>
      <p:ext uri="{BB962C8B-B14F-4D97-AF65-F5344CB8AC3E}">
        <p14:creationId xmlns:p14="http://schemas.microsoft.com/office/powerpoint/2010/main" val="39693849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400"/>
                                        <p:tgtEl>
                                          <p:spTgt spid="5"/>
                                        </p:tgtEl>
                                        <p:attrNameLst>
                                          <p:attrName>ppt_y</p:attrName>
                                        </p:attrNameLst>
                                      </p:cBhvr>
                                      <p:tavLst>
                                        <p:tav tm="0">
                                          <p:val>
                                            <p:strVal val="#ppt_y-#ppt_h*1.125000"/>
                                          </p:val>
                                        </p:tav>
                                        <p:tav tm="100000">
                                          <p:val>
                                            <p:strVal val="#ppt_y"/>
                                          </p:val>
                                        </p:tav>
                                      </p:tavLst>
                                    </p:anim>
                                    <p:animEffect transition="in" filter="wipe(down)">
                                      <p:cBhvr>
                                        <p:cTn id="16" dur="4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par>
                                <p:cTn id="23" presetID="12" presetClass="entr" presetSubtype="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400"/>
                                        <p:tgtEl>
                                          <p:spTgt spid="6"/>
                                        </p:tgtEl>
                                        <p:attrNameLst>
                                          <p:attrName>ppt_y</p:attrName>
                                        </p:attrNameLst>
                                      </p:cBhvr>
                                      <p:tavLst>
                                        <p:tav tm="0">
                                          <p:val>
                                            <p:strVal val="#ppt_y-#ppt_h*1.125000"/>
                                          </p:val>
                                        </p:tav>
                                        <p:tav tm="100000">
                                          <p:val>
                                            <p:strVal val="#ppt_y"/>
                                          </p:val>
                                        </p:tav>
                                      </p:tavLst>
                                    </p:anim>
                                    <p:animEffect transition="in" filter="wipe(down)">
                                      <p:cBhvr>
                                        <p:cTn id="26"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4.1.8</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a point (X,Y ) is chosen at random from the square S containing all points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such that 0 ≤ x ≤ 1 and 0 ≤ y ≤ 1. See Figure 4.1. Determine the expected value of Z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Y</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pic>
        <p:nvPicPr>
          <p:cNvPr id="3" name="图片 2"/>
          <p:cNvPicPr>
            <a:picLocks noChangeAspect="1"/>
          </p:cNvPicPr>
          <p:nvPr/>
        </p:nvPicPr>
        <p:blipFill>
          <a:blip r:embed="rId3"/>
          <a:stretch>
            <a:fillRect/>
          </a:stretch>
        </p:blipFill>
        <p:spPr>
          <a:xfrm>
            <a:off x="4322025" y="2797031"/>
            <a:ext cx="3481238" cy="3438955"/>
          </a:xfrm>
          <a:prstGeom prst="rect">
            <a:avLst/>
          </a:prstGeom>
          <a:ln>
            <a:noFill/>
          </a:ln>
          <a:effectLst>
            <a:softEdge rad="112500"/>
          </a:effectLst>
        </p:spPr>
      </p:pic>
    </p:spTree>
    <p:extLst>
      <p:ext uri="{BB962C8B-B14F-4D97-AF65-F5344CB8AC3E}">
        <p14:creationId xmlns:p14="http://schemas.microsoft.com/office/powerpoint/2010/main" val="22267125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400"/>
                                        <p:tgtEl>
                                          <p:spTgt spid="3"/>
                                        </p:tgtEl>
                                        <p:attrNameLst>
                                          <p:attrName>ppt_y</p:attrName>
                                        </p:attrNameLst>
                                      </p:cBhvr>
                                      <p:tavLst>
                                        <p:tav tm="0">
                                          <p:val>
                                            <p:strVal val="#ppt_y-#ppt_h*1.125000"/>
                                          </p:val>
                                        </p:tav>
                                        <p:tav tm="100000">
                                          <p:val>
                                            <p:strVal val="#ppt_y"/>
                                          </p:val>
                                        </p:tav>
                                      </p:tavLst>
                                    </p:anim>
                                    <p:animEffect transition="in" filter="wipe(down)">
                                      <p:cBhvr>
                                        <p:cTn id="14"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10" name="矩形 47"/>
          <p:cNvSpPr>
            <a:spLocks noChangeArrowheads="1"/>
          </p:cNvSpPr>
          <p:nvPr/>
        </p:nvSpPr>
        <p:spPr bwMode="auto">
          <a:xfrm>
            <a:off x="923948"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923948" y="1817583"/>
                <a:ext cx="10653808" cy="148437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Method 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PDF of (X,Y) is</a:t>
                </a:r>
              </a:p>
              <a:p>
                <a:pPr>
                  <a:spcBef>
                    <a:spcPct val="0"/>
                  </a:spcBef>
                  <a:buNone/>
                </a:pPr>
                <a14:m>
                  <m:oMathPara xmlns:m="http://schemas.openxmlformats.org/officeDocument/2006/math">
                    <m:oMathParaPr>
                      <m:jc m:val="centerGroup"/>
                    </m:oMathParaPr>
                    <m:oMath xmlns:m="http://schemas.openxmlformats.org/officeDocument/2006/math">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𝑓</m:t>
                      </m:r>
                      <m:d>
                        <m:dPr>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e>
                      </m:d>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d>
                        <m:dPr>
                          <m:begChr m:val="{"/>
                          <m:end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eqArr>
                            <m:eqArrPr>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eqArrPr>
                            <m:e>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1</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0</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≤1</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,0≤</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≤1</m:t>
                              </m:r>
                            </m:e>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&amp;0,</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𝑜𝑡h𝑒𝑟𝑤𝑖𝑠𝑒</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e>
                          </m:eqArr>
                        </m:e>
                      </m:d>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923948" y="1817583"/>
                <a:ext cx="10653808" cy="1484373"/>
              </a:xfrm>
              <a:prstGeom prst="rect">
                <a:avLst/>
              </a:prstGeom>
              <a:blipFill>
                <a:blip r:embed="rId3"/>
                <a:stretch>
                  <a:fillRect l="-1202" t="-409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6" name="矩形 47"/>
          <p:cNvSpPr>
            <a:spLocks noChangeArrowheads="1"/>
          </p:cNvSpPr>
          <p:nvPr/>
        </p:nvSpPr>
        <p:spPr bwMode="auto">
          <a:xfrm>
            <a:off x="923948" y="3208006"/>
            <a:ext cx="10653808"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E</a:t>
            </a:r>
          </a:p>
        </p:txBody>
      </p:sp>
      <p:pic>
        <p:nvPicPr>
          <p:cNvPr id="3" name="图片 2"/>
          <p:cNvPicPr>
            <a:picLocks noChangeAspect="1"/>
          </p:cNvPicPr>
          <p:nvPr/>
        </p:nvPicPr>
        <p:blipFill>
          <a:blip r:embed="rId4"/>
          <a:stretch>
            <a:fillRect/>
          </a:stretch>
        </p:blipFill>
        <p:spPr>
          <a:xfrm>
            <a:off x="3782644" y="3359666"/>
            <a:ext cx="4936415" cy="2665426"/>
          </a:xfrm>
          <a:prstGeom prst="rect">
            <a:avLst/>
          </a:prstGeom>
        </p:spPr>
      </p:pic>
    </p:spTree>
    <p:extLst>
      <p:ext uri="{BB962C8B-B14F-4D97-AF65-F5344CB8AC3E}">
        <p14:creationId xmlns:p14="http://schemas.microsoft.com/office/powerpoint/2010/main" val="25055641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400"/>
                                        <p:tgtEl>
                                          <p:spTgt spid="3"/>
                                        </p:tgtEl>
                                        <p:attrNameLst>
                                          <p:attrName>ppt_y</p:attrName>
                                        </p:attrNameLst>
                                      </p:cBhvr>
                                      <p:tavLst>
                                        <p:tav tm="0">
                                          <p:val>
                                            <p:strVal val="#ppt_y-#ppt_h*1.125000"/>
                                          </p:val>
                                        </p:tav>
                                        <p:tav tm="100000">
                                          <p:val>
                                            <p:strVal val="#ppt_y"/>
                                          </p:val>
                                        </p:tav>
                                      </p:tavLst>
                                    </p:anim>
                                    <p:animEffect transition="in" filter="wipe(down)">
                                      <p:cBhvr>
                                        <p:cTn id="20"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11" name="矩形 47"/>
          <p:cNvSpPr>
            <a:spLocks noChangeArrowheads="1"/>
          </p:cNvSpPr>
          <p:nvPr/>
        </p:nvSpPr>
        <p:spPr bwMode="auto">
          <a:xfrm>
            <a:off x="923948" y="1457816"/>
            <a:ext cx="1065380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Method 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marginal PDF of X is</a:t>
            </a:r>
          </a:p>
        </p:txBody>
      </p:sp>
      <p:sp>
        <p:nvSpPr>
          <p:cNvPr id="16" name="矩形 47"/>
          <p:cNvSpPr>
            <a:spLocks noChangeArrowheads="1"/>
          </p:cNvSpPr>
          <p:nvPr/>
        </p:nvSpPr>
        <p:spPr bwMode="auto">
          <a:xfrm>
            <a:off x="923948" y="3208006"/>
            <a:ext cx="10653808"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E</a:t>
            </a:r>
          </a:p>
        </p:txBody>
      </p:sp>
      <p:pic>
        <p:nvPicPr>
          <p:cNvPr id="4" name="图片 3"/>
          <p:cNvPicPr>
            <a:picLocks noChangeAspect="1"/>
          </p:cNvPicPr>
          <p:nvPr/>
        </p:nvPicPr>
        <p:blipFill>
          <a:blip r:embed="rId3"/>
          <a:stretch>
            <a:fillRect/>
          </a:stretch>
        </p:blipFill>
        <p:spPr>
          <a:xfrm>
            <a:off x="3236390" y="2204130"/>
            <a:ext cx="5751691" cy="780773"/>
          </a:xfrm>
          <a:prstGeom prst="rect">
            <a:avLst/>
          </a:prstGeom>
        </p:spPr>
      </p:pic>
      <p:pic>
        <p:nvPicPr>
          <p:cNvPr id="5" name="图片 4"/>
          <p:cNvPicPr>
            <a:picLocks noChangeAspect="1"/>
          </p:cNvPicPr>
          <p:nvPr/>
        </p:nvPicPr>
        <p:blipFill>
          <a:blip r:embed="rId4"/>
          <a:stretch>
            <a:fillRect/>
          </a:stretch>
        </p:blipFill>
        <p:spPr>
          <a:xfrm>
            <a:off x="3499219" y="3119001"/>
            <a:ext cx="2613016" cy="739758"/>
          </a:xfrm>
          <a:prstGeom prst="rect">
            <a:avLst/>
          </a:prstGeom>
        </p:spPr>
      </p:pic>
      <mc:AlternateContent xmlns:mc="http://schemas.openxmlformats.org/markup-compatibility/2006" xmlns:a14="http://schemas.microsoft.com/office/drawing/2010/main">
        <mc:Choice Requires="a14">
          <p:sp>
            <p:nvSpPr>
              <p:cNvPr id="9" name="矩形 47"/>
              <p:cNvSpPr>
                <a:spLocks noChangeArrowheads="1"/>
              </p:cNvSpPr>
              <p:nvPr/>
            </p:nvSpPr>
            <p:spPr bwMode="auto">
              <a:xfrm>
                <a:off x="923948" y="3885154"/>
                <a:ext cx="10653808" cy="82605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Similarly,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therefore,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9" name="矩形 47"/>
              <p:cNvSpPr>
                <a:spLocks noRot="1" noChangeAspect="1" noMove="1" noResize="1" noEditPoints="1" noAdjustHandles="1" noChangeArrowheads="1" noChangeShapeType="1" noTextEdit="1"/>
              </p:cNvSpPr>
              <p:nvPr/>
            </p:nvSpPr>
            <p:spPr bwMode="auto">
              <a:xfrm>
                <a:off x="923948" y="3885154"/>
                <a:ext cx="10653808" cy="826052"/>
              </a:xfrm>
              <a:prstGeom prst="rect">
                <a:avLst/>
              </a:prstGeom>
              <a:blipFill>
                <a:blip r:embed="rId5"/>
                <a:stretch>
                  <a:fillRect l="-1202" b="-367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2940841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p:tgtEl>
                                          <p:spTgt spid="11"/>
                                        </p:tgtEl>
                                        <p:attrNameLst>
                                          <p:attrName>ppt_y</p:attrName>
                                        </p:attrNameLst>
                                      </p:cBhvr>
                                      <p:tavLst>
                                        <p:tav tm="0">
                                          <p:val>
                                            <p:strVal val="#ppt_y-#ppt_h*1.125000"/>
                                          </p:val>
                                        </p:tav>
                                        <p:tav tm="100000">
                                          <p:val>
                                            <p:strVal val="#ppt_y"/>
                                          </p:val>
                                        </p:tav>
                                      </p:tavLst>
                                    </p:anim>
                                    <p:animEffect transition="in" filter="wipe(down)">
                                      <p:cBhvr>
                                        <p:cTn id="8" dur="400"/>
                                        <p:tgtEl>
                                          <p:spTgt spid="11"/>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par>
                                <p:cTn id="13" presetID="1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400"/>
                                        <p:tgtEl>
                                          <p:spTgt spid="5"/>
                                        </p:tgtEl>
                                        <p:attrNameLst>
                                          <p:attrName>ppt_y</p:attrName>
                                        </p:attrNameLst>
                                      </p:cBhvr>
                                      <p:tavLst>
                                        <p:tav tm="0">
                                          <p:val>
                                            <p:strVal val="#ppt_y-#ppt_h*1.125000"/>
                                          </p:val>
                                        </p:tav>
                                        <p:tav tm="100000">
                                          <p:val>
                                            <p:strVal val="#ppt_y"/>
                                          </p:val>
                                        </p:tav>
                                      </p:tavLst>
                                    </p:anim>
                                    <p:animEffect transition="in" filter="wipe(down)">
                                      <p:cBhvr>
                                        <p:cTn id="16" dur="400"/>
                                        <p:tgtEl>
                                          <p:spTgt spid="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p:tgtEl>
                                          <p:spTgt spid="16"/>
                                        </p:tgtEl>
                                        <p:attrNameLst>
                                          <p:attrName>ppt_y</p:attrName>
                                        </p:attrNameLst>
                                      </p:cBhvr>
                                      <p:tavLst>
                                        <p:tav tm="0">
                                          <p:val>
                                            <p:strVal val="#ppt_y-#ppt_h*1.125000"/>
                                          </p:val>
                                        </p:tav>
                                        <p:tav tm="100000">
                                          <p:val>
                                            <p:strVal val="#ppt_y"/>
                                          </p:val>
                                        </p:tav>
                                      </p:tavLst>
                                    </p:anim>
                                    <p:animEffect transition="in" filter="wipe(down)">
                                      <p:cBhvr>
                                        <p:cTn id="20" dur="4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359291"/>
            <a:ext cx="10653808" cy="453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4.1.10</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the yearly demand X (unit: ton) in the international market for a certain export commodity made in China is a random variable value, it follows the uniform distribution </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U[2000,4000]. If one ton of this product is sold, thirty thousand dollars will be earned. If the product is not sold and backlogged in the warehouse, the maintenance cost is ten thousand per ton. How many products should be organized in order to maximize the profit?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Tree>
    <p:extLst>
      <p:ext uri="{BB962C8B-B14F-4D97-AF65-F5344CB8AC3E}">
        <p14:creationId xmlns:p14="http://schemas.microsoft.com/office/powerpoint/2010/main" val="1110419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10" name="矩形 47"/>
          <p:cNvSpPr>
            <a:spLocks noChangeArrowheads="1"/>
          </p:cNvSpPr>
          <p:nvPr/>
        </p:nvSpPr>
        <p:spPr bwMode="auto">
          <a:xfrm>
            <a:off x="923948"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923948" y="1817583"/>
                <a:ext cx="10653808" cy="191526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y be the number of products ready for export, then 2000 ≤ y ≤ 4000. Let Z be the profit (unit: ten thousand dollars), then</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𝑍</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𝑔</m:t>
                      </m:r>
                      <m:d>
                        <m:dPr>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e>
                      </m:d>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d>
                        <m:dPr>
                          <m:begChr m:val="{"/>
                          <m:end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eqArr>
                            <m:eqArrPr>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eqArrPr>
                            <m:e>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3</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𝑦</m:t>
                              </m:r>
                            </m:e>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&amp;</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3</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𝑋</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𝑦</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𝑋</m:t>
                              </m:r>
                              <m:r>
                                <a:rPr lang="en-US" altLang="zh-CN" sz="2800" b="0" i="1" smtClean="0">
                                  <a:solidFill>
                                    <a:schemeClr val="tx1">
                                      <a:lumMod val="65000"/>
                                      <a:lumOff val="35000"/>
                                    </a:schemeClr>
                                  </a:solidFill>
                                  <a:latin typeface="Cambria Math"/>
                                  <a:cs typeface="Thorndale Duospace WT J" panose="02020609050405020304" pitchFamily="49" charset="-122"/>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&lt;</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e>
                          </m:eqArr>
                        </m:e>
                      </m:d>
                      <m:r>
                        <a:rPr lang="en-US" altLang="zh-CN" sz="2800" b="0" i="0"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d>
                        <m:dPr>
                          <m:begChr m:val="{"/>
                          <m:end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eqArr>
                            <m:eqArrPr>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eqArrPr>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3</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𝑦</m:t>
                              </m:r>
                            </m:e>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&amp;</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4</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&lt;</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𝑦</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e>
                          </m:eqArr>
                        </m:e>
                      </m:d>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923948" y="1817583"/>
                <a:ext cx="10653808" cy="1915260"/>
              </a:xfrm>
              <a:prstGeom prst="rect">
                <a:avLst/>
              </a:prstGeom>
              <a:blipFill>
                <a:blip r:embed="rId3"/>
                <a:stretch>
                  <a:fillRect l="-1202" t="-318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47"/>
              <p:cNvSpPr>
                <a:spLocks noChangeArrowheads="1"/>
              </p:cNvSpPr>
              <p:nvPr/>
            </p:nvSpPr>
            <p:spPr bwMode="auto">
              <a:xfrm>
                <a:off x="923948" y="3749037"/>
                <a:ext cx="10653808" cy="189884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PDF of X is :</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𝑋</m:t>
                          </m:r>
                        </m:sub>
                      </m:sSub>
                      <m:d>
                        <m:dPr>
                          <m:ctrlPr>
                            <a:rPr lang="en-US" altLang="zh-CN" sz="280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e>
                      </m:d>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d>
                        <m:dPr>
                          <m:begChr m:val="{"/>
                          <m:end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eqArr>
                            <m:eqArrPr>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eqArrPr>
                            <m:e>
                              <m:f>
                                <m:fPr>
                                  <m:ctrlPr>
                                    <a:rPr lang="en-US" altLang="zh-CN" sz="280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2000</m:t>
                                  </m:r>
                                </m:den>
                              </m:f>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2000</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4000</m:t>
                              </m:r>
                            </m:e>
                            <m:e>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&amp;0,</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𝑜𝑡h𝑒𝑟𝑤𝑖𝑠𝑒</m:t>
                              </m:r>
                            </m:e>
                          </m:eqArr>
                        </m:e>
                      </m:d>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6" name="矩形 47"/>
              <p:cNvSpPr>
                <a:spLocks noRot="1" noChangeAspect="1" noMove="1" noResize="1" noEditPoints="1" noAdjustHandles="1" noChangeArrowheads="1" noChangeShapeType="1" noTextEdit="1"/>
              </p:cNvSpPr>
              <p:nvPr/>
            </p:nvSpPr>
            <p:spPr bwMode="auto">
              <a:xfrm>
                <a:off x="923948" y="3749037"/>
                <a:ext cx="10653808" cy="1898845"/>
              </a:xfrm>
              <a:prstGeom prst="rect">
                <a:avLst/>
              </a:prstGeom>
              <a:blipFill>
                <a:blip r:embed="rId4"/>
                <a:stretch>
                  <a:fillRect l="-1202" t="-353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3080011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400"/>
                                        <p:tgtEl>
                                          <p:spTgt spid="16"/>
                                        </p:tgtEl>
                                        <p:attrNameLst>
                                          <p:attrName>ppt_y</p:attrName>
                                        </p:attrNameLst>
                                      </p:cBhvr>
                                      <p:tavLst>
                                        <p:tav tm="0">
                                          <p:val>
                                            <p:strVal val="#ppt_y-#ppt_h*1.125000"/>
                                          </p:val>
                                        </p:tav>
                                        <p:tav tm="100000">
                                          <p:val>
                                            <p:strVal val="#ppt_y"/>
                                          </p:val>
                                        </p:tav>
                                      </p:tavLst>
                                    </p:anim>
                                    <p:animEffect transition="in" filter="wipe(down)">
                                      <p:cBhvr>
                                        <p:cTn id="18"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16200000" flipV="1">
            <a:off x="-2489201" y="2408238"/>
            <a:ext cx="6259513" cy="1443038"/>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27" name="任意多边形 26"/>
          <p:cNvSpPr/>
          <p:nvPr/>
        </p:nvSpPr>
        <p:spPr>
          <a:xfrm rot="16200000" flipV="1">
            <a:off x="-2557463" y="2938463"/>
            <a:ext cx="6396037" cy="144303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cxnSp>
        <p:nvCxnSpPr>
          <p:cNvPr id="9" name="直接连接符 8"/>
          <p:cNvCxnSpPr/>
          <p:nvPr/>
        </p:nvCxnSpPr>
        <p:spPr>
          <a:xfrm rot="16200000" flipV="1">
            <a:off x="-529431" y="638969"/>
            <a:ext cx="2419350" cy="110331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01979" y="431666"/>
            <a:ext cx="9706568" cy="1138773"/>
          </a:xfrm>
          <a:prstGeom prst="rect">
            <a:avLst/>
          </a:prstGeom>
          <a:noFill/>
        </p:spPr>
        <p:txBody>
          <a:bodyPr wrap="none">
            <a:spAutoFit/>
          </a:bodyPr>
          <a:lstStyle/>
          <a:p>
            <a:pPr lvl="0" fontAlgn="auto">
              <a:spcBef>
                <a:spcPts val="0"/>
              </a:spcBef>
              <a:spcAft>
                <a:spcPts val="0"/>
              </a:spcAft>
              <a:defRPr/>
            </a:pPr>
            <a:r>
              <a:rPr lang="en-US" altLang="zh-CN" sz="3200" b="1" dirty="0">
                <a:solidFill>
                  <a:srgbClr val="4F91A0"/>
                </a:solidFill>
                <a:latin typeface="微软雅黑"/>
                <a:ea typeface="微软雅黑"/>
                <a:cs typeface="+mn-ea"/>
              </a:rPr>
              <a:t>Chapter 4  Characteristics of random variables</a:t>
            </a:r>
          </a:p>
          <a:p>
            <a:pPr fontAlgn="auto">
              <a:spcBef>
                <a:spcPts val="0"/>
              </a:spcBef>
              <a:spcAft>
                <a:spcPts val="0"/>
              </a:spcAft>
              <a:defRPr/>
            </a:pPr>
            <a:endParaRPr lang="en-US" altLang="zh-CN" sz="3600" b="1" dirty="0">
              <a:solidFill>
                <a:schemeClr val="tx2"/>
              </a:solidFill>
              <a:latin typeface="+mn-ea"/>
              <a:ea typeface="+mn-ea"/>
              <a:cs typeface="+mn-ea"/>
            </a:endParaRPr>
          </a:p>
        </p:txBody>
      </p:sp>
      <p:cxnSp>
        <p:nvCxnSpPr>
          <p:cNvPr id="16" name="直接连接符 15"/>
          <p:cNvCxnSpPr/>
          <p:nvPr/>
        </p:nvCxnSpPr>
        <p:spPr>
          <a:xfrm flipH="1">
            <a:off x="2135372" y="1101388"/>
            <a:ext cx="7713989" cy="2089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0009726" y="6493032"/>
            <a:ext cx="1730375" cy="27146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33" name="任意多边形 32"/>
          <p:cNvSpPr/>
          <p:nvPr/>
        </p:nvSpPr>
        <p:spPr>
          <a:xfrm rot="2700000">
            <a:off x="11716544" y="3017044"/>
            <a:ext cx="950913" cy="949325"/>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15" name="文本框 9"/>
          <p:cNvSpPr txBox="1">
            <a:spLocks noChangeArrowheads="1"/>
          </p:cNvSpPr>
          <p:nvPr/>
        </p:nvSpPr>
        <p:spPr bwMode="auto">
          <a:xfrm>
            <a:off x="2715508" y="1877080"/>
            <a:ext cx="66537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4.1	The Expectation of a Random Variable</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8" name="文本框 9"/>
          <p:cNvSpPr txBox="1">
            <a:spLocks noChangeArrowheads="1"/>
          </p:cNvSpPr>
          <p:nvPr/>
        </p:nvSpPr>
        <p:spPr bwMode="auto">
          <a:xfrm>
            <a:off x="2715508" y="2471215"/>
            <a:ext cx="23407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4.2	Variance</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9" name="文本框 9"/>
          <p:cNvSpPr txBox="1">
            <a:spLocks noChangeArrowheads="1"/>
          </p:cNvSpPr>
          <p:nvPr/>
        </p:nvSpPr>
        <p:spPr bwMode="auto">
          <a:xfrm>
            <a:off x="2715508" y="3030725"/>
            <a:ext cx="81811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4.3	The characteristics of some common distributions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0" name="文本框 9"/>
          <p:cNvSpPr txBox="1">
            <a:spLocks noChangeArrowheads="1"/>
          </p:cNvSpPr>
          <p:nvPr/>
        </p:nvSpPr>
        <p:spPr bwMode="auto">
          <a:xfrm>
            <a:off x="2715508" y="3624860"/>
            <a:ext cx="43657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4.4	</a:t>
            </a:r>
            <a:r>
              <a:rPr lang="en-US" altLang="zh-CN" sz="2800" dirty="0" err="1">
                <a:latin typeface="Adobe 仿宋 Std R" panose="02020400000000000000" pitchFamily="18" charset="-122"/>
                <a:ea typeface="Adobe 仿宋 Std R" panose="02020400000000000000" pitchFamily="18" charset="-122"/>
                <a:cs typeface="+mn-ea"/>
              </a:rPr>
              <a:t>Chebyshev’s</a:t>
            </a:r>
            <a:r>
              <a:rPr lang="en-US" altLang="zh-CN" sz="2800" dirty="0">
                <a:latin typeface="Adobe 仿宋 Std R" panose="02020400000000000000" pitchFamily="18" charset="-122"/>
                <a:ea typeface="Adobe 仿宋 Std R" panose="02020400000000000000" pitchFamily="18" charset="-122"/>
                <a:cs typeface="+mn-ea"/>
              </a:rPr>
              <a:t> Inequality</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1" name="文本框 9"/>
          <p:cNvSpPr txBox="1">
            <a:spLocks noChangeArrowheads="1"/>
          </p:cNvSpPr>
          <p:nvPr/>
        </p:nvSpPr>
        <p:spPr bwMode="auto">
          <a:xfrm>
            <a:off x="2715508" y="4190688"/>
            <a:ext cx="50765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4.5	Covariance and Correlation</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2" name="文本框 9"/>
          <p:cNvSpPr txBox="1">
            <a:spLocks noChangeArrowheads="1"/>
          </p:cNvSpPr>
          <p:nvPr/>
        </p:nvSpPr>
        <p:spPr bwMode="auto">
          <a:xfrm>
            <a:off x="2715508" y="4799125"/>
            <a:ext cx="59240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4.6	Moments and covariance matrices</a:t>
            </a:r>
            <a:endParaRPr lang="zh-CN" altLang="en-US" sz="2800" dirty="0">
              <a:latin typeface="Adobe 仿宋 Std R" panose="02020400000000000000" pitchFamily="18" charset="-122"/>
              <a:ea typeface="Adobe 仿宋 Std R" panose="02020400000000000000" pitchFamily="18"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anim calcmode="lin" valueType="num">
                                      <p:cBhvr>
                                        <p:cTn id="27" dur="500" fill="hold"/>
                                        <p:tgtEl>
                                          <p:spTgt spid="18"/>
                                        </p:tgtEl>
                                        <p:attrNameLst>
                                          <p:attrName>ppt_x</p:attrName>
                                        </p:attrNameLst>
                                      </p:cBhvr>
                                      <p:tavLst>
                                        <p:tav tm="0">
                                          <p:val>
                                            <p:strVal val="#ppt_x"/>
                                          </p:val>
                                        </p:tav>
                                        <p:tav tm="100000">
                                          <p:val>
                                            <p:strVal val="#ppt_x"/>
                                          </p:val>
                                        </p:tav>
                                      </p:tavLst>
                                    </p:anim>
                                    <p:anim calcmode="lin" valueType="num">
                                      <p:cBhvr>
                                        <p:cTn id="28" dur="5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ppt_x</p:attrName>
                                        </p:attrNameLst>
                                      </p:cBhvr>
                                      <p:tavLst>
                                        <p:tav tm="0">
                                          <p:val>
                                            <p:strVal val="#ppt_x"/>
                                          </p:val>
                                        </p:tav>
                                        <p:tav tm="100000">
                                          <p:val>
                                            <p:strVal val="#ppt_x"/>
                                          </p:val>
                                        </p:tav>
                                      </p:tavLst>
                                    </p:anim>
                                    <p:anim calcmode="lin" valueType="num">
                                      <p:cBhvr>
                                        <p:cTn id="38" dur="5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5" grpId="0"/>
      <p:bldP spid="18"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11" name="矩形 47"/>
          <p:cNvSpPr>
            <a:spLocks noChangeArrowheads="1"/>
          </p:cNvSpPr>
          <p:nvPr/>
        </p:nvSpPr>
        <p:spPr bwMode="auto">
          <a:xfrm>
            <a:off x="765041" y="1145616"/>
            <a:ext cx="1065380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the expectation of Z is</a:t>
            </a:r>
          </a:p>
        </p:txBody>
      </p:sp>
      <mc:AlternateContent xmlns:mc="http://schemas.openxmlformats.org/markup-compatibility/2006" xmlns:a14="http://schemas.microsoft.com/office/drawing/2010/main">
        <mc:Choice Requires="a14">
          <p:sp>
            <p:nvSpPr>
              <p:cNvPr id="16" name="矩形 47"/>
              <p:cNvSpPr>
                <a:spLocks noChangeArrowheads="1"/>
              </p:cNvSpPr>
              <p:nvPr/>
            </p:nvSpPr>
            <p:spPr bwMode="auto">
              <a:xfrm>
                <a:off x="765041" y="5048254"/>
                <a:ext cx="11102971" cy="14809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E(Z) is a function of y. Let </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𝑑𝑦</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500</m:t>
                        </m:r>
                      </m:den>
                    </m:f>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+3500</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y=3500. </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500</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therefore, E(Z) achieves its maximum at y = 3500.</a:t>
                </a:r>
              </a:p>
            </p:txBody>
          </p:sp>
        </mc:Choice>
        <mc:Fallback xmlns="">
          <p:sp>
            <p:nvSpPr>
              <p:cNvPr id="16" name="矩形 47"/>
              <p:cNvSpPr>
                <a:spLocks noRot="1" noChangeAspect="1" noMove="1" noResize="1" noEditPoints="1" noAdjustHandles="1" noChangeArrowheads="1" noChangeShapeType="1" noTextEdit="1"/>
              </p:cNvSpPr>
              <p:nvPr/>
            </p:nvSpPr>
            <p:spPr bwMode="auto">
              <a:xfrm>
                <a:off x="765041" y="5048254"/>
                <a:ext cx="11102971" cy="1480910"/>
              </a:xfrm>
              <a:prstGeom prst="rect">
                <a:avLst/>
              </a:prstGeom>
              <a:blipFill>
                <a:blip r:embed="rId3"/>
                <a:stretch>
                  <a:fillRect l="-1098" r="-1811" b="-4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4"/>
          <a:stretch>
            <a:fillRect/>
          </a:stretch>
        </p:blipFill>
        <p:spPr>
          <a:xfrm>
            <a:off x="3696627" y="1812449"/>
            <a:ext cx="5530049" cy="3092184"/>
          </a:xfrm>
          <a:prstGeom prst="rect">
            <a:avLst/>
          </a:prstGeom>
        </p:spPr>
      </p:pic>
      <p:sp>
        <p:nvSpPr>
          <p:cNvPr id="7" name="矩形 47"/>
          <p:cNvSpPr>
            <a:spLocks noChangeArrowheads="1"/>
          </p:cNvSpPr>
          <p:nvPr/>
        </p:nvSpPr>
        <p:spPr bwMode="auto">
          <a:xfrm>
            <a:off x="3313623" y="1668828"/>
            <a:ext cx="106538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p>
        </p:txBody>
      </p:sp>
    </p:spTree>
    <p:extLst>
      <p:ext uri="{BB962C8B-B14F-4D97-AF65-F5344CB8AC3E}">
        <p14:creationId xmlns:p14="http://schemas.microsoft.com/office/powerpoint/2010/main" val="21434325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p:tgtEl>
                                          <p:spTgt spid="11"/>
                                        </p:tgtEl>
                                        <p:attrNameLst>
                                          <p:attrName>ppt_y</p:attrName>
                                        </p:attrNameLst>
                                      </p:cBhvr>
                                      <p:tavLst>
                                        <p:tav tm="0">
                                          <p:val>
                                            <p:strVal val="#ppt_y-#ppt_h*1.125000"/>
                                          </p:val>
                                        </p:tav>
                                        <p:tav tm="100000">
                                          <p:val>
                                            <p:strVal val="#ppt_y"/>
                                          </p:val>
                                        </p:tav>
                                      </p:tavLst>
                                    </p:anim>
                                    <p:animEffect transition="in" filter="wipe(down)">
                                      <p:cBhvr>
                                        <p:cTn id="8" dur="400"/>
                                        <p:tgtEl>
                                          <p:spTgt spid="1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400"/>
                                        <p:tgtEl>
                                          <p:spTgt spid="16"/>
                                        </p:tgtEl>
                                        <p:attrNameLst>
                                          <p:attrName>ppt_y</p:attrName>
                                        </p:attrNameLst>
                                      </p:cBhvr>
                                      <p:tavLst>
                                        <p:tav tm="0">
                                          <p:val>
                                            <p:strVal val="#ppt_y-#ppt_h*1.125000"/>
                                          </p:val>
                                        </p:tav>
                                        <p:tav tm="100000">
                                          <p:val>
                                            <p:strVal val="#ppt_y"/>
                                          </p:val>
                                        </p:tav>
                                      </p:tavLst>
                                    </p:anim>
                                    <p:animEffect transition="in" filter="wipe(down)">
                                      <p:cBhvr>
                                        <p:cTn id="22"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859311"/>
            <a:ext cx="1063392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b, where a and b are finite constants, then</a:t>
            </a:r>
          </a:p>
          <a:p>
            <a:pPr algn="ctr">
              <a:lnSpc>
                <a:spcPct val="120000"/>
              </a:lnSpc>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E(Y ) =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aE</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b</a:t>
            </a:r>
          </a:p>
          <a:p>
            <a:pPr>
              <a:lnSpc>
                <a:spcPct val="120000"/>
              </a:lnSpc>
              <a:spcBef>
                <a:spcPct val="0"/>
              </a:spcBef>
              <a:buNone/>
            </a:pP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4.1.3</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917936" y="2915782"/>
                <a:ext cx="10633926" cy="60939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Note: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general,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𝑔</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𝑔</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example,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p:txBody>
          </p:sp>
        </mc:Choice>
        <mc:Fallback xmlns="">
          <p:sp>
            <p:nvSpPr>
              <p:cNvPr id="7" name="矩形 47"/>
              <p:cNvSpPr>
                <a:spLocks noRot="1" noChangeAspect="1" noMove="1" noResize="1" noEditPoints="1" noAdjustHandles="1" noChangeArrowheads="1" noChangeShapeType="1" noTextEdit="1"/>
              </p:cNvSpPr>
              <p:nvPr/>
            </p:nvSpPr>
            <p:spPr bwMode="auto">
              <a:xfrm>
                <a:off x="917936" y="2915782"/>
                <a:ext cx="10633926" cy="609390"/>
              </a:xfrm>
              <a:prstGeom prst="rect">
                <a:avLst/>
              </a:prstGeom>
              <a:blipFill>
                <a:blip r:embed="rId3"/>
                <a:stretch>
                  <a:fillRect l="-1204" t="-4000" r="-287" b="-19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8" name="矩形 7"/>
          <p:cNvSpPr/>
          <p:nvPr/>
        </p:nvSpPr>
        <p:spPr>
          <a:xfrm>
            <a:off x="917936" y="3748750"/>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4.1.4</a:t>
            </a:r>
          </a:p>
        </p:txBody>
      </p:sp>
      <p:sp>
        <p:nvSpPr>
          <p:cNvPr id="9" name="矩形 47"/>
          <p:cNvSpPr>
            <a:spLocks noChangeArrowheads="1"/>
          </p:cNvSpPr>
          <p:nvPr/>
        </p:nvSpPr>
        <p:spPr bwMode="auto">
          <a:xfrm>
            <a:off x="917936" y="4361905"/>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there exists a constant a such that P(X ≥ a) = 1, then E(X) ≥ a. If there exists a constant b such that P(X ≤ b) = 1, then E(X) ≤ b. </a:t>
            </a:r>
          </a:p>
        </p:txBody>
      </p:sp>
    </p:spTree>
    <p:extLst>
      <p:ext uri="{BB962C8B-B14F-4D97-AF65-F5344CB8AC3E}">
        <p14:creationId xmlns:p14="http://schemas.microsoft.com/office/powerpoint/2010/main" val="3938926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p:tgtEl>
                                          <p:spTgt spid="8"/>
                                        </p:tgtEl>
                                        <p:attrNameLst>
                                          <p:attrName>ppt_y</p:attrName>
                                        </p:attrNameLst>
                                      </p:cBhvr>
                                      <p:tavLst>
                                        <p:tav tm="0">
                                          <p:val>
                                            <p:strVal val="#ppt_y-#ppt_h*1.125000"/>
                                          </p:val>
                                        </p:tav>
                                        <p:tav tm="100000">
                                          <p:val>
                                            <p:strVal val="#ppt_y"/>
                                          </p:val>
                                        </p:tav>
                                      </p:tavLst>
                                    </p:anim>
                                    <p:animEffect transition="in" filter="wipe(down)">
                                      <p:cBhvr>
                                        <p:cTn id="22" dur="400"/>
                                        <p:tgtEl>
                                          <p:spTgt spid="8"/>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780262"/>
            <a:ext cx="10633926"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n random variables such that each expectation E(X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finite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,n), then</a:t>
            </a:r>
          </a:p>
          <a:p>
            <a:pPr algn="ctr">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 +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1"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E(X</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 + E(</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1"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4.1.5</a:t>
            </a:r>
          </a:p>
        </p:txBody>
      </p:sp>
      <p:sp>
        <p:nvSpPr>
          <p:cNvPr id="10" name="矩形 47"/>
          <p:cNvSpPr>
            <a:spLocks noChangeArrowheads="1"/>
          </p:cNvSpPr>
          <p:nvPr/>
        </p:nvSpPr>
        <p:spPr bwMode="auto">
          <a:xfrm>
            <a:off x="917936" y="3165248"/>
            <a:ext cx="1063392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Note: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true even 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dependent.. </a:t>
            </a:r>
          </a:p>
        </p:txBody>
      </p:sp>
      <p:sp>
        <p:nvSpPr>
          <p:cNvPr id="11" name="矩形 47"/>
          <p:cNvSpPr>
            <a:spLocks noChangeArrowheads="1"/>
          </p:cNvSpPr>
          <p:nvPr/>
        </p:nvSpPr>
        <p:spPr bwMode="auto">
          <a:xfrm>
            <a:off x="917936" y="4457742"/>
            <a:ext cx="1063392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n independent random variables such that each expectation E(X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finite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,n), then</a:t>
            </a:r>
          </a:p>
          <a:p>
            <a:pPr algn="ctr">
              <a:lnSpc>
                <a:spcPct val="120000"/>
              </a:lnSpc>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1"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E(X</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E(X</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 E(</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1"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12" name="矩形 11"/>
          <p:cNvSpPr/>
          <p:nvPr/>
        </p:nvSpPr>
        <p:spPr>
          <a:xfrm>
            <a:off x="917936" y="3901728"/>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4.1.6</a:t>
            </a:r>
          </a:p>
        </p:txBody>
      </p:sp>
    </p:spTree>
    <p:extLst>
      <p:ext uri="{BB962C8B-B14F-4D97-AF65-F5344CB8AC3E}">
        <p14:creationId xmlns:p14="http://schemas.microsoft.com/office/powerpoint/2010/main" val="3555333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p:tgtEl>
                                          <p:spTgt spid="10"/>
                                        </p:tgtEl>
                                        <p:attrNameLst>
                                          <p:attrName>ppt_y</p:attrName>
                                        </p:attrNameLst>
                                      </p:cBhvr>
                                      <p:tavLst>
                                        <p:tav tm="0">
                                          <p:val>
                                            <p:strVal val="#ppt_y-#ppt_h*1.125000"/>
                                          </p:val>
                                        </p:tav>
                                        <p:tav tm="100000">
                                          <p:val>
                                            <p:strVal val="#ppt_y"/>
                                          </p:val>
                                        </p:tav>
                                      </p:tavLst>
                                    </p:anim>
                                    <p:animEffect transition="in" filter="wipe(down)">
                                      <p:cBhvr>
                                        <p:cTn id="16" dur="4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658228"/>
            <a:ext cx="10653808" cy="332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4.1.12</a:t>
            </a:r>
            <a:r>
              <a:rPr lang="zh-CN" altLang="en-US" sz="2800" b="1" dirty="0">
                <a:solidFill>
                  <a:schemeClr val="tx1">
                    <a:lumMod val="65000"/>
                    <a:lumOff val="35000"/>
                  </a:schemeClr>
                </a:solidFill>
                <a:latin typeface="+mn-ea"/>
                <a:ea typeface="+mn-ea"/>
                <a:cs typeface="+mn-ea"/>
                <a:sym typeface="微软雅黑" pitchFamily="34" charset="-122"/>
              </a:rPr>
              <a:t> </a:t>
            </a:r>
            <a:endParaRPr lang="en-US" altLang="zh-CN" sz="2800" b="1" dirty="0">
              <a:solidFill>
                <a:schemeClr val="tx1">
                  <a:lumMod val="65000"/>
                  <a:lumOff val="35000"/>
                </a:schemeClr>
              </a:solidFill>
              <a:latin typeface="+mn-ea"/>
              <a:ea typeface="+mn-ea"/>
              <a:cs typeface="+mn-ea"/>
              <a:sym typeface="微软雅黑" pitchFamily="34" charset="-122"/>
            </a:endParaRP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Twenty people board a train. They are equally likely to get off at either of the next 10 stations and choose where to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get off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independently. The train stops only if someone wants to get off. Find the expected number of stops the train will make.</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Tree>
    <p:extLst>
      <p:ext uri="{BB962C8B-B14F-4D97-AF65-F5344CB8AC3E}">
        <p14:creationId xmlns:p14="http://schemas.microsoft.com/office/powerpoint/2010/main" val="13463336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
        <p:nvSpPr>
          <p:cNvPr id="4" name="矩形 47"/>
          <p:cNvSpPr>
            <a:spLocks noChangeArrowheads="1"/>
          </p:cNvSpPr>
          <p:nvPr/>
        </p:nvSpPr>
        <p:spPr bwMode="auto">
          <a:xfrm>
            <a:off x="765041"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5" name="矩形 47"/>
              <p:cNvSpPr>
                <a:spLocks noChangeArrowheads="1"/>
              </p:cNvSpPr>
              <p:nvPr/>
            </p:nvSpPr>
            <p:spPr bwMode="auto">
              <a:xfrm>
                <a:off x="765041" y="1522037"/>
                <a:ext cx="10633926" cy="278043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eqArr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𝑙𝑒𝑎𝑠𝑡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𝑜𝑛𝑒</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𝑝𝑒𝑟𝑠𝑜𝑛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𝑔𝑒𝑡𝑠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𝑜𝑓𝑓</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𝑠𝑡𝑎𝑡𝑖𝑜𝑛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𝑛𝑜𝑏𝑜𝑑𝑦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𝑔𝑒𝑡𝑠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𝑜𝑓𝑓</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𝑠𝑡𝑎𝑡𝑖𝑜𝑛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e>
                        </m:eqArr>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Here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=1,2,…,10)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not independent but have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identical distributions.</a:t>
                </a: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p:cNvSpPr>
                <a:spLocks noRot="1" noChangeAspect="1" noMove="1" noResize="1" noEditPoints="1" noAdjustHandles="1" noChangeArrowheads="1" noChangeShapeType="1" noTextEdit="1"/>
              </p:cNvSpPr>
              <p:nvPr/>
            </p:nvSpPr>
            <p:spPr bwMode="auto">
              <a:xfrm>
                <a:off x="765041" y="1522037"/>
                <a:ext cx="10633926" cy="2780433"/>
              </a:xfrm>
              <a:prstGeom prst="rect">
                <a:avLst/>
              </a:prstGeom>
              <a:blipFill>
                <a:blip r:embed="rId3"/>
                <a:stretch>
                  <a:fillRect l="-11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6" name="Picture 888176"/>
          <p:cNvPicPr/>
          <p:nvPr/>
        </p:nvPicPr>
        <p:blipFill>
          <a:blip r:embed="rId4"/>
          <a:stretch>
            <a:fillRect/>
          </a:stretch>
        </p:blipFill>
        <p:spPr>
          <a:xfrm>
            <a:off x="2669174" y="3669252"/>
            <a:ext cx="6017626" cy="633218"/>
          </a:xfrm>
          <a:prstGeom prst="rect">
            <a:avLst/>
          </a:prstGeom>
        </p:spPr>
      </p:pic>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41" y="4302470"/>
                <a:ext cx="10633926" cy="198739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20</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a:ea typeface="Cambria Math" panose="02040503050406030204" pitchFamily="18" charset="0"/>
                              <a:cs typeface="+mn-ea"/>
                              <a:sym typeface="微软雅黑" pitchFamily="34" charset="-122"/>
                            </a:rPr>
                            <m:t>10</m:t>
                          </m:r>
                        </m:sup>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d>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m:t>
                                      </m:r>
                                    </m:den>
                                  </m:f>
                                </m:e>
                              </m:d>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20</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=8.784</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41" y="4302470"/>
                <a:ext cx="10633926" cy="1987395"/>
              </a:xfrm>
              <a:prstGeom prst="rect">
                <a:avLst/>
              </a:prstGeom>
              <a:blipFill rotWithShape="1">
                <a:blip r:embed="rId5"/>
                <a:stretch>
                  <a:fillRect l="-11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8343234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54336" y="1507927"/>
            <a:ext cx="1063392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a random variable with finite mean µ = E(X). The variance of X is defined as follows:</a:t>
            </a:r>
          </a:p>
          <a:p>
            <a:pPr algn="ctr">
              <a:lnSpc>
                <a:spcPct val="120000"/>
              </a:lnSpc>
              <a:spcBef>
                <a:spcPct val="0"/>
              </a:spcBef>
              <a:buNone/>
            </a:pPr>
            <a:r>
              <a:rPr lang="el-GR"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Var(X) = E[(X − µ)</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4.2	Variance</a:t>
            </a:r>
          </a:p>
        </p:txBody>
      </p:sp>
      <p:sp>
        <p:nvSpPr>
          <p:cNvPr id="4" name="矩形 3"/>
          <p:cNvSpPr/>
          <p:nvPr/>
        </p:nvSpPr>
        <p:spPr>
          <a:xfrm>
            <a:off x="954336" y="1051322"/>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4.2.1</a:t>
            </a:r>
          </a:p>
        </p:txBody>
      </p:sp>
      <p:sp>
        <p:nvSpPr>
          <p:cNvPr id="5" name="文本框 4"/>
          <p:cNvSpPr txBox="1"/>
          <p:nvPr/>
        </p:nvSpPr>
        <p:spPr>
          <a:xfrm>
            <a:off x="954336" y="3103805"/>
            <a:ext cx="10897695" cy="3108543"/>
          </a:xfrm>
          <a:prstGeom prst="rect">
            <a:avLst/>
          </a:prstGeom>
          <a:noFill/>
        </p:spPr>
        <p:txBody>
          <a:bodyPr wrap="square" rtlCol="0">
            <a:spAutoFit/>
          </a:bodyPr>
          <a:lstStyle/>
          <a:p>
            <a:pPr lvl="0"/>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X has infinite mean or if the mean of X does not exist, we say that Var(X) does not exist. The standard deviation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X is the nonnegative square root of Var(X) if the variance exists.</a:t>
            </a:r>
          </a:p>
          <a:p>
            <a:pPr lvl="0"/>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variance describes the </a:t>
            </a:r>
            <a:r>
              <a:rPr lang="en-US" altLang="zh-CN" sz="2800" b="1" dirty="0">
                <a:solidFill>
                  <a:srgbClr val="2808E8"/>
                </a:solidFill>
                <a:latin typeface="Cambria Math" panose="02040503050406030204" pitchFamily="18" charset="0"/>
                <a:ea typeface="Cambria Math" panose="02040503050406030204" pitchFamily="18" charset="0"/>
                <a:cs typeface="+mn-ea"/>
                <a:sym typeface="微软雅黑" pitchFamily="34" charset="-122"/>
              </a:rPr>
              <a:t>deviation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between the values of X and its expectation. If its values are more concentrated, the variance is smaller. If its values are more scattered, the variance is larger. The variance measures the dispersion of a random variable.</a:t>
            </a:r>
          </a:p>
        </p:txBody>
      </p:sp>
    </p:spTree>
    <p:extLst>
      <p:ext uri="{BB962C8B-B14F-4D97-AF65-F5344CB8AC3E}">
        <p14:creationId xmlns:p14="http://schemas.microsoft.com/office/powerpoint/2010/main" val="20186716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780262"/>
            <a:ext cx="10633926"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every random variable X,</a:t>
            </a:r>
          </a:p>
          <a:p>
            <a:pPr algn="ctr">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Var(X) = E(X</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[E(X)]</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4.2	Variance</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4.2.1</a:t>
            </a:r>
          </a:p>
        </p:txBody>
      </p:sp>
      <p:sp>
        <p:nvSpPr>
          <p:cNvPr id="11" name="矩形 47"/>
          <p:cNvSpPr>
            <a:spLocks noChangeArrowheads="1"/>
          </p:cNvSpPr>
          <p:nvPr/>
        </p:nvSpPr>
        <p:spPr bwMode="auto">
          <a:xfrm>
            <a:off x="917936" y="3322624"/>
            <a:ext cx="1063392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Using the definition of variance and properties of expectation,</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8" name="矩形 7"/>
          <p:cNvSpPr/>
          <p:nvPr/>
        </p:nvSpPr>
        <p:spPr>
          <a:xfrm>
            <a:off x="917936" y="2737857"/>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grpSp>
        <p:nvGrpSpPr>
          <p:cNvPr id="5" name="Group 4">
            <a:extLst>
              <a:ext uri="{FF2B5EF4-FFF2-40B4-BE49-F238E27FC236}">
                <a16:creationId xmlns:a16="http://schemas.microsoft.com/office/drawing/2014/main" id="{87CE16C1-B79D-7F6A-8951-D0E414DD57EC}"/>
              </a:ext>
            </a:extLst>
          </p:cNvPr>
          <p:cNvGrpSpPr>
            <a:grpSpLocks noChangeAspect="1"/>
          </p:cNvGrpSpPr>
          <p:nvPr/>
        </p:nvGrpSpPr>
        <p:grpSpPr bwMode="auto">
          <a:xfrm>
            <a:off x="1747838" y="3906839"/>
            <a:ext cx="8974137" cy="2770188"/>
            <a:chOff x="1101" y="2461"/>
            <a:chExt cx="5653" cy="1745"/>
          </a:xfrm>
        </p:grpSpPr>
        <p:sp>
          <p:nvSpPr>
            <p:cNvPr id="6" name="AutoShape 3">
              <a:extLst>
                <a:ext uri="{FF2B5EF4-FFF2-40B4-BE49-F238E27FC236}">
                  <a16:creationId xmlns:a16="http://schemas.microsoft.com/office/drawing/2014/main" id="{5847C3F6-948B-8F3E-D806-2D95DC191652}"/>
                </a:ext>
              </a:extLst>
            </p:cNvPr>
            <p:cNvSpPr>
              <a:spLocks noChangeAspect="1" noChangeArrowheads="1" noTextEdit="1"/>
            </p:cNvSpPr>
            <p:nvPr/>
          </p:nvSpPr>
          <p:spPr bwMode="auto">
            <a:xfrm>
              <a:off x="1101" y="2461"/>
              <a:ext cx="5653" cy="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Rectangle 5">
              <a:extLst>
                <a:ext uri="{FF2B5EF4-FFF2-40B4-BE49-F238E27FC236}">
                  <a16:creationId xmlns:a16="http://schemas.microsoft.com/office/drawing/2014/main" id="{CDC7CEA5-0965-0500-027A-18CB346CD72D}"/>
                </a:ext>
              </a:extLst>
            </p:cNvPr>
            <p:cNvSpPr>
              <a:spLocks noChangeArrowheads="1"/>
            </p:cNvSpPr>
            <p:nvPr/>
          </p:nvSpPr>
          <p:spPr bwMode="auto">
            <a:xfrm>
              <a:off x="2234" y="2512"/>
              <a:ext cx="462"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Var(</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9" name="Rectangle 6">
              <a:extLst>
                <a:ext uri="{FF2B5EF4-FFF2-40B4-BE49-F238E27FC236}">
                  <a16:creationId xmlns:a16="http://schemas.microsoft.com/office/drawing/2014/main" id="{C9133D50-0BE3-55DE-50FD-2742FE7684FF}"/>
                </a:ext>
              </a:extLst>
            </p:cNvPr>
            <p:cNvSpPr>
              <a:spLocks noChangeArrowheads="1"/>
            </p:cNvSpPr>
            <p:nvPr/>
          </p:nvSpPr>
          <p:spPr bwMode="auto">
            <a:xfrm>
              <a:off x="2557" y="2512"/>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34664B58-F4E5-9D9E-DF34-0C2F0B44E0A6}"/>
                </a:ext>
              </a:extLst>
            </p:cNvPr>
            <p:cNvSpPr>
              <a:spLocks noChangeArrowheads="1"/>
            </p:cNvSpPr>
            <p:nvPr/>
          </p:nvSpPr>
          <p:spPr bwMode="auto">
            <a:xfrm>
              <a:off x="2655" y="2512"/>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2" name="Rectangle 8">
              <a:extLst>
                <a:ext uri="{FF2B5EF4-FFF2-40B4-BE49-F238E27FC236}">
                  <a16:creationId xmlns:a16="http://schemas.microsoft.com/office/drawing/2014/main" id="{F7A23E5B-1649-F549-56EC-7A39DF7F57FF}"/>
                </a:ext>
              </a:extLst>
            </p:cNvPr>
            <p:cNvSpPr>
              <a:spLocks noChangeArrowheads="1"/>
            </p:cNvSpPr>
            <p:nvPr/>
          </p:nvSpPr>
          <p:spPr bwMode="auto">
            <a:xfrm>
              <a:off x="2724" y="2512"/>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3" name="Rectangle 9">
              <a:extLst>
                <a:ext uri="{FF2B5EF4-FFF2-40B4-BE49-F238E27FC236}">
                  <a16:creationId xmlns:a16="http://schemas.microsoft.com/office/drawing/2014/main" id="{EBE482E7-8E7A-4F51-36E0-CDA1B3BEA32A}"/>
                </a:ext>
              </a:extLst>
            </p:cNvPr>
            <p:cNvSpPr>
              <a:spLocks noChangeArrowheads="1"/>
            </p:cNvSpPr>
            <p:nvPr/>
          </p:nvSpPr>
          <p:spPr bwMode="auto">
            <a:xfrm>
              <a:off x="2945" y="2512"/>
              <a:ext cx="21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4" name="Rectangle 10">
              <a:extLst>
                <a:ext uri="{FF2B5EF4-FFF2-40B4-BE49-F238E27FC236}">
                  <a16:creationId xmlns:a16="http://schemas.microsoft.com/office/drawing/2014/main" id="{4F49FE9E-5A49-4DF0-6D69-F615F5A71711}"/>
                </a:ext>
              </a:extLst>
            </p:cNvPr>
            <p:cNvSpPr>
              <a:spLocks noChangeArrowheads="1"/>
            </p:cNvSpPr>
            <p:nvPr/>
          </p:nvSpPr>
          <p:spPr bwMode="auto">
            <a:xfrm>
              <a:off x="3043" y="2512"/>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BACA69AC-90BA-1817-4989-7ECD942AD3C3}"/>
                </a:ext>
              </a:extLst>
            </p:cNvPr>
            <p:cNvSpPr>
              <a:spLocks noChangeArrowheads="1"/>
            </p:cNvSpPr>
            <p:nvPr/>
          </p:nvSpPr>
          <p:spPr bwMode="auto">
            <a:xfrm>
              <a:off x="3226" y="2512"/>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6" name="Rectangle 12">
              <a:extLst>
                <a:ext uri="{FF2B5EF4-FFF2-40B4-BE49-F238E27FC236}">
                  <a16:creationId xmlns:a16="http://schemas.microsoft.com/office/drawing/2014/main" id="{CCE81E78-FB9C-0085-8E89-92CF35B09FAC}"/>
                </a:ext>
              </a:extLst>
            </p:cNvPr>
            <p:cNvSpPr>
              <a:spLocks noChangeArrowheads="1"/>
            </p:cNvSpPr>
            <p:nvPr/>
          </p:nvSpPr>
          <p:spPr bwMode="auto">
            <a:xfrm>
              <a:off x="3327" y="2512"/>
              <a:ext cx="24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7" name="Rectangle 13">
              <a:extLst>
                <a:ext uri="{FF2B5EF4-FFF2-40B4-BE49-F238E27FC236}">
                  <a16:creationId xmlns:a16="http://schemas.microsoft.com/office/drawing/2014/main" id="{0ED25019-4660-9887-4870-F31D29BDD3E1}"/>
                </a:ext>
              </a:extLst>
            </p:cNvPr>
            <p:cNvSpPr>
              <a:spLocks noChangeArrowheads="1"/>
            </p:cNvSpPr>
            <p:nvPr/>
          </p:nvSpPr>
          <p:spPr bwMode="auto">
            <a:xfrm>
              <a:off x="3457" y="2512"/>
              <a:ext cx="242"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8" name="Rectangle 14">
              <a:extLst>
                <a:ext uri="{FF2B5EF4-FFF2-40B4-BE49-F238E27FC236}">
                  <a16:creationId xmlns:a16="http://schemas.microsoft.com/office/drawing/2014/main" id="{F0E4D4BF-8DE3-611A-319D-F3F61DE36730}"/>
                </a:ext>
              </a:extLst>
            </p:cNvPr>
            <p:cNvSpPr>
              <a:spLocks noChangeArrowheads="1"/>
            </p:cNvSpPr>
            <p:nvPr/>
          </p:nvSpPr>
          <p:spPr bwMode="auto">
            <a:xfrm>
              <a:off x="3592" y="2512"/>
              <a:ext cx="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200" dirty="0">
                  <a:solidFill>
                    <a:srgbClr val="000000"/>
                  </a:solidFill>
                  <a:latin typeface="Cambria" panose="02040503050406030204" pitchFamily="18" charset="0"/>
                </a:rPr>
                <a:t>-</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9" name="Rectangle 15">
              <a:extLst>
                <a:ext uri="{FF2B5EF4-FFF2-40B4-BE49-F238E27FC236}">
                  <a16:creationId xmlns:a16="http://schemas.microsoft.com/office/drawing/2014/main" id="{50535314-E7F2-B816-C1AB-140A9F5501FB}"/>
                </a:ext>
              </a:extLst>
            </p:cNvPr>
            <p:cNvSpPr>
              <a:spLocks noChangeArrowheads="1"/>
            </p:cNvSpPr>
            <p:nvPr/>
          </p:nvSpPr>
          <p:spPr bwMode="auto">
            <a:xfrm>
              <a:off x="3690" y="2512"/>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0" name="Rectangle 16">
              <a:extLst>
                <a:ext uri="{FF2B5EF4-FFF2-40B4-BE49-F238E27FC236}">
                  <a16:creationId xmlns:a16="http://schemas.microsoft.com/office/drawing/2014/main" id="{0121EA5C-7975-42CD-6F9F-25DE3FCECB86}"/>
                </a:ext>
              </a:extLst>
            </p:cNvPr>
            <p:cNvSpPr>
              <a:spLocks noChangeArrowheads="1"/>
            </p:cNvSpPr>
            <p:nvPr/>
          </p:nvSpPr>
          <p:spPr bwMode="auto">
            <a:xfrm>
              <a:off x="3729" y="2512"/>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1" name="Rectangle 17">
              <a:extLst>
                <a:ext uri="{FF2B5EF4-FFF2-40B4-BE49-F238E27FC236}">
                  <a16:creationId xmlns:a16="http://schemas.microsoft.com/office/drawing/2014/main" id="{87203AC6-AFF6-4F77-8FFF-86D2AADD8906}"/>
                </a:ext>
              </a:extLst>
            </p:cNvPr>
            <p:cNvSpPr>
              <a:spLocks noChangeArrowheads="1"/>
            </p:cNvSpPr>
            <p:nvPr/>
          </p:nvSpPr>
          <p:spPr bwMode="auto">
            <a:xfrm>
              <a:off x="3830" y="2512"/>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2" name="Rectangle 18">
              <a:extLst>
                <a:ext uri="{FF2B5EF4-FFF2-40B4-BE49-F238E27FC236}">
                  <a16:creationId xmlns:a16="http://schemas.microsoft.com/office/drawing/2014/main" id="{9E325616-B4C2-752D-F2A7-F373F895E9B6}"/>
                </a:ext>
              </a:extLst>
            </p:cNvPr>
            <p:cNvSpPr>
              <a:spLocks noChangeArrowheads="1"/>
            </p:cNvSpPr>
            <p:nvPr/>
          </p:nvSpPr>
          <p:spPr bwMode="auto">
            <a:xfrm>
              <a:off x="3898" y="2512"/>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3" name="Rectangle 19">
              <a:extLst>
                <a:ext uri="{FF2B5EF4-FFF2-40B4-BE49-F238E27FC236}">
                  <a16:creationId xmlns:a16="http://schemas.microsoft.com/office/drawing/2014/main" id="{551C0C22-8B8B-3126-7724-3462916C85F2}"/>
                </a:ext>
              </a:extLst>
            </p:cNvPr>
            <p:cNvSpPr>
              <a:spLocks noChangeArrowheads="1"/>
            </p:cNvSpPr>
            <p:nvPr/>
          </p:nvSpPr>
          <p:spPr bwMode="auto">
            <a:xfrm>
              <a:off x="3996" y="2512"/>
              <a:ext cx="256"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4" name="Rectangle 20">
              <a:extLst>
                <a:ext uri="{FF2B5EF4-FFF2-40B4-BE49-F238E27FC236}">
                  <a16:creationId xmlns:a16="http://schemas.microsoft.com/office/drawing/2014/main" id="{EF9DFCDC-368C-B3A7-5F78-57949B8863E6}"/>
                </a:ext>
              </a:extLst>
            </p:cNvPr>
            <p:cNvSpPr>
              <a:spLocks noChangeArrowheads="1"/>
            </p:cNvSpPr>
            <p:nvPr/>
          </p:nvSpPr>
          <p:spPr bwMode="auto">
            <a:xfrm>
              <a:off x="4131" y="2523"/>
              <a:ext cx="14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5" name="Rectangle 21">
              <a:extLst>
                <a:ext uri="{FF2B5EF4-FFF2-40B4-BE49-F238E27FC236}">
                  <a16:creationId xmlns:a16="http://schemas.microsoft.com/office/drawing/2014/main" id="{BED1780B-1EFC-B78B-E195-A6B9CFB30D2C}"/>
                </a:ext>
              </a:extLst>
            </p:cNvPr>
            <p:cNvSpPr>
              <a:spLocks noChangeArrowheads="1"/>
            </p:cNvSpPr>
            <p:nvPr/>
          </p:nvSpPr>
          <p:spPr bwMode="auto">
            <a:xfrm>
              <a:off x="4198" y="2512"/>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6" name="Rectangle 22">
              <a:extLst>
                <a:ext uri="{FF2B5EF4-FFF2-40B4-BE49-F238E27FC236}">
                  <a16:creationId xmlns:a16="http://schemas.microsoft.com/office/drawing/2014/main" id="{C350B817-EC61-BB06-560E-B564E3D13CEE}"/>
                </a:ext>
              </a:extLst>
            </p:cNvPr>
            <p:cNvSpPr>
              <a:spLocks noChangeArrowheads="1"/>
            </p:cNvSpPr>
            <p:nvPr/>
          </p:nvSpPr>
          <p:spPr bwMode="auto">
            <a:xfrm>
              <a:off x="2234" y="2790"/>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8" name="Rectangle 23">
              <a:extLst>
                <a:ext uri="{FF2B5EF4-FFF2-40B4-BE49-F238E27FC236}">
                  <a16:creationId xmlns:a16="http://schemas.microsoft.com/office/drawing/2014/main" id="{806AD1D9-430D-B390-8C32-B38B8C17289C}"/>
                </a:ext>
              </a:extLst>
            </p:cNvPr>
            <p:cNvSpPr>
              <a:spLocks noChangeArrowheads="1"/>
            </p:cNvSpPr>
            <p:nvPr/>
          </p:nvSpPr>
          <p:spPr bwMode="auto">
            <a:xfrm>
              <a:off x="2945" y="2790"/>
              <a:ext cx="21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29" name="Rectangle 24">
              <a:extLst>
                <a:ext uri="{FF2B5EF4-FFF2-40B4-BE49-F238E27FC236}">
                  <a16:creationId xmlns:a16="http://schemas.microsoft.com/office/drawing/2014/main" id="{BD81ACC2-8334-ABF5-50CF-18CF3FF66B84}"/>
                </a:ext>
              </a:extLst>
            </p:cNvPr>
            <p:cNvSpPr>
              <a:spLocks noChangeArrowheads="1"/>
            </p:cNvSpPr>
            <p:nvPr/>
          </p:nvSpPr>
          <p:spPr bwMode="auto">
            <a:xfrm>
              <a:off x="3043" y="2790"/>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0" name="Rectangle 25">
              <a:extLst>
                <a:ext uri="{FF2B5EF4-FFF2-40B4-BE49-F238E27FC236}">
                  <a16:creationId xmlns:a16="http://schemas.microsoft.com/office/drawing/2014/main" id="{68D9CD59-6F50-05E5-3099-D92D8A3145C4}"/>
                </a:ext>
              </a:extLst>
            </p:cNvPr>
            <p:cNvSpPr>
              <a:spLocks noChangeArrowheads="1"/>
            </p:cNvSpPr>
            <p:nvPr/>
          </p:nvSpPr>
          <p:spPr bwMode="auto">
            <a:xfrm>
              <a:off x="3226" y="2790"/>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1" name="Rectangle 26">
              <a:extLst>
                <a:ext uri="{FF2B5EF4-FFF2-40B4-BE49-F238E27FC236}">
                  <a16:creationId xmlns:a16="http://schemas.microsoft.com/office/drawing/2014/main" id="{39F54D15-C84E-8904-7CB0-45568DD3C8E3}"/>
                </a:ext>
              </a:extLst>
            </p:cNvPr>
            <p:cNvSpPr>
              <a:spLocks noChangeArrowheads="1"/>
            </p:cNvSpPr>
            <p:nvPr/>
          </p:nvSpPr>
          <p:spPr bwMode="auto">
            <a:xfrm>
              <a:off x="3327" y="2790"/>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2" name="Rectangle 27">
              <a:extLst>
                <a:ext uri="{FF2B5EF4-FFF2-40B4-BE49-F238E27FC236}">
                  <a16:creationId xmlns:a16="http://schemas.microsoft.com/office/drawing/2014/main" id="{B8421C7A-EFDC-7B35-FFA4-CAE1765C78BC}"/>
                </a:ext>
              </a:extLst>
            </p:cNvPr>
            <p:cNvSpPr>
              <a:spLocks noChangeArrowheads="1"/>
            </p:cNvSpPr>
            <p:nvPr/>
          </p:nvSpPr>
          <p:spPr bwMode="auto">
            <a:xfrm>
              <a:off x="3397" y="2790"/>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3" name="Rectangle 28">
              <a:extLst>
                <a:ext uri="{FF2B5EF4-FFF2-40B4-BE49-F238E27FC236}">
                  <a16:creationId xmlns:a16="http://schemas.microsoft.com/office/drawing/2014/main" id="{682623AD-BA2A-5456-D2A0-CF28CD921F9D}"/>
                </a:ext>
              </a:extLst>
            </p:cNvPr>
            <p:cNvSpPr>
              <a:spLocks noChangeArrowheads="1"/>
            </p:cNvSpPr>
            <p:nvPr/>
          </p:nvSpPr>
          <p:spPr bwMode="auto">
            <a:xfrm>
              <a:off x="3493" y="2800"/>
              <a:ext cx="16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4" name="Rectangle 29">
              <a:extLst>
                <a:ext uri="{FF2B5EF4-FFF2-40B4-BE49-F238E27FC236}">
                  <a16:creationId xmlns:a16="http://schemas.microsoft.com/office/drawing/2014/main" id="{064243C5-4C03-1079-AEAB-A135D5250276}"/>
                </a:ext>
              </a:extLst>
            </p:cNvPr>
            <p:cNvSpPr>
              <a:spLocks noChangeArrowheads="1"/>
            </p:cNvSpPr>
            <p:nvPr/>
          </p:nvSpPr>
          <p:spPr bwMode="auto">
            <a:xfrm>
              <a:off x="3585" y="2790"/>
              <a:ext cx="19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200" dirty="0">
                  <a:solidFill>
                    <a:srgbClr val="000000"/>
                  </a:solidFill>
                  <a:latin typeface="Cambria" panose="02040503050406030204" pitchFamily="18" charset="0"/>
                </a:rPr>
                <a:t>-</a:t>
              </a:r>
              <a:r>
                <a:rPr kumimoji="0" lang="zh-CN" altLang="zh-CN" sz="2200" b="0" i="0" u="none" strike="noStrike" cap="none" normalizeH="0" baseline="0" dirty="0">
                  <a:ln>
                    <a:noFill/>
                  </a:ln>
                  <a:solidFill>
                    <a:srgbClr val="000000"/>
                  </a:solidFill>
                  <a:effectLst/>
                  <a:latin typeface="Cambria" panose="02040503050406030204" pitchFamily="18" charset="0"/>
                </a:rPr>
                <a:t> 2</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35" name="Rectangle 30">
              <a:extLst>
                <a:ext uri="{FF2B5EF4-FFF2-40B4-BE49-F238E27FC236}">
                  <a16:creationId xmlns:a16="http://schemas.microsoft.com/office/drawing/2014/main" id="{A77052F1-1BA4-842F-BB7C-F83E015515E4}"/>
                </a:ext>
              </a:extLst>
            </p:cNvPr>
            <p:cNvSpPr>
              <a:spLocks noChangeArrowheads="1"/>
            </p:cNvSpPr>
            <p:nvPr/>
          </p:nvSpPr>
          <p:spPr bwMode="auto">
            <a:xfrm>
              <a:off x="3820" y="2790"/>
              <a:ext cx="306"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dirty="0">
                  <a:ln>
                    <a:noFill/>
                  </a:ln>
                  <a:solidFill>
                    <a:srgbClr val="000000"/>
                  </a:solidFill>
                  <a:effectLst/>
                  <a:latin typeface="Cambria" panose="02040503050406030204" pitchFamily="18" charset="0"/>
                </a:rPr>
                <a:t>XE</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36" name="Rectangle 31">
              <a:extLst>
                <a:ext uri="{FF2B5EF4-FFF2-40B4-BE49-F238E27FC236}">
                  <a16:creationId xmlns:a16="http://schemas.microsoft.com/office/drawing/2014/main" id="{71A18E31-BD8C-02A5-59F5-4363D1DEBA24}"/>
                </a:ext>
              </a:extLst>
            </p:cNvPr>
            <p:cNvSpPr>
              <a:spLocks noChangeArrowheads="1"/>
            </p:cNvSpPr>
            <p:nvPr/>
          </p:nvSpPr>
          <p:spPr bwMode="auto">
            <a:xfrm>
              <a:off x="4017" y="2790"/>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7" name="Rectangle 32">
              <a:extLst>
                <a:ext uri="{FF2B5EF4-FFF2-40B4-BE49-F238E27FC236}">
                  <a16:creationId xmlns:a16="http://schemas.microsoft.com/office/drawing/2014/main" id="{86C20BAC-70AD-F03C-9D41-3419DC9CA0D7}"/>
                </a:ext>
              </a:extLst>
            </p:cNvPr>
            <p:cNvSpPr>
              <a:spLocks noChangeArrowheads="1"/>
            </p:cNvSpPr>
            <p:nvPr/>
          </p:nvSpPr>
          <p:spPr bwMode="auto">
            <a:xfrm>
              <a:off x="4085" y="2790"/>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8" name="Rectangle 33">
              <a:extLst>
                <a:ext uri="{FF2B5EF4-FFF2-40B4-BE49-F238E27FC236}">
                  <a16:creationId xmlns:a16="http://schemas.microsoft.com/office/drawing/2014/main" id="{4854EE66-F46B-0E09-E702-D03CD8F1AF94}"/>
                </a:ext>
              </a:extLst>
            </p:cNvPr>
            <p:cNvSpPr>
              <a:spLocks noChangeArrowheads="1"/>
            </p:cNvSpPr>
            <p:nvPr/>
          </p:nvSpPr>
          <p:spPr bwMode="auto">
            <a:xfrm>
              <a:off x="4182" y="2790"/>
              <a:ext cx="43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9" name="Rectangle 34">
              <a:extLst>
                <a:ext uri="{FF2B5EF4-FFF2-40B4-BE49-F238E27FC236}">
                  <a16:creationId xmlns:a16="http://schemas.microsoft.com/office/drawing/2014/main" id="{6A8C5E08-4148-E25B-DA92-7A7E7229BD7B}"/>
                </a:ext>
              </a:extLst>
            </p:cNvPr>
            <p:cNvSpPr>
              <a:spLocks noChangeArrowheads="1"/>
            </p:cNvSpPr>
            <p:nvPr/>
          </p:nvSpPr>
          <p:spPr bwMode="auto">
            <a:xfrm>
              <a:off x="4488" y="2790"/>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0" name="Rectangle 35">
              <a:extLst>
                <a:ext uri="{FF2B5EF4-FFF2-40B4-BE49-F238E27FC236}">
                  <a16:creationId xmlns:a16="http://schemas.microsoft.com/office/drawing/2014/main" id="{F409EA4F-3CF0-ED20-4847-6DC8D40AAFCC}"/>
                </a:ext>
              </a:extLst>
            </p:cNvPr>
            <p:cNvSpPr>
              <a:spLocks noChangeArrowheads="1"/>
            </p:cNvSpPr>
            <p:nvPr/>
          </p:nvSpPr>
          <p:spPr bwMode="auto">
            <a:xfrm>
              <a:off x="4590" y="2790"/>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1" name="Rectangle 36">
              <a:extLst>
                <a:ext uri="{FF2B5EF4-FFF2-40B4-BE49-F238E27FC236}">
                  <a16:creationId xmlns:a16="http://schemas.microsoft.com/office/drawing/2014/main" id="{FFEEBB64-4406-D5AF-549C-98C440A73A58}"/>
                </a:ext>
              </a:extLst>
            </p:cNvPr>
            <p:cNvSpPr>
              <a:spLocks noChangeArrowheads="1"/>
            </p:cNvSpPr>
            <p:nvPr/>
          </p:nvSpPr>
          <p:spPr bwMode="auto">
            <a:xfrm>
              <a:off x="4659" y="2790"/>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2" name="Rectangle 37">
              <a:extLst>
                <a:ext uri="{FF2B5EF4-FFF2-40B4-BE49-F238E27FC236}">
                  <a16:creationId xmlns:a16="http://schemas.microsoft.com/office/drawing/2014/main" id="{B9C8DE21-7C22-615E-C6C3-45062C0FD0CA}"/>
                </a:ext>
              </a:extLst>
            </p:cNvPr>
            <p:cNvSpPr>
              <a:spLocks noChangeArrowheads="1"/>
            </p:cNvSpPr>
            <p:nvPr/>
          </p:nvSpPr>
          <p:spPr bwMode="auto">
            <a:xfrm>
              <a:off x="4755" y="2790"/>
              <a:ext cx="24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3" name="Rectangle 38">
              <a:extLst>
                <a:ext uri="{FF2B5EF4-FFF2-40B4-BE49-F238E27FC236}">
                  <a16:creationId xmlns:a16="http://schemas.microsoft.com/office/drawing/2014/main" id="{8E769237-E9BE-0F0C-D43C-902924064549}"/>
                </a:ext>
              </a:extLst>
            </p:cNvPr>
            <p:cNvSpPr>
              <a:spLocks noChangeArrowheads="1"/>
            </p:cNvSpPr>
            <p:nvPr/>
          </p:nvSpPr>
          <p:spPr bwMode="auto">
            <a:xfrm>
              <a:off x="4885" y="2800"/>
              <a:ext cx="14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4" name="Rectangle 39">
              <a:extLst>
                <a:ext uri="{FF2B5EF4-FFF2-40B4-BE49-F238E27FC236}">
                  <a16:creationId xmlns:a16="http://schemas.microsoft.com/office/drawing/2014/main" id="{A5D25940-AC7F-EC50-9819-04620F53C6F7}"/>
                </a:ext>
              </a:extLst>
            </p:cNvPr>
            <p:cNvSpPr>
              <a:spLocks noChangeArrowheads="1"/>
            </p:cNvSpPr>
            <p:nvPr/>
          </p:nvSpPr>
          <p:spPr bwMode="auto">
            <a:xfrm>
              <a:off x="4951" y="2790"/>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5" name="Rectangle 40">
              <a:extLst>
                <a:ext uri="{FF2B5EF4-FFF2-40B4-BE49-F238E27FC236}">
                  <a16:creationId xmlns:a16="http://schemas.microsoft.com/office/drawing/2014/main" id="{AE81FA8C-F700-56BC-8B82-A3D5DD40EDC0}"/>
                </a:ext>
              </a:extLst>
            </p:cNvPr>
            <p:cNvSpPr>
              <a:spLocks noChangeArrowheads="1"/>
            </p:cNvSpPr>
            <p:nvPr/>
          </p:nvSpPr>
          <p:spPr bwMode="auto">
            <a:xfrm>
              <a:off x="5020" y="2790"/>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6" name="Rectangle 41">
              <a:extLst>
                <a:ext uri="{FF2B5EF4-FFF2-40B4-BE49-F238E27FC236}">
                  <a16:creationId xmlns:a16="http://schemas.microsoft.com/office/drawing/2014/main" id="{E91B4E94-9A9C-16C9-8494-63801713897A}"/>
                </a:ext>
              </a:extLst>
            </p:cNvPr>
            <p:cNvSpPr>
              <a:spLocks noChangeArrowheads="1"/>
            </p:cNvSpPr>
            <p:nvPr/>
          </p:nvSpPr>
          <p:spPr bwMode="auto">
            <a:xfrm>
              <a:off x="2234" y="3186"/>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7" name="Rectangle 42">
              <a:extLst>
                <a:ext uri="{FF2B5EF4-FFF2-40B4-BE49-F238E27FC236}">
                  <a16:creationId xmlns:a16="http://schemas.microsoft.com/office/drawing/2014/main" id="{28323062-B47E-AC6C-2055-D16377A8F3A0}"/>
                </a:ext>
              </a:extLst>
            </p:cNvPr>
            <p:cNvSpPr>
              <a:spLocks noChangeArrowheads="1"/>
            </p:cNvSpPr>
            <p:nvPr/>
          </p:nvSpPr>
          <p:spPr bwMode="auto">
            <a:xfrm>
              <a:off x="2945" y="3186"/>
              <a:ext cx="21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8" name="Rectangle 43">
              <a:extLst>
                <a:ext uri="{FF2B5EF4-FFF2-40B4-BE49-F238E27FC236}">
                  <a16:creationId xmlns:a16="http://schemas.microsoft.com/office/drawing/2014/main" id="{A081ACC1-586E-0B3D-D4CE-416231B6A621}"/>
                </a:ext>
              </a:extLst>
            </p:cNvPr>
            <p:cNvSpPr>
              <a:spLocks noChangeArrowheads="1"/>
            </p:cNvSpPr>
            <p:nvPr/>
          </p:nvSpPr>
          <p:spPr bwMode="auto">
            <a:xfrm>
              <a:off x="3043" y="3186"/>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9" name="Rectangle 44">
              <a:extLst>
                <a:ext uri="{FF2B5EF4-FFF2-40B4-BE49-F238E27FC236}">
                  <a16:creationId xmlns:a16="http://schemas.microsoft.com/office/drawing/2014/main" id="{96F14679-9BAC-1EC2-5CBA-89EDA8A8E415}"/>
                </a:ext>
              </a:extLst>
            </p:cNvPr>
            <p:cNvSpPr>
              <a:spLocks noChangeArrowheads="1"/>
            </p:cNvSpPr>
            <p:nvPr/>
          </p:nvSpPr>
          <p:spPr bwMode="auto">
            <a:xfrm>
              <a:off x="3226" y="3186"/>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0" name="Rectangle 45">
              <a:extLst>
                <a:ext uri="{FF2B5EF4-FFF2-40B4-BE49-F238E27FC236}">
                  <a16:creationId xmlns:a16="http://schemas.microsoft.com/office/drawing/2014/main" id="{0E46354B-4C8D-1BF1-3643-6300C2F80201}"/>
                </a:ext>
              </a:extLst>
            </p:cNvPr>
            <p:cNvSpPr>
              <a:spLocks noChangeArrowheads="1"/>
            </p:cNvSpPr>
            <p:nvPr/>
          </p:nvSpPr>
          <p:spPr bwMode="auto">
            <a:xfrm>
              <a:off x="3327" y="3186"/>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1" name="Rectangle 46">
              <a:extLst>
                <a:ext uri="{FF2B5EF4-FFF2-40B4-BE49-F238E27FC236}">
                  <a16:creationId xmlns:a16="http://schemas.microsoft.com/office/drawing/2014/main" id="{CDAC594D-0421-AF61-A8B4-DBCA58156723}"/>
                </a:ext>
              </a:extLst>
            </p:cNvPr>
            <p:cNvSpPr>
              <a:spLocks noChangeArrowheads="1"/>
            </p:cNvSpPr>
            <p:nvPr/>
          </p:nvSpPr>
          <p:spPr bwMode="auto">
            <a:xfrm>
              <a:off x="3395" y="3186"/>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2" name="Rectangle 47">
              <a:extLst>
                <a:ext uri="{FF2B5EF4-FFF2-40B4-BE49-F238E27FC236}">
                  <a16:creationId xmlns:a16="http://schemas.microsoft.com/office/drawing/2014/main" id="{83C2A31A-F0FF-AECC-9F32-8BE1FCD06954}"/>
                </a:ext>
              </a:extLst>
            </p:cNvPr>
            <p:cNvSpPr>
              <a:spLocks noChangeArrowheads="1"/>
            </p:cNvSpPr>
            <p:nvPr/>
          </p:nvSpPr>
          <p:spPr bwMode="auto">
            <a:xfrm>
              <a:off x="3491" y="3196"/>
              <a:ext cx="14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3" name="Rectangle 48">
              <a:extLst>
                <a:ext uri="{FF2B5EF4-FFF2-40B4-BE49-F238E27FC236}">
                  <a16:creationId xmlns:a16="http://schemas.microsoft.com/office/drawing/2014/main" id="{32E58AA7-8967-24DC-1D87-8D0510D01AE7}"/>
                </a:ext>
              </a:extLst>
            </p:cNvPr>
            <p:cNvSpPr>
              <a:spLocks noChangeArrowheads="1"/>
            </p:cNvSpPr>
            <p:nvPr/>
          </p:nvSpPr>
          <p:spPr bwMode="auto">
            <a:xfrm>
              <a:off x="3557" y="3186"/>
              <a:ext cx="30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dirty="0">
                  <a:ln>
                    <a:noFill/>
                  </a:ln>
                  <a:solidFill>
                    <a:srgbClr val="000000"/>
                  </a:solidFill>
                  <a:effectLst/>
                  <a:latin typeface="Cambria" panose="02040503050406030204" pitchFamily="18" charset="0"/>
                </a:rPr>
                <a:t>) </a:t>
              </a:r>
              <a:r>
                <a:rPr kumimoji="0" lang="en-US" altLang="zh-CN" sz="2200" b="0" i="0" u="none" strike="noStrike" cap="none" normalizeH="0" baseline="0" dirty="0">
                  <a:ln>
                    <a:noFill/>
                  </a:ln>
                  <a:solidFill>
                    <a:srgbClr val="000000"/>
                  </a:solidFill>
                  <a:effectLst/>
                  <a:latin typeface="Cambria" panose="02040503050406030204" pitchFamily="18" charset="0"/>
                </a:rPr>
                <a:t>-</a:t>
              </a:r>
              <a:r>
                <a:rPr kumimoji="0" lang="zh-CN" altLang="zh-CN" sz="2200" b="0" i="0" u="none" strike="noStrike" cap="none" normalizeH="0" baseline="0" dirty="0">
                  <a:ln>
                    <a:noFill/>
                  </a:ln>
                  <a:solidFill>
                    <a:srgbClr val="000000"/>
                  </a:solidFill>
                  <a:effectLst/>
                  <a:latin typeface="Cambria" panose="02040503050406030204" pitchFamily="18" charset="0"/>
                </a:rPr>
                <a:t> 2</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4" name="Rectangle 49">
              <a:extLst>
                <a:ext uri="{FF2B5EF4-FFF2-40B4-BE49-F238E27FC236}">
                  <a16:creationId xmlns:a16="http://schemas.microsoft.com/office/drawing/2014/main" id="{BFB998CE-788D-A7A6-3275-7B97D6BDE560}"/>
                </a:ext>
              </a:extLst>
            </p:cNvPr>
            <p:cNvSpPr>
              <a:spLocks noChangeArrowheads="1"/>
            </p:cNvSpPr>
            <p:nvPr/>
          </p:nvSpPr>
          <p:spPr bwMode="auto">
            <a:xfrm>
              <a:off x="3898" y="3186"/>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5" name="Rectangle 50">
              <a:extLst>
                <a:ext uri="{FF2B5EF4-FFF2-40B4-BE49-F238E27FC236}">
                  <a16:creationId xmlns:a16="http://schemas.microsoft.com/office/drawing/2014/main" id="{25A7DFFD-C64C-5939-C2AC-B58CF9E0E4F2}"/>
                </a:ext>
              </a:extLst>
            </p:cNvPr>
            <p:cNvSpPr>
              <a:spLocks noChangeArrowheads="1"/>
            </p:cNvSpPr>
            <p:nvPr/>
          </p:nvSpPr>
          <p:spPr bwMode="auto">
            <a:xfrm>
              <a:off x="3999" y="3186"/>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6" name="Rectangle 51">
              <a:extLst>
                <a:ext uri="{FF2B5EF4-FFF2-40B4-BE49-F238E27FC236}">
                  <a16:creationId xmlns:a16="http://schemas.microsoft.com/office/drawing/2014/main" id="{32228E43-12C5-DBAF-C9C5-FE90C6DD2C10}"/>
                </a:ext>
              </a:extLst>
            </p:cNvPr>
            <p:cNvSpPr>
              <a:spLocks noChangeArrowheads="1"/>
            </p:cNvSpPr>
            <p:nvPr/>
          </p:nvSpPr>
          <p:spPr bwMode="auto">
            <a:xfrm>
              <a:off x="4069" y="3186"/>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7" name="Rectangle 52">
              <a:extLst>
                <a:ext uri="{FF2B5EF4-FFF2-40B4-BE49-F238E27FC236}">
                  <a16:creationId xmlns:a16="http://schemas.microsoft.com/office/drawing/2014/main" id="{AB932458-2FE2-EBCD-024D-3549A9E09658}"/>
                </a:ext>
              </a:extLst>
            </p:cNvPr>
            <p:cNvSpPr>
              <a:spLocks noChangeArrowheads="1"/>
            </p:cNvSpPr>
            <p:nvPr/>
          </p:nvSpPr>
          <p:spPr bwMode="auto">
            <a:xfrm>
              <a:off x="4165" y="3186"/>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8" name="Rectangle 53">
              <a:extLst>
                <a:ext uri="{FF2B5EF4-FFF2-40B4-BE49-F238E27FC236}">
                  <a16:creationId xmlns:a16="http://schemas.microsoft.com/office/drawing/2014/main" id="{0B59E83E-E582-A961-57C7-116655FBB3E9}"/>
                </a:ext>
              </a:extLst>
            </p:cNvPr>
            <p:cNvSpPr>
              <a:spLocks noChangeArrowheads="1"/>
            </p:cNvSpPr>
            <p:nvPr/>
          </p:nvSpPr>
          <p:spPr bwMode="auto">
            <a:xfrm>
              <a:off x="4232" y="3186"/>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9" name="Rectangle 54">
              <a:extLst>
                <a:ext uri="{FF2B5EF4-FFF2-40B4-BE49-F238E27FC236}">
                  <a16:creationId xmlns:a16="http://schemas.microsoft.com/office/drawing/2014/main" id="{EAC0E1D2-9FC2-BE98-FF84-BFF8A6E90A58}"/>
                </a:ext>
              </a:extLst>
            </p:cNvPr>
            <p:cNvSpPr>
              <a:spLocks noChangeArrowheads="1"/>
            </p:cNvSpPr>
            <p:nvPr/>
          </p:nvSpPr>
          <p:spPr bwMode="auto">
            <a:xfrm>
              <a:off x="4334" y="3186"/>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0" name="Rectangle 55">
              <a:extLst>
                <a:ext uri="{FF2B5EF4-FFF2-40B4-BE49-F238E27FC236}">
                  <a16:creationId xmlns:a16="http://schemas.microsoft.com/office/drawing/2014/main" id="{7AECBE06-A8D8-E869-D921-844C27B5FB61}"/>
                </a:ext>
              </a:extLst>
            </p:cNvPr>
            <p:cNvSpPr>
              <a:spLocks noChangeArrowheads="1"/>
            </p:cNvSpPr>
            <p:nvPr/>
          </p:nvSpPr>
          <p:spPr bwMode="auto">
            <a:xfrm>
              <a:off x="4403" y="3186"/>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1" name="Rectangle 56">
              <a:extLst>
                <a:ext uri="{FF2B5EF4-FFF2-40B4-BE49-F238E27FC236}">
                  <a16:creationId xmlns:a16="http://schemas.microsoft.com/office/drawing/2014/main" id="{6CAFF2D0-0FD1-50F4-6B49-0CDA000AD67A}"/>
                </a:ext>
              </a:extLst>
            </p:cNvPr>
            <p:cNvSpPr>
              <a:spLocks noChangeArrowheads="1"/>
            </p:cNvSpPr>
            <p:nvPr/>
          </p:nvSpPr>
          <p:spPr bwMode="auto">
            <a:xfrm>
              <a:off x="4499" y="3186"/>
              <a:ext cx="43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2" name="Rectangle 57">
              <a:extLst>
                <a:ext uri="{FF2B5EF4-FFF2-40B4-BE49-F238E27FC236}">
                  <a16:creationId xmlns:a16="http://schemas.microsoft.com/office/drawing/2014/main" id="{B27DF5CB-7853-6AA9-A8BD-BB81E240E148}"/>
                </a:ext>
              </a:extLst>
            </p:cNvPr>
            <p:cNvSpPr>
              <a:spLocks noChangeArrowheads="1"/>
            </p:cNvSpPr>
            <p:nvPr/>
          </p:nvSpPr>
          <p:spPr bwMode="auto">
            <a:xfrm>
              <a:off x="4805" y="3186"/>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3" name="Rectangle 58">
              <a:extLst>
                <a:ext uri="{FF2B5EF4-FFF2-40B4-BE49-F238E27FC236}">
                  <a16:creationId xmlns:a16="http://schemas.microsoft.com/office/drawing/2014/main" id="{F55219E4-EDB5-C813-5788-932E4D40EB02}"/>
                </a:ext>
              </a:extLst>
            </p:cNvPr>
            <p:cNvSpPr>
              <a:spLocks noChangeArrowheads="1"/>
            </p:cNvSpPr>
            <p:nvPr/>
          </p:nvSpPr>
          <p:spPr bwMode="auto">
            <a:xfrm>
              <a:off x="4906" y="3186"/>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4" name="Rectangle 59">
              <a:extLst>
                <a:ext uri="{FF2B5EF4-FFF2-40B4-BE49-F238E27FC236}">
                  <a16:creationId xmlns:a16="http://schemas.microsoft.com/office/drawing/2014/main" id="{130FDAFE-F604-E832-3BCC-EEF5EBF0E3BA}"/>
                </a:ext>
              </a:extLst>
            </p:cNvPr>
            <p:cNvSpPr>
              <a:spLocks noChangeArrowheads="1"/>
            </p:cNvSpPr>
            <p:nvPr/>
          </p:nvSpPr>
          <p:spPr bwMode="auto">
            <a:xfrm>
              <a:off x="4976" y="3186"/>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5" name="Rectangle 60">
              <a:extLst>
                <a:ext uri="{FF2B5EF4-FFF2-40B4-BE49-F238E27FC236}">
                  <a16:creationId xmlns:a16="http://schemas.microsoft.com/office/drawing/2014/main" id="{D8BDF6D1-CB78-14C8-523D-0100C0909D04}"/>
                </a:ext>
              </a:extLst>
            </p:cNvPr>
            <p:cNvSpPr>
              <a:spLocks noChangeArrowheads="1"/>
            </p:cNvSpPr>
            <p:nvPr/>
          </p:nvSpPr>
          <p:spPr bwMode="auto">
            <a:xfrm>
              <a:off x="5072" y="3186"/>
              <a:ext cx="24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6" name="Rectangle 61">
              <a:extLst>
                <a:ext uri="{FF2B5EF4-FFF2-40B4-BE49-F238E27FC236}">
                  <a16:creationId xmlns:a16="http://schemas.microsoft.com/office/drawing/2014/main" id="{46336C1F-4D45-71B3-3293-4124886D6839}"/>
                </a:ext>
              </a:extLst>
            </p:cNvPr>
            <p:cNvSpPr>
              <a:spLocks noChangeArrowheads="1"/>
            </p:cNvSpPr>
            <p:nvPr/>
          </p:nvSpPr>
          <p:spPr bwMode="auto">
            <a:xfrm>
              <a:off x="5201" y="3196"/>
              <a:ext cx="14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7" name="Rectangle 62">
              <a:extLst>
                <a:ext uri="{FF2B5EF4-FFF2-40B4-BE49-F238E27FC236}">
                  <a16:creationId xmlns:a16="http://schemas.microsoft.com/office/drawing/2014/main" id="{685D3717-5420-EBA9-75E4-E8B9A0D1DE59}"/>
                </a:ext>
              </a:extLst>
            </p:cNvPr>
            <p:cNvSpPr>
              <a:spLocks noChangeArrowheads="1"/>
            </p:cNvSpPr>
            <p:nvPr/>
          </p:nvSpPr>
          <p:spPr bwMode="auto">
            <a:xfrm>
              <a:off x="5269" y="3186"/>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8" name="Rectangle 63">
              <a:extLst>
                <a:ext uri="{FF2B5EF4-FFF2-40B4-BE49-F238E27FC236}">
                  <a16:creationId xmlns:a16="http://schemas.microsoft.com/office/drawing/2014/main" id="{CA872EBF-6ED9-D021-D6B2-00F2F70DFAAB}"/>
                </a:ext>
              </a:extLst>
            </p:cNvPr>
            <p:cNvSpPr>
              <a:spLocks noChangeArrowheads="1"/>
            </p:cNvSpPr>
            <p:nvPr/>
          </p:nvSpPr>
          <p:spPr bwMode="auto">
            <a:xfrm>
              <a:off x="2234" y="3584"/>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9" name="Rectangle 64">
              <a:extLst>
                <a:ext uri="{FF2B5EF4-FFF2-40B4-BE49-F238E27FC236}">
                  <a16:creationId xmlns:a16="http://schemas.microsoft.com/office/drawing/2014/main" id="{743AF4F2-316F-A8A2-7104-44D3C872C186}"/>
                </a:ext>
              </a:extLst>
            </p:cNvPr>
            <p:cNvSpPr>
              <a:spLocks noChangeArrowheads="1"/>
            </p:cNvSpPr>
            <p:nvPr/>
          </p:nvSpPr>
          <p:spPr bwMode="auto">
            <a:xfrm>
              <a:off x="2945" y="3584"/>
              <a:ext cx="21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0" name="Rectangle 65">
              <a:extLst>
                <a:ext uri="{FF2B5EF4-FFF2-40B4-BE49-F238E27FC236}">
                  <a16:creationId xmlns:a16="http://schemas.microsoft.com/office/drawing/2014/main" id="{3430BB58-0BF3-05C1-03B8-515B45902028}"/>
                </a:ext>
              </a:extLst>
            </p:cNvPr>
            <p:cNvSpPr>
              <a:spLocks noChangeArrowheads="1"/>
            </p:cNvSpPr>
            <p:nvPr/>
          </p:nvSpPr>
          <p:spPr bwMode="auto">
            <a:xfrm>
              <a:off x="3043" y="3584"/>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1" name="Rectangle 66">
              <a:extLst>
                <a:ext uri="{FF2B5EF4-FFF2-40B4-BE49-F238E27FC236}">
                  <a16:creationId xmlns:a16="http://schemas.microsoft.com/office/drawing/2014/main" id="{3AE1CEA5-EDFE-BFF3-5DCD-832EF6E61917}"/>
                </a:ext>
              </a:extLst>
            </p:cNvPr>
            <p:cNvSpPr>
              <a:spLocks noChangeArrowheads="1"/>
            </p:cNvSpPr>
            <p:nvPr/>
          </p:nvSpPr>
          <p:spPr bwMode="auto">
            <a:xfrm>
              <a:off x="3226" y="3584"/>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2" name="Rectangle 67">
              <a:extLst>
                <a:ext uri="{FF2B5EF4-FFF2-40B4-BE49-F238E27FC236}">
                  <a16:creationId xmlns:a16="http://schemas.microsoft.com/office/drawing/2014/main" id="{51206BEF-ECDD-0B95-82A8-A9728B19BAA7}"/>
                </a:ext>
              </a:extLst>
            </p:cNvPr>
            <p:cNvSpPr>
              <a:spLocks noChangeArrowheads="1"/>
            </p:cNvSpPr>
            <p:nvPr/>
          </p:nvSpPr>
          <p:spPr bwMode="auto">
            <a:xfrm>
              <a:off x="3327" y="3584"/>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3" name="Rectangle 68">
              <a:extLst>
                <a:ext uri="{FF2B5EF4-FFF2-40B4-BE49-F238E27FC236}">
                  <a16:creationId xmlns:a16="http://schemas.microsoft.com/office/drawing/2014/main" id="{23F92FCA-06D5-AC8A-DD18-3660EE5C6B8C}"/>
                </a:ext>
              </a:extLst>
            </p:cNvPr>
            <p:cNvSpPr>
              <a:spLocks noChangeArrowheads="1"/>
            </p:cNvSpPr>
            <p:nvPr/>
          </p:nvSpPr>
          <p:spPr bwMode="auto">
            <a:xfrm>
              <a:off x="3395" y="3584"/>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4" name="Rectangle 69">
              <a:extLst>
                <a:ext uri="{FF2B5EF4-FFF2-40B4-BE49-F238E27FC236}">
                  <a16:creationId xmlns:a16="http://schemas.microsoft.com/office/drawing/2014/main" id="{7E03894C-B86E-57E4-4563-832B302120D3}"/>
                </a:ext>
              </a:extLst>
            </p:cNvPr>
            <p:cNvSpPr>
              <a:spLocks noChangeArrowheads="1"/>
            </p:cNvSpPr>
            <p:nvPr/>
          </p:nvSpPr>
          <p:spPr bwMode="auto">
            <a:xfrm>
              <a:off x="3491" y="3594"/>
              <a:ext cx="14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5" name="Rectangle 70">
              <a:extLst>
                <a:ext uri="{FF2B5EF4-FFF2-40B4-BE49-F238E27FC236}">
                  <a16:creationId xmlns:a16="http://schemas.microsoft.com/office/drawing/2014/main" id="{7B8CA32F-7D41-EE55-2C29-26EDA086C44A}"/>
                </a:ext>
              </a:extLst>
            </p:cNvPr>
            <p:cNvSpPr>
              <a:spLocks noChangeArrowheads="1"/>
            </p:cNvSpPr>
            <p:nvPr/>
          </p:nvSpPr>
          <p:spPr bwMode="auto">
            <a:xfrm>
              <a:off x="3557" y="3584"/>
              <a:ext cx="26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dirty="0">
                  <a:ln>
                    <a:noFill/>
                  </a:ln>
                  <a:solidFill>
                    <a:srgbClr val="000000"/>
                  </a:solidFill>
                  <a:effectLst/>
                  <a:latin typeface="Cambria" panose="02040503050406030204" pitchFamily="18" charset="0"/>
                </a:rPr>
                <a:t>) </a:t>
              </a:r>
              <a:r>
                <a:rPr kumimoji="0" lang="en-US" altLang="zh-CN" sz="2200" b="0" i="0" u="none" strike="noStrike" cap="none" normalizeH="0" baseline="0" dirty="0">
                  <a:ln>
                    <a:noFill/>
                  </a:ln>
                  <a:solidFill>
                    <a:srgbClr val="000000"/>
                  </a:solidFill>
                  <a:effectLst/>
                  <a:latin typeface="Cambria" panose="02040503050406030204" pitchFamily="18" charset="0"/>
                </a:rPr>
                <a:t>-</a:t>
              </a:r>
              <a:r>
                <a:rPr kumimoji="0" lang="zh-CN" altLang="zh-CN" sz="2200" b="0" i="0" u="none" strike="noStrike" cap="none" normalizeH="0" baseline="0" dirty="0">
                  <a:ln>
                    <a:noFill/>
                  </a:ln>
                  <a:solidFill>
                    <a:srgbClr val="000000"/>
                  </a:solidFill>
                  <a:effectLst/>
                  <a:latin typeface="Cambria" panose="02040503050406030204" pitchFamily="18" charset="0"/>
                </a:rPr>
                <a:t> [</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76" name="Rectangle 71">
              <a:extLst>
                <a:ext uri="{FF2B5EF4-FFF2-40B4-BE49-F238E27FC236}">
                  <a16:creationId xmlns:a16="http://schemas.microsoft.com/office/drawing/2014/main" id="{A823FB7F-996E-5C74-29AF-6C6B17E7540D}"/>
                </a:ext>
              </a:extLst>
            </p:cNvPr>
            <p:cNvSpPr>
              <a:spLocks noChangeArrowheads="1"/>
            </p:cNvSpPr>
            <p:nvPr/>
          </p:nvSpPr>
          <p:spPr bwMode="auto">
            <a:xfrm>
              <a:off x="3862" y="3584"/>
              <a:ext cx="2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E</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7" name="Rectangle 72">
              <a:extLst>
                <a:ext uri="{FF2B5EF4-FFF2-40B4-BE49-F238E27FC236}">
                  <a16:creationId xmlns:a16="http://schemas.microsoft.com/office/drawing/2014/main" id="{C0CD871B-009C-5DA4-34DE-A12C480109B8}"/>
                </a:ext>
              </a:extLst>
            </p:cNvPr>
            <p:cNvSpPr>
              <a:spLocks noChangeArrowheads="1"/>
            </p:cNvSpPr>
            <p:nvPr/>
          </p:nvSpPr>
          <p:spPr bwMode="auto">
            <a:xfrm>
              <a:off x="3964" y="3584"/>
              <a:ext cx="1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8" name="Rectangle 73">
              <a:extLst>
                <a:ext uri="{FF2B5EF4-FFF2-40B4-BE49-F238E27FC236}">
                  <a16:creationId xmlns:a16="http://schemas.microsoft.com/office/drawing/2014/main" id="{3CBC1565-DDAA-A889-B867-C264AA5C1114}"/>
                </a:ext>
              </a:extLst>
            </p:cNvPr>
            <p:cNvSpPr>
              <a:spLocks noChangeArrowheads="1"/>
            </p:cNvSpPr>
            <p:nvPr/>
          </p:nvSpPr>
          <p:spPr bwMode="auto">
            <a:xfrm>
              <a:off x="4033" y="3584"/>
              <a:ext cx="20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1" u="none" strike="noStrike" cap="none" normalizeH="0" baseline="0">
                  <a:ln>
                    <a:noFill/>
                  </a:ln>
                  <a:solidFill>
                    <a:srgbClr val="000000"/>
                  </a:solidFill>
                  <a:effectLst/>
                  <a:latin typeface="Cambria" panose="02040503050406030204" pitchFamily="18" charset="0"/>
                </a:rPr>
                <a:t>X</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9" name="Rectangle 74">
              <a:extLst>
                <a:ext uri="{FF2B5EF4-FFF2-40B4-BE49-F238E27FC236}">
                  <a16:creationId xmlns:a16="http://schemas.microsoft.com/office/drawing/2014/main" id="{0197489F-CC01-0841-5F65-89462DBAB5BA}"/>
                </a:ext>
              </a:extLst>
            </p:cNvPr>
            <p:cNvSpPr>
              <a:spLocks noChangeArrowheads="1"/>
            </p:cNvSpPr>
            <p:nvPr/>
          </p:nvSpPr>
          <p:spPr bwMode="auto">
            <a:xfrm>
              <a:off x="4129" y="3584"/>
              <a:ext cx="24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80" name="Rectangle 75">
              <a:extLst>
                <a:ext uri="{FF2B5EF4-FFF2-40B4-BE49-F238E27FC236}">
                  <a16:creationId xmlns:a16="http://schemas.microsoft.com/office/drawing/2014/main" id="{6E0A37D9-6E7D-5939-807A-CF6770437142}"/>
                </a:ext>
              </a:extLst>
            </p:cNvPr>
            <p:cNvSpPr>
              <a:spLocks noChangeArrowheads="1"/>
            </p:cNvSpPr>
            <p:nvPr/>
          </p:nvSpPr>
          <p:spPr bwMode="auto">
            <a:xfrm>
              <a:off x="4259" y="3594"/>
              <a:ext cx="14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a:ln>
                    <a:noFill/>
                  </a:ln>
                  <a:solidFill>
                    <a:srgbClr val="000000"/>
                  </a:solidFill>
                  <a:effectLst/>
                  <a:latin typeface="Cambria" panose="02040503050406030204" pitchFamily="18"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81" name="Rectangle 76">
              <a:extLst>
                <a:ext uri="{FF2B5EF4-FFF2-40B4-BE49-F238E27FC236}">
                  <a16:creationId xmlns:a16="http://schemas.microsoft.com/office/drawing/2014/main" id="{1D9B6D39-C397-BA26-0D01-35817E7D08E3}"/>
                </a:ext>
              </a:extLst>
            </p:cNvPr>
            <p:cNvSpPr>
              <a:spLocks noChangeArrowheads="1"/>
            </p:cNvSpPr>
            <p:nvPr/>
          </p:nvSpPr>
          <p:spPr bwMode="auto">
            <a:xfrm>
              <a:off x="4327" y="3584"/>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82" name="Rectangle 77">
              <a:extLst>
                <a:ext uri="{FF2B5EF4-FFF2-40B4-BE49-F238E27FC236}">
                  <a16:creationId xmlns:a16="http://schemas.microsoft.com/office/drawing/2014/main" id="{F2980A00-62C8-620F-C01D-1B034FE159E8}"/>
                </a:ext>
              </a:extLst>
            </p:cNvPr>
            <p:cNvSpPr>
              <a:spLocks noChangeArrowheads="1"/>
            </p:cNvSpPr>
            <p:nvPr/>
          </p:nvSpPr>
          <p:spPr bwMode="auto">
            <a:xfrm>
              <a:off x="1101" y="3948"/>
              <a:ext cx="15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200" b="0" i="0" u="none" strike="noStrike" cap="none" normalizeH="0" baseline="0">
                  <a:ln>
                    <a:noFill/>
                  </a:ln>
                  <a:solidFill>
                    <a:srgbClr val="000000"/>
                  </a:solidFill>
                  <a:effectLst/>
                  <a:latin typeface="Cambria" panose="020405030504060302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2177197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p:tgtEl>
                                          <p:spTgt spid="11"/>
                                        </p:tgtEl>
                                        <p:attrNameLst>
                                          <p:attrName>ppt_y</p:attrName>
                                        </p:attrNameLst>
                                      </p:cBhvr>
                                      <p:tavLst>
                                        <p:tav tm="0">
                                          <p:val>
                                            <p:strVal val="#ppt_y-#ppt_h*1.125000"/>
                                          </p:val>
                                        </p:tav>
                                        <p:tav tm="100000">
                                          <p:val>
                                            <p:strVal val="#ppt_y"/>
                                          </p:val>
                                        </p:tav>
                                      </p:tavLst>
                                    </p:anim>
                                    <p:animEffect transition="in" filter="wipe(down)">
                                      <p:cBhvr>
                                        <p:cTn id="22"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11"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4.2.1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a random variable X has the following PF:</a:t>
            </a:r>
            <a:endParaRPr lang="en-US" altLang="zh-CN" sz="2400" b="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endParaRP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4.2	Variance</a:t>
            </a:r>
          </a:p>
        </p:txBody>
      </p:sp>
      <p:sp>
        <p:nvSpPr>
          <p:cNvPr id="8" name="矩形 47"/>
          <p:cNvSpPr>
            <a:spLocks noChangeArrowheads="1"/>
          </p:cNvSpPr>
          <p:nvPr/>
        </p:nvSpPr>
        <p:spPr bwMode="auto">
          <a:xfrm>
            <a:off x="765040" y="293598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its variance.</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11" name="矩形 47"/>
          <p:cNvSpPr>
            <a:spLocks noChangeArrowheads="1"/>
          </p:cNvSpPr>
          <p:nvPr/>
        </p:nvSpPr>
        <p:spPr bwMode="auto">
          <a:xfrm>
            <a:off x="765040" y="409059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 = −2 × 0.1 + 0 × 0.4 + 2 × 0.5 = 0.8</a:t>
            </a:r>
          </a:p>
          <a:p>
            <a:pPr>
              <a:spcBef>
                <a:spcPct val="0"/>
              </a:spcBef>
              <a:buNone/>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(−2)</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0.1 + 0</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0.4 + 2</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0.5 = 2.4</a:t>
            </a:r>
          </a:p>
          <a:p>
            <a:pPr>
              <a:spcBef>
                <a:spcPct val="0"/>
              </a:spcBef>
              <a:buNone/>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Var(X) = E(X</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[E(X)]</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2.4 − 0.8</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1.76</a:t>
            </a:r>
          </a:p>
        </p:txBody>
      </p:sp>
      <p:sp>
        <p:nvSpPr>
          <p:cNvPr id="12" name="矩形 47"/>
          <p:cNvSpPr>
            <a:spLocks noChangeArrowheads="1"/>
          </p:cNvSpPr>
          <p:nvPr/>
        </p:nvSpPr>
        <p:spPr bwMode="auto">
          <a:xfrm>
            <a:off x="765041" y="3540677"/>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rotWithShape="1">
          <a:blip r:embed="rId3"/>
          <a:srcRect l="34176" t="-4707" r="34605" b="26249"/>
          <a:stretch/>
        </p:blipFill>
        <p:spPr>
          <a:xfrm>
            <a:off x="4185138" y="2001139"/>
            <a:ext cx="3116999" cy="1121223"/>
          </a:xfrm>
          <a:prstGeom prst="rect">
            <a:avLst/>
          </a:prstGeom>
        </p:spPr>
      </p:pic>
    </p:spTree>
    <p:extLst>
      <p:ext uri="{BB962C8B-B14F-4D97-AF65-F5344CB8AC3E}">
        <p14:creationId xmlns:p14="http://schemas.microsoft.com/office/powerpoint/2010/main" val="38947389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4.2.2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a random variable X has the following PDF:</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4.2	Variance</a:t>
            </a:r>
          </a:p>
        </p:txBody>
      </p:sp>
      <p:sp>
        <p:nvSpPr>
          <p:cNvPr id="8" name="矩形 47"/>
          <p:cNvSpPr>
            <a:spLocks noChangeArrowheads="1"/>
          </p:cNvSpPr>
          <p:nvPr/>
        </p:nvSpPr>
        <p:spPr bwMode="auto">
          <a:xfrm>
            <a:off x="765040" y="293598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its variance.</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12" name="矩形 47"/>
          <p:cNvSpPr>
            <a:spLocks noChangeArrowheads="1"/>
          </p:cNvSpPr>
          <p:nvPr/>
        </p:nvSpPr>
        <p:spPr bwMode="auto">
          <a:xfrm>
            <a:off x="765041" y="3470201"/>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9" name="Picture 888179"/>
          <p:cNvPicPr/>
          <p:nvPr/>
        </p:nvPicPr>
        <p:blipFill>
          <a:blip r:embed="rId3"/>
          <a:stretch>
            <a:fillRect/>
          </a:stretch>
        </p:blipFill>
        <p:spPr>
          <a:xfrm>
            <a:off x="4266198" y="2045591"/>
            <a:ext cx="3651494" cy="849656"/>
          </a:xfrm>
          <a:prstGeom prst="rect">
            <a:avLst/>
          </a:prstGeom>
        </p:spPr>
      </p:pic>
      <p:pic>
        <p:nvPicPr>
          <p:cNvPr id="6" name="图片 5"/>
          <p:cNvPicPr>
            <a:picLocks noChangeAspect="1"/>
          </p:cNvPicPr>
          <p:nvPr/>
        </p:nvPicPr>
        <p:blipFill>
          <a:blip r:embed="rId4"/>
          <a:stretch>
            <a:fillRect/>
          </a:stretch>
        </p:blipFill>
        <p:spPr>
          <a:xfrm>
            <a:off x="3401720" y="3679244"/>
            <a:ext cx="6234649" cy="2648199"/>
          </a:xfrm>
          <a:prstGeom prst="rect">
            <a:avLst/>
          </a:prstGeom>
        </p:spPr>
      </p:pic>
    </p:spTree>
    <p:extLst>
      <p:ext uri="{BB962C8B-B14F-4D97-AF65-F5344CB8AC3E}">
        <p14:creationId xmlns:p14="http://schemas.microsoft.com/office/powerpoint/2010/main" val="9287116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p:tgtEl>
                                          <p:spTgt spid="9"/>
                                        </p:tgtEl>
                                        <p:attrNameLst>
                                          <p:attrName>ppt_y</p:attrName>
                                        </p:attrNameLst>
                                      </p:cBhvr>
                                      <p:tavLst>
                                        <p:tav tm="0">
                                          <p:val>
                                            <p:strVal val="#ppt_y-#ppt_h*1.125000"/>
                                          </p:val>
                                        </p:tav>
                                        <p:tav tm="100000">
                                          <p:val>
                                            <p:strVal val="#ppt_y"/>
                                          </p:val>
                                        </p:tav>
                                      </p:tavLst>
                                    </p:anim>
                                    <p:animEffect transition="in" filter="wipe(down)">
                                      <p:cBhvr>
                                        <p:cTn id="16" dur="4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400"/>
                                        <p:tgtEl>
                                          <p:spTgt spid="6"/>
                                        </p:tgtEl>
                                        <p:attrNameLst>
                                          <p:attrName>ppt_y</p:attrName>
                                        </p:attrNameLst>
                                      </p:cBhvr>
                                      <p:tavLst>
                                        <p:tav tm="0">
                                          <p:val>
                                            <p:strVal val="#ppt_y-#ppt_h*1.125000"/>
                                          </p:val>
                                        </p:tav>
                                        <p:tav tm="100000">
                                          <p:val>
                                            <p:strVal val="#ppt_y"/>
                                          </p:val>
                                        </p:tav>
                                      </p:tavLst>
                                    </p:anim>
                                    <p:animEffect transition="in" filter="wipe(down)">
                                      <p:cBhvr>
                                        <p:cTn id="26"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2158250"/>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each X, Var(X) ≥ 0. If X is a bounded random variable, then Var(X) must exist and be finite.</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4.2	Variance</a:t>
            </a:r>
          </a:p>
        </p:txBody>
      </p:sp>
      <p:sp>
        <p:nvSpPr>
          <p:cNvPr id="4" name="矩形 3"/>
          <p:cNvSpPr/>
          <p:nvPr/>
        </p:nvSpPr>
        <p:spPr>
          <a:xfrm>
            <a:off x="765041" y="1490938"/>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4.2.2</a:t>
            </a:r>
          </a:p>
        </p:txBody>
      </p:sp>
      <p:sp>
        <p:nvSpPr>
          <p:cNvPr id="8" name="矩形 7"/>
          <p:cNvSpPr/>
          <p:nvPr/>
        </p:nvSpPr>
        <p:spPr>
          <a:xfrm>
            <a:off x="765041" y="3467396"/>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4.2.3</a:t>
            </a:r>
          </a:p>
        </p:txBody>
      </p:sp>
      <p:sp>
        <p:nvSpPr>
          <p:cNvPr id="9" name="矩形 47"/>
          <p:cNvSpPr>
            <a:spLocks noChangeArrowheads="1"/>
          </p:cNvSpPr>
          <p:nvPr/>
        </p:nvSpPr>
        <p:spPr bwMode="auto">
          <a:xfrm>
            <a:off x="765041" y="4080551"/>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Var(X) = 0 if and only if there exists a constant c = E(X) such that P(X = c) = 1.</a:t>
            </a:r>
          </a:p>
        </p:txBody>
      </p:sp>
    </p:spTree>
    <p:extLst>
      <p:ext uri="{BB962C8B-B14F-4D97-AF65-F5344CB8AC3E}">
        <p14:creationId xmlns:p14="http://schemas.microsoft.com/office/powerpoint/2010/main" val="39948710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28869" y="1302019"/>
            <a:ext cx="10453930"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CDF of a random variable completely describes its statistical regularity. Sometimes we need know the characteristics of random variables. Summaries of the distribution, such as the average value, or expected value, can be useful for giving us an idea of where we expect the variable to be without trying to describe the entire distribution.</a:t>
            </a:r>
            <a:endParaRPr lang="zh-CN" altLang="en-US"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2" y="381545"/>
            <a:ext cx="7869004" cy="810454"/>
          </a:xfrm>
        </p:spPr>
        <p:txBody>
          <a:bodyPr/>
          <a:lstStyle/>
          <a:p>
            <a:r>
              <a:rPr lang="en-US" altLang="zh-CN" sz="2400" dirty="0">
                <a:solidFill>
                  <a:schemeClr val="tx2"/>
                </a:solidFill>
                <a:latin typeface="+mj-ea"/>
                <a:cs typeface="+mn-ea"/>
              </a:rPr>
              <a:t>4.1	The Expectation of a Random Variable</a:t>
            </a:r>
          </a:p>
        </p:txBody>
      </p:sp>
      <mc:AlternateContent xmlns:mc="http://schemas.openxmlformats.org/markup-compatibility/2006" xmlns:a14="http://schemas.microsoft.com/office/drawing/2010/main">
        <mc:Choice Requires="a14">
          <p:sp>
            <p:nvSpPr>
              <p:cNvPr id="4" name="矩形 3"/>
              <p:cNvSpPr/>
              <p:nvPr/>
            </p:nvSpPr>
            <p:spPr>
              <a:xfrm>
                <a:off x="1028869" y="4089687"/>
                <a:ext cx="10453930" cy="1467068"/>
              </a:xfrm>
              <a:prstGeom prst="rect">
                <a:avLst/>
              </a:prstGeom>
            </p:spPr>
            <p:txBody>
              <a:bodyPr wrap="square">
                <a:spAutoFit/>
              </a:bodyPr>
              <a:lstStyle/>
              <a:p>
                <a:pPr lvl="0"/>
                <a:r>
                  <a:rPr lang="en-US" altLang="zh-CN" sz="2800" b="1" dirty="0">
                    <a:solidFill>
                      <a:prstClr val="black">
                        <a:lumMod val="65000"/>
                        <a:lumOff val="35000"/>
                      </a:prstClr>
                    </a:solidFill>
                    <a:latin typeface="微软雅黑"/>
                    <a:ea typeface="微软雅黑"/>
                    <a:cs typeface="+mn-ea"/>
                    <a:sym typeface="微软雅黑" pitchFamily="34" charset="-122"/>
                  </a:rPr>
                  <a:t>Example 4.1.1</a:t>
                </a:r>
                <a:r>
                  <a:rPr lang="zh-CN" altLang="en-US" sz="2800" b="1" dirty="0">
                    <a:solidFill>
                      <a:prstClr val="black">
                        <a:lumMod val="65000"/>
                        <a:lumOff val="35000"/>
                      </a:prstClr>
                    </a:solidFill>
                    <a:latin typeface="微软雅黑"/>
                    <a:ea typeface="微软雅黑"/>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 are N students in a class. The students took part in an exam. 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students obtained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points,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=1,2,…,k, </a:t>
                </a:r>
                <a14:m>
                  <m:oMath xmlns:m="http://schemas.openxmlformats.org/officeDocument/2006/math">
                    <m:nary>
                      <m:naryPr>
                        <m:chr m:val="∑"/>
                        <m:limLoc m:val="subSup"/>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p>
                      <m:e>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Find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average score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the class.</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4" name="矩形 3"/>
              <p:cNvSpPr>
                <a:spLocks noRot="1" noChangeAspect="1" noMove="1" noResize="1" noEditPoints="1" noAdjustHandles="1" noChangeArrowheads="1" noChangeShapeType="1" noTextEdit="1"/>
              </p:cNvSpPr>
              <p:nvPr/>
            </p:nvSpPr>
            <p:spPr>
              <a:xfrm>
                <a:off x="1028869" y="4089687"/>
                <a:ext cx="10453930" cy="1467068"/>
              </a:xfrm>
              <a:prstGeom prst="rect">
                <a:avLst/>
              </a:prstGeom>
              <a:blipFill>
                <a:blip r:embed="rId3"/>
                <a:stretch>
                  <a:fillRect l="-1224" t="-4979" b="-66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523050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770026"/>
            <a:ext cx="10633926" cy="2160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and Y are random variables such that Var(X) &lt; ∞ and Var(Y ) &lt; ∞, let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c be constants, then</a:t>
            </a:r>
          </a:p>
          <a:p>
            <a:pPr>
              <a:lnSpc>
                <a:spcPct val="120000"/>
              </a:lnSpc>
              <a:spcBef>
                <a:spcPct val="0"/>
              </a:spcBef>
              <a:buNone/>
            </a:pP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Var(X + Y ) = Var(X) + Var(Y ) + 2[E(XY ) − E(X)E(Y )]</a:t>
            </a:r>
          </a:p>
          <a:p>
            <a:pPr>
              <a:lnSpc>
                <a:spcPct val="120000"/>
              </a:lnSpc>
              <a:spcBef>
                <a:spcPct val="0"/>
              </a:spcBef>
              <a:buNone/>
            </a:pP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Var(aX + bY + c) = a</a:t>
            </a:r>
            <a:r>
              <a:rPr lang="es-ES" altLang="zh-CN" sz="2800" b="1" baseline="30000" dirty="0">
                <a:solidFill>
                  <a:srgbClr val="4F91A0"/>
                </a:solidFill>
                <a:latin typeface="Cambria Math" panose="02040503050406030204" pitchFamily="18" charset="0"/>
                <a:ea typeface="Cambria Math" panose="02040503050406030204" pitchFamily="18" charset="0"/>
                <a:cs typeface="+mn-ea"/>
                <a:sym typeface="微软雅黑" pitchFamily="34" charset="-122"/>
              </a:rPr>
              <a:t>2</a:t>
            </a: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Var(X) + b</a:t>
            </a:r>
            <a:r>
              <a:rPr lang="es-ES" altLang="zh-CN" sz="2800" b="1" baseline="30000" dirty="0">
                <a:solidFill>
                  <a:srgbClr val="4F91A0"/>
                </a:solidFill>
                <a:latin typeface="Cambria Math" panose="02040503050406030204" pitchFamily="18" charset="0"/>
                <a:ea typeface="Cambria Math" panose="02040503050406030204" pitchFamily="18" charset="0"/>
                <a:cs typeface="+mn-ea"/>
                <a:sym typeface="微软雅黑" pitchFamily="34" charset="-122"/>
              </a:rPr>
              <a:t>2</a:t>
            </a: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Var(Y ) + 2ab[E(XY ) − E(X)E(Y )]</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4.2	Variance</a:t>
            </a:r>
          </a:p>
        </p:txBody>
      </p:sp>
      <p:sp>
        <p:nvSpPr>
          <p:cNvPr id="4" name="矩形 3"/>
          <p:cNvSpPr/>
          <p:nvPr/>
        </p:nvSpPr>
        <p:spPr>
          <a:xfrm>
            <a:off x="765041" y="1220387"/>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4.2.4</a:t>
            </a:r>
          </a:p>
        </p:txBody>
      </p:sp>
      <p:sp>
        <p:nvSpPr>
          <p:cNvPr id="8" name="矩形 7"/>
          <p:cNvSpPr/>
          <p:nvPr/>
        </p:nvSpPr>
        <p:spPr>
          <a:xfrm>
            <a:off x="765041" y="4048282"/>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4.2.5</a:t>
            </a:r>
          </a:p>
        </p:txBody>
      </p:sp>
      <p:sp>
        <p:nvSpPr>
          <p:cNvPr id="9" name="矩形 47"/>
          <p:cNvSpPr>
            <a:spLocks noChangeArrowheads="1"/>
          </p:cNvSpPr>
          <p:nvPr/>
        </p:nvSpPr>
        <p:spPr bwMode="auto">
          <a:xfrm>
            <a:off x="765041" y="4633049"/>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independent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random variables with finite means, and if a</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b are arbitrary constants, then</a:t>
            </a:r>
          </a:p>
        </p:txBody>
      </p:sp>
      <p:pic>
        <p:nvPicPr>
          <p:cNvPr id="3" name="图片 2"/>
          <p:cNvPicPr>
            <a:picLocks noChangeAspect="1"/>
          </p:cNvPicPr>
          <p:nvPr/>
        </p:nvPicPr>
        <p:blipFill>
          <a:blip r:embed="rId3"/>
          <a:stretch>
            <a:fillRect/>
          </a:stretch>
        </p:blipFill>
        <p:spPr>
          <a:xfrm>
            <a:off x="1749780" y="5875641"/>
            <a:ext cx="7235712" cy="333224"/>
          </a:xfrm>
          <a:prstGeom prst="rect">
            <a:avLst/>
          </a:prstGeom>
        </p:spPr>
      </p:pic>
    </p:spTree>
    <p:extLst>
      <p:ext uri="{BB962C8B-B14F-4D97-AF65-F5344CB8AC3E}">
        <p14:creationId xmlns:p14="http://schemas.microsoft.com/office/powerpoint/2010/main" val="14644280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400"/>
                                        <p:tgtEl>
                                          <p:spTgt spid="3"/>
                                        </p:tgtEl>
                                        <p:attrNameLst>
                                          <p:attrName>ppt_y</p:attrName>
                                        </p:attrNameLst>
                                      </p:cBhvr>
                                      <p:tavLst>
                                        <p:tav tm="0">
                                          <p:val>
                                            <p:strVal val="#ppt_y-#ppt_h*1.125000"/>
                                          </p:val>
                                        </p:tav>
                                        <p:tav tm="100000">
                                          <p:val>
                                            <p:strVal val="#ppt_y"/>
                                          </p:val>
                                        </p:tav>
                                      </p:tavLst>
                                    </p:anim>
                                    <p:animEffect transition="in" filter="wipe(down)">
                                      <p:cBhvr>
                                        <p:cTn id="2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4.2.3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 box contains n cards numbered 1 ∼ n. Draw k cards with replacement from this box. Let X be the sum of the numbers of the cards selected. Determine Var(X).</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4.2	Variance</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41" y="3438311"/>
                <a:ext cx="11099855" cy="141954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=card number for the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draw,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 then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p>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oMath>
                </a14:m>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the sampling is with replacement,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independent and have identical distributions.</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41" y="3438311"/>
                <a:ext cx="11099855" cy="1419548"/>
              </a:xfrm>
              <a:prstGeom prst="rect">
                <a:avLst/>
              </a:prstGeom>
              <a:blipFill>
                <a:blip r:embed="rId3"/>
                <a:stretch>
                  <a:fillRect l="-1098" t="-2575" b="-1073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2828921"/>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0" name="Picture 888185"/>
          <p:cNvPicPr/>
          <p:nvPr/>
        </p:nvPicPr>
        <p:blipFill>
          <a:blip r:embed="rId4"/>
          <a:stretch>
            <a:fillRect/>
          </a:stretch>
        </p:blipFill>
        <p:spPr>
          <a:xfrm>
            <a:off x="2730137" y="4915418"/>
            <a:ext cx="6501786" cy="729244"/>
          </a:xfrm>
          <a:prstGeom prst="rect">
            <a:avLst/>
          </a:prstGeom>
        </p:spPr>
      </p:pic>
    </p:spTree>
    <p:extLst>
      <p:ext uri="{BB962C8B-B14F-4D97-AF65-F5344CB8AC3E}">
        <p14:creationId xmlns:p14="http://schemas.microsoft.com/office/powerpoint/2010/main" val="19162873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400"/>
                                        <p:tgtEl>
                                          <p:spTgt spid="12"/>
                                        </p:tgtEl>
                                        <p:attrNameLst>
                                          <p:attrName>ppt_y</p:attrName>
                                        </p:attrNameLst>
                                      </p:cBhvr>
                                      <p:tavLst>
                                        <p:tav tm="0">
                                          <p:val>
                                            <p:strVal val="#ppt_y-#ppt_h*1.125000"/>
                                          </p:val>
                                        </p:tav>
                                        <p:tav tm="100000">
                                          <p:val>
                                            <p:strVal val="#ppt_y"/>
                                          </p:val>
                                        </p:tav>
                                      </p:tavLst>
                                    </p:anim>
                                    <p:animEffect transition="in" filter="wipe(down)">
                                      <p:cBhvr>
                                        <p:cTn id="14" dur="400"/>
                                        <p:tgtEl>
                                          <p:spTgt spid="12"/>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400"/>
                                        <p:tgtEl>
                                          <p:spTgt spid="10"/>
                                        </p:tgtEl>
                                        <p:attrNameLst>
                                          <p:attrName>ppt_y</p:attrName>
                                        </p:attrNameLst>
                                      </p:cBhvr>
                                      <p:tavLst>
                                        <p:tav tm="0">
                                          <p:val>
                                            <p:strVal val="#ppt_y-#ppt_h*1.125000"/>
                                          </p:val>
                                        </p:tav>
                                        <p:tav tm="100000">
                                          <p:val>
                                            <p:strVal val="#ppt_y"/>
                                          </p:val>
                                        </p:tav>
                                      </p:tavLst>
                                    </p:anim>
                                    <p:animEffect transition="in" filter="wipe(down)">
                                      <p:cBhvr>
                                        <p:cTn id="22"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4.2	Variance</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47455" y="4622109"/>
                <a:ext cx="11099855" cy="76186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1,2,··· ,k are independent,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𝑉𝑎𝑟</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𝑉𝑎𝑟</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12</m:t>
                        </m:r>
                      </m:den>
                    </m:f>
                  </m:oMath>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47455" y="4622109"/>
                <a:ext cx="11099855" cy="761867"/>
              </a:xfrm>
              <a:prstGeom prst="rect">
                <a:avLst/>
              </a:prstGeom>
              <a:blipFill>
                <a:blip r:embed="rId3"/>
                <a:stretch>
                  <a:fillRect l="-1154" b="-8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4"/>
          <a:stretch>
            <a:fillRect/>
          </a:stretch>
        </p:blipFill>
        <p:spPr>
          <a:xfrm>
            <a:off x="2396566" y="2036601"/>
            <a:ext cx="8373105" cy="2412305"/>
          </a:xfrm>
          <a:prstGeom prst="rect">
            <a:avLst/>
          </a:prstGeom>
        </p:spPr>
      </p:pic>
    </p:spTree>
    <p:extLst>
      <p:ext uri="{BB962C8B-B14F-4D97-AF65-F5344CB8AC3E}">
        <p14:creationId xmlns:p14="http://schemas.microsoft.com/office/powerpoint/2010/main" val="27129385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776766"/>
            <a:ext cx="10633926" cy="319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random variable X has the </a:t>
            </a: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Bernoulli distribution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with parameter p(0 ≤ p ≤ 1) if X can take only the values 0 and 1 and the probabilities are P(X = 1) = p, P(X = 0) = 1 − p, then</a:t>
            </a:r>
          </a:p>
          <a:p>
            <a:pPr>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 = 1 × p + 0 × (1 − p) = p</a:t>
            </a:r>
          </a:p>
          <a:p>
            <a:pPr>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1</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p + 0</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(1 − p) = p</a:t>
            </a:r>
          </a:p>
          <a:p>
            <a:pPr>
              <a:spcBef>
                <a:spcPct val="0"/>
              </a:spcBef>
              <a:buNone/>
            </a:pP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Var(X) = E(X</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[E(X)]</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p − p</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p(1 − p).</a:t>
            </a: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4.3.1</a:t>
            </a:r>
          </a:p>
        </p:txBody>
      </p:sp>
      <p:sp>
        <p:nvSpPr>
          <p:cNvPr id="7" name="矩形 47"/>
          <p:cNvSpPr>
            <a:spLocks noChangeArrowheads="1"/>
          </p:cNvSpPr>
          <p:nvPr/>
        </p:nvSpPr>
        <p:spPr bwMode="auto">
          <a:xfrm>
            <a:off x="917936" y="4592810"/>
            <a:ext cx="10633926" cy="1381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random variables in a finite or infinite sequence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IID, and if each random variable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has the Bernoulli distribution with parameter p, then it is said that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Bernoulli trials with parameter p.</a:t>
            </a:r>
            <a:endParaRPr lang="en-US" altLang="zh-CN" sz="24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39479865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845982"/>
            <a:ext cx="10633926"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random variables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form n Bernoulli trials with parameter p, and if X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X has the binomial distribution with parameters n and p. The PF is as follows:</a:t>
            </a:r>
          </a:p>
        </p:txBody>
      </p:sp>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4.3.2</a:t>
            </a:r>
          </a:p>
        </p:txBody>
      </p:sp>
      <p:sp>
        <p:nvSpPr>
          <p:cNvPr id="7" name="矩形 47"/>
          <p:cNvSpPr>
            <a:spLocks noChangeArrowheads="1"/>
          </p:cNvSpPr>
          <p:nvPr/>
        </p:nvSpPr>
        <p:spPr bwMode="auto">
          <a:xfrm>
            <a:off x="917936" y="4469718"/>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 </a:t>
            </a:r>
            <a:r>
              <a:rPr lang="pl-PL"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 = np</a:t>
            </a:r>
            <a:r>
              <a:rPr lang="pl-PL"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r>
              <a:rPr lang="pl-PL"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Var(X) = np(1 − p)</a:t>
            </a:r>
            <a:r>
              <a:rPr lang="pl-PL"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2441859" y="3465538"/>
            <a:ext cx="7040635" cy="838825"/>
          </a:xfrm>
          <a:prstGeom prst="rect">
            <a:avLst/>
          </a:prstGeom>
        </p:spPr>
      </p:pic>
    </p:spTree>
    <p:extLst>
      <p:ext uri="{BB962C8B-B14F-4D97-AF65-F5344CB8AC3E}">
        <p14:creationId xmlns:p14="http://schemas.microsoft.com/office/powerpoint/2010/main" val="11707425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par>
                                <p:cTn id="17" presetID="1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400"/>
                                        <p:tgtEl>
                                          <p:spTgt spid="3"/>
                                        </p:tgtEl>
                                        <p:attrNameLst>
                                          <p:attrName>ppt_y</p:attrName>
                                        </p:attrNameLst>
                                      </p:cBhvr>
                                      <p:tavLst>
                                        <p:tav tm="0">
                                          <p:val>
                                            <p:strVal val="#ppt_y-#ppt_h*1.125000"/>
                                          </p:val>
                                        </p:tav>
                                        <p:tav tm="100000">
                                          <p:val>
                                            <p:strVal val="#ppt_y"/>
                                          </p:val>
                                        </p:tav>
                                      </p:tavLst>
                                    </p:anim>
                                    <p:animEffect transition="in" filter="wipe(down)">
                                      <p:cBhvr>
                                        <p:cTn id="20"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1076197" y="1776766"/>
                <a:ext cx="10633926" cy="324318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B(1,p) are independent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1,2,··· ,n). Using the properties of the mean and variance, we have</a:t>
                </a: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𝑛𝑝</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𝑛𝑝</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1076197" y="1776766"/>
                <a:ext cx="10633926" cy="3243187"/>
              </a:xfrm>
              <a:prstGeom prst="rect">
                <a:avLst/>
              </a:prstGeom>
              <a:blipFill>
                <a:blip r:embed="rId3"/>
                <a:stretch>
                  <a:fillRect l="-1204" t="-75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8" name="矩形 7"/>
          <p:cNvSpPr/>
          <p:nvPr/>
        </p:nvSpPr>
        <p:spPr>
          <a:xfrm>
            <a:off x="1076197" y="1191999"/>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Tree>
    <p:extLst>
      <p:ext uri="{BB962C8B-B14F-4D97-AF65-F5344CB8AC3E}">
        <p14:creationId xmlns:p14="http://schemas.microsoft.com/office/powerpoint/2010/main" val="23772836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p:tgtEl>
                                          <p:spTgt spid="11"/>
                                        </p:tgtEl>
                                        <p:attrNameLst>
                                          <p:attrName>ppt_y</p:attrName>
                                        </p:attrNameLst>
                                      </p:cBhvr>
                                      <p:tavLst>
                                        <p:tav tm="0">
                                          <p:val>
                                            <p:strVal val="#ppt_y-#ppt_h*1.125000"/>
                                          </p:val>
                                        </p:tav>
                                        <p:tav tm="100000">
                                          <p:val>
                                            <p:strVal val="#ppt_y"/>
                                          </p:val>
                                        </p:tav>
                                      </p:tavLst>
                                    </p:anim>
                                    <p:animEffect transition="in" filter="wipe(down)">
                                      <p:cBhvr>
                                        <p:cTn id="8" dur="400"/>
                                        <p:tgtEl>
                                          <p:spTgt spid="1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845982"/>
            <a:ext cx="1063392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 Poisson(λ), then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 =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λ.</a:t>
            </a:r>
          </a:p>
        </p:txBody>
      </p:sp>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4.3.3</a:t>
            </a:r>
          </a:p>
        </p:txBody>
      </p:sp>
      <p:sp>
        <p:nvSpPr>
          <p:cNvPr id="7" name="矩形 47"/>
          <p:cNvSpPr>
            <a:spLocks noChangeArrowheads="1"/>
          </p:cNvSpPr>
          <p:nvPr/>
        </p:nvSpPr>
        <p:spPr bwMode="auto">
          <a:xfrm>
            <a:off x="917936" y="3023177"/>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PF of X is  </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8" name="矩形 7"/>
          <p:cNvSpPr/>
          <p:nvPr/>
        </p:nvSpPr>
        <p:spPr>
          <a:xfrm>
            <a:off x="917936" y="2438410"/>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5" name="图片 4"/>
          <p:cNvPicPr>
            <a:picLocks noChangeAspect="1"/>
          </p:cNvPicPr>
          <p:nvPr/>
        </p:nvPicPr>
        <p:blipFill rotWithShape="1">
          <a:blip r:embed="rId3"/>
          <a:srcRect l="12772" t="-12873" b="-1"/>
          <a:stretch/>
        </p:blipFill>
        <p:spPr>
          <a:xfrm>
            <a:off x="3090552" y="3045769"/>
            <a:ext cx="4730260" cy="539157"/>
          </a:xfrm>
          <a:prstGeom prst="rect">
            <a:avLst/>
          </a:prstGeom>
        </p:spPr>
      </p:pic>
      <p:pic>
        <p:nvPicPr>
          <p:cNvPr id="6" name="图片 5"/>
          <p:cNvPicPr>
            <a:picLocks noChangeAspect="1"/>
          </p:cNvPicPr>
          <p:nvPr/>
        </p:nvPicPr>
        <p:blipFill>
          <a:blip r:embed="rId4"/>
          <a:stretch>
            <a:fillRect/>
          </a:stretch>
        </p:blipFill>
        <p:spPr>
          <a:xfrm>
            <a:off x="1252402" y="3726922"/>
            <a:ext cx="8893921" cy="885541"/>
          </a:xfrm>
          <a:prstGeom prst="rect">
            <a:avLst/>
          </a:prstGeom>
        </p:spPr>
      </p:pic>
      <p:sp>
        <p:nvSpPr>
          <p:cNvPr id="10" name="矩形 47"/>
          <p:cNvSpPr>
            <a:spLocks noChangeArrowheads="1"/>
          </p:cNvSpPr>
          <p:nvPr/>
        </p:nvSpPr>
        <p:spPr bwMode="auto">
          <a:xfrm>
            <a:off x="917936" y="3826013"/>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32689319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00"/>
                                        <p:tgtEl>
                                          <p:spTgt spid="10"/>
                                        </p:tgtEl>
                                        <p:attrNameLst>
                                          <p:attrName>ppt_y</p:attrName>
                                        </p:attrNameLst>
                                      </p:cBhvr>
                                      <p:tavLst>
                                        <p:tav tm="0">
                                          <p:val>
                                            <p:strVal val="#ppt_y-#ppt_h*1.125000"/>
                                          </p:val>
                                        </p:tav>
                                        <p:tav tm="100000">
                                          <p:val>
                                            <p:strVal val="#ppt_y"/>
                                          </p:val>
                                        </p:tav>
                                      </p:tavLst>
                                    </p:anim>
                                    <p:animEffect transition="in" filter="wipe(down)">
                                      <p:cBhvr>
                                        <p:cTn id="26" dur="400"/>
                                        <p:tgtEl>
                                          <p:spTgt spid="10"/>
                                        </p:tgtEl>
                                      </p:cBhvr>
                                    </p:animEffect>
                                  </p:childTnLst>
                                </p:cTn>
                              </p:par>
                              <p:par>
                                <p:cTn id="27" presetID="12" presetClass="entr" presetSubtype="1"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400"/>
                                        <p:tgtEl>
                                          <p:spTgt spid="5"/>
                                        </p:tgtEl>
                                        <p:attrNameLst>
                                          <p:attrName>ppt_y</p:attrName>
                                        </p:attrNameLst>
                                      </p:cBhvr>
                                      <p:tavLst>
                                        <p:tav tm="0">
                                          <p:val>
                                            <p:strVal val="#ppt_y-#ppt_h*1.125000"/>
                                          </p:val>
                                        </p:tav>
                                        <p:tav tm="100000">
                                          <p:val>
                                            <p:strVal val="#ppt_y"/>
                                          </p:val>
                                        </p:tav>
                                      </p:tavLst>
                                    </p:anim>
                                    <p:animEffect transition="in" filter="wipe(down)">
                                      <p:cBhvr>
                                        <p:cTn id="30" dur="400"/>
                                        <p:tgtEl>
                                          <p:spTgt spid="5"/>
                                        </p:tgtEl>
                                      </p:cBhvr>
                                    </p:animEffect>
                                  </p:childTnLst>
                                </p:cTn>
                              </p:par>
                              <p:par>
                                <p:cTn id="31" presetID="12" presetClass="entr" presetSubtype="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400"/>
                                        <p:tgtEl>
                                          <p:spTgt spid="6"/>
                                        </p:tgtEl>
                                        <p:attrNameLst>
                                          <p:attrName>ppt_y</p:attrName>
                                        </p:attrNameLst>
                                      </p:cBhvr>
                                      <p:tavLst>
                                        <p:tav tm="0">
                                          <p:val>
                                            <p:strVal val="#ppt_y-#ppt_h*1.125000"/>
                                          </p:val>
                                        </p:tav>
                                        <p:tav tm="100000">
                                          <p:val>
                                            <p:strVal val="#ppt_y"/>
                                          </p:val>
                                        </p:tav>
                                      </p:tavLst>
                                    </p:anim>
                                    <p:animEffect transition="in" filter="wipe(down)">
                                      <p:cBhvr>
                                        <p:cTn id="34"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7" name="矩形 47"/>
          <p:cNvSpPr>
            <a:spLocks noChangeArrowheads="1"/>
          </p:cNvSpPr>
          <p:nvPr/>
        </p:nvSpPr>
        <p:spPr bwMode="auto">
          <a:xfrm>
            <a:off x="1234459" y="1191999"/>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0" name="矩形 47"/>
          <p:cNvSpPr>
            <a:spLocks noChangeArrowheads="1"/>
          </p:cNvSpPr>
          <p:nvPr/>
        </p:nvSpPr>
        <p:spPr bwMode="auto">
          <a:xfrm>
            <a:off x="1234459" y="5352426"/>
            <a:ext cx="1063392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143510" marR="143510">
              <a:lnSpc>
                <a:spcPct val="120000"/>
              </a:lnSpc>
              <a:spcBef>
                <a:spcPct val="0"/>
              </a:spcBef>
              <a:buNone/>
            </a:pP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λ</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λ − λ</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λ.</a:t>
            </a:r>
            <a:endParaRPr lang="zh-CN"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pic>
        <p:nvPicPr>
          <p:cNvPr id="3" name="图片 2"/>
          <p:cNvPicPr>
            <a:picLocks noChangeAspect="1"/>
          </p:cNvPicPr>
          <p:nvPr/>
        </p:nvPicPr>
        <p:blipFill>
          <a:blip r:embed="rId3"/>
          <a:stretch>
            <a:fillRect/>
          </a:stretch>
        </p:blipFill>
        <p:spPr>
          <a:xfrm>
            <a:off x="1589316" y="1191999"/>
            <a:ext cx="3866366" cy="4160427"/>
          </a:xfrm>
          <a:prstGeom prst="rect">
            <a:avLst/>
          </a:prstGeom>
        </p:spPr>
      </p:pic>
    </p:spTree>
    <p:extLst>
      <p:ext uri="{BB962C8B-B14F-4D97-AF65-F5344CB8AC3E}">
        <p14:creationId xmlns:p14="http://schemas.microsoft.com/office/powerpoint/2010/main" val="34710311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2320768"/>
                <a:ext cx="10633926" cy="20978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 H(</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with strictly positive parameters N, m, and n. Then</a:t>
                </a:r>
              </a:p>
              <a:p>
                <a:pPr>
                  <a:spcBef>
                    <a:spcPct val="0"/>
                  </a:spcBef>
                  <a:buNone/>
                </a:pPr>
                <a14:m>
                  <m:oMathPara xmlns:m="http://schemas.openxmlformats.org/officeDocument/2006/math">
                    <m:oMathParaPr>
                      <m:jc m:val="centerGroup"/>
                    </m:oMathParaPr>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𝒏𝒎</m:t>
                          </m:r>
                        </m:num>
                        <m:den>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𝑵</m:t>
                          </m:r>
                        </m:den>
                      </m:f>
                    </m:oMath>
                  </m:oMathPara>
                </a14:m>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𝑽𝒂𝒓</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𝒏𝒎</m:t>
                          </m:r>
                        </m:num>
                        <m:den>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𝑵</m:t>
                          </m:r>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e>
                          </m:d>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𝒎</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e>
                          </m:d>
                        </m:num>
                        <m:den>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𝑵</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𝒏𝒎</m:t>
                          </m:r>
                        </m:num>
                        <m:den>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𝑵</m:t>
                          </m:r>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2320768"/>
                <a:ext cx="10633926" cy="2097810"/>
              </a:xfrm>
              <a:prstGeom prst="rect">
                <a:avLst/>
              </a:prstGeom>
              <a:blipFill>
                <a:blip r:embed="rId3"/>
                <a:stretch>
                  <a:fillRect l="-1146" t="-319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765041" y="166678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4.3.4</a:t>
            </a:r>
          </a:p>
        </p:txBody>
      </p:sp>
    </p:spTree>
    <p:extLst>
      <p:ext uri="{BB962C8B-B14F-4D97-AF65-F5344CB8AC3E}">
        <p14:creationId xmlns:p14="http://schemas.microsoft.com/office/powerpoint/2010/main" val="34907130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2303183"/>
                <a:ext cx="10633926" cy="188897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has the negative binomial distribution with parameters r and p, the mean and the variance of X must be</a:t>
                </a:r>
              </a:p>
              <a:p>
                <a:pPr>
                  <a:spcBef>
                    <a:spcPct val="0"/>
                  </a:spcBef>
                  <a:buNone/>
                </a:pPr>
                <a14:m>
                  <m:oMathPara xmlns:m="http://schemas.openxmlformats.org/officeDocument/2006/math">
                    <m:oMathParaPr>
                      <m:jc m:val="centerGroup"/>
                    </m:oMathParaPr>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𝒓</m:t>
                          </m:r>
                        </m:num>
                        <m:den>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𝒑</m:t>
                          </m:r>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𝑽𝒂𝒓</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𝒓</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𝒑</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num>
                        <m:den>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𝒑</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den>
                      </m:f>
                    </m:oMath>
                  </m:oMathPara>
                </a14:m>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2303183"/>
                <a:ext cx="10633926" cy="1888971"/>
              </a:xfrm>
              <a:prstGeom prst="rect">
                <a:avLst/>
              </a:prstGeom>
              <a:blipFill>
                <a:blip r:embed="rId3"/>
                <a:stretch>
                  <a:fillRect l="-1146" t="-354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765041" y="1649200"/>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4.3.5</a:t>
            </a:r>
          </a:p>
        </p:txBody>
      </p:sp>
    </p:spTree>
    <p:extLst>
      <p:ext uri="{BB962C8B-B14F-4D97-AF65-F5344CB8AC3E}">
        <p14:creationId xmlns:p14="http://schemas.microsoft.com/office/powerpoint/2010/main" val="23971195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923948" y="1191999"/>
                <a:ext cx="10653808" cy="60939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the average score, </a:t>
                </a:r>
              </a:p>
            </p:txBody>
          </p:sp>
        </mc:Choice>
        <mc:Fallback xmlns="">
          <p:sp>
            <p:nvSpPr>
              <p:cNvPr id="10" name="矩形 47"/>
              <p:cNvSpPr>
                <a:spLocks noRot="1" noChangeAspect="1" noMove="1" noResize="1" noEditPoints="1" noAdjustHandles="1" noChangeArrowheads="1" noChangeShapeType="1" noTextEdit="1"/>
              </p:cNvSpPr>
              <p:nvPr/>
            </p:nvSpPr>
            <p:spPr bwMode="auto">
              <a:xfrm>
                <a:off x="923948" y="1191999"/>
                <a:ext cx="10653808" cy="609390"/>
              </a:xfrm>
              <a:prstGeom prst="rect">
                <a:avLst/>
              </a:prstGeom>
              <a:blipFill>
                <a:blip r:embed="rId3"/>
                <a:stretch>
                  <a:fillRect l="-916" t="-6000" b="-26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1" name="矩形 47"/>
          <p:cNvSpPr>
            <a:spLocks noChangeArrowheads="1"/>
          </p:cNvSpPr>
          <p:nvPr/>
        </p:nvSpPr>
        <p:spPr bwMode="auto">
          <a:xfrm>
            <a:off x="923948" y="2712248"/>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the score of any student selected, X is a random variable and</a:t>
            </a:r>
          </a:p>
        </p:txBody>
      </p:sp>
      <p:pic>
        <p:nvPicPr>
          <p:cNvPr id="14" name="图片 13"/>
          <p:cNvPicPr>
            <a:picLocks noChangeAspect="1"/>
          </p:cNvPicPr>
          <p:nvPr/>
        </p:nvPicPr>
        <p:blipFill>
          <a:blip r:embed="rId4"/>
          <a:stretch>
            <a:fillRect/>
          </a:stretch>
        </p:blipFill>
        <p:spPr>
          <a:xfrm>
            <a:off x="3953619" y="1783762"/>
            <a:ext cx="3615962" cy="946113"/>
          </a:xfrm>
          <a:prstGeom prst="rect">
            <a:avLst/>
          </a:prstGeom>
        </p:spPr>
      </p:pic>
      <p:pic>
        <p:nvPicPr>
          <p:cNvPr id="15" name="图片 14"/>
          <p:cNvPicPr>
            <a:picLocks noChangeAspect="1"/>
          </p:cNvPicPr>
          <p:nvPr/>
        </p:nvPicPr>
        <p:blipFill>
          <a:blip r:embed="rId5"/>
          <a:stretch>
            <a:fillRect/>
          </a:stretch>
        </p:blipFill>
        <p:spPr>
          <a:xfrm>
            <a:off x="3484095" y="3306170"/>
            <a:ext cx="4555005" cy="577217"/>
          </a:xfrm>
          <a:prstGeom prst="rect">
            <a:avLst/>
          </a:prstGeom>
        </p:spPr>
      </p:pic>
      <mc:AlternateContent xmlns:mc="http://schemas.openxmlformats.org/markup-compatibility/2006" xmlns:a14="http://schemas.microsoft.com/office/drawing/2010/main">
        <mc:Choice Requires="a14">
          <p:sp>
            <p:nvSpPr>
              <p:cNvPr id="16" name="矩形 47"/>
              <p:cNvSpPr>
                <a:spLocks noChangeArrowheads="1"/>
              </p:cNvSpPr>
              <p:nvPr/>
            </p:nvSpPr>
            <p:spPr bwMode="auto">
              <a:xfrm>
                <a:off x="923948" y="3924645"/>
                <a:ext cx="10653808" cy="56174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so the average score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can be rewritten as</a:t>
                </a:r>
              </a:p>
            </p:txBody>
          </p:sp>
        </mc:Choice>
        <mc:Fallback xmlns="">
          <p:sp>
            <p:nvSpPr>
              <p:cNvPr id="16" name="矩形 47"/>
              <p:cNvSpPr>
                <a:spLocks noRot="1" noChangeAspect="1" noMove="1" noResize="1" noEditPoints="1" noAdjustHandles="1" noChangeArrowheads="1" noChangeShapeType="1" noTextEdit="1"/>
              </p:cNvSpPr>
              <p:nvPr/>
            </p:nvSpPr>
            <p:spPr bwMode="auto">
              <a:xfrm>
                <a:off x="923948" y="3924645"/>
                <a:ext cx="10653808" cy="561749"/>
              </a:xfrm>
              <a:prstGeom prst="rect">
                <a:avLst/>
              </a:prstGeom>
              <a:blipFill>
                <a:blip r:embed="rId6"/>
                <a:stretch>
                  <a:fillRect l="-1202" t="-5435" b="-2934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17" name="Picture 888126"/>
          <p:cNvPicPr/>
          <p:nvPr/>
        </p:nvPicPr>
        <p:blipFill>
          <a:blip r:embed="rId7"/>
          <a:stretch>
            <a:fillRect/>
          </a:stretch>
        </p:blipFill>
        <p:spPr>
          <a:xfrm>
            <a:off x="4540785" y="4477309"/>
            <a:ext cx="2441623" cy="870933"/>
          </a:xfrm>
          <a:prstGeom prst="rect">
            <a:avLst/>
          </a:prstGeom>
        </p:spPr>
      </p:pic>
      <p:sp>
        <p:nvSpPr>
          <p:cNvPr id="18" name="矩形 47"/>
          <p:cNvSpPr>
            <a:spLocks noChangeArrowheads="1"/>
          </p:cNvSpPr>
          <p:nvPr/>
        </p:nvSpPr>
        <p:spPr bwMode="auto">
          <a:xfrm>
            <a:off x="923948" y="5348242"/>
            <a:ext cx="10653808"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average value of X equals the sum of the probability of each possible outcome of the experiment multiplied by the value itself.</a:t>
            </a:r>
          </a:p>
        </p:txBody>
      </p:sp>
    </p:spTree>
    <p:extLst>
      <p:ext uri="{BB962C8B-B14F-4D97-AF65-F5344CB8AC3E}">
        <p14:creationId xmlns:p14="http://schemas.microsoft.com/office/powerpoint/2010/main" val="17251035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p:tgtEl>
                                          <p:spTgt spid="11"/>
                                        </p:tgtEl>
                                        <p:attrNameLst>
                                          <p:attrName>ppt_y</p:attrName>
                                        </p:attrNameLst>
                                      </p:cBhvr>
                                      <p:tavLst>
                                        <p:tav tm="0">
                                          <p:val>
                                            <p:strVal val="#ppt_y-#ppt_h*1.125000"/>
                                          </p:val>
                                        </p:tav>
                                        <p:tav tm="100000">
                                          <p:val>
                                            <p:strVal val="#ppt_y"/>
                                          </p:val>
                                        </p:tav>
                                      </p:tavLst>
                                    </p:anim>
                                    <p:animEffect transition="in" filter="wipe(down)">
                                      <p:cBhvr>
                                        <p:cTn id="18" dur="400"/>
                                        <p:tgtEl>
                                          <p:spTgt spid="11"/>
                                        </p:tgtEl>
                                      </p:cBhvr>
                                    </p:animEffect>
                                  </p:childTnLst>
                                </p:cTn>
                              </p:par>
                              <p:par>
                                <p:cTn id="19" presetID="12" presetClass="entr" presetSubtype="1"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400"/>
                                        <p:tgtEl>
                                          <p:spTgt spid="15"/>
                                        </p:tgtEl>
                                        <p:attrNameLst>
                                          <p:attrName>ppt_y</p:attrName>
                                        </p:attrNameLst>
                                      </p:cBhvr>
                                      <p:tavLst>
                                        <p:tav tm="0">
                                          <p:val>
                                            <p:strVal val="#ppt_y-#ppt_h*1.125000"/>
                                          </p:val>
                                        </p:tav>
                                        <p:tav tm="100000">
                                          <p:val>
                                            <p:strVal val="#ppt_y"/>
                                          </p:val>
                                        </p:tav>
                                      </p:tavLst>
                                    </p:anim>
                                    <p:animEffect transition="in" filter="wipe(down)">
                                      <p:cBhvr>
                                        <p:cTn id="22" dur="4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400"/>
                                        <p:tgtEl>
                                          <p:spTgt spid="16"/>
                                        </p:tgtEl>
                                        <p:attrNameLst>
                                          <p:attrName>ppt_y</p:attrName>
                                        </p:attrNameLst>
                                      </p:cBhvr>
                                      <p:tavLst>
                                        <p:tav tm="0">
                                          <p:val>
                                            <p:strVal val="#ppt_y-#ppt_h*1.125000"/>
                                          </p:val>
                                        </p:tav>
                                        <p:tav tm="100000">
                                          <p:val>
                                            <p:strVal val="#ppt_y"/>
                                          </p:val>
                                        </p:tav>
                                      </p:tavLst>
                                    </p:anim>
                                    <p:animEffect transition="in" filter="wipe(down)">
                                      <p:cBhvr>
                                        <p:cTn id="28" dur="400"/>
                                        <p:tgtEl>
                                          <p:spTgt spid="16"/>
                                        </p:tgtEl>
                                      </p:cBhvr>
                                    </p:animEffect>
                                  </p:childTnLst>
                                </p:cTn>
                              </p:par>
                              <p:par>
                                <p:cTn id="29" presetID="12" presetClass="entr" presetSubtype="1"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400"/>
                                        <p:tgtEl>
                                          <p:spTgt spid="17"/>
                                        </p:tgtEl>
                                        <p:attrNameLst>
                                          <p:attrName>ppt_y</p:attrName>
                                        </p:attrNameLst>
                                      </p:cBhvr>
                                      <p:tavLst>
                                        <p:tav tm="0">
                                          <p:val>
                                            <p:strVal val="#ppt_y-#ppt_h*1.125000"/>
                                          </p:val>
                                        </p:tav>
                                        <p:tav tm="100000">
                                          <p:val>
                                            <p:strVal val="#ppt_y"/>
                                          </p:val>
                                        </p:tav>
                                      </p:tavLst>
                                    </p:anim>
                                    <p:animEffect transition="in" filter="wipe(down)">
                                      <p:cBhvr>
                                        <p:cTn id="32" dur="4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400"/>
                                        <p:tgtEl>
                                          <p:spTgt spid="18"/>
                                        </p:tgtEl>
                                        <p:attrNameLst>
                                          <p:attrName>ppt_y</p:attrName>
                                        </p:attrNameLst>
                                      </p:cBhvr>
                                      <p:tavLst>
                                        <p:tav tm="0">
                                          <p:val>
                                            <p:strVal val="#ppt_y-#ppt_h*1.125000"/>
                                          </p:val>
                                        </p:tav>
                                        <p:tav tm="100000">
                                          <p:val>
                                            <p:strVal val="#ppt_y"/>
                                          </p:val>
                                        </p:tav>
                                      </p:tavLst>
                                    </p:anim>
                                    <p:animEffect transition="in" filter="wipe(down)">
                                      <p:cBhvr>
                                        <p:cTn id="38"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00351" y="2056998"/>
                <a:ext cx="10633926" cy="79925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U[a,b], then</a:t>
                </a:r>
                <a:r>
                  <a:rPr lang="en-US" altLang="zh-CN" sz="2800" b="1" i="1"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𝒂</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𝒃</m:t>
                        </m:r>
                      </m:num>
                      <m:den>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𝑽𝒂𝒓</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𝒃</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𝒂</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num>
                      <m:den>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𝟏𝟐</m:t>
                        </m:r>
                      </m:den>
                    </m:f>
                  </m:oMath>
                </a14:m>
                <a:r>
                  <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900351" y="2056998"/>
                <a:ext cx="10633926" cy="799250"/>
              </a:xfrm>
              <a:prstGeom prst="rect">
                <a:avLst/>
              </a:prstGeom>
              <a:blipFill>
                <a:blip r:embed="rId3"/>
                <a:stretch>
                  <a:fillRect l="-1204" b="-454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900351" y="140301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4.3.6</a:t>
            </a:r>
          </a:p>
        </p:txBody>
      </p:sp>
      <p:sp>
        <p:nvSpPr>
          <p:cNvPr id="5" name="矩形 4"/>
          <p:cNvSpPr/>
          <p:nvPr/>
        </p:nvSpPr>
        <p:spPr>
          <a:xfrm>
            <a:off x="900351" y="292546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
        <p:nvSpPr>
          <p:cNvPr id="6" name="矩形 47"/>
          <p:cNvSpPr>
            <a:spLocks noChangeArrowheads="1"/>
          </p:cNvSpPr>
          <p:nvPr/>
        </p:nvSpPr>
        <p:spPr bwMode="auto">
          <a:xfrm>
            <a:off x="900351" y="3579447"/>
            <a:ext cx="10633926"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follows the uniform distribution on the interval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Its probability density function is</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7" name="Picture 888223"/>
          <p:cNvPicPr/>
          <p:nvPr/>
        </p:nvPicPr>
        <p:blipFill>
          <a:blip r:embed="rId4"/>
          <a:stretch>
            <a:fillRect/>
          </a:stretch>
        </p:blipFill>
        <p:spPr>
          <a:xfrm>
            <a:off x="3493475" y="4602762"/>
            <a:ext cx="3924413" cy="831939"/>
          </a:xfrm>
          <a:prstGeom prst="rect">
            <a:avLst/>
          </a:prstGeom>
        </p:spPr>
      </p:pic>
    </p:spTree>
    <p:extLst>
      <p:ext uri="{BB962C8B-B14F-4D97-AF65-F5344CB8AC3E}">
        <p14:creationId xmlns:p14="http://schemas.microsoft.com/office/powerpoint/2010/main" val="22891278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par>
                                <p:cTn id="23" presetID="12" presetClass="entr" presetSubtype="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400"/>
                                        <p:tgtEl>
                                          <p:spTgt spid="7"/>
                                        </p:tgtEl>
                                        <p:attrNameLst>
                                          <p:attrName>ppt_y</p:attrName>
                                        </p:attrNameLst>
                                      </p:cBhvr>
                                      <p:tavLst>
                                        <p:tav tm="0">
                                          <p:val>
                                            <p:strVal val="#ppt_y-#ppt_h*1.125000"/>
                                          </p:val>
                                        </p:tav>
                                        <p:tav tm="100000">
                                          <p:val>
                                            <p:strVal val="#ppt_y"/>
                                          </p:val>
                                        </p:tav>
                                      </p:tavLst>
                                    </p:anim>
                                    <p:animEffect transition="in" filter="wipe(down)">
                                      <p:cBhvr>
                                        <p:cTn id="26"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7" name="矩形 47"/>
          <p:cNvSpPr>
            <a:spLocks noChangeArrowheads="1"/>
          </p:cNvSpPr>
          <p:nvPr/>
        </p:nvSpPr>
        <p:spPr bwMode="auto">
          <a:xfrm>
            <a:off x="1558074" y="2053645"/>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6" name="矩形 47"/>
          <p:cNvSpPr>
            <a:spLocks noChangeArrowheads="1"/>
          </p:cNvSpPr>
          <p:nvPr/>
        </p:nvSpPr>
        <p:spPr bwMode="auto">
          <a:xfrm>
            <a:off x="1558074" y="3144973"/>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9" name="Picture 888224"/>
          <p:cNvPicPr/>
          <p:nvPr/>
        </p:nvPicPr>
        <p:blipFill>
          <a:blip r:embed="rId3"/>
          <a:stretch>
            <a:fillRect/>
          </a:stretch>
        </p:blipFill>
        <p:spPr>
          <a:xfrm>
            <a:off x="1906230" y="1971146"/>
            <a:ext cx="5187462" cy="774424"/>
          </a:xfrm>
          <a:prstGeom prst="rect">
            <a:avLst/>
          </a:prstGeom>
        </p:spPr>
      </p:pic>
      <p:pic>
        <p:nvPicPr>
          <p:cNvPr id="4" name="图片 3"/>
          <p:cNvPicPr>
            <a:picLocks noChangeAspect="1"/>
          </p:cNvPicPr>
          <p:nvPr/>
        </p:nvPicPr>
        <p:blipFill>
          <a:blip r:embed="rId4"/>
          <a:stretch>
            <a:fillRect/>
          </a:stretch>
        </p:blipFill>
        <p:spPr>
          <a:xfrm>
            <a:off x="1906230" y="3034472"/>
            <a:ext cx="7119322" cy="782752"/>
          </a:xfrm>
          <a:prstGeom prst="rect">
            <a:avLst/>
          </a:prstGeom>
        </p:spPr>
      </p:pic>
      <p:pic>
        <p:nvPicPr>
          <p:cNvPr id="5" name="图片 4"/>
          <p:cNvPicPr>
            <a:picLocks noChangeAspect="1"/>
          </p:cNvPicPr>
          <p:nvPr/>
        </p:nvPicPr>
        <p:blipFill>
          <a:blip r:embed="rId5"/>
          <a:stretch>
            <a:fillRect/>
          </a:stretch>
        </p:blipFill>
        <p:spPr>
          <a:xfrm>
            <a:off x="1558073" y="4057159"/>
            <a:ext cx="8223773" cy="655518"/>
          </a:xfrm>
          <a:prstGeom prst="rect">
            <a:avLst/>
          </a:prstGeom>
        </p:spPr>
      </p:pic>
    </p:spTree>
    <p:extLst>
      <p:ext uri="{BB962C8B-B14F-4D97-AF65-F5344CB8AC3E}">
        <p14:creationId xmlns:p14="http://schemas.microsoft.com/office/powerpoint/2010/main" val="33980304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p:tgtEl>
                                          <p:spTgt spid="6"/>
                                        </p:tgtEl>
                                        <p:attrNameLst>
                                          <p:attrName>ppt_y</p:attrName>
                                        </p:attrNameLst>
                                      </p:cBhvr>
                                      <p:tavLst>
                                        <p:tav tm="0">
                                          <p:val>
                                            <p:strVal val="#ppt_y-#ppt_h*1.125000"/>
                                          </p:val>
                                        </p:tav>
                                        <p:tav tm="100000">
                                          <p:val>
                                            <p:strVal val="#ppt_y"/>
                                          </p:val>
                                        </p:tav>
                                      </p:tavLst>
                                    </p:anim>
                                    <p:animEffect transition="in" filter="wipe(down)">
                                      <p:cBhvr>
                                        <p:cTn id="12" dur="400"/>
                                        <p:tgtEl>
                                          <p:spTgt spid="6"/>
                                        </p:tgtEl>
                                      </p:cBhvr>
                                    </p:animEffect>
                                  </p:childTnLst>
                                </p:cTn>
                              </p:par>
                              <p:par>
                                <p:cTn id="13" presetID="1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p:tgtEl>
                                          <p:spTgt spid="9"/>
                                        </p:tgtEl>
                                        <p:attrNameLst>
                                          <p:attrName>ppt_y</p:attrName>
                                        </p:attrNameLst>
                                      </p:cBhvr>
                                      <p:tavLst>
                                        <p:tav tm="0">
                                          <p:val>
                                            <p:strVal val="#ppt_y-#ppt_h*1.125000"/>
                                          </p:val>
                                        </p:tav>
                                        <p:tav tm="100000">
                                          <p:val>
                                            <p:strVal val="#ppt_y"/>
                                          </p:val>
                                        </p:tav>
                                      </p:tavLst>
                                    </p:anim>
                                    <p:animEffect transition="in" filter="wipe(down)">
                                      <p:cBhvr>
                                        <p:cTn id="16" dur="400"/>
                                        <p:tgtEl>
                                          <p:spTgt spid="9"/>
                                        </p:tgtEl>
                                      </p:cBhvr>
                                    </p:animEffect>
                                  </p:childTnLst>
                                </p:cTn>
                              </p:par>
                              <p:par>
                                <p:cTn id="17" presetID="12" presetClass="entr" presetSubtype="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p:tgtEl>
                                          <p:spTgt spid="4"/>
                                        </p:tgtEl>
                                        <p:attrNameLst>
                                          <p:attrName>ppt_y</p:attrName>
                                        </p:attrNameLst>
                                      </p:cBhvr>
                                      <p:tavLst>
                                        <p:tav tm="0">
                                          <p:val>
                                            <p:strVal val="#ppt_y-#ppt_h*1.125000"/>
                                          </p:val>
                                        </p:tav>
                                        <p:tav tm="100000">
                                          <p:val>
                                            <p:strVal val="#ppt_y"/>
                                          </p:val>
                                        </p:tav>
                                      </p:tavLst>
                                    </p:anim>
                                    <p:animEffect transition="in" filter="wipe(down)">
                                      <p:cBhvr>
                                        <p:cTn id="20" dur="400"/>
                                        <p:tgtEl>
                                          <p:spTgt spid="4"/>
                                        </p:tgtEl>
                                      </p:cBhvr>
                                    </p:animEffect>
                                  </p:childTnLst>
                                </p:cTn>
                              </p:par>
                              <p:par>
                                <p:cTn id="21" presetID="12"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400"/>
                                        <p:tgtEl>
                                          <p:spTgt spid="5"/>
                                        </p:tgtEl>
                                        <p:attrNameLst>
                                          <p:attrName>ppt_y</p:attrName>
                                        </p:attrNameLst>
                                      </p:cBhvr>
                                      <p:tavLst>
                                        <p:tav tm="0">
                                          <p:val>
                                            <p:strVal val="#ppt_y-#ppt_h*1.125000"/>
                                          </p:val>
                                        </p:tav>
                                        <p:tav tm="100000">
                                          <p:val>
                                            <p:strVal val="#ppt_y"/>
                                          </p:val>
                                        </p:tav>
                                      </p:tavLst>
                                    </p:anim>
                                    <p:animEffect transition="in" filter="wipe(down)">
                                      <p:cBhvr>
                                        <p:cTn id="24"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00351" y="1926489"/>
                <a:ext cx="10633926" cy="71493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λ),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a:t>
                </a:r>
                <a:r>
                  <a:rPr lang="en-US" altLang="zh-CN" sz="2800" b="1" i="1"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num>
                      <m:den>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𝜆</m:t>
                        </m:r>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𝑽𝒂𝒓</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num>
                      <m:den>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𝜆</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den>
                    </m:f>
                  </m:oMath>
                </a14:m>
                <a:r>
                  <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900351" y="1926489"/>
                <a:ext cx="10633926" cy="714931"/>
              </a:xfrm>
              <a:prstGeom prst="rect">
                <a:avLst/>
              </a:prstGeom>
              <a:blipFill>
                <a:blip r:embed="rId3"/>
                <a:stretch>
                  <a:fillRect l="-1204" b="-854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900351" y="140301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4.3.7</a:t>
            </a:r>
          </a:p>
        </p:txBody>
      </p:sp>
      <p:sp>
        <p:nvSpPr>
          <p:cNvPr id="5" name="矩形 4"/>
          <p:cNvSpPr/>
          <p:nvPr/>
        </p:nvSpPr>
        <p:spPr>
          <a:xfrm>
            <a:off x="900351" y="252850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
        <p:nvSpPr>
          <p:cNvPr id="6" name="矩形 47"/>
          <p:cNvSpPr>
            <a:spLocks noChangeArrowheads="1"/>
          </p:cNvSpPr>
          <p:nvPr/>
        </p:nvSpPr>
        <p:spPr bwMode="auto">
          <a:xfrm>
            <a:off x="900351" y="3182487"/>
            <a:ext cx="1063392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PDF of X is given by</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4"/>
          <a:stretch>
            <a:fillRect/>
          </a:stretch>
        </p:blipFill>
        <p:spPr>
          <a:xfrm>
            <a:off x="4715307" y="3113271"/>
            <a:ext cx="3004014" cy="738890"/>
          </a:xfrm>
          <a:prstGeom prst="rect">
            <a:avLst/>
          </a:prstGeom>
        </p:spPr>
      </p:pic>
      <p:sp>
        <p:nvSpPr>
          <p:cNvPr id="9" name="矩形 47"/>
          <p:cNvSpPr>
            <a:spLocks noChangeArrowheads="1"/>
          </p:cNvSpPr>
          <p:nvPr/>
        </p:nvSpPr>
        <p:spPr bwMode="auto">
          <a:xfrm>
            <a:off x="900351" y="3831479"/>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8" name="图片 7"/>
          <p:cNvPicPr>
            <a:picLocks noChangeAspect="1"/>
          </p:cNvPicPr>
          <p:nvPr/>
        </p:nvPicPr>
        <p:blipFill>
          <a:blip r:embed="rId5"/>
          <a:stretch>
            <a:fillRect/>
          </a:stretch>
        </p:blipFill>
        <p:spPr>
          <a:xfrm>
            <a:off x="1280975" y="3831479"/>
            <a:ext cx="6868663" cy="654159"/>
          </a:xfrm>
          <a:prstGeom prst="rect">
            <a:avLst/>
          </a:prstGeom>
        </p:spPr>
      </p:pic>
      <p:sp>
        <p:nvSpPr>
          <p:cNvPr id="11" name="矩形 47"/>
          <p:cNvSpPr>
            <a:spLocks noChangeArrowheads="1"/>
          </p:cNvSpPr>
          <p:nvPr/>
        </p:nvSpPr>
        <p:spPr bwMode="auto">
          <a:xfrm>
            <a:off x="900351" y="4519008"/>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0" name="图片 9"/>
          <p:cNvPicPr>
            <a:picLocks noChangeAspect="1"/>
          </p:cNvPicPr>
          <p:nvPr/>
        </p:nvPicPr>
        <p:blipFill>
          <a:blip r:embed="rId6"/>
          <a:stretch>
            <a:fillRect/>
          </a:stretch>
        </p:blipFill>
        <p:spPr>
          <a:xfrm>
            <a:off x="1254019" y="4535845"/>
            <a:ext cx="7295728" cy="633462"/>
          </a:xfrm>
          <a:prstGeom prst="rect">
            <a:avLst/>
          </a:prstGeom>
        </p:spPr>
      </p:pic>
      <p:pic>
        <p:nvPicPr>
          <p:cNvPr id="12" name="图片 11"/>
          <p:cNvPicPr>
            <a:picLocks noChangeAspect="1"/>
          </p:cNvPicPr>
          <p:nvPr/>
        </p:nvPicPr>
        <p:blipFill>
          <a:blip r:embed="rId7"/>
          <a:stretch>
            <a:fillRect/>
          </a:stretch>
        </p:blipFill>
        <p:spPr>
          <a:xfrm>
            <a:off x="1046260" y="5206537"/>
            <a:ext cx="4153870" cy="595077"/>
          </a:xfrm>
          <a:prstGeom prst="rect">
            <a:avLst/>
          </a:prstGeom>
        </p:spPr>
      </p:pic>
    </p:spTree>
    <p:extLst>
      <p:ext uri="{BB962C8B-B14F-4D97-AF65-F5344CB8AC3E}">
        <p14:creationId xmlns:p14="http://schemas.microsoft.com/office/powerpoint/2010/main" val="1019432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400"/>
                                        <p:tgtEl>
                                          <p:spTgt spid="11"/>
                                        </p:tgtEl>
                                        <p:attrNameLst>
                                          <p:attrName>ppt_y</p:attrName>
                                        </p:attrNameLst>
                                      </p:cBhvr>
                                      <p:tavLst>
                                        <p:tav tm="0">
                                          <p:val>
                                            <p:strVal val="#ppt_y-#ppt_h*1.125000"/>
                                          </p:val>
                                        </p:tav>
                                        <p:tav tm="100000">
                                          <p:val>
                                            <p:strVal val="#ppt_y"/>
                                          </p:val>
                                        </p:tav>
                                      </p:tavLst>
                                    </p:anim>
                                    <p:animEffect transition="in" filter="wipe(down)">
                                      <p:cBhvr>
                                        <p:cTn id="30" dur="400"/>
                                        <p:tgtEl>
                                          <p:spTgt spid="11"/>
                                        </p:tgtEl>
                                      </p:cBhvr>
                                    </p:animEffect>
                                  </p:childTnLst>
                                </p:cTn>
                              </p:par>
                              <p:par>
                                <p:cTn id="31" presetID="12" presetClass="entr" presetSubtype="1"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400"/>
                                        <p:tgtEl>
                                          <p:spTgt spid="8"/>
                                        </p:tgtEl>
                                        <p:attrNameLst>
                                          <p:attrName>ppt_y</p:attrName>
                                        </p:attrNameLst>
                                      </p:cBhvr>
                                      <p:tavLst>
                                        <p:tav tm="0">
                                          <p:val>
                                            <p:strVal val="#ppt_y-#ppt_h*1.125000"/>
                                          </p:val>
                                        </p:tav>
                                        <p:tav tm="100000">
                                          <p:val>
                                            <p:strVal val="#ppt_y"/>
                                          </p:val>
                                        </p:tav>
                                      </p:tavLst>
                                    </p:anim>
                                    <p:animEffect transition="in" filter="wipe(down)">
                                      <p:cBhvr>
                                        <p:cTn id="34" dur="400"/>
                                        <p:tgtEl>
                                          <p:spTgt spid="8"/>
                                        </p:tgtEl>
                                      </p:cBhvr>
                                    </p:animEffect>
                                  </p:childTnLst>
                                </p:cTn>
                              </p:par>
                              <p:par>
                                <p:cTn id="35" presetID="12" presetClass="entr" presetSubtype="1"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400"/>
                                        <p:tgtEl>
                                          <p:spTgt spid="3"/>
                                        </p:tgtEl>
                                        <p:attrNameLst>
                                          <p:attrName>ppt_y</p:attrName>
                                        </p:attrNameLst>
                                      </p:cBhvr>
                                      <p:tavLst>
                                        <p:tav tm="0">
                                          <p:val>
                                            <p:strVal val="#ppt_y-#ppt_h*1.125000"/>
                                          </p:val>
                                        </p:tav>
                                        <p:tav tm="100000">
                                          <p:val>
                                            <p:strVal val="#ppt_y"/>
                                          </p:val>
                                        </p:tav>
                                      </p:tavLst>
                                    </p:anim>
                                    <p:animEffect transition="in" filter="wipe(down)">
                                      <p:cBhvr>
                                        <p:cTn id="38" dur="400"/>
                                        <p:tgtEl>
                                          <p:spTgt spid="3"/>
                                        </p:tgtEl>
                                      </p:cBhvr>
                                    </p:animEffect>
                                  </p:childTnLst>
                                </p:cTn>
                              </p:par>
                              <p:par>
                                <p:cTn id="39" presetID="12" presetClass="entr" presetSubtype="1"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400"/>
                                        <p:tgtEl>
                                          <p:spTgt spid="10"/>
                                        </p:tgtEl>
                                        <p:attrNameLst>
                                          <p:attrName>ppt_y</p:attrName>
                                        </p:attrNameLst>
                                      </p:cBhvr>
                                      <p:tavLst>
                                        <p:tav tm="0">
                                          <p:val>
                                            <p:strVal val="#ppt_y-#ppt_h*1.125000"/>
                                          </p:val>
                                        </p:tav>
                                        <p:tav tm="100000">
                                          <p:val>
                                            <p:strVal val="#ppt_y"/>
                                          </p:val>
                                        </p:tav>
                                      </p:tavLst>
                                    </p:anim>
                                    <p:animEffect transition="in" filter="wipe(down)">
                                      <p:cBhvr>
                                        <p:cTn id="42" dur="400"/>
                                        <p:tgtEl>
                                          <p:spTgt spid="10"/>
                                        </p:tgtEl>
                                      </p:cBhvr>
                                    </p:animEffect>
                                  </p:childTnLst>
                                </p:cTn>
                              </p:par>
                              <p:par>
                                <p:cTn id="43" presetID="12" presetClass="entr" presetSubtype="1"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400"/>
                                        <p:tgtEl>
                                          <p:spTgt spid="12"/>
                                        </p:tgtEl>
                                        <p:attrNameLst>
                                          <p:attrName>ppt_y</p:attrName>
                                        </p:attrNameLst>
                                      </p:cBhvr>
                                      <p:tavLst>
                                        <p:tav tm="0">
                                          <p:val>
                                            <p:strVal val="#ppt_y-#ppt_h*1.125000"/>
                                          </p:val>
                                        </p:tav>
                                        <p:tav tm="100000">
                                          <p:val>
                                            <p:strVal val="#ppt_y"/>
                                          </p:val>
                                        </p:tav>
                                      </p:tavLst>
                                    </p:anim>
                                    <p:animEffect transition="in" filter="wipe(down)">
                                      <p:cBhvr>
                                        <p:cTn id="46"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P spid="6" grpId="0"/>
      <p:bldP spid="9"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00351" y="1926489"/>
                <a:ext cx="10633926" cy="53295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N(µ,</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l-G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a:t>
                </a:r>
                <a:r>
                  <a:rPr lang="en-US" altLang="zh-CN" sz="2800" b="1" i="1"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𝝁</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𝑽𝒂𝒓</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𝝈</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oMath>
                </a14:m>
                <a:r>
                  <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900351" y="1926489"/>
                <a:ext cx="10633926" cy="532958"/>
              </a:xfrm>
              <a:prstGeom prst="rect">
                <a:avLst/>
              </a:prstGeom>
              <a:blipFill>
                <a:blip r:embed="rId3"/>
                <a:stretch>
                  <a:fillRect l="-1204" t="-10345" b="-3103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900351" y="140301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4.3.8</a:t>
            </a:r>
          </a:p>
        </p:txBody>
      </p:sp>
      <p:sp>
        <p:nvSpPr>
          <p:cNvPr id="5" name="矩形 4"/>
          <p:cNvSpPr/>
          <p:nvPr/>
        </p:nvSpPr>
        <p:spPr>
          <a:xfrm>
            <a:off x="900351" y="252850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
        <p:nvSpPr>
          <p:cNvPr id="6" name="矩形 47"/>
          <p:cNvSpPr>
            <a:spLocks noChangeArrowheads="1"/>
          </p:cNvSpPr>
          <p:nvPr/>
        </p:nvSpPr>
        <p:spPr bwMode="auto">
          <a:xfrm>
            <a:off x="900351" y="3182487"/>
            <a:ext cx="1063392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probability density function of X is given by</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1" name="矩形 47"/>
          <p:cNvSpPr>
            <a:spLocks noChangeArrowheads="1"/>
          </p:cNvSpPr>
          <p:nvPr/>
        </p:nvSpPr>
        <p:spPr bwMode="auto">
          <a:xfrm>
            <a:off x="900351" y="4721470"/>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 &lt; µ &lt; ∞ and σ &gt; 0 are two parameters.</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7" name="图片 6"/>
          <p:cNvPicPr>
            <a:picLocks noChangeAspect="1"/>
          </p:cNvPicPr>
          <p:nvPr/>
        </p:nvPicPr>
        <p:blipFill>
          <a:blip r:embed="rId4"/>
          <a:stretch>
            <a:fillRect/>
          </a:stretch>
        </p:blipFill>
        <p:spPr>
          <a:xfrm>
            <a:off x="3309444" y="3823653"/>
            <a:ext cx="3155073" cy="813309"/>
          </a:xfrm>
          <a:prstGeom prst="rect">
            <a:avLst/>
          </a:prstGeom>
        </p:spPr>
      </p:pic>
      <mc:AlternateContent xmlns:mc="http://schemas.openxmlformats.org/markup-compatibility/2006" xmlns:a14="http://schemas.microsoft.com/office/drawing/2010/main">
        <mc:Choice Requires="a14">
          <p:sp>
            <p:nvSpPr>
              <p:cNvPr id="13" name="文本框 12"/>
              <p:cNvSpPr txBox="1"/>
              <p:nvPr/>
            </p:nvSpPr>
            <p:spPr>
              <a:xfrm>
                <a:off x="6464517" y="4092412"/>
                <a:ext cx="2409093"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−∞&lt;</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𝑥</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&lt;∞</m:t>
                      </m:r>
                    </m:oMath>
                  </m:oMathPara>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mc:Choice>
        <mc:Fallback xmlns="">
          <p:sp>
            <p:nvSpPr>
              <p:cNvPr id="13" name="文本框 12"/>
              <p:cNvSpPr txBox="1">
                <a:spLocks noRot="1" noChangeAspect="1" noMove="1" noResize="1" noEditPoints="1" noAdjustHandles="1" noChangeArrowheads="1" noChangeShapeType="1" noTextEdit="1"/>
              </p:cNvSpPr>
              <p:nvPr/>
            </p:nvSpPr>
            <p:spPr>
              <a:xfrm>
                <a:off x="6464517" y="4092412"/>
                <a:ext cx="2409093" cy="523220"/>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018073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par>
                                <p:cTn id="27" presetID="12"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400"/>
                                        <p:tgtEl>
                                          <p:spTgt spid="7"/>
                                        </p:tgtEl>
                                        <p:attrNameLst>
                                          <p:attrName>ppt_y</p:attrName>
                                        </p:attrNameLst>
                                      </p:cBhvr>
                                      <p:tavLst>
                                        <p:tav tm="0">
                                          <p:val>
                                            <p:strVal val="#ppt_y-#ppt_h*1.125000"/>
                                          </p:val>
                                        </p:tav>
                                        <p:tav tm="100000">
                                          <p:val>
                                            <p:strVal val="#ppt_y"/>
                                          </p:val>
                                        </p:tav>
                                      </p:tavLst>
                                    </p:anim>
                                    <p:animEffect transition="in" filter="wipe(down)">
                                      <p:cBhvr>
                                        <p:cTn id="30" dur="400"/>
                                        <p:tgtEl>
                                          <p:spTgt spid="7"/>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ppt_y</p:attrName>
                                        </p:attrNameLst>
                                      </p:cBhvr>
                                      <p:tavLst>
                                        <p:tav tm="0">
                                          <p:val>
                                            <p:strVal val="#ppt_y-#ppt_h*1.125000"/>
                                          </p:val>
                                        </p:tav>
                                        <p:tav tm="100000">
                                          <p:val>
                                            <p:strVal val="#ppt_y"/>
                                          </p:val>
                                        </p:tav>
                                      </p:tavLst>
                                    </p:anim>
                                    <p:animEffect transition="in" filter="wipe(down)">
                                      <p:cBhvr>
                                        <p:cTn id="3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P spid="6" grpId="0"/>
      <p:bldP spid="11"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977782" y="449043"/>
                <a:ext cx="10633926" cy="79591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num>
                      <m:den>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Y ∼ N(0,1). The PDF of Y is</a:t>
                </a:r>
              </a:p>
            </p:txBody>
          </p:sp>
        </mc:Choice>
        <mc:Fallback xmlns="">
          <p:sp>
            <p:nvSpPr>
              <p:cNvPr id="7" name="矩形 47"/>
              <p:cNvSpPr>
                <a:spLocks noRot="1" noChangeAspect="1" noMove="1" noResize="1" noEditPoints="1" noAdjustHandles="1" noChangeArrowheads="1" noChangeShapeType="1" noTextEdit="1"/>
              </p:cNvSpPr>
              <p:nvPr/>
            </p:nvSpPr>
            <p:spPr bwMode="auto">
              <a:xfrm>
                <a:off x="977782" y="449043"/>
                <a:ext cx="10633926" cy="795915"/>
              </a:xfrm>
              <a:prstGeom prst="rect">
                <a:avLst/>
              </a:prstGeom>
              <a:blipFill>
                <a:blip r:embed="rId3"/>
                <a:stretch>
                  <a:fillRect l="-1146" b="-846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6" name="矩形 47"/>
          <p:cNvSpPr>
            <a:spLocks noChangeArrowheads="1"/>
          </p:cNvSpPr>
          <p:nvPr/>
        </p:nvSpPr>
        <p:spPr bwMode="auto">
          <a:xfrm>
            <a:off x="977782" y="1192340"/>
            <a:ext cx="1063392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8" name="Picture 888234"/>
          <p:cNvPicPr/>
          <p:nvPr/>
        </p:nvPicPr>
        <p:blipFill>
          <a:blip r:embed="rId4"/>
          <a:stretch>
            <a:fillRect/>
          </a:stretch>
        </p:blipFill>
        <p:spPr>
          <a:xfrm>
            <a:off x="7921197" y="533899"/>
            <a:ext cx="2400971" cy="711059"/>
          </a:xfrm>
          <a:prstGeom prst="rect">
            <a:avLst/>
          </a:prstGeom>
        </p:spPr>
      </p:pic>
      <p:pic>
        <p:nvPicPr>
          <p:cNvPr id="3" name="图片 2"/>
          <p:cNvPicPr>
            <a:picLocks noChangeAspect="1"/>
          </p:cNvPicPr>
          <p:nvPr/>
        </p:nvPicPr>
        <p:blipFill>
          <a:blip r:embed="rId5"/>
          <a:stretch>
            <a:fillRect/>
          </a:stretch>
        </p:blipFill>
        <p:spPr>
          <a:xfrm>
            <a:off x="1314476" y="1215481"/>
            <a:ext cx="5674736" cy="697320"/>
          </a:xfrm>
          <a:prstGeom prst="rect">
            <a:avLst/>
          </a:prstGeom>
        </p:spPr>
      </p:pic>
      <p:pic>
        <p:nvPicPr>
          <p:cNvPr id="10" name="图片 9"/>
          <p:cNvPicPr>
            <a:picLocks noChangeAspect="1"/>
          </p:cNvPicPr>
          <p:nvPr/>
        </p:nvPicPr>
        <p:blipFill>
          <a:blip r:embed="rId6"/>
          <a:stretch>
            <a:fillRect/>
          </a:stretch>
        </p:blipFill>
        <p:spPr>
          <a:xfrm>
            <a:off x="1118459" y="2068518"/>
            <a:ext cx="5171843" cy="4596051"/>
          </a:xfrm>
          <a:prstGeom prst="rect">
            <a:avLst/>
          </a:prstGeom>
        </p:spPr>
      </p:pic>
    </p:spTree>
    <p:extLst>
      <p:ext uri="{BB962C8B-B14F-4D97-AF65-F5344CB8AC3E}">
        <p14:creationId xmlns:p14="http://schemas.microsoft.com/office/powerpoint/2010/main" val="254951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p:tgtEl>
                                          <p:spTgt spid="6"/>
                                        </p:tgtEl>
                                        <p:attrNameLst>
                                          <p:attrName>ppt_y</p:attrName>
                                        </p:attrNameLst>
                                      </p:cBhvr>
                                      <p:tavLst>
                                        <p:tav tm="0">
                                          <p:val>
                                            <p:strVal val="#ppt_y-#ppt_h*1.125000"/>
                                          </p:val>
                                        </p:tav>
                                        <p:tav tm="100000">
                                          <p:val>
                                            <p:strVal val="#ppt_y"/>
                                          </p:val>
                                        </p:tav>
                                      </p:tavLst>
                                    </p:anim>
                                    <p:animEffect transition="in" filter="wipe(down)">
                                      <p:cBhvr>
                                        <p:cTn id="12" dur="400"/>
                                        <p:tgtEl>
                                          <p:spTgt spid="6"/>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par>
                                <p:cTn id="17" presetID="1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par>
                                <p:cTn id="21" presetID="12"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400"/>
                                        <p:tgtEl>
                                          <p:spTgt spid="8"/>
                                        </p:tgtEl>
                                        <p:attrNameLst>
                                          <p:attrName>ppt_y</p:attrName>
                                        </p:attrNameLst>
                                      </p:cBhvr>
                                      <p:tavLst>
                                        <p:tav tm="0">
                                          <p:val>
                                            <p:strVal val="#ppt_y-#ppt_h*1.125000"/>
                                          </p:val>
                                        </p:tav>
                                        <p:tav tm="100000">
                                          <p:val>
                                            <p:strVal val="#ppt_y"/>
                                          </p:val>
                                        </p:tav>
                                      </p:tavLst>
                                    </p:anim>
                                    <p:animEffect transition="in" filter="wipe(down)">
                                      <p:cBhvr>
                                        <p:cTn id="24"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4036642"/>
                <a:ext cx="10633926" cy="99096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 follows Gamma distribution X ∼ Gamma(</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α,β),</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a:t>
                </a:r>
                <a:r>
                  <a:rPr lang="en-US" altLang="zh-CN" sz="2800" b="1" i="1"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𝜶𝜷</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𝑽𝒂𝒓</m:t>
                    </m:r>
                    <m:d>
                      <m:d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𝜶</m:t>
                    </m:r>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𝜷</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oMath>
                </a14:m>
                <a:r>
                  <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4036642"/>
                <a:ext cx="10633926" cy="990969"/>
              </a:xfrm>
              <a:prstGeom prst="rect">
                <a:avLst/>
              </a:prstGeom>
              <a:blipFill>
                <a:blip r:embed="rId3"/>
                <a:stretch>
                  <a:fillRect l="-401" t="-6135" b="-1288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4.3	The characteristics of some common distributions</a:t>
            </a:r>
          </a:p>
        </p:txBody>
      </p:sp>
      <p:sp>
        <p:nvSpPr>
          <p:cNvPr id="4" name="矩形 3"/>
          <p:cNvSpPr/>
          <p:nvPr/>
        </p:nvSpPr>
        <p:spPr>
          <a:xfrm>
            <a:off x="765041" y="3513168"/>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4.3.9</a:t>
            </a:r>
          </a:p>
        </p:txBody>
      </p:sp>
      <p:sp>
        <p:nvSpPr>
          <p:cNvPr id="13" name="矩形 47"/>
          <p:cNvSpPr>
            <a:spLocks noChangeArrowheads="1"/>
          </p:cNvSpPr>
          <p:nvPr/>
        </p:nvSpPr>
        <p:spPr bwMode="auto">
          <a:xfrm>
            <a:off x="765041" y="1314982"/>
            <a:ext cx="10633926"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 = E(</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µ) = µ,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µ) = </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l-GR"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endPar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4" name="矩形 47"/>
          <p:cNvSpPr>
            <a:spLocks noChangeArrowheads="1"/>
          </p:cNvSpPr>
          <p:nvPr/>
        </p:nvSpPr>
        <p:spPr bwMode="auto">
          <a:xfrm>
            <a:off x="765041" y="1868206"/>
            <a:ext cx="10633926" cy="1381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two parameters of normal distribution are its mean and variance respectively. Normal distribution is completely determined by its mean and variance.</a:t>
            </a:r>
            <a:endPar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20232112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p:tgtEl>
                                          <p:spTgt spid="13"/>
                                        </p:tgtEl>
                                        <p:attrNameLst>
                                          <p:attrName>ppt_y</p:attrName>
                                        </p:attrNameLst>
                                      </p:cBhvr>
                                      <p:tavLst>
                                        <p:tav tm="0">
                                          <p:val>
                                            <p:strVal val="#ppt_y-#ppt_h*1.125000"/>
                                          </p:val>
                                        </p:tav>
                                        <p:tav tm="100000">
                                          <p:val>
                                            <p:strVal val="#ppt_y"/>
                                          </p:val>
                                        </p:tav>
                                      </p:tavLst>
                                    </p:anim>
                                    <p:animEffect transition="in" filter="wipe(down)">
                                      <p:cBhvr>
                                        <p:cTn id="8" dur="400"/>
                                        <p:tgtEl>
                                          <p:spTgt spid="1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400"/>
                                        <p:tgtEl>
                                          <p:spTgt spid="14"/>
                                        </p:tgtEl>
                                        <p:attrNameLst>
                                          <p:attrName>ppt_y</p:attrName>
                                        </p:attrNameLst>
                                      </p:cBhvr>
                                      <p:tavLst>
                                        <p:tav tm="0">
                                          <p:val>
                                            <p:strVal val="#ppt_y-#ppt_h*1.125000"/>
                                          </p:val>
                                        </p:tav>
                                        <p:tav tm="100000">
                                          <p:val>
                                            <p:strVal val="#ppt_y"/>
                                          </p:val>
                                        </p:tav>
                                      </p:tavLst>
                                    </p:anim>
                                    <p:animEffect transition="in" filter="wipe(down)">
                                      <p:cBhvr>
                                        <p:cTn id="12" dur="4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ppt_y</p:attrName>
                                        </p:attrNameLst>
                                      </p:cBhvr>
                                      <p:tavLst>
                                        <p:tav tm="0">
                                          <p:val>
                                            <p:strVal val="#ppt_y-#ppt_h*1.125000"/>
                                          </p:val>
                                        </p:tav>
                                        <p:tav tm="100000">
                                          <p:val>
                                            <p:strVal val="#ppt_y"/>
                                          </p:val>
                                        </p:tav>
                                      </p:tavLst>
                                    </p:anim>
                                    <p:animEffect transition="in" filter="wipe(down)">
                                      <p:cBhvr>
                                        <p:cTn id="18" dur="400"/>
                                        <p:tgtEl>
                                          <p:spTgt spid="4"/>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400"/>
                                        <p:tgtEl>
                                          <p:spTgt spid="27"/>
                                        </p:tgtEl>
                                        <p:attrNameLst>
                                          <p:attrName>ppt_y</p:attrName>
                                        </p:attrNameLst>
                                      </p:cBhvr>
                                      <p:tavLst>
                                        <p:tav tm="0">
                                          <p:val>
                                            <p:strVal val="#ppt_y-#ppt_h*1.125000"/>
                                          </p:val>
                                        </p:tav>
                                        <p:tav tm="100000">
                                          <p:val>
                                            <p:strVal val="#ppt_y"/>
                                          </p:val>
                                        </p:tav>
                                      </p:tavLst>
                                    </p:anim>
                                    <p:animEffect transition="in" filter="wipe(down)">
                                      <p:cBhvr>
                                        <p:cTn id="2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13" grpId="0"/>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3" y="1289678"/>
            <a:ext cx="2470659"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4.3.1</a:t>
            </a:r>
          </a:p>
        </p:txBody>
      </p:sp>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936001"/>
                <a:ext cx="9820896" cy="78136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𝛽</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PDF of X ∼ Gamma(α,β) reduces to</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936001"/>
                <a:ext cx="9820896" cy="781360"/>
              </a:xfrm>
              <a:prstGeom prst="rect">
                <a:avLst/>
              </a:prstGeom>
              <a:blipFill>
                <a:blip r:embed="rId3"/>
                <a:stretch>
                  <a:fillRect l="-1241" b="-859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4.3	The characteristics of some common distributions</a:t>
            </a:r>
          </a:p>
        </p:txBody>
      </p:sp>
      <p:pic>
        <p:nvPicPr>
          <p:cNvPr id="4" name="图片 3"/>
          <p:cNvPicPr>
            <a:picLocks noChangeAspect="1"/>
          </p:cNvPicPr>
          <p:nvPr/>
        </p:nvPicPr>
        <p:blipFill>
          <a:blip r:embed="rId4"/>
          <a:stretch>
            <a:fillRect/>
          </a:stretch>
        </p:blipFill>
        <p:spPr>
          <a:xfrm>
            <a:off x="2919046" y="2780059"/>
            <a:ext cx="4572000" cy="982523"/>
          </a:xfrm>
          <a:prstGeom prst="rect">
            <a:avLst/>
          </a:prstGeom>
        </p:spPr>
      </p:pic>
      <p:sp>
        <p:nvSpPr>
          <p:cNvPr id="7" name="矩形 47"/>
          <p:cNvSpPr>
            <a:spLocks noChangeArrowheads="1"/>
          </p:cNvSpPr>
          <p:nvPr/>
        </p:nvSpPr>
        <p:spPr bwMode="auto">
          <a:xfrm>
            <a:off x="765041" y="3825280"/>
            <a:ext cx="982089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the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distribution with degrees of freedom n, an important distribution in mathematical statistics. If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then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 = n,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2n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21721665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par>
                                <p:cTn id="12" presetID="14" presetClass="entr" presetSubtype="1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17936" y="1845982"/>
                <a:ext cx="10633926" cy="9540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a random variable with mean E(X)=</a:t>
                </a:r>
                <a14:m>
                  <m:oMath xmlns:m="http://schemas.openxmlformats.org/officeDocument/2006/math">
                    <m:r>
                      <m:rPr>
                        <m:sty m:val="p"/>
                      </m:rPr>
                      <a:rPr lang="zh-CN" altLang="en-US" sz="280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μ</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variance</a:t>
                </a:r>
              </a:p>
              <a:p>
                <a:pPr>
                  <a:spcBef>
                    <a:spcPct val="0"/>
                  </a:spcBef>
                  <a:buNone/>
                </a:pP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for any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𝜀</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&gt; 0,</a:t>
                </a:r>
              </a:p>
            </p:txBody>
          </p:sp>
        </mc:Choice>
        <mc:Fallback xmlns="">
          <p:sp>
            <p:nvSpPr>
              <p:cNvPr id="27" name="矩形 47"/>
              <p:cNvSpPr>
                <a:spLocks noRot="1" noChangeAspect="1" noMove="1" noResize="1" noEditPoints="1" noAdjustHandles="1" noChangeArrowheads="1" noChangeShapeType="1" noTextEdit="1"/>
              </p:cNvSpPr>
              <p:nvPr/>
            </p:nvSpPr>
            <p:spPr bwMode="auto">
              <a:xfrm>
                <a:off x="917936" y="1845982"/>
                <a:ext cx="10633926" cy="954099"/>
              </a:xfrm>
              <a:prstGeom prst="rect">
                <a:avLst/>
              </a:prstGeom>
              <a:blipFill>
                <a:blip r:embed="rId3"/>
                <a:stretch>
                  <a:fillRect l="-1204" t="-7051" b="-1730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4.4	</a:t>
            </a:r>
            <a:r>
              <a:rPr lang="en-US" altLang="zh-CN" sz="2400" dirty="0" err="1">
                <a:solidFill>
                  <a:schemeClr val="tx2"/>
                </a:solidFill>
                <a:latin typeface="+mj-ea"/>
                <a:cs typeface="+mn-ea"/>
              </a:rPr>
              <a:t>Chebyshev’s</a:t>
            </a:r>
            <a:r>
              <a:rPr lang="en-US" altLang="zh-CN" sz="2400" dirty="0">
                <a:solidFill>
                  <a:schemeClr val="tx2"/>
                </a:solidFill>
                <a:latin typeface="+mj-ea"/>
                <a:cs typeface="+mn-ea"/>
              </a:rPr>
              <a:t> Inequality</a:t>
            </a:r>
          </a:p>
        </p:txBody>
      </p:sp>
      <p:sp>
        <p:nvSpPr>
          <p:cNvPr id="4" name="矩形 3"/>
          <p:cNvSpPr/>
          <p:nvPr/>
        </p:nvSpPr>
        <p:spPr>
          <a:xfrm>
            <a:off x="917936" y="1191999"/>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4.4.1</a:t>
            </a:r>
          </a:p>
        </p:txBody>
      </p:sp>
      <p:sp>
        <p:nvSpPr>
          <p:cNvPr id="7" name="矩形 47"/>
          <p:cNvSpPr>
            <a:spLocks noChangeArrowheads="1"/>
          </p:cNvSpPr>
          <p:nvPr/>
        </p:nvSpPr>
        <p:spPr bwMode="auto">
          <a:xfrm>
            <a:off x="917936" y="3845970"/>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Other equivalent forms can be written for this inequality, by simple manipulation:</a:t>
            </a:r>
            <a:endPar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5" name="图片 4"/>
          <p:cNvPicPr>
            <a:picLocks noChangeAspect="1"/>
          </p:cNvPicPr>
          <p:nvPr/>
        </p:nvPicPr>
        <p:blipFill>
          <a:blip r:embed="rId4"/>
          <a:stretch>
            <a:fillRect/>
          </a:stretch>
        </p:blipFill>
        <p:spPr>
          <a:xfrm>
            <a:off x="4168433" y="2979954"/>
            <a:ext cx="2584058" cy="654945"/>
          </a:xfrm>
          <a:prstGeom prst="rect">
            <a:avLst/>
          </a:prstGeom>
        </p:spPr>
      </p:pic>
      <p:pic>
        <p:nvPicPr>
          <p:cNvPr id="6" name="图片 5"/>
          <p:cNvPicPr>
            <a:picLocks noChangeAspect="1"/>
          </p:cNvPicPr>
          <p:nvPr/>
        </p:nvPicPr>
        <p:blipFill rotWithShape="1">
          <a:blip r:embed="rId5"/>
          <a:srcRect t="10932" r="59620"/>
          <a:stretch/>
        </p:blipFill>
        <p:spPr>
          <a:xfrm>
            <a:off x="2880113" y="5183372"/>
            <a:ext cx="2473380" cy="387183"/>
          </a:xfrm>
          <a:prstGeom prst="rect">
            <a:avLst/>
          </a:prstGeom>
        </p:spPr>
      </p:pic>
      <p:pic>
        <p:nvPicPr>
          <p:cNvPr id="8" name="图片 7">
            <a:extLst>
              <a:ext uri="{FF2B5EF4-FFF2-40B4-BE49-F238E27FC236}">
                <a16:creationId xmlns:a16="http://schemas.microsoft.com/office/drawing/2014/main" id="{10232DF5-F01C-4D1D-B6EE-13BCF0A1328E}"/>
              </a:ext>
            </a:extLst>
          </p:cNvPr>
          <p:cNvPicPr>
            <a:picLocks noChangeAspect="1"/>
          </p:cNvPicPr>
          <p:nvPr/>
        </p:nvPicPr>
        <p:blipFill rotWithShape="1">
          <a:blip r:embed="rId5"/>
          <a:srcRect l="40380" t="-9451"/>
          <a:stretch/>
        </p:blipFill>
        <p:spPr>
          <a:xfrm>
            <a:off x="5837273" y="5094768"/>
            <a:ext cx="3651966" cy="475787"/>
          </a:xfrm>
          <a:prstGeom prst="rect">
            <a:avLst/>
          </a:prstGeom>
        </p:spPr>
      </p:pic>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35B97AEB-87EC-40A4-B35F-0427590B3032}"/>
                  </a:ext>
                </a:extLst>
              </p:cNvPr>
              <p:cNvSpPr txBox="1"/>
              <p:nvPr/>
            </p:nvSpPr>
            <p:spPr>
              <a:xfrm>
                <a:off x="5146159" y="5108890"/>
                <a:ext cx="822251"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1−</m:t>
                      </m:r>
                    </m:oMath>
                  </m:oMathPara>
                </a14:m>
                <a:endParaRPr lang="zh-CN" altLang="en-US" sz="2400" dirty="0">
                  <a:latin typeface="Cambria Math" panose="02040503050406030204" pitchFamily="18" charset="0"/>
                </a:endParaRPr>
              </a:p>
            </p:txBody>
          </p:sp>
        </mc:Choice>
        <mc:Fallback xmlns="">
          <p:sp>
            <p:nvSpPr>
              <p:cNvPr id="3" name="文本框 2">
                <a:extLst>
                  <a:ext uri="{FF2B5EF4-FFF2-40B4-BE49-F238E27FC236}">
                    <a16:creationId xmlns:a16="http://schemas.microsoft.com/office/drawing/2014/main" id="{35B97AEB-87EC-40A4-B35F-0427590B3032}"/>
                  </a:ext>
                </a:extLst>
              </p:cNvPr>
              <p:cNvSpPr txBox="1">
                <a:spLocks noRot="1" noChangeAspect="1" noMove="1" noResize="1" noEditPoints="1" noAdjustHandles="1" noChangeArrowheads="1" noChangeShapeType="1" noTextEdit="1"/>
              </p:cNvSpPr>
              <p:nvPr/>
            </p:nvSpPr>
            <p:spPr>
              <a:xfrm>
                <a:off x="5146159" y="5108890"/>
                <a:ext cx="822251" cy="461665"/>
              </a:xfrm>
              <a:prstGeom prst="rect">
                <a:avLst/>
              </a:prstGeom>
              <a:blipFill>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382995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400"/>
                                        <p:tgtEl>
                                          <p:spTgt spid="5"/>
                                        </p:tgtEl>
                                        <p:attrNameLst>
                                          <p:attrName>ppt_y</p:attrName>
                                        </p:attrNameLst>
                                      </p:cBhvr>
                                      <p:tavLst>
                                        <p:tav tm="0">
                                          <p:val>
                                            <p:strVal val="#ppt_y-#ppt_h*1.125000"/>
                                          </p:val>
                                        </p:tav>
                                        <p:tav tm="100000">
                                          <p:val>
                                            <p:strVal val="#ppt_y"/>
                                          </p:val>
                                        </p:tav>
                                      </p:tavLst>
                                    </p:anim>
                                    <p:animEffect transition="in" filter="wipe(down)">
                                      <p:cBhvr>
                                        <p:cTn id="16" dur="4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par>
                                <p:cTn id="23" presetID="12" presetClass="entr" presetSubtype="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400"/>
                                        <p:tgtEl>
                                          <p:spTgt spid="6"/>
                                        </p:tgtEl>
                                        <p:attrNameLst>
                                          <p:attrName>ppt_y</p:attrName>
                                        </p:attrNameLst>
                                      </p:cBhvr>
                                      <p:tavLst>
                                        <p:tav tm="0">
                                          <p:val>
                                            <p:strVal val="#ppt_y-#ppt_h*1.125000"/>
                                          </p:val>
                                        </p:tav>
                                        <p:tav tm="100000">
                                          <p:val>
                                            <p:strVal val="#ppt_y"/>
                                          </p:val>
                                        </p:tav>
                                      </p:tavLst>
                                    </p:anim>
                                    <p:animEffect transition="in" filter="wipe(down)">
                                      <p:cBhvr>
                                        <p:cTn id="26" dur="400"/>
                                        <p:tgtEl>
                                          <p:spTgt spid="6"/>
                                        </p:tgtEl>
                                      </p:cBhvr>
                                    </p:animEffect>
                                  </p:childTnLst>
                                </p:cTn>
                              </p:par>
                              <p:par>
                                <p:cTn id="27" presetID="12" presetClass="entr" presetSubtype="1"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400"/>
                                        <p:tgtEl>
                                          <p:spTgt spid="8"/>
                                        </p:tgtEl>
                                        <p:attrNameLst>
                                          <p:attrName>ppt_y</p:attrName>
                                        </p:attrNameLst>
                                      </p:cBhvr>
                                      <p:tavLst>
                                        <p:tav tm="0">
                                          <p:val>
                                            <p:strVal val="#ppt_y-#ppt_h*1.125000"/>
                                          </p:val>
                                        </p:tav>
                                        <p:tav tm="100000">
                                          <p:val>
                                            <p:strVal val="#ppt_y"/>
                                          </p:val>
                                        </p:tav>
                                      </p:tavLst>
                                    </p:anim>
                                    <p:animEffect transition="in" filter="wipe(down)">
                                      <p:cBhvr>
                                        <p:cTn id="30"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7936" y="1845982"/>
            <a:ext cx="10633926"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just prove the continuous case and leave the discontinuous case as an exercise. Suppose the PDF of X is f(x), then</a:t>
            </a:r>
          </a:p>
        </p:txBody>
      </p:sp>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4.4	</a:t>
            </a:r>
            <a:r>
              <a:rPr lang="en-US" altLang="zh-CN" sz="2400" dirty="0" err="1">
                <a:solidFill>
                  <a:schemeClr val="tx2"/>
                </a:solidFill>
                <a:latin typeface="+mj-ea"/>
                <a:cs typeface="+mn-ea"/>
              </a:rPr>
              <a:t>Chebyshev’s</a:t>
            </a:r>
            <a:r>
              <a:rPr lang="en-US" altLang="zh-CN" sz="2400" dirty="0">
                <a:solidFill>
                  <a:schemeClr val="tx2"/>
                </a:solidFill>
                <a:latin typeface="+mj-ea"/>
                <a:cs typeface="+mn-ea"/>
              </a:rPr>
              <a:t> Inequality</a:t>
            </a:r>
          </a:p>
        </p:txBody>
      </p:sp>
      <p:sp>
        <p:nvSpPr>
          <p:cNvPr id="8" name="矩形 7"/>
          <p:cNvSpPr/>
          <p:nvPr/>
        </p:nvSpPr>
        <p:spPr>
          <a:xfrm>
            <a:off x="917936" y="1261215"/>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3" name="图片 2"/>
          <p:cNvPicPr>
            <a:picLocks noChangeAspect="1"/>
          </p:cNvPicPr>
          <p:nvPr/>
        </p:nvPicPr>
        <p:blipFill>
          <a:blip r:embed="rId3"/>
          <a:stretch>
            <a:fillRect/>
          </a:stretch>
        </p:blipFill>
        <p:spPr>
          <a:xfrm>
            <a:off x="2719624" y="2958343"/>
            <a:ext cx="5472115" cy="3108350"/>
          </a:xfrm>
          <a:prstGeom prst="rect">
            <a:avLst/>
          </a:prstGeom>
        </p:spPr>
      </p:pic>
    </p:spTree>
    <p:extLst>
      <p:ext uri="{BB962C8B-B14F-4D97-AF65-F5344CB8AC3E}">
        <p14:creationId xmlns:p14="http://schemas.microsoft.com/office/powerpoint/2010/main" val="21912757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3" y="1289678"/>
            <a:ext cx="2470659"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4.4.1</a:t>
            </a:r>
          </a:p>
        </p:txBody>
      </p:sp>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936001"/>
                <a:ext cx="9820896" cy="164351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Chebyshev’s inequality provides a method to approximate the probabilities of </a:t>
                </a:r>
                <a14:m>
                  <m:oMath xmlns:m="http://schemas.openxmlformats.org/officeDocument/2006/math">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𝜀</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when the distribution of X is unknown.</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936001"/>
                <a:ext cx="9820896" cy="1643519"/>
              </a:xfrm>
              <a:prstGeom prst="rect">
                <a:avLst/>
              </a:prstGeom>
              <a:blipFill>
                <a:blip r:embed="rId3"/>
                <a:stretch>
                  <a:fillRect l="-1241" t="-1859" b="-669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4.4	</a:t>
            </a:r>
            <a:r>
              <a:rPr lang="en-US" altLang="zh-CN" sz="2400" dirty="0" err="1">
                <a:solidFill>
                  <a:schemeClr val="tx2"/>
                </a:solidFill>
                <a:latin typeface="+mj-ea"/>
                <a:cs typeface="+mn-ea"/>
              </a:rPr>
              <a:t>Chebyshev’s</a:t>
            </a:r>
            <a:r>
              <a:rPr lang="en-US" altLang="zh-CN" sz="2400" dirty="0">
                <a:solidFill>
                  <a:schemeClr val="tx2"/>
                </a:solidFill>
                <a:latin typeface="+mj-ea"/>
                <a:cs typeface="+mn-ea"/>
              </a:rPr>
              <a:t> Inequality</a:t>
            </a:r>
          </a:p>
        </p:txBody>
      </p:sp>
      <p:sp>
        <p:nvSpPr>
          <p:cNvPr id="8" name="矩形 47"/>
          <p:cNvSpPr>
            <a:spLocks noChangeArrowheads="1"/>
          </p:cNvSpPr>
          <p:nvPr/>
        </p:nvSpPr>
        <p:spPr bwMode="auto">
          <a:xfrm>
            <a:off x="765042" y="3778078"/>
            <a:ext cx="9996744"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4.4.1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probability that a radish seed will germinate is 1/6. Estimate the probability that of 600 randomly selected seeds, the absolute value of the difference between the fraction of seeds that will germinate and  1/6 is not larger than 0.02.</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1693033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400"/>
                                        <p:tgtEl>
                                          <p:spTgt spid="8"/>
                                        </p:tgtEl>
                                        <p:attrNameLst>
                                          <p:attrName>ppt_y</p:attrName>
                                        </p:attrNameLst>
                                      </p:cBhvr>
                                      <p:tavLst>
                                        <p:tav tm="0">
                                          <p:val>
                                            <p:strVal val="#ppt_y-#ppt_h*1.125000"/>
                                          </p:val>
                                        </p:tav>
                                        <p:tav tm="100000">
                                          <p:val>
                                            <p:strVal val="#ppt_y"/>
                                          </p:val>
                                        </p:tav>
                                      </p:tavLst>
                                    </p:anim>
                                    <p:animEffect transition="in" filter="wipe(down)">
                                      <p:cBhvr>
                                        <p:cTn id="17"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54337" y="1652026"/>
                <a:ext cx="10633926" cy="199374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a discrete random variable whose PF is</a:t>
                </a:r>
              </a:p>
              <a:p>
                <a:pPr algn="ct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1,2,··· .</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t>
                </a:r>
                <a14:m>
                  <m:oMath xmlns:m="http://schemas.openxmlformats.org/officeDocument/2006/math">
                    <m:nary>
                      <m:naryPr>
                        <m:chr m:val="∑"/>
                        <m:limLoc m:val="subSup"/>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b>
                            </m:sSub>
                          </m:e>
                        </m:d>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mean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expectation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expected value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X is said to exist and is defined to be</a:t>
                </a:r>
              </a:p>
            </p:txBody>
          </p:sp>
        </mc:Choice>
        <mc:Fallback xmlns="">
          <p:sp>
            <p:nvSpPr>
              <p:cNvPr id="27" name="矩形 47"/>
              <p:cNvSpPr>
                <a:spLocks noRot="1" noChangeAspect="1" noMove="1" noResize="1" noEditPoints="1" noAdjustHandles="1" noChangeArrowheads="1" noChangeShapeType="1" noTextEdit="1"/>
              </p:cNvSpPr>
              <p:nvPr/>
            </p:nvSpPr>
            <p:spPr bwMode="auto">
              <a:xfrm>
                <a:off x="954337" y="1652026"/>
                <a:ext cx="10633926" cy="1993743"/>
              </a:xfrm>
              <a:prstGeom prst="rect">
                <a:avLst/>
              </a:prstGeom>
              <a:blipFill>
                <a:blip r:embed="rId3"/>
                <a:stretch>
                  <a:fillRect l="-1204" t="-1223" b="-764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4" name="矩形 3"/>
          <p:cNvSpPr/>
          <p:nvPr/>
        </p:nvSpPr>
        <p:spPr>
          <a:xfrm>
            <a:off x="954336" y="1051322"/>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4.1.1</a:t>
            </a:r>
          </a:p>
        </p:txBody>
      </p:sp>
      <p:pic>
        <p:nvPicPr>
          <p:cNvPr id="3" name="图片 2"/>
          <p:cNvPicPr>
            <a:picLocks noChangeAspect="1"/>
          </p:cNvPicPr>
          <p:nvPr/>
        </p:nvPicPr>
        <p:blipFill>
          <a:blip r:embed="rId4"/>
          <a:stretch>
            <a:fillRect/>
          </a:stretch>
        </p:blipFill>
        <p:spPr>
          <a:xfrm>
            <a:off x="4512331" y="3634381"/>
            <a:ext cx="2542252" cy="1079480"/>
          </a:xfrm>
          <a:prstGeom prst="rect">
            <a:avLst/>
          </a:prstGeom>
        </p:spPr>
      </p:pic>
      <mc:AlternateContent xmlns:mc="http://schemas.openxmlformats.org/markup-compatibility/2006" xmlns:a14="http://schemas.microsoft.com/office/drawing/2010/main">
        <mc:Choice Requires="a14">
          <p:sp>
            <p:nvSpPr>
              <p:cNvPr id="5" name="文本框 4"/>
              <p:cNvSpPr txBox="1"/>
              <p:nvPr/>
            </p:nvSpPr>
            <p:spPr>
              <a:xfrm>
                <a:off x="954336" y="4627850"/>
                <a:ext cx="10897695" cy="2000548"/>
              </a:xfrm>
              <a:prstGeom prst="rect">
                <a:avLst/>
              </a:prstGeom>
              <a:noFill/>
            </p:spPr>
            <p:txBody>
              <a:bodyPr wrap="square" rtlCol="0">
                <a:spAutoFit/>
              </a:bodyPr>
              <a:lstStyle/>
              <a:p>
                <a:pPr lvl="0"/>
                <a:r>
                  <a:rPr lang="en-US" altLang="zh-CN" sz="3200" b="1" dirty="0">
                    <a:solidFill>
                      <a:srgbClr val="4F91A0">
                        <a:lumMod val="50000"/>
                      </a:srgbClr>
                    </a:solidFill>
                    <a:latin typeface="Adobe 楷体 Std R" panose="02020400000000000000" pitchFamily="18" charset="-122"/>
                    <a:ea typeface="Adobe 楷体 Std R" panose="02020400000000000000" pitchFamily="18" charset="-122"/>
                    <a:cs typeface="+mn-ea"/>
                    <a:sym typeface="微软雅黑" pitchFamily="34" charset="-122"/>
                  </a:rPr>
                  <a:t>Remark</a:t>
                </a:r>
                <a:r>
                  <a:rPr lang="en-US" altLang="zh-CN" sz="40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We not only require that  </a:t>
                </a:r>
                <a14:m>
                  <m:oMath xmlns:m="http://schemas.openxmlformats.org/officeDocument/2006/math">
                    <m:nary>
                      <m:naryPr>
                        <m:chr m:val="∑"/>
                        <m:limLoc m:val="subSup"/>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sup>
                      <m:e>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sub>
                        </m:sSub>
                        <m:sSub>
                          <m:sSubPr>
                            <m:ctrlP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𝑘</m:t>
                            </m:r>
                          </m:sub>
                        </m:sSub>
                      </m:e>
                    </m:nary>
                  </m:oMath>
                </a14:m>
                <a:r>
                  <a:rPr lang="en-US" altLang="zh-CN" sz="28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 converges, but also converges absolutely since a rearrangement of non-absolutely-convergent countably-infinite sum can have a different sum. Absolute convergence guarantees the uniqueness of expectation.</a:t>
                </a:r>
              </a:p>
            </p:txBody>
          </p:sp>
        </mc:Choice>
        <mc:Fallback xmlns="">
          <p:sp>
            <p:nvSpPr>
              <p:cNvPr id="5" name="文本框 4"/>
              <p:cNvSpPr txBox="1">
                <a:spLocks noRot="1" noChangeAspect="1" noMove="1" noResize="1" noEditPoints="1" noAdjustHandles="1" noChangeArrowheads="1" noChangeShapeType="1" noTextEdit="1"/>
              </p:cNvSpPr>
              <p:nvPr/>
            </p:nvSpPr>
            <p:spPr>
              <a:xfrm>
                <a:off x="954336" y="4627850"/>
                <a:ext cx="10897695" cy="2000548"/>
              </a:xfrm>
              <a:prstGeom prst="rect">
                <a:avLst/>
              </a:prstGeom>
              <a:blipFill>
                <a:blip r:embed="rId5"/>
                <a:stretch>
                  <a:fillRect l="-1455" t="-5793" b="-76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279750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4.4	</a:t>
            </a:r>
            <a:r>
              <a:rPr lang="en-US" altLang="zh-CN" sz="2400" dirty="0" err="1">
                <a:solidFill>
                  <a:schemeClr val="tx2"/>
                </a:solidFill>
                <a:latin typeface="+mj-ea"/>
                <a:cs typeface="+mn-ea"/>
              </a:rPr>
              <a:t>Chebyshev’s</a:t>
            </a:r>
            <a:r>
              <a:rPr lang="en-US" altLang="zh-CN" sz="2400" dirty="0">
                <a:solidFill>
                  <a:schemeClr val="tx2"/>
                </a:solidFill>
                <a:latin typeface="+mj-ea"/>
                <a:cs typeface="+mn-ea"/>
              </a:rPr>
              <a:t> Inequality</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41" y="1801389"/>
                <a:ext cx="11099855" cy="241180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the number of seeds that will germinate of the 600 selected seeds, then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𝐵</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(600,</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=600×</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=100,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𝑉𝑎𝑟</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=600</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250</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Chebyshev’s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inequality,</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41" y="1801389"/>
                <a:ext cx="11099855" cy="2411806"/>
              </a:xfrm>
              <a:prstGeom prst="rect">
                <a:avLst/>
              </a:prstGeom>
              <a:blipFill>
                <a:blip r:embed="rId3"/>
                <a:stretch>
                  <a:fillRect l="-1098" t="-2785" b="-506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4"/>
          <a:stretch>
            <a:fillRect/>
          </a:stretch>
        </p:blipFill>
        <p:spPr>
          <a:xfrm>
            <a:off x="4983653" y="3784710"/>
            <a:ext cx="5147054" cy="2387489"/>
          </a:xfrm>
          <a:prstGeom prst="rect">
            <a:avLst/>
          </a:prstGeom>
        </p:spPr>
      </p:pic>
    </p:spTree>
    <p:extLst>
      <p:ext uri="{BB962C8B-B14F-4D97-AF65-F5344CB8AC3E}">
        <p14:creationId xmlns:p14="http://schemas.microsoft.com/office/powerpoint/2010/main" val="38019044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400"/>
                                        <p:tgtEl>
                                          <p:spTgt spid="12"/>
                                        </p:tgtEl>
                                        <p:attrNameLst>
                                          <p:attrName>ppt_y</p:attrName>
                                        </p:attrNameLst>
                                      </p:cBhvr>
                                      <p:tavLst>
                                        <p:tav tm="0">
                                          <p:val>
                                            <p:strVal val="#ppt_y-#ppt_h*1.125000"/>
                                          </p:val>
                                        </p:tav>
                                        <p:tav tm="100000">
                                          <p:val>
                                            <p:strVal val="#ppt_y"/>
                                          </p:val>
                                        </p:tav>
                                      </p:tavLst>
                                    </p:anim>
                                    <p:animEffect transition="in" filter="wipe(down)">
                                      <p:cBhvr>
                                        <p:cTn id="12" dur="400"/>
                                        <p:tgtEl>
                                          <p:spTgt spid="12"/>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3" y="1289678"/>
            <a:ext cx="2470659"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4.4.2</a:t>
            </a:r>
          </a:p>
        </p:txBody>
      </p:sp>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936001"/>
                <a:ext cx="10489113" cy="444505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true probability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d>
                          <m:dPr>
                            <m:begChr m:val="|"/>
                            <m:endChr m:val="|"/>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− 100</m:t>
                            </m:r>
                          </m:e>
                        </m:d>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12</m:t>
                        </m:r>
                      </m:e>
                    </m:d>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88 ≤ </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≤112</m:t>
                        </m:r>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=88</m:t>
                        </m:r>
                      </m:sub>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112</m:t>
                        </m:r>
                      </m:sup>
                      <m:e>
                        <m:sSubSup>
                          <m:sSub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600</m:t>
                            </m:r>
                          </m:sub>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p>
                        </m:sSubSup>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p>
                        </m:sSup>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600−</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sup>
                        </m:s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=0.8294</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Since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Chebyshev’s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inequality</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makes no assumptions on the shape of the distribution, it is something of a drawback. Although true, it is far too general to be of practical use, and is therefore mainly of theoretical interest. The probability considered above is much higher than the one provided by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Chebyshev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Chebyshev’s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result is true, but very conservative, when compared with the actual value.</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936001"/>
                <a:ext cx="10489113" cy="4445055"/>
              </a:xfrm>
              <a:prstGeom prst="rect">
                <a:avLst/>
              </a:prstGeom>
              <a:blipFill>
                <a:blip r:embed="rId3"/>
                <a:stretch>
                  <a:fillRect l="-1162" t="-686" r="-1336" b="-178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4.4	</a:t>
            </a:r>
            <a:r>
              <a:rPr lang="en-US" altLang="zh-CN" sz="2400" dirty="0" err="1">
                <a:solidFill>
                  <a:schemeClr val="tx2"/>
                </a:solidFill>
                <a:latin typeface="+mj-ea"/>
                <a:cs typeface="+mn-ea"/>
              </a:rPr>
              <a:t>Chebyshev’s</a:t>
            </a:r>
            <a:r>
              <a:rPr lang="en-US" altLang="zh-CN" sz="2400" dirty="0">
                <a:solidFill>
                  <a:schemeClr val="tx2"/>
                </a:solidFill>
                <a:latin typeface="+mj-ea"/>
                <a:cs typeface="+mn-ea"/>
              </a:rPr>
              <a:t> Inequality</a:t>
            </a:r>
          </a:p>
        </p:txBody>
      </p:sp>
    </p:spTree>
    <p:extLst>
      <p:ext uri="{BB962C8B-B14F-4D97-AF65-F5344CB8AC3E}">
        <p14:creationId xmlns:p14="http://schemas.microsoft.com/office/powerpoint/2010/main" val="6990416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24674" y="1947543"/>
            <a:ext cx="1063392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and Y be random variables having finite means. Let E(X) =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E(Y ) =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The covariance of X and Y is defined as</a:t>
            </a:r>
          </a:p>
          <a:p>
            <a:pPr>
              <a:lnSpc>
                <a:spcPct val="120000"/>
              </a:lnSpc>
              <a:spcBef>
                <a:spcPct val="0"/>
              </a:spcBef>
              <a:buNone/>
            </a:pP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Cov(X,Y ) = E[(X − µ</a:t>
            </a:r>
            <a:r>
              <a:rPr lang="es-E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)(Y − µ</a:t>
            </a:r>
            <a:r>
              <a:rPr lang="es-ES" altLang="zh-CN" sz="28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Y</a:t>
            </a: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 E[XY ] − E(X)E(Y )</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4.5	Covariance and Correlation</a:t>
            </a:r>
          </a:p>
        </p:txBody>
      </p:sp>
      <p:sp>
        <p:nvSpPr>
          <p:cNvPr id="4" name="矩形 3"/>
          <p:cNvSpPr/>
          <p:nvPr/>
        </p:nvSpPr>
        <p:spPr>
          <a:xfrm>
            <a:off x="1024674" y="1490938"/>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4.5.1</a:t>
            </a:r>
          </a:p>
        </p:txBody>
      </p:sp>
      <p:sp>
        <p:nvSpPr>
          <p:cNvPr id="5" name="文本框 4"/>
          <p:cNvSpPr txBox="1"/>
          <p:nvPr/>
        </p:nvSpPr>
        <p:spPr>
          <a:xfrm>
            <a:off x="1024674" y="3543421"/>
            <a:ext cx="10897695" cy="1815882"/>
          </a:xfrm>
          <a:prstGeom prst="rect">
            <a:avLst/>
          </a:prstGeom>
          <a:noFill/>
        </p:spPr>
        <p:txBody>
          <a:bodyPr wrap="square" rtlCol="0">
            <a:spAutoFit/>
          </a:bodyPr>
          <a:lstStyle/>
          <a:p>
            <a:pPr lvl="0"/>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Specially, if X = 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p>
          <a:p>
            <a:pPr lvl="0"/>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covariance between two random variables is a measure of the nature of the association between the two. The covariance only describes the linear relationship between the two random variables.</a:t>
            </a:r>
          </a:p>
        </p:txBody>
      </p:sp>
    </p:spTree>
    <p:extLst>
      <p:ext uri="{BB962C8B-B14F-4D97-AF65-F5344CB8AC3E}">
        <p14:creationId xmlns:p14="http://schemas.microsoft.com/office/powerpoint/2010/main" val="5839063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00352" y="1600920"/>
            <a:ext cx="10633926"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and Y are random variables such that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&lt; ∞ and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&lt; ∞, let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c be constants, then</a:t>
            </a:r>
          </a:p>
          <a:p>
            <a:pPr algn="ctr">
              <a:spcBef>
                <a:spcPct val="0"/>
              </a:spcBef>
              <a:buNone/>
            </a:pP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Var(X + Y ) = Var(X) + Var(Y ) + 2Cov(X,Y )</a:t>
            </a:r>
          </a:p>
          <a:p>
            <a:pPr algn="ctr">
              <a:spcBef>
                <a:spcPct val="0"/>
              </a:spcBef>
              <a:buNone/>
            </a:pP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Var(aX + bY + c) = a</a:t>
            </a:r>
            <a:r>
              <a:rPr lang="es-E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Var(X) + b</a:t>
            </a:r>
            <a:r>
              <a:rPr lang="es-E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s-E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Var(Y ) + 2abCov(X,Y )</a:t>
            </a:r>
          </a:p>
        </p:txBody>
      </p:sp>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4.5	 Covariance and Correlation</a:t>
            </a:r>
          </a:p>
        </p:txBody>
      </p:sp>
      <p:sp>
        <p:nvSpPr>
          <p:cNvPr id="4" name="矩形 3"/>
          <p:cNvSpPr/>
          <p:nvPr/>
        </p:nvSpPr>
        <p:spPr>
          <a:xfrm>
            <a:off x="900352" y="1031466"/>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4.5.1</a:t>
            </a:r>
          </a:p>
        </p:txBody>
      </p:sp>
      <p:sp>
        <p:nvSpPr>
          <p:cNvPr id="7" name="矩形 47"/>
          <p:cNvSpPr>
            <a:spLocks noChangeArrowheads="1"/>
          </p:cNvSpPr>
          <p:nvPr/>
        </p:nvSpPr>
        <p:spPr bwMode="auto">
          <a:xfrm>
            <a:off x="900352" y="4155378"/>
            <a:ext cx="10633926"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Covariance has the following properties: for random variables X,Y,Z and constants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(1)	Cov(X,Y ) = Cov(Y,X);</a:t>
            </a:r>
          </a:p>
          <a:p>
            <a:pPr>
              <a:spcBef>
                <a:spcPct val="0"/>
              </a:spcBef>
              <a:buNone/>
            </a:pP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(2)	Cov(aX,bY ) = abCov(X,Y );</a:t>
            </a:r>
          </a:p>
          <a:p>
            <a:pPr>
              <a:spcBef>
                <a:spcPct val="0"/>
              </a:spcBef>
              <a:buNone/>
            </a:pPr>
            <a:r>
              <a:rPr lang="es-E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(3)	Cov(X + Y,Z) = Cov(X,Z) + Cov(Y,Z).</a:t>
            </a:r>
          </a:p>
        </p:txBody>
      </p:sp>
      <p:sp>
        <p:nvSpPr>
          <p:cNvPr id="8" name="矩形 7"/>
          <p:cNvSpPr/>
          <p:nvPr/>
        </p:nvSpPr>
        <p:spPr>
          <a:xfrm>
            <a:off x="900352" y="3570611"/>
            <a:ext cx="2814150"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4.5.1</a:t>
            </a:r>
          </a:p>
        </p:txBody>
      </p:sp>
    </p:spTree>
    <p:extLst>
      <p:ext uri="{BB962C8B-B14F-4D97-AF65-F5344CB8AC3E}">
        <p14:creationId xmlns:p14="http://schemas.microsoft.com/office/powerpoint/2010/main" val="18579654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7" name="矩形 47"/>
              <p:cNvSpPr>
                <a:spLocks noChangeArrowheads="1"/>
              </p:cNvSpPr>
              <p:nvPr/>
            </p:nvSpPr>
            <p:spPr bwMode="auto">
              <a:xfrm>
                <a:off x="1024674" y="1648604"/>
                <a:ext cx="10633926" cy="21355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and Y be random variables with finite variances </a:t>
                </a:r>
                <a14:m>
                  <m:oMath xmlns:m="http://schemas.openxmlformats.org/officeDocument/2006/math">
                    <m:sSubSup>
                      <m:sSub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bSup>
                      <m:sSub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Sup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b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respectively. Then the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correlation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coefficient of X and Y is defined as follows: </a:t>
                </a:r>
                <a14:m>
                  <m:oMath xmlns:m="http://schemas.openxmlformats.org/officeDocument/2006/math">
                    <m:sSub>
                      <m:sSubPr>
                        <m:ctrlPr>
                          <a:rPr lang="en-US" altLang="zh-CN"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𝛒</m:t>
                        </m:r>
                      </m:e>
                      <m:sub>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𝐗𝐘</m:t>
                        </m:r>
                      </m:sub>
                    </m:sSub>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𝐂𝐨𝐯</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𝐗</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𝐘</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num>
                      <m:den>
                        <m:rad>
                          <m:radPr>
                            <m:degHide m:val="on"/>
                            <m:ctrlPr>
                              <a:rPr lang="en-US" altLang="zh-CN"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𝐕</m:t>
                            </m:r>
                            <m:d>
                              <m:dPr>
                                <m:ctrlPr>
                                  <a:rPr lang="en-US" altLang="zh-CN"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𝐗</m:t>
                                </m:r>
                              </m:e>
                            </m:d>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𝐕</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𝐘</m:t>
                            </m:r>
                            <m:r>
                              <a:rPr lang="en-US" altLang="zh-CN" b="1" i="0"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e>
                        </m:rad>
                      </m:den>
                    </m:f>
                  </m:oMath>
                </a14:m>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p:sp>
            <p:nvSpPr>
              <p:cNvPr id="27" name="矩形 47"/>
              <p:cNvSpPr>
                <a:spLocks noRot="1" noChangeAspect="1" noMove="1" noResize="1" noEditPoints="1" noAdjustHandles="1" noChangeArrowheads="1" noChangeShapeType="1" noTextEdit="1"/>
              </p:cNvSpPr>
              <p:nvPr/>
            </p:nvSpPr>
            <p:spPr bwMode="auto">
              <a:xfrm>
                <a:off x="1024674" y="1648604"/>
                <a:ext cx="10633926" cy="2135513"/>
              </a:xfrm>
              <a:prstGeom prst="rect">
                <a:avLst/>
              </a:prstGeom>
              <a:blipFill>
                <a:blip r:embed="rId3"/>
                <a:stretch>
                  <a:fillRect l="-1146" t="-57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4.5	Covariance and Correlation</a:t>
            </a:r>
          </a:p>
        </p:txBody>
      </p:sp>
      <p:sp>
        <p:nvSpPr>
          <p:cNvPr id="4" name="矩形 3"/>
          <p:cNvSpPr/>
          <p:nvPr/>
        </p:nvSpPr>
        <p:spPr>
          <a:xfrm>
            <a:off x="1024674" y="1191999"/>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4.5.2</a:t>
            </a:r>
          </a:p>
        </p:txBody>
      </p:sp>
      <mc:AlternateContent xmlns:mc="http://schemas.openxmlformats.org/markup-compatibility/2006">
        <mc:Choice xmlns:a14="http://schemas.microsoft.com/office/drawing/2010/main" Requires="a14">
          <p:sp>
            <p:nvSpPr>
              <p:cNvPr id="5" name="文本框 4"/>
              <p:cNvSpPr txBox="1"/>
              <p:nvPr/>
            </p:nvSpPr>
            <p:spPr>
              <a:xfrm>
                <a:off x="1024674" y="4353904"/>
                <a:ext cx="10897695" cy="1676869"/>
              </a:xfrm>
              <a:prstGeom prst="rect">
                <a:avLst/>
              </a:prstGeom>
              <a:noFill/>
            </p:spPr>
            <p:txBody>
              <a:bodyPr wrap="square" rtlCol="0">
                <a:spAutoFit/>
              </a:bodyPr>
              <a:lstStyle/>
              <a:p>
                <a:pPr lvl="0"/>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ad>
                          <m:radPr>
                            <m:degHide m:val="on"/>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=E(Y </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Y </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called standardized variables of X and Y respectively.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t>
                </a:r>
                <a:r>
                  <a:rPr lang="en-US" altLang="zh-CN" sz="2800" dirty="0">
                    <a:solidFill>
                      <a:schemeClr val="tx1">
                        <a:lumMod val="65000"/>
                        <a:lumOff val="35000"/>
                      </a:schemeClr>
                    </a:solidFill>
                    <a:highlight>
                      <a:srgbClr val="FFFF00"/>
                    </a:highlight>
                    <a:latin typeface="Cambria Math" panose="02040503050406030204" pitchFamily="18" charset="0"/>
                    <a:ea typeface="Cambria Math" panose="02040503050406030204" pitchFamily="18" charset="0"/>
                    <a:cs typeface="+mn-ea"/>
                    <a:sym typeface="微软雅黑" pitchFamily="34" charset="-122"/>
                  </a:rPr>
                  <a:t>free of units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X and Y .</a:t>
                </a:r>
              </a:p>
            </p:txBody>
          </p:sp>
        </mc:Choice>
        <mc:Fallback>
          <p:sp>
            <p:nvSpPr>
              <p:cNvPr id="5" name="文本框 4"/>
              <p:cNvSpPr txBox="1">
                <a:spLocks noRot="1" noChangeAspect="1" noMove="1" noResize="1" noEditPoints="1" noAdjustHandles="1" noChangeArrowheads="1" noChangeShapeType="1" noTextEdit="1"/>
              </p:cNvSpPr>
              <p:nvPr/>
            </p:nvSpPr>
            <p:spPr>
              <a:xfrm>
                <a:off x="1024674" y="4353904"/>
                <a:ext cx="10897695" cy="1676869"/>
              </a:xfrm>
              <a:prstGeom prst="rect">
                <a:avLst/>
              </a:prstGeom>
              <a:blipFill>
                <a:blip r:embed="rId4"/>
                <a:stretch>
                  <a:fillRect l="-1119" b="-9091"/>
                </a:stretch>
              </a:blipFill>
            </p:spPr>
            <p:txBody>
              <a:bodyPr/>
              <a:lstStyle/>
              <a:p>
                <a:r>
                  <a:rPr lang="zh-CN" altLang="en-US">
                    <a:noFill/>
                  </a:rPr>
                  <a:t> </a:t>
                </a:r>
              </a:p>
            </p:txBody>
          </p:sp>
        </mc:Fallback>
      </mc:AlternateContent>
      <p:sp>
        <p:nvSpPr>
          <p:cNvPr id="6" name="矩形 5"/>
          <p:cNvSpPr/>
          <p:nvPr/>
        </p:nvSpPr>
        <p:spPr>
          <a:xfrm>
            <a:off x="1024674" y="3769137"/>
            <a:ext cx="222123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4.5.1</a:t>
            </a:r>
          </a:p>
        </p:txBody>
      </p:sp>
    </p:spTree>
    <p:extLst>
      <p:ext uri="{BB962C8B-B14F-4D97-AF65-F5344CB8AC3E}">
        <p14:creationId xmlns:p14="http://schemas.microsoft.com/office/powerpoint/2010/main" val="34044076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400"/>
                                        <p:tgtEl>
                                          <p:spTgt spid="6"/>
                                        </p:tgtEl>
                                        <p:attrNameLst>
                                          <p:attrName>ppt_y</p:attrName>
                                        </p:attrNameLst>
                                      </p:cBhvr>
                                      <p:tavLst>
                                        <p:tav tm="0">
                                          <p:val>
                                            <p:strVal val="#ppt_y-#ppt_h*1.125000"/>
                                          </p:val>
                                        </p:tav>
                                        <p:tav tm="100000">
                                          <p:val>
                                            <p:strVal val="#ppt_y"/>
                                          </p:val>
                                        </p:tav>
                                      </p:tavLst>
                                    </p:anim>
                                    <p:animEffect transition="in" filter="wipe(down)">
                                      <p:cBhvr>
                                        <p:cTn id="18" dur="400"/>
                                        <p:tgtEl>
                                          <p:spTgt spid="6"/>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400"/>
                                        <p:tgtEl>
                                          <p:spTgt spid="5"/>
                                        </p:tgtEl>
                                        <p:attrNameLst>
                                          <p:attrName>ppt_y</p:attrName>
                                        </p:attrNameLst>
                                      </p:cBhvr>
                                      <p:tavLst>
                                        <p:tav tm="0">
                                          <p:val>
                                            <p:strVal val="#ppt_y-#ppt_h*1.125000"/>
                                          </p:val>
                                        </p:tav>
                                        <p:tav tm="100000">
                                          <p:val>
                                            <p:strVal val="#ppt_y"/>
                                          </p:val>
                                        </p:tav>
                                      </p:tavLst>
                                    </p:anim>
                                    <p:animEffect transition="in" filter="wipe(down)">
                                      <p:cBhvr>
                                        <p:cTn id="22"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35522" y="2075705"/>
            <a:ext cx="10633926"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correlation coefficient has the following properties:</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−1 ≤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1"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 1 if and only if there exist constants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such that P(Y = a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and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for b &gt; 0,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for b &lt; 0.</a:t>
            </a:r>
          </a:p>
        </p:txBody>
      </p:sp>
      <p:sp>
        <p:nvSpPr>
          <p:cNvPr id="2" name="标题 1"/>
          <p:cNvSpPr>
            <a:spLocks noGrp="1"/>
          </p:cNvSpPr>
          <p:nvPr>
            <p:ph type="title"/>
          </p:nvPr>
        </p:nvSpPr>
        <p:spPr>
          <a:xfrm>
            <a:off x="765041" y="381545"/>
            <a:ext cx="9381282" cy="810454"/>
          </a:xfrm>
        </p:spPr>
        <p:txBody>
          <a:bodyPr/>
          <a:lstStyle/>
          <a:p>
            <a:r>
              <a:rPr lang="en-US" altLang="zh-CN" sz="2400" dirty="0">
                <a:solidFill>
                  <a:schemeClr val="tx2"/>
                </a:solidFill>
                <a:latin typeface="+mj-ea"/>
                <a:cs typeface="+mn-ea"/>
              </a:rPr>
              <a:t>4.5	 Covariance and Correlation</a:t>
            </a:r>
          </a:p>
        </p:txBody>
      </p:sp>
      <p:sp>
        <p:nvSpPr>
          <p:cNvPr id="4" name="矩形 3"/>
          <p:cNvSpPr/>
          <p:nvPr/>
        </p:nvSpPr>
        <p:spPr>
          <a:xfrm>
            <a:off x="935522" y="1506251"/>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4.5.2</a:t>
            </a:r>
          </a:p>
        </p:txBody>
      </p:sp>
      <p:sp>
        <p:nvSpPr>
          <p:cNvPr id="7" name="矩形 47"/>
          <p:cNvSpPr>
            <a:spLocks noChangeArrowheads="1"/>
          </p:cNvSpPr>
          <p:nvPr/>
        </p:nvSpPr>
        <p:spPr bwMode="auto">
          <a:xfrm>
            <a:off x="935522" y="4300500"/>
            <a:ext cx="10633926"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Correlation near 1 means that X and Y are typically big together or small together. Correlation near −1 means that when X is big, Y is small (and vice versa).</a:t>
            </a:r>
          </a:p>
        </p:txBody>
      </p:sp>
    </p:spTree>
    <p:extLst>
      <p:ext uri="{BB962C8B-B14F-4D97-AF65-F5344CB8AC3E}">
        <p14:creationId xmlns:p14="http://schemas.microsoft.com/office/powerpoint/2010/main" val="35634058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852965" y="4868223"/>
            <a:ext cx="982089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Find the covariance of X and Y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Find the correlation coefficient of X and Y .</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852965" y="1502658"/>
            <a:ext cx="9996744"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4.5.1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X and Y be two random variables having the following joint PF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2146441838"/>
              </p:ext>
            </p:extLst>
          </p:nvPr>
        </p:nvGraphicFramePr>
        <p:xfrm>
          <a:off x="2061102" y="2519490"/>
          <a:ext cx="8032465" cy="2286000"/>
        </p:xfrm>
        <a:graphic>
          <a:graphicData uri="http://schemas.openxmlformats.org/drawingml/2006/table">
            <a:tbl>
              <a:tblPr firstRow="1" bandRow="1">
                <a:tableStyleId>{5940675A-B579-460E-94D1-54222C63F5DA}</a:tableStyleId>
              </a:tblPr>
              <a:tblGrid>
                <a:gridCol w="1606493">
                  <a:extLst>
                    <a:ext uri="{9D8B030D-6E8A-4147-A177-3AD203B41FA5}">
                      <a16:colId xmlns:a16="http://schemas.microsoft.com/office/drawing/2014/main" val="2840269763"/>
                    </a:ext>
                  </a:extLst>
                </a:gridCol>
                <a:gridCol w="1606493">
                  <a:extLst>
                    <a:ext uri="{9D8B030D-6E8A-4147-A177-3AD203B41FA5}">
                      <a16:colId xmlns:a16="http://schemas.microsoft.com/office/drawing/2014/main" val="1414508289"/>
                    </a:ext>
                  </a:extLst>
                </a:gridCol>
                <a:gridCol w="1606493">
                  <a:extLst>
                    <a:ext uri="{9D8B030D-6E8A-4147-A177-3AD203B41FA5}">
                      <a16:colId xmlns:a16="http://schemas.microsoft.com/office/drawing/2014/main" val="1352095880"/>
                    </a:ext>
                  </a:extLst>
                </a:gridCol>
                <a:gridCol w="1606493">
                  <a:extLst>
                    <a:ext uri="{9D8B030D-6E8A-4147-A177-3AD203B41FA5}">
                      <a16:colId xmlns:a16="http://schemas.microsoft.com/office/drawing/2014/main" val="4022906554"/>
                    </a:ext>
                  </a:extLst>
                </a:gridCol>
                <a:gridCol w="1606493">
                  <a:extLst>
                    <a:ext uri="{9D8B030D-6E8A-4147-A177-3AD203B41FA5}">
                      <a16:colId xmlns:a16="http://schemas.microsoft.com/office/drawing/2014/main" val="735633144"/>
                    </a:ext>
                  </a:extLst>
                </a:gridCol>
              </a:tblGrid>
              <a:tr h="410600">
                <a:tc>
                  <a:txBody>
                    <a:bodyPr/>
                    <a:lstStyle/>
                    <a:p>
                      <a:pPr algn="ctr"/>
                      <a:r>
                        <a:rPr lang="en-US" altLang="zh-CN" sz="2400" b="1" dirty="0"/>
                        <a:t>f(</a:t>
                      </a:r>
                      <a:r>
                        <a:rPr lang="en-US" altLang="zh-CN" sz="2400" b="1" dirty="0" err="1"/>
                        <a:t>x,y</a:t>
                      </a:r>
                      <a:r>
                        <a:rPr lang="en-US" altLang="zh-CN" sz="2400" b="1" dirty="0"/>
                        <a:t>)</a:t>
                      </a:r>
                      <a:endParaRPr lang="zh-CN" altLang="en-US" sz="2400" b="1" dirty="0"/>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US" altLang="zh-CN" sz="2400" b="1" dirty="0"/>
                        <a:t>x=0</a:t>
                      </a:r>
                      <a:endParaRPr lang="zh-CN" altLang="en-US" sz="24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x=1</a:t>
                      </a:r>
                      <a:endParaRPr lang="zh-CN" altLang="en-US" sz="2400" b="1" dirty="0"/>
                    </a:p>
                  </a:txBody>
                  <a:tcPr>
                    <a:lnT w="12700" cap="flat" cmpd="sng" algn="ctr">
                      <a:noFill/>
                      <a:prstDash val="solid"/>
                      <a:round/>
                      <a:headEnd type="none" w="med" len="med"/>
                      <a:tailEnd type="none" w="med" len="med"/>
                    </a:lnT>
                  </a:tcPr>
                </a:tc>
                <a:tc>
                  <a:txBody>
                    <a:bodyPr/>
                    <a:lstStyle/>
                    <a:p>
                      <a:pPr algn="ctr"/>
                      <a:r>
                        <a:rPr lang="en-US" altLang="zh-CN" sz="2400" b="1" dirty="0"/>
                        <a:t>X=2</a:t>
                      </a:r>
                      <a:endParaRPr lang="zh-CN" altLang="en-US" sz="2400" b="1" dirty="0"/>
                    </a:p>
                  </a:txBody>
                  <a:tcPr>
                    <a:lnT w="12700" cap="flat" cmpd="sng" algn="ctr">
                      <a:noFill/>
                      <a:prstDash val="solid"/>
                      <a:round/>
                      <a:headEnd type="none" w="med" len="med"/>
                      <a:tailEnd type="none" w="med" len="med"/>
                    </a:lnT>
                  </a:tcPr>
                </a:tc>
                <a:tc>
                  <a:txBody>
                    <a:bodyPr/>
                    <a:lstStyle/>
                    <a:p>
                      <a:pPr algn="ctr"/>
                      <a:r>
                        <a:rPr lang="en-US" altLang="zh-CN" sz="2400" b="1" dirty="0" err="1"/>
                        <a:t>f</a:t>
                      </a:r>
                      <a:r>
                        <a:rPr lang="en-US" altLang="zh-CN" sz="2400" b="1" baseline="-25000" dirty="0" err="1"/>
                        <a:t>Y</a:t>
                      </a:r>
                      <a:r>
                        <a:rPr lang="en-US" altLang="zh-CN" sz="2400" b="1" dirty="0"/>
                        <a:t>(y)</a:t>
                      </a:r>
                      <a:endParaRPr lang="zh-CN" altLang="en-US" sz="2400" b="1" dirty="0"/>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2049659160"/>
                  </a:ext>
                </a:extLst>
              </a:tr>
              <a:tr h="410600">
                <a:tc>
                  <a:txBody>
                    <a:bodyPr/>
                    <a:lstStyle/>
                    <a:p>
                      <a:pPr algn="ctr"/>
                      <a:r>
                        <a:rPr lang="en-US" altLang="zh-CN" sz="2400" b="1" dirty="0"/>
                        <a:t>y=0</a:t>
                      </a:r>
                      <a:endParaRPr lang="zh-CN" altLang="en-US" sz="2400" b="1"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2400" b="1" dirty="0"/>
                        <a:t>1/6</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2/9</a:t>
                      </a:r>
                      <a:endParaRPr lang="zh-CN" altLang="en-US" sz="2400" b="1" dirty="0"/>
                    </a:p>
                  </a:txBody>
                  <a:tcPr>
                    <a:lnL w="12700" cap="flat" cmpd="sng" algn="ctr">
                      <a:solidFill>
                        <a:schemeClr val="tx1"/>
                      </a:solidFill>
                      <a:prstDash val="solid"/>
                      <a:round/>
                      <a:headEnd type="none" w="med" len="med"/>
                      <a:tailEnd type="none" w="med" len="med"/>
                    </a:lnL>
                  </a:tcPr>
                </a:tc>
                <a:tc>
                  <a:txBody>
                    <a:bodyPr/>
                    <a:lstStyle/>
                    <a:p>
                      <a:pPr algn="ctr"/>
                      <a:r>
                        <a:rPr lang="en-US" altLang="zh-CN" sz="2400" b="1" dirty="0"/>
                        <a:t>1/36</a:t>
                      </a:r>
                      <a:endParaRPr lang="zh-CN" altLang="en-US" sz="2400" b="1" dirty="0"/>
                    </a:p>
                  </a:txBody>
                  <a:tcPr/>
                </a:tc>
                <a:tc>
                  <a:txBody>
                    <a:bodyPr/>
                    <a:lstStyle/>
                    <a:p>
                      <a:pPr algn="ctr"/>
                      <a:r>
                        <a:rPr lang="en-US" altLang="zh-CN" sz="2400" b="1" dirty="0"/>
                        <a:t>5/12</a:t>
                      </a:r>
                      <a:endParaRPr lang="zh-CN" altLang="en-US" sz="2400" b="1" dirty="0"/>
                    </a:p>
                  </a:txBody>
                  <a:tcPr>
                    <a:lnR w="12700" cap="flat" cmpd="sng" algn="ctr">
                      <a:noFill/>
                      <a:prstDash val="solid"/>
                      <a:round/>
                      <a:headEnd type="none" w="med" len="med"/>
                      <a:tailEnd type="none" w="med" len="med"/>
                    </a:lnR>
                  </a:tcPr>
                </a:tc>
                <a:extLst>
                  <a:ext uri="{0D108BD9-81ED-4DB2-BD59-A6C34878D82A}">
                    <a16:rowId xmlns:a16="http://schemas.microsoft.com/office/drawing/2014/main" val="1834828222"/>
                  </a:ext>
                </a:extLst>
              </a:tr>
              <a:tr h="410600">
                <a:tc>
                  <a:txBody>
                    <a:bodyPr/>
                    <a:lstStyle/>
                    <a:p>
                      <a:pPr algn="ctr"/>
                      <a:r>
                        <a:rPr lang="en-US" altLang="zh-CN" sz="2400" b="1" dirty="0"/>
                        <a:t>y=1</a:t>
                      </a:r>
                      <a:endParaRPr lang="zh-CN" altLang="en-US" sz="2400" b="1" dirty="0"/>
                    </a:p>
                  </a:txBody>
                  <a:tcPr>
                    <a:lnL w="12700" cap="flat" cmpd="sng" algn="ctr">
                      <a:noFill/>
                      <a:prstDash val="solid"/>
                      <a:round/>
                      <a:headEnd type="none" w="med" len="med"/>
                      <a:tailEnd type="none" w="med" len="med"/>
                    </a:lnL>
                  </a:tcPr>
                </a:tc>
                <a:tc>
                  <a:txBody>
                    <a:bodyPr/>
                    <a:lstStyle/>
                    <a:p>
                      <a:pPr algn="ctr"/>
                      <a:r>
                        <a:rPr lang="en-US" altLang="zh-CN" sz="2400" b="1" dirty="0"/>
                        <a:t>1/3</a:t>
                      </a:r>
                      <a:endParaRPr lang="zh-CN" altLang="en-US" sz="2400" b="1" dirty="0"/>
                    </a:p>
                  </a:txBody>
                  <a:tcPr>
                    <a:lnT w="12700" cap="flat" cmpd="sng" algn="ctr">
                      <a:solidFill>
                        <a:schemeClr val="tx1"/>
                      </a:solidFill>
                      <a:prstDash val="solid"/>
                      <a:round/>
                      <a:headEnd type="none" w="med" len="med"/>
                      <a:tailEnd type="none" w="med" len="med"/>
                    </a:lnT>
                  </a:tcPr>
                </a:tc>
                <a:tc>
                  <a:txBody>
                    <a:bodyPr/>
                    <a:lstStyle/>
                    <a:p>
                      <a:pPr algn="ctr"/>
                      <a:r>
                        <a:rPr lang="en-US" altLang="zh-CN" sz="2400" b="1" dirty="0"/>
                        <a:t>1/6</a:t>
                      </a:r>
                      <a:endParaRPr lang="zh-CN" altLang="en-US" sz="2400" b="1" dirty="0"/>
                    </a:p>
                  </a:txBody>
                  <a:tcPr/>
                </a:tc>
                <a:tc>
                  <a:txBody>
                    <a:bodyPr/>
                    <a:lstStyle/>
                    <a:p>
                      <a:pPr algn="ctr"/>
                      <a:r>
                        <a:rPr lang="en-US" altLang="zh-CN" sz="2400" b="1" dirty="0"/>
                        <a:t>0</a:t>
                      </a:r>
                      <a:endParaRPr lang="zh-CN" altLang="en-US" sz="2400" b="1" dirty="0"/>
                    </a:p>
                  </a:txBody>
                  <a:tcPr/>
                </a:tc>
                <a:tc>
                  <a:txBody>
                    <a:bodyPr/>
                    <a:lstStyle/>
                    <a:p>
                      <a:pPr algn="ctr"/>
                      <a:r>
                        <a:rPr lang="en-US" altLang="zh-CN" sz="2400" b="1" dirty="0"/>
                        <a:t>1/2</a:t>
                      </a:r>
                      <a:endParaRPr lang="zh-CN" altLang="en-US" sz="2400" b="1" dirty="0"/>
                    </a:p>
                  </a:txBody>
                  <a:tcPr>
                    <a:lnR w="12700" cap="flat" cmpd="sng" algn="ctr">
                      <a:noFill/>
                      <a:prstDash val="solid"/>
                      <a:round/>
                      <a:headEnd type="none" w="med" len="med"/>
                      <a:tailEnd type="none" w="med" len="med"/>
                    </a:lnR>
                  </a:tcPr>
                </a:tc>
                <a:extLst>
                  <a:ext uri="{0D108BD9-81ED-4DB2-BD59-A6C34878D82A}">
                    <a16:rowId xmlns:a16="http://schemas.microsoft.com/office/drawing/2014/main" val="639159389"/>
                  </a:ext>
                </a:extLst>
              </a:tr>
              <a:tr h="410600">
                <a:tc>
                  <a:txBody>
                    <a:bodyPr/>
                    <a:lstStyle/>
                    <a:p>
                      <a:pPr algn="ctr"/>
                      <a:r>
                        <a:rPr lang="en-US" altLang="zh-CN" sz="2400" b="1" dirty="0"/>
                        <a:t>y=2</a:t>
                      </a:r>
                      <a:endParaRPr lang="zh-CN" altLang="en-US" sz="2400" b="1" dirty="0"/>
                    </a:p>
                  </a:txBody>
                  <a:tcPr>
                    <a:lnL w="12700" cap="flat" cmpd="sng" algn="ctr">
                      <a:noFill/>
                      <a:prstDash val="solid"/>
                      <a:round/>
                      <a:headEnd type="none" w="med" len="med"/>
                      <a:tailEnd type="none" w="med" len="med"/>
                    </a:lnL>
                  </a:tcPr>
                </a:tc>
                <a:tc>
                  <a:txBody>
                    <a:bodyPr/>
                    <a:lstStyle/>
                    <a:p>
                      <a:pPr algn="ctr"/>
                      <a:r>
                        <a:rPr lang="en-US" altLang="zh-CN" sz="2400" b="1" dirty="0"/>
                        <a:t>1/12</a:t>
                      </a:r>
                      <a:endParaRPr lang="zh-CN" altLang="en-US" sz="2400" b="1" dirty="0"/>
                    </a:p>
                  </a:txBody>
                  <a:tcPr/>
                </a:tc>
                <a:tc>
                  <a:txBody>
                    <a:bodyPr/>
                    <a:lstStyle/>
                    <a:p>
                      <a:pPr algn="ctr"/>
                      <a:r>
                        <a:rPr lang="en-US" altLang="zh-CN" sz="2400" b="1" dirty="0"/>
                        <a:t>0</a:t>
                      </a:r>
                      <a:endParaRPr lang="zh-CN" altLang="en-US" sz="2400" b="1" dirty="0"/>
                    </a:p>
                  </a:txBody>
                  <a:tcPr/>
                </a:tc>
                <a:tc>
                  <a:txBody>
                    <a:bodyPr/>
                    <a:lstStyle/>
                    <a:p>
                      <a:pPr algn="ctr"/>
                      <a:r>
                        <a:rPr lang="en-US" altLang="zh-CN" sz="2400" b="1" dirty="0"/>
                        <a:t>0</a:t>
                      </a:r>
                      <a:endParaRPr lang="zh-CN" altLang="en-US" sz="2400" b="1" dirty="0"/>
                    </a:p>
                  </a:txBody>
                  <a:tcPr/>
                </a:tc>
                <a:tc>
                  <a:txBody>
                    <a:bodyPr/>
                    <a:lstStyle/>
                    <a:p>
                      <a:pPr algn="ctr"/>
                      <a:r>
                        <a:rPr lang="en-US" altLang="zh-CN" sz="2400" b="1" dirty="0"/>
                        <a:t>1/12</a:t>
                      </a:r>
                      <a:endParaRPr lang="zh-CN" altLang="en-US" sz="2400" b="1" dirty="0"/>
                    </a:p>
                  </a:txBody>
                  <a:tcPr>
                    <a:lnR w="12700" cap="flat" cmpd="sng" algn="ctr">
                      <a:noFill/>
                      <a:prstDash val="solid"/>
                      <a:round/>
                      <a:headEnd type="none" w="med" len="med"/>
                      <a:tailEnd type="none" w="med" len="med"/>
                    </a:lnR>
                  </a:tcPr>
                </a:tc>
                <a:extLst>
                  <a:ext uri="{0D108BD9-81ED-4DB2-BD59-A6C34878D82A}">
                    <a16:rowId xmlns:a16="http://schemas.microsoft.com/office/drawing/2014/main" val="13803365"/>
                  </a:ext>
                </a:extLst>
              </a:tr>
              <a:tr h="410600">
                <a:tc>
                  <a:txBody>
                    <a:bodyPr/>
                    <a:lstStyle/>
                    <a:p>
                      <a:pPr algn="ctr"/>
                      <a:r>
                        <a:rPr lang="en-US" altLang="zh-CN" sz="2400" b="1" dirty="0" err="1"/>
                        <a:t>f</a:t>
                      </a:r>
                      <a:r>
                        <a:rPr lang="en-US" altLang="zh-CN" sz="2400" b="1" baseline="-25000" dirty="0" err="1"/>
                        <a:t>X</a:t>
                      </a:r>
                      <a:r>
                        <a:rPr lang="en-US" altLang="zh-CN" sz="2400" b="1" dirty="0"/>
                        <a:t>(x)</a:t>
                      </a:r>
                      <a:endParaRPr lang="zh-CN" altLang="en-US" sz="2400" b="1" dirty="0"/>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pPr algn="ctr"/>
                      <a:r>
                        <a:rPr lang="en-US" altLang="zh-CN" sz="2400" b="1" dirty="0"/>
                        <a:t>7/12</a:t>
                      </a:r>
                      <a:endParaRPr lang="zh-CN" altLang="en-US" sz="2400" b="1" dirty="0"/>
                    </a:p>
                  </a:txBody>
                  <a:tcPr>
                    <a:lnB w="12700" cap="flat" cmpd="sng" algn="ctr">
                      <a:noFill/>
                      <a:prstDash val="solid"/>
                      <a:round/>
                      <a:headEnd type="none" w="med" len="med"/>
                      <a:tailEnd type="none" w="med" len="med"/>
                    </a:lnB>
                  </a:tcPr>
                </a:tc>
                <a:tc>
                  <a:txBody>
                    <a:bodyPr/>
                    <a:lstStyle/>
                    <a:p>
                      <a:pPr algn="ctr"/>
                      <a:r>
                        <a:rPr lang="en-US" altLang="zh-CN" sz="2400" b="1" dirty="0"/>
                        <a:t>7/18</a:t>
                      </a:r>
                      <a:endParaRPr lang="zh-CN" altLang="en-US" sz="2400" b="1" dirty="0"/>
                    </a:p>
                  </a:txBody>
                  <a:tcPr>
                    <a:lnB w="12700" cap="flat" cmpd="sng" algn="ctr">
                      <a:noFill/>
                      <a:prstDash val="solid"/>
                      <a:round/>
                      <a:headEnd type="none" w="med" len="med"/>
                      <a:tailEnd type="none" w="med" len="med"/>
                    </a:lnB>
                  </a:tcPr>
                </a:tc>
                <a:tc>
                  <a:txBody>
                    <a:bodyPr/>
                    <a:lstStyle/>
                    <a:p>
                      <a:pPr algn="ctr"/>
                      <a:r>
                        <a:rPr lang="en-US" altLang="zh-CN" sz="2400" b="1" dirty="0"/>
                        <a:t>1/36</a:t>
                      </a:r>
                      <a:endParaRPr lang="zh-CN" altLang="en-US" sz="2400" b="1" dirty="0"/>
                    </a:p>
                  </a:txBody>
                  <a:tcPr>
                    <a:lnB w="12700" cap="flat" cmpd="sng" algn="ctr">
                      <a:noFill/>
                      <a:prstDash val="solid"/>
                      <a:round/>
                      <a:headEnd type="none" w="med" len="med"/>
                      <a:tailEnd type="none" w="med" len="med"/>
                    </a:lnB>
                  </a:tcPr>
                </a:tc>
                <a:tc>
                  <a:txBody>
                    <a:bodyPr/>
                    <a:lstStyle/>
                    <a:p>
                      <a:pPr algn="ctr"/>
                      <a:r>
                        <a:rPr lang="en-US" altLang="zh-CN" sz="2400" b="1" dirty="0"/>
                        <a:t>1</a:t>
                      </a:r>
                      <a:endParaRPr lang="zh-CN" altLang="en-US" sz="2400" b="1" dirty="0"/>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4192217678"/>
                  </a:ext>
                </a:extLst>
              </a:tr>
            </a:tbl>
          </a:graphicData>
        </a:graphic>
      </p:graphicFrame>
    </p:spTree>
    <p:extLst>
      <p:ext uri="{BB962C8B-B14F-4D97-AF65-F5344CB8AC3E}">
        <p14:creationId xmlns:p14="http://schemas.microsoft.com/office/powerpoint/2010/main" val="29974228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400"/>
                                        <p:tgtEl>
                                          <p:spTgt spid="8"/>
                                        </p:tgtEl>
                                        <p:attrNameLst>
                                          <p:attrName>ppt_y</p:attrName>
                                        </p:attrNameLst>
                                      </p:cBhvr>
                                      <p:tavLst>
                                        <p:tav tm="0">
                                          <p:val>
                                            <p:strVal val="#ppt_y-#ppt_h*1.125000"/>
                                          </p:val>
                                        </p:tav>
                                        <p:tav tm="100000">
                                          <p:val>
                                            <p:strVal val="#ppt_y"/>
                                          </p:val>
                                        </p:tav>
                                      </p:tavLst>
                                    </p:anim>
                                    <p:animEffect transition="in" filter="wipe(down)">
                                      <p:cBhvr>
                                        <p:cTn id="1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888133" y="157278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2" name="矩形 47"/>
          <p:cNvSpPr>
            <a:spLocks noChangeArrowheads="1"/>
          </p:cNvSpPr>
          <p:nvPr/>
        </p:nvSpPr>
        <p:spPr bwMode="auto">
          <a:xfrm>
            <a:off x="765041"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4" name="图片 3"/>
          <p:cNvPicPr>
            <a:picLocks noChangeAspect="1"/>
          </p:cNvPicPr>
          <p:nvPr/>
        </p:nvPicPr>
        <p:blipFill>
          <a:blip r:embed="rId3"/>
          <a:stretch>
            <a:fillRect/>
          </a:stretch>
        </p:blipFill>
        <p:spPr>
          <a:xfrm>
            <a:off x="1237672" y="1664229"/>
            <a:ext cx="6010166" cy="3122303"/>
          </a:xfrm>
          <a:prstGeom prst="rect">
            <a:avLst/>
          </a:prstGeom>
        </p:spPr>
      </p:pic>
      <p:sp>
        <p:nvSpPr>
          <p:cNvPr id="9" name="矩形 47"/>
          <p:cNvSpPr>
            <a:spLocks noChangeArrowheads="1"/>
          </p:cNvSpPr>
          <p:nvPr/>
        </p:nvSpPr>
        <p:spPr bwMode="auto">
          <a:xfrm>
            <a:off x="765041" y="484983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marginal distribution of X,</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2341034085"/>
              </p:ext>
            </p:extLst>
          </p:nvPr>
        </p:nvGraphicFramePr>
        <p:xfrm>
          <a:off x="1961661" y="5382788"/>
          <a:ext cx="7463692" cy="992584"/>
        </p:xfrm>
        <a:graphic>
          <a:graphicData uri="http://schemas.openxmlformats.org/drawingml/2006/table">
            <a:tbl>
              <a:tblPr firstRow="1" bandRow="1">
                <a:tableStyleId>{5940675A-B579-460E-94D1-54222C63F5DA}</a:tableStyleId>
              </a:tblPr>
              <a:tblGrid>
                <a:gridCol w="1865923">
                  <a:extLst>
                    <a:ext uri="{9D8B030D-6E8A-4147-A177-3AD203B41FA5}">
                      <a16:colId xmlns:a16="http://schemas.microsoft.com/office/drawing/2014/main" val="2175980435"/>
                    </a:ext>
                  </a:extLst>
                </a:gridCol>
                <a:gridCol w="1865923">
                  <a:extLst>
                    <a:ext uri="{9D8B030D-6E8A-4147-A177-3AD203B41FA5}">
                      <a16:colId xmlns:a16="http://schemas.microsoft.com/office/drawing/2014/main" val="3250941261"/>
                    </a:ext>
                  </a:extLst>
                </a:gridCol>
                <a:gridCol w="1865923">
                  <a:extLst>
                    <a:ext uri="{9D8B030D-6E8A-4147-A177-3AD203B41FA5}">
                      <a16:colId xmlns:a16="http://schemas.microsoft.com/office/drawing/2014/main" val="2457579714"/>
                    </a:ext>
                  </a:extLst>
                </a:gridCol>
                <a:gridCol w="1865923">
                  <a:extLst>
                    <a:ext uri="{9D8B030D-6E8A-4147-A177-3AD203B41FA5}">
                      <a16:colId xmlns:a16="http://schemas.microsoft.com/office/drawing/2014/main" val="3740979133"/>
                    </a:ext>
                  </a:extLst>
                </a:gridCol>
              </a:tblGrid>
              <a:tr h="496292">
                <a:tc>
                  <a:txBody>
                    <a:bodyPr/>
                    <a:lstStyle/>
                    <a:p>
                      <a:pPr algn="ctr"/>
                      <a:r>
                        <a:rPr lang="en-US" altLang="zh-CN" sz="2400" b="1" dirty="0"/>
                        <a:t>X</a:t>
                      </a:r>
                      <a:endParaRPr lang="zh-CN" altLang="en-US" sz="2400" b="1"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0</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1</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2</a:t>
                      </a:r>
                      <a:endParaRPr lang="zh-CN" altLang="en-US" sz="2400" b="1"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3931796"/>
                  </a:ext>
                </a:extLst>
              </a:tr>
              <a:tr h="4962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err="1"/>
                        <a:t>f</a:t>
                      </a:r>
                      <a:r>
                        <a:rPr lang="en-US" altLang="zh-CN" sz="2400" b="1" baseline="-25000" dirty="0" err="1"/>
                        <a:t>X</a:t>
                      </a:r>
                      <a:r>
                        <a:rPr lang="en-US" altLang="zh-CN" sz="2400" b="1" dirty="0"/>
                        <a:t>(x)=P(X=x)</a:t>
                      </a:r>
                      <a:endParaRPr lang="zh-CN" altLang="en-US" sz="2400" b="1"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altLang="zh-CN" sz="2400" b="1" dirty="0"/>
                        <a:t>7/12</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altLang="zh-CN" sz="2400" b="1" dirty="0"/>
                        <a:t>7/18</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altLang="zh-CN" sz="2400" b="1" dirty="0"/>
                        <a:t>1/36</a:t>
                      </a:r>
                      <a:endParaRPr lang="zh-CN" altLang="en-US" sz="2400" b="1"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351650788"/>
                  </a:ext>
                </a:extLst>
              </a:tr>
            </a:tbl>
          </a:graphicData>
        </a:graphic>
      </p:graphicFrame>
    </p:spTree>
    <p:extLst>
      <p:ext uri="{BB962C8B-B14F-4D97-AF65-F5344CB8AC3E}">
        <p14:creationId xmlns:p14="http://schemas.microsoft.com/office/powerpoint/2010/main" val="34007684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400"/>
                                        <p:tgtEl>
                                          <p:spTgt spid="12"/>
                                        </p:tgtEl>
                                        <p:attrNameLst>
                                          <p:attrName>ppt_y</p:attrName>
                                        </p:attrNameLst>
                                      </p:cBhvr>
                                      <p:tavLst>
                                        <p:tav tm="0">
                                          <p:val>
                                            <p:strVal val="#ppt_y-#ppt_h*1.125000"/>
                                          </p:val>
                                        </p:tav>
                                        <p:tav tm="100000">
                                          <p:val>
                                            <p:strVal val="#ppt_y"/>
                                          </p:val>
                                        </p:tav>
                                      </p:tavLst>
                                    </p:anim>
                                    <p:animEffect transition="in" filter="wipe(down)">
                                      <p:cBhvr>
                                        <p:cTn id="12" dur="400"/>
                                        <p:tgtEl>
                                          <p:spTgt spid="12"/>
                                        </p:tgtEl>
                                      </p:cBhvr>
                                    </p:animEffect>
                                  </p:childTnLst>
                                </p:cTn>
                              </p:par>
                              <p:par>
                                <p:cTn id="13" presetID="12" presetClass="entr" presetSubtype="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400"/>
                                        <p:tgtEl>
                                          <p:spTgt spid="4"/>
                                        </p:tgtEl>
                                        <p:attrNameLst>
                                          <p:attrName>ppt_y</p:attrName>
                                        </p:attrNameLst>
                                      </p:cBhvr>
                                      <p:tavLst>
                                        <p:tav tm="0">
                                          <p:val>
                                            <p:strVal val="#ppt_y-#ppt_h*1.125000"/>
                                          </p:val>
                                        </p:tav>
                                        <p:tav tm="100000">
                                          <p:val>
                                            <p:strVal val="#ppt_y"/>
                                          </p:val>
                                        </p:tav>
                                      </p:tavLst>
                                    </p:anim>
                                    <p:animEffect transition="in" filter="wipe(down)">
                                      <p:cBhvr>
                                        <p:cTn id="16" dur="4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par>
                                <p:cTn id="23" presetID="12" presetClass="entr" presetSubtype="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00"/>
                                        <p:tgtEl>
                                          <p:spTgt spid="10"/>
                                        </p:tgtEl>
                                        <p:attrNameLst>
                                          <p:attrName>ppt_y</p:attrName>
                                        </p:attrNameLst>
                                      </p:cBhvr>
                                      <p:tavLst>
                                        <p:tav tm="0">
                                          <p:val>
                                            <p:strVal val="#ppt_y-#ppt_h*1.125000"/>
                                          </p:val>
                                        </p:tav>
                                        <p:tav tm="100000">
                                          <p:val>
                                            <p:strVal val="#ppt_y"/>
                                          </p:val>
                                        </p:tav>
                                      </p:tavLst>
                                    </p:anim>
                                    <p:animEffect transition="in" filter="wipe(down)">
                                      <p:cBhvr>
                                        <p:cTn id="26"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1837702" y="1520035"/>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2163043" y="1623827"/>
            <a:ext cx="4033492" cy="1600420"/>
          </a:xfrm>
          <a:prstGeom prst="rect">
            <a:avLst/>
          </a:prstGeom>
        </p:spPr>
      </p:pic>
      <p:sp>
        <p:nvSpPr>
          <p:cNvPr id="11" name="矩形 47"/>
          <p:cNvSpPr>
            <a:spLocks noChangeArrowheads="1"/>
          </p:cNvSpPr>
          <p:nvPr/>
        </p:nvSpPr>
        <p:spPr bwMode="auto">
          <a:xfrm>
            <a:off x="1837702" y="3319570"/>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5" name="图片 4"/>
          <p:cNvPicPr>
            <a:picLocks noChangeAspect="1"/>
          </p:cNvPicPr>
          <p:nvPr/>
        </p:nvPicPr>
        <p:blipFill>
          <a:blip r:embed="rId4"/>
          <a:stretch>
            <a:fillRect/>
          </a:stretch>
        </p:blipFill>
        <p:spPr>
          <a:xfrm>
            <a:off x="2163043" y="3398462"/>
            <a:ext cx="4127307" cy="1469042"/>
          </a:xfrm>
          <a:prstGeom prst="rect">
            <a:avLst/>
          </a:prstGeom>
        </p:spPr>
      </p:pic>
      <p:pic>
        <p:nvPicPr>
          <p:cNvPr id="13" name="Picture 888264"/>
          <p:cNvPicPr/>
          <p:nvPr/>
        </p:nvPicPr>
        <p:blipFill>
          <a:blip r:embed="rId5"/>
          <a:stretch>
            <a:fillRect/>
          </a:stretch>
        </p:blipFill>
        <p:spPr>
          <a:xfrm>
            <a:off x="1837702" y="5036985"/>
            <a:ext cx="5011480" cy="730769"/>
          </a:xfrm>
          <a:prstGeom prst="rect">
            <a:avLst/>
          </a:prstGeom>
        </p:spPr>
      </p:pic>
    </p:spTree>
    <p:extLst>
      <p:ext uri="{BB962C8B-B14F-4D97-AF65-F5344CB8AC3E}">
        <p14:creationId xmlns:p14="http://schemas.microsoft.com/office/powerpoint/2010/main" val="4148851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par>
                                <p:cTn id="17" presetID="1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p:tgtEl>
                                          <p:spTgt spid="5"/>
                                        </p:tgtEl>
                                        <p:attrNameLst>
                                          <p:attrName>ppt_y</p:attrName>
                                        </p:attrNameLst>
                                      </p:cBhvr>
                                      <p:tavLst>
                                        <p:tav tm="0">
                                          <p:val>
                                            <p:strVal val="#ppt_y-#ppt_h*1.125000"/>
                                          </p:val>
                                        </p:tav>
                                        <p:tav tm="100000">
                                          <p:val>
                                            <p:strVal val="#ppt_y"/>
                                          </p:val>
                                        </p:tav>
                                      </p:tavLst>
                                    </p:anim>
                                    <p:animEffect transition="in" filter="wipe(down)">
                                      <p:cBhvr>
                                        <p:cTn id="20" dur="400"/>
                                        <p:tgtEl>
                                          <p:spTgt spid="5"/>
                                        </p:tgtEl>
                                      </p:cBhvr>
                                    </p:animEffect>
                                  </p:childTnLst>
                                </p:cTn>
                              </p:par>
                              <p:par>
                                <p:cTn id="21" presetID="12"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400"/>
                                        <p:tgtEl>
                                          <p:spTgt spid="13"/>
                                        </p:tgtEl>
                                        <p:attrNameLst>
                                          <p:attrName>ppt_y</p:attrName>
                                        </p:attrNameLst>
                                      </p:cBhvr>
                                      <p:tavLst>
                                        <p:tav tm="0">
                                          <p:val>
                                            <p:strVal val="#ppt_y-#ppt_h*1.125000"/>
                                          </p:val>
                                        </p:tav>
                                        <p:tav tm="100000">
                                          <p:val>
                                            <p:strVal val="#ppt_y"/>
                                          </p:val>
                                        </p:tav>
                                      </p:tavLst>
                                    </p:anim>
                                    <p:animEffect transition="in" filter="wipe(down)">
                                      <p:cBhvr>
                                        <p:cTn id="2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888133" y="3102650"/>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9" name="矩形 47"/>
          <p:cNvSpPr>
            <a:spLocks noChangeArrowheads="1"/>
          </p:cNvSpPr>
          <p:nvPr/>
        </p:nvSpPr>
        <p:spPr bwMode="auto">
          <a:xfrm>
            <a:off x="888133" y="1439298"/>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marginal distribution of Y,</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1599949465"/>
              </p:ext>
            </p:extLst>
          </p:nvPr>
        </p:nvGraphicFramePr>
        <p:xfrm>
          <a:off x="2084753" y="1972250"/>
          <a:ext cx="7463692" cy="992584"/>
        </p:xfrm>
        <a:graphic>
          <a:graphicData uri="http://schemas.openxmlformats.org/drawingml/2006/table">
            <a:tbl>
              <a:tblPr firstRow="1" bandRow="1">
                <a:tableStyleId>{5940675A-B579-460E-94D1-54222C63F5DA}</a:tableStyleId>
              </a:tblPr>
              <a:tblGrid>
                <a:gridCol w="1865923">
                  <a:extLst>
                    <a:ext uri="{9D8B030D-6E8A-4147-A177-3AD203B41FA5}">
                      <a16:colId xmlns:a16="http://schemas.microsoft.com/office/drawing/2014/main" val="2175980435"/>
                    </a:ext>
                  </a:extLst>
                </a:gridCol>
                <a:gridCol w="1865923">
                  <a:extLst>
                    <a:ext uri="{9D8B030D-6E8A-4147-A177-3AD203B41FA5}">
                      <a16:colId xmlns:a16="http://schemas.microsoft.com/office/drawing/2014/main" val="3250941261"/>
                    </a:ext>
                  </a:extLst>
                </a:gridCol>
                <a:gridCol w="1865923">
                  <a:extLst>
                    <a:ext uri="{9D8B030D-6E8A-4147-A177-3AD203B41FA5}">
                      <a16:colId xmlns:a16="http://schemas.microsoft.com/office/drawing/2014/main" val="2457579714"/>
                    </a:ext>
                  </a:extLst>
                </a:gridCol>
                <a:gridCol w="1865923">
                  <a:extLst>
                    <a:ext uri="{9D8B030D-6E8A-4147-A177-3AD203B41FA5}">
                      <a16:colId xmlns:a16="http://schemas.microsoft.com/office/drawing/2014/main" val="3740979133"/>
                    </a:ext>
                  </a:extLst>
                </a:gridCol>
              </a:tblGrid>
              <a:tr h="496292">
                <a:tc>
                  <a:txBody>
                    <a:bodyPr/>
                    <a:lstStyle/>
                    <a:p>
                      <a:pPr algn="ctr"/>
                      <a:r>
                        <a:rPr lang="en-US" altLang="zh-CN" sz="2400" b="1" dirty="0"/>
                        <a:t>Y</a:t>
                      </a:r>
                      <a:endParaRPr lang="zh-CN" altLang="en-US" sz="2400" b="1"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0</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1</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1" dirty="0"/>
                        <a:t>2</a:t>
                      </a:r>
                      <a:endParaRPr lang="zh-CN" altLang="en-US" sz="2400" b="1"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3931796"/>
                  </a:ext>
                </a:extLst>
              </a:tr>
              <a:tr h="4962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err="1"/>
                        <a:t>f</a:t>
                      </a:r>
                      <a:r>
                        <a:rPr lang="en-US" altLang="zh-CN" sz="2400" b="1" baseline="-25000" dirty="0" err="1"/>
                        <a:t>Y</a:t>
                      </a:r>
                      <a:r>
                        <a:rPr lang="en-US" altLang="zh-CN" sz="2400" b="1" dirty="0"/>
                        <a:t>(y)=P(Y=y)</a:t>
                      </a:r>
                      <a:endParaRPr lang="zh-CN" altLang="en-US" sz="2400" b="1"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altLang="zh-CN" sz="2400" b="1" dirty="0"/>
                        <a:t>5/12</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altLang="zh-CN" sz="2400" b="1" dirty="0"/>
                        <a:t>1/2</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altLang="zh-CN" sz="2400" b="1" dirty="0"/>
                        <a:t>1/12</a:t>
                      </a:r>
                      <a:endParaRPr lang="zh-CN" altLang="en-US" sz="2400" b="1"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351650788"/>
                  </a:ext>
                </a:extLst>
              </a:tr>
            </a:tbl>
          </a:graphicData>
        </a:graphic>
      </p:graphicFrame>
      <p:pic>
        <p:nvPicPr>
          <p:cNvPr id="11" name="Picture 888265"/>
          <p:cNvPicPr/>
          <p:nvPr/>
        </p:nvPicPr>
        <p:blipFill>
          <a:blip r:embed="rId3"/>
          <a:stretch>
            <a:fillRect/>
          </a:stretch>
        </p:blipFill>
        <p:spPr>
          <a:xfrm>
            <a:off x="1238787" y="3226634"/>
            <a:ext cx="3737659" cy="1697058"/>
          </a:xfrm>
          <a:prstGeom prst="rect">
            <a:avLst/>
          </a:prstGeom>
        </p:spPr>
      </p:pic>
      <p:sp>
        <p:nvSpPr>
          <p:cNvPr id="13" name="矩形 47"/>
          <p:cNvSpPr>
            <a:spLocks noChangeArrowheads="1"/>
          </p:cNvSpPr>
          <p:nvPr/>
        </p:nvSpPr>
        <p:spPr bwMode="auto">
          <a:xfrm>
            <a:off x="5718955" y="3102650"/>
            <a:ext cx="174169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4" name="Picture 888266"/>
          <p:cNvPicPr/>
          <p:nvPr/>
        </p:nvPicPr>
        <p:blipFill>
          <a:blip r:embed="rId4"/>
          <a:stretch>
            <a:fillRect/>
          </a:stretch>
        </p:blipFill>
        <p:spPr>
          <a:xfrm>
            <a:off x="6033374" y="3226634"/>
            <a:ext cx="4216604" cy="1697058"/>
          </a:xfrm>
          <a:prstGeom prst="rect">
            <a:avLst/>
          </a:prstGeom>
        </p:spPr>
      </p:pic>
      <p:pic>
        <p:nvPicPr>
          <p:cNvPr id="15" name="Picture 888267"/>
          <p:cNvPicPr/>
          <p:nvPr/>
        </p:nvPicPr>
        <p:blipFill>
          <a:blip r:embed="rId5"/>
          <a:stretch>
            <a:fillRect/>
          </a:stretch>
        </p:blipFill>
        <p:spPr>
          <a:xfrm>
            <a:off x="1186033" y="5182771"/>
            <a:ext cx="4480168" cy="725659"/>
          </a:xfrm>
          <a:prstGeom prst="rect">
            <a:avLst/>
          </a:prstGeom>
        </p:spPr>
      </p:pic>
    </p:spTree>
    <p:extLst>
      <p:ext uri="{BB962C8B-B14F-4D97-AF65-F5344CB8AC3E}">
        <p14:creationId xmlns:p14="http://schemas.microsoft.com/office/powerpoint/2010/main" val="40851562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p:tgtEl>
                                          <p:spTgt spid="11"/>
                                        </p:tgtEl>
                                        <p:attrNameLst>
                                          <p:attrName>ppt_y</p:attrName>
                                        </p:attrNameLst>
                                      </p:cBhvr>
                                      <p:tavLst>
                                        <p:tav tm="0">
                                          <p:val>
                                            <p:strVal val="#ppt_y-#ppt_h*1.125000"/>
                                          </p:val>
                                        </p:tav>
                                        <p:tav tm="100000">
                                          <p:val>
                                            <p:strVal val="#ppt_y"/>
                                          </p:val>
                                        </p:tav>
                                      </p:tavLst>
                                    </p:anim>
                                    <p:animEffect transition="in" filter="wipe(down)">
                                      <p:cBhvr>
                                        <p:cTn id="22" dur="4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400"/>
                                        <p:tgtEl>
                                          <p:spTgt spid="13"/>
                                        </p:tgtEl>
                                        <p:attrNameLst>
                                          <p:attrName>ppt_y</p:attrName>
                                        </p:attrNameLst>
                                      </p:cBhvr>
                                      <p:tavLst>
                                        <p:tav tm="0">
                                          <p:val>
                                            <p:strVal val="#ppt_y-#ppt_h*1.125000"/>
                                          </p:val>
                                        </p:tav>
                                        <p:tav tm="100000">
                                          <p:val>
                                            <p:strVal val="#ppt_y"/>
                                          </p:val>
                                        </p:tav>
                                      </p:tavLst>
                                    </p:anim>
                                    <p:animEffect transition="in" filter="wipe(down)">
                                      <p:cBhvr>
                                        <p:cTn id="28" dur="400"/>
                                        <p:tgtEl>
                                          <p:spTgt spid="13"/>
                                        </p:tgtEl>
                                      </p:cBhvr>
                                    </p:animEffect>
                                  </p:childTnLst>
                                </p:cTn>
                              </p:par>
                              <p:par>
                                <p:cTn id="29" presetID="12" presetClass="entr" presetSubtype="1"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400"/>
                                        <p:tgtEl>
                                          <p:spTgt spid="14"/>
                                        </p:tgtEl>
                                        <p:attrNameLst>
                                          <p:attrName>ppt_y</p:attrName>
                                        </p:attrNameLst>
                                      </p:cBhvr>
                                      <p:tavLst>
                                        <p:tav tm="0">
                                          <p:val>
                                            <p:strVal val="#ppt_y-#ppt_h*1.125000"/>
                                          </p:val>
                                        </p:tav>
                                        <p:tav tm="100000">
                                          <p:val>
                                            <p:strVal val="#ppt_y"/>
                                          </p:val>
                                        </p:tav>
                                      </p:tavLst>
                                    </p:anim>
                                    <p:animEffect transition="in" filter="wipe(down)">
                                      <p:cBhvr>
                                        <p:cTn id="32" dur="4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400"/>
                                        <p:tgtEl>
                                          <p:spTgt spid="15"/>
                                        </p:tgtEl>
                                        <p:attrNameLst>
                                          <p:attrName>ppt_y</p:attrName>
                                        </p:attrNameLst>
                                      </p:cBhvr>
                                      <p:tavLst>
                                        <p:tav tm="0">
                                          <p:val>
                                            <p:strVal val="#ppt_y-#ppt_h*1.125000"/>
                                          </p:val>
                                        </p:tav>
                                        <p:tav tm="100000">
                                          <p:val>
                                            <p:strVal val="#ppt_y"/>
                                          </p:val>
                                        </p:tav>
                                      </p:tavLst>
                                    </p:anim>
                                    <p:animEffect transition="in" filter="wipe(down)">
                                      <p:cBhvr>
                                        <p:cTn id="38"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 random variable X has the following PF:</a:t>
            </a: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pic>
        <p:nvPicPr>
          <p:cNvPr id="3" name="图片 2"/>
          <p:cNvPicPr>
            <a:picLocks noChangeAspect="1"/>
          </p:cNvPicPr>
          <p:nvPr/>
        </p:nvPicPr>
        <p:blipFill>
          <a:blip r:embed="rId3"/>
          <a:stretch>
            <a:fillRect/>
          </a:stretch>
        </p:blipFill>
        <p:spPr>
          <a:xfrm>
            <a:off x="3079995" y="1960855"/>
            <a:ext cx="5641974" cy="687468"/>
          </a:xfrm>
          <a:prstGeom prst="rect">
            <a:avLst/>
          </a:prstGeom>
        </p:spPr>
      </p:pic>
      <p:sp>
        <p:nvSpPr>
          <p:cNvPr id="8" name="矩形 47"/>
          <p:cNvSpPr>
            <a:spLocks noChangeArrowheads="1"/>
          </p:cNvSpPr>
          <p:nvPr/>
        </p:nvSpPr>
        <p:spPr bwMode="auto">
          <a:xfrm>
            <a:off x="765041" y="2641178"/>
            <a:ext cx="11099855"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Does the expectation of X exist?</a:t>
            </a: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9" name="矩形 47"/>
          <p:cNvSpPr>
            <a:spLocks noChangeArrowheads="1"/>
          </p:cNvSpPr>
          <p:nvPr/>
        </p:nvSpPr>
        <p:spPr bwMode="auto">
          <a:xfrm>
            <a:off x="765041" y="3260921"/>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4" name="图片 3"/>
          <p:cNvPicPr>
            <a:picLocks noChangeAspect="1"/>
          </p:cNvPicPr>
          <p:nvPr/>
        </p:nvPicPr>
        <p:blipFill>
          <a:blip r:embed="rId4"/>
          <a:stretch>
            <a:fillRect/>
          </a:stretch>
        </p:blipFill>
        <p:spPr>
          <a:xfrm>
            <a:off x="2344466" y="4132231"/>
            <a:ext cx="7860214" cy="448401"/>
          </a:xfrm>
          <a:prstGeom prst="rect">
            <a:avLst/>
          </a:prstGeom>
        </p:spPr>
      </p:pic>
      <p:sp>
        <p:nvSpPr>
          <p:cNvPr id="11" name="矩形 47"/>
          <p:cNvSpPr>
            <a:spLocks noChangeArrowheads="1"/>
          </p:cNvSpPr>
          <p:nvPr/>
        </p:nvSpPr>
        <p:spPr bwMode="auto">
          <a:xfrm>
            <a:off x="765041" y="4787984"/>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expectation of X does not exist.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4149358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9"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888132" y="3524753"/>
                <a:ext cx="11099855" cy="184819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correlation coefficient is</a:t>
                </a:r>
              </a:p>
              <a:p>
                <a:pPr algn="ct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zh-CN" altLang="en-US"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ρ</m:t>
                        </m:r>
                      </m:e>
                      <m:sub>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XY</m:t>
                        </m:r>
                      </m:sub>
                    </m:sSub>
                    <m: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Cov</m:t>
                        </m:r>
                        <m: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Y</m:t>
                        </m:r>
                        <m: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ad>
                          <m:radPr>
                            <m:degHide m:val="on"/>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V</m:t>
                            </m:r>
                            <m:d>
                              <m:dPr>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V</m:t>
                            </m:r>
                            <m: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Y</m:t>
                            </m:r>
                            <m:r>
                              <a:rPr lang="en-US" altLang="zh-CN" b="0" i="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den>
                    </m:f>
                    <m:r>
                      <a:rPr lang="en-US" altLang="zh-CN"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7</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54</m:t>
                            </m:r>
                          </m:den>
                        </m:f>
                      </m:num>
                      <m:den>
                        <m:rad>
                          <m:radPr>
                            <m:degHide m:val="on"/>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49</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162</m:t>
                                </m:r>
                              </m:den>
                            </m:f>
                          </m:e>
                        </m:rad>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7</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18</m:t>
                                </m:r>
                              </m:den>
                            </m:f>
                          </m:e>
                        </m:rad>
                      </m:den>
                    </m:f>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ad>
                          <m:radPr>
                            <m:degHide m:val="on"/>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7</m:t>
                            </m:r>
                          </m:e>
                        </m:rad>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7</m:t>
                        </m:r>
                      </m:den>
                    </m:f>
                  </m:oMath>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888132" y="3524753"/>
                <a:ext cx="11099855" cy="1848190"/>
              </a:xfrm>
              <a:prstGeom prst="rect">
                <a:avLst/>
              </a:prstGeom>
              <a:blipFill>
                <a:blip r:embed="rId3"/>
                <a:stretch>
                  <a:fillRect l="-1153" t="-33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47"/>
              <p:cNvSpPr>
                <a:spLocks noChangeArrowheads="1"/>
              </p:cNvSpPr>
              <p:nvPr/>
            </p:nvSpPr>
            <p:spPr bwMode="auto">
              <a:xfrm>
                <a:off x="888132" y="1668935"/>
                <a:ext cx="11099855" cy="171514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covariance is</a:t>
                </a:r>
              </a:p>
              <a:p>
                <a:pPr algn="ctr">
                  <a:spcBef>
                    <a:spcPct val="0"/>
                  </a:spcBef>
                  <a:buNone/>
                </a:pPr>
                <a14:m>
                  <m:oMathPara xmlns:m="http://schemas.openxmlformats.org/officeDocument/2006/math">
                    <m:oMathParaPr>
                      <m:jc m:val="centerGroup"/>
                    </m:oMathParaPr>
                    <m:oMath xmlns:m="http://schemas.openxmlformats.org/officeDocument/2006/math">
                      <m:sSub>
                        <m:sSubPr>
                          <m:ctrlPr>
                            <a:rPr lang="en-US" altLang="zh-CN"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𝑋𝑌</m:t>
                          </m:r>
                        </m:sub>
                      </m:sSub>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𝑋𝑌</m:t>
                          </m:r>
                        </m:e>
                      </m:d>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oMath>
                  </m:oMathPara>
                </a14:m>
                <a:endParaRPr lang="en-US" altLang="zh-CN" b="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gn="ctr">
                  <a:spcBef>
                    <a:spcPct val="0"/>
                  </a:spcBef>
                  <a:buNone/>
                </a:pPr>
                <a14:m>
                  <m:oMath xmlns:m="http://schemas.openxmlformats.org/officeDocument/2006/math">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den>
                    </m:f>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7</m:t>
                        </m:r>
                      </m:num>
                      <m:den>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54</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9" name="矩形 47"/>
              <p:cNvSpPr>
                <a:spLocks noRot="1" noChangeAspect="1" noMove="1" noResize="1" noEditPoints="1" noAdjustHandles="1" noChangeArrowheads="1" noChangeShapeType="1" noTextEdit="1"/>
              </p:cNvSpPr>
              <p:nvPr/>
            </p:nvSpPr>
            <p:spPr bwMode="auto">
              <a:xfrm>
                <a:off x="888132" y="1668935"/>
                <a:ext cx="11099855" cy="1715141"/>
              </a:xfrm>
              <a:prstGeom prst="rect">
                <a:avLst/>
              </a:prstGeom>
              <a:blipFill>
                <a:blip r:embed="rId4"/>
                <a:stretch>
                  <a:fillRect l="-1153" t="-39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612805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400"/>
                                        <p:tgtEl>
                                          <p:spTgt spid="8"/>
                                        </p:tgtEl>
                                        <p:attrNameLst>
                                          <p:attrName>ppt_y</p:attrName>
                                        </p:attrNameLst>
                                      </p:cBhvr>
                                      <p:tavLst>
                                        <p:tav tm="0">
                                          <p:val>
                                            <p:strVal val="#ppt_y-#ppt_h*1.125000"/>
                                          </p:val>
                                        </p:tav>
                                        <p:tav tm="100000">
                                          <p:val>
                                            <p:strVal val="#ppt_y"/>
                                          </p:val>
                                        </p:tav>
                                      </p:tavLst>
                                    </p:anim>
                                    <p:animEffect transition="in" filter="wipe(down)">
                                      <p:cBhvr>
                                        <p:cTn id="14"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22242" y="4208498"/>
            <a:ext cx="982089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the correlation coefficient between X and Y .</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1222242" y="1959858"/>
            <a:ext cx="9996744"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4.5.2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X and Y be two random variables having the joint PDF</a:t>
            </a:r>
          </a:p>
        </p:txBody>
      </p:sp>
      <p:pic>
        <p:nvPicPr>
          <p:cNvPr id="6" name="Picture 888271"/>
          <p:cNvPicPr/>
          <p:nvPr/>
        </p:nvPicPr>
        <p:blipFill>
          <a:blip r:embed="rId3"/>
          <a:stretch>
            <a:fillRect/>
          </a:stretch>
        </p:blipFill>
        <p:spPr>
          <a:xfrm>
            <a:off x="3661189" y="2947631"/>
            <a:ext cx="4445318" cy="1064609"/>
          </a:xfrm>
          <a:prstGeom prst="rect">
            <a:avLst/>
          </a:prstGeom>
        </p:spPr>
      </p:pic>
    </p:spTree>
    <p:extLst>
      <p:ext uri="{BB962C8B-B14F-4D97-AF65-F5344CB8AC3E}">
        <p14:creationId xmlns:p14="http://schemas.microsoft.com/office/powerpoint/2010/main" val="2694572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400"/>
                                        <p:tgtEl>
                                          <p:spTgt spid="8"/>
                                        </p:tgtEl>
                                        <p:attrNameLst>
                                          <p:attrName>ppt_y</p:attrName>
                                        </p:attrNameLst>
                                      </p:cBhvr>
                                      <p:tavLst>
                                        <p:tav tm="0">
                                          <p:val>
                                            <p:strVal val="#ppt_y-#ppt_h*1.125000"/>
                                          </p:val>
                                        </p:tav>
                                        <p:tav tm="100000">
                                          <p:val>
                                            <p:strVal val="#ppt_y"/>
                                          </p:val>
                                        </p:tav>
                                      </p:tavLst>
                                    </p:anim>
                                    <p:animEffect transition="in" filter="wipe(down)">
                                      <p:cBhvr>
                                        <p:cTn id="11" dur="400"/>
                                        <p:tgtEl>
                                          <p:spTgt spid="8"/>
                                        </p:tgtEl>
                                      </p:cBhvr>
                                    </p:animEffect>
                                  </p:childTnLst>
                                </p:cTn>
                              </p:par>
                              <p:par>
                                <p:cTn id="12" presetID="12" presetClass="entr" presetSubtype="1"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400"/>
                                        <p:tgtEl>
                                          <p:spTgt spid="6"/>
                                        </p:tgtEl>
                                        <p:attrNameLst>
                                          <p:attrName>ppt_y</p:attrName>
                                        </p:attrNameLst>
                                      </p:cBhvr>
                                      <p:tavLst>
                                        <p:tav tm="0">
                                          <p:val>
                                            <p:strVal val="#ppt_y-#ppt_h*1.125000"/>
                                          </p:val>
                                        </p:tav>
                                        <p:tav tm="100000">
                                          <p:val>
                                            <p:strVal val="#ppt_y"/>
                                          </p:val>
                                        </p:tav>
                                      </p:tavLst>
                                    </p:anim>
                                    <p:animEffect transition="in" filter="wipe(down)">
                                      <p:cBhvr>
                                        <p:cTn id="15"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888133" y="157278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2" name="矩形 47"/>
          <p:cNvSpPr>
            <a:spLocks noChangeArrowheads="1"/>
          </p:cNvSpPr>
          <p:nvPr/>
        </p:nvSpPr>
        <p:spPr bwMode="auto">
          <a:xfrm>
            <a:off x="765041"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1" name="Picture 888272"/>
          <p:cNvPicPr/>
          <p:nvPr/>
        </p:nvPicPr>
        <p:blipFill>
          <a:blip r:embed="rId3"/>
          <a:stretch>
            <a:fillRect/>
          </a:stretch>
        </p:blipFill>
        <p:spPr>
          <a:xfrm>
            <a:off x="1222381" y="1496694"/>
            <a:ext cx="4976447" cy="4452790"/>
          </a:xfrm>
          <a:prstGeom prst="rect">
            <a:avLst/>
          </a:prstGeom>
        </p:spPr>
      </p:pic>
      <p:pic>
        <p:nvPicPr>
          <p:cNvPr id="3" name="图片 2"/>
          <p:cNvPicPr>
            <a:picLocks noChangeAspect="1"/>
          </p:cNvPicPr>
          <p:nvPr/>
        </p:nvPicPr>
        <p:blipFill rotWithShape="1">
          <a:blip r:embed="rId4"/>
          <a:srcRect r="53168"/>
          <a:stretch/>
        </p:blipFill>
        <p:spPr>
          <a:xfrm>
            <a:off x="7143455" y="2334289"/>
            <a:ext cx="2640625" cy="2546550"/>
          </a:xfrm>
          <a:prstGeom prst="rect">
            <a:avLst/>
          </a:prstGeom>
        </p:spPr>
      </p:pic>
    </p:spTree>
    <p:extLst>
      <p:ext uri="{BB962C8B-B14F-4D97-AF65-F5344CB8AC3E}">
        <p14:creationId xmlns:p14="http://schemas.microsoft.com/office/powerpoint/2010/main" val="29585272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400"/>
                                        <p:tgtEl>
                                          <p:spTgt spid="12"/>
                                        </p:tgtEl>
                                        <p:attrNameLst>
                                          <p:attrName>ppt_y</p:attrName>
                                        </p:attrNameLst>
                                      </p:cBhvr>
                                      <p:tavLst>
                                        <p:tav tm="0">
                                          <p:val>
                                            <p:strVal val="#ppt_y-#ppt_h*1.125000"/>
                                          </p:val>
                                        </p:tav>
                                        <p:tav tm="100000">
                                          <p:val>
                                            <p:strVal val="#ppt_y"/>
                                          </p:val>
                                        </p:tav>
                                      </p:tavLst>
                                    </p:anim>
                                    <p:animEffect transition="in" filter="wipe(down)">
                                      <p:cBhvr>
                                        <p:cTn id="12" dur="400"/>
                                        <p:tgtEl>
                                          <p:spTgt spid="12"/>
                                        </p:tgtEl>
                                      </p:cBhvr>
                                    </p:animEffect>
                                  </p:childTnLst>
                                </p:cTn>
                              </p:par>
                              <p:par>
                                <p:cTn id="13" presetID="12" presetClass="entr" presetSubtype="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p:tgtEl>
                                          <p:spTgt spid="11"/>
                                        </p:tgtEl>
                                        <p:attrNameLst>
                                          <p:attrName>ppt_y</p:attrName>
                                        </p:attrNameLst>
                                      </p:cBhvr>
                                      <p:tavLst>
                                        <p:tav tm="0">
                                          <p:val>
                                            <p:strVal val="#ppt_y-#ppt_h*1.125000"/>
                                          </p:val>
                                        </p:tav>
                                        <p:tav tm="100000">
                                          <p:val>
                                            <p:strVal val="#ppt_y"/>
                                          </p:val>
                                        </p:tav>
                                      </p:tavLst>
                                    </p:anim>
                                    <p:animEffect transition="in" filter="wipe(down)">
                                      <p:cBhvr>
                                        <p:cTn id="16" dur="400"/>
                                        <p:tgtEl>
                                          <p:spTgt spid="11"/>
                                        </p:tgtEl>
                                      </p:cBhvr>
                                    </p:animEffect>
                                  </p:childTnLst>
                                </p:cTn>
                              </p:par>
                              <p:par>
                                <p:cTn id="17" presetID="1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400"/>
                                        <p:tgtEl>
                                          <p:spTgt spid="3"/>
                                        </p:tgtEl>
                                        <p:attrNameLst>
                                          <p:attrName>ppt_y</p:attrName>
                                        </p:attrNameLst>
                                      </p:cBhvr>
                                      <p:tavLst>
                                        <p:tav tm="0">
                                          <p:val>
                                            <p:strVal val="#ppt_y-#ppt_h*1.125000"/>
                                          </p:val>
                                        </p:tav>
                                        <p:tav tm="100000">
                                          <p:val>
                                            <p:strVal val="#ppt_y"/>
                                          </p:val>
                                        </p:tav>
                                      </p:tavLst>
                                    </p:anim>
                                    <p:animEffect transition="in" filter="wipe(down)">
                                      <p:cBhvr>
                                        <p:cTn id="20"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41" y="1191999"/>
                <a:ext cx="11099855" cy="23892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marginal density of X is as follows,</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x ≤ 0 or x ≥ 1,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16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0</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(ii)	If 0 &lt; x &lt; 1,</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sub>
                      </m:sSub>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𝑑𝑦</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𝑑𝑦</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=2(1−</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41" y="1191999"/>
                <a:ext cx="11099855" cy="2389236"/>
              </a:xfrm>
              <a:prstGeom prst="rect">
                <a:avLst/>
              </a:prstGeom>
              <a:blipFill>
                <a:blip r:embed="rId3"/>
                <a:stretch>
                  <a:fillRect l="-1098" t="-281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765041" y="3581235"/>
                <a:ext cx="11099855" cy="298927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summary,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sub>
                    </m:sSub>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eqArr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m:rPr>
                                <m:nor/>
                              </m:rP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,0&lt;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&lt;1</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e>
                        </m:eqArr>
                      </m:e>
                    </m:d>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×2(1−</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×2(1−</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m:t>
                          </m:r>
                        </m:den>
                      </m:f>
                    </m:oMath>
                  </m:oMathPara>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765041" y="3581235"/>
                <a:ext cx="11099855" cy="2989272"/>
              </a:xfrm>
              <a:prstGeom prst="rect">
                <a:avLst/>
              </a:prstGeom>
              <a:blipFill>
                <a:blip r:embed="rId4"/>
                <a:stretch>
                  <a:fillRect l="-109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3641203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39" y="1033736"/>
                <a:ext cx="11099855" cy="359283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e>
                          </m:d>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18</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marginal density of Y is as follows,</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y ≤ 0 or y ≥ 1,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16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0</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(ii)	If 0 &lt; y &lt; 1,</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sup>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oMath>
                  </m:oMathPara>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endPar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39" y="1033736"/>
                <a:ext cx="11099855" cy="3592835"/>
              </a:xfrm>
              <a:prstGeom prst="rect">
                <a:avLst/>
              </a:prstGeom>
              <a:blipFill>
                <a:blip r:embed="rId3"/>
                <a:stretch>
                  <a:fillRect l="-109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765040" y="4150082"/>
                <a:ext cx="11099855" cy="202137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summary,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sub>
                    </m:sSub>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eqArrPr>
                          <m:e>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,0&lt;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&lt;1</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e>
                        </m:eqArr>
                      </m:e>
                    </m:d>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𝑑𝑦</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m:rPr>
                              <m:nor/>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y</m:t>
                          </m:r>
                          <m:r>
                            <m:rPr>
                              <m:nor/>
                            </m:rP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765040" y="4150082"/>
                <a:ext cx="11099855" cy="2021379"/>
              </a:xfrm>
              <a:prstGeom prst="rect">
                <a:avLst/>
              </a:prstGeom>
              <a:blipFill>
                <a:blip r:embed="rId4"/>
                <a:stretch>
                  <a:fillRect l="-109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8870237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092145" y="1240998"/>
                <a:ext cx="11099855" cy="516948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Para xmlns:m="http://schemas.openxmlformats.org/officeDocument/2006/math">
                    <m:oMathParaPr>
                      <m:jc m:val="centerGroup"/>
                    </m:oMathParaPr>
                    <m:oMath xmlns:m="http://schemas.openxmlformats.org/officeDocument/2006/math">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sub>
                          </m:sSub>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𝑦𝑑𝑦</m:t>
                          </m:r>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a:ea typeface="Cambria Math" panose="02040503050406030204" pitchFamily="18" charset="0"/>
                              <a:cs typeface="+mn-ea"/>
                              <a:sym typeface="微软雅黑" pitchFamily="34" charset="-122"/>
                            </a:rPr>
                            <m:t>𝑌</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e>
                          </m:d>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18</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covariance is </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𝑋𝑌</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𝑋𝑌</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36</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correlation coefficient is</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zh-CN" altLang="en-US"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ρ</m:t>
                          </m:r>
                        </m:e>
                        <m:sub>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XY</m:t>
                          </m:r>
                        </m:sub>
                      </m:sSub>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Cov</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Y</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V</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V</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Y</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den>
                      </m:f>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36</m:t>
                              </m:r>
                            </m:den>
                          </m:f>
                        </m:num>
                        <m:den>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8</m:t>
                                  </m:r>
                                </m:den>
                              </m:f>
                            </m:e>
                          </m:ra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18</m:t>
                                  </m:r>
                                </m:den>
                              </m:f>
                            </m:e>
                          </m:rad>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m:oMathPara>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1092145" y="1240998"/>
                <a:ext cx="11099855" cy="5169484"/>
              </a:xfrm>
              <a:prstGeom prst="rect">
                <a:avLst/>
              </a:prstGeom>
              <a:blipFill rotWithShape="1">
                <a:blip r:embed="rId3"/>
                <a:stretch>
                  <a:fillRect l="-109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7049575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07089" y="1648604"/>
            <a:ext cx="10633926"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and Y are </a:t>
            </a: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positive correlated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&gt; 0. X and Y are </a:t>
            </a: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negative correlated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&lt; 0. X and Y are </a:t>
            </a:r>
            <a:r>
              <a:rPr lang="en-US" altLang="zh-CN" sz="28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uncorrelated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 0.</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4.5	Covariance and Correlation</a:t>
            </a:r>
          </a:p>
        </p:txBody>
      </p:sp>
      <p:sp>
        <p:nvSpPr>
          <p:cNvPr id="4" name="矩形 3"/>
          <p:cNvSpPr/>
          <p:nvPr/>
        </p:nvSpPr>
        <p:spPr>
          <a:xfrm>
            <a:off x="1007089" y="1191999"/>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4.5.3</a:t>
            </a:r>
          </a:p>
        </p:txBody>
      </p:sp>
      <p:sp>
        <p:nvSpPr>
          <p:cNvPr id="5" name="文本框 4"/>
          <p:cNvSpPr txBox="1"/>
          <p:nvPr/>
        </p:nvSpPr>
        <p:spPr>
          <a:xfrm>
            <a:off x="1007089" y="3382522"/>
            <a:ext cx="10897695" cy="3046988"/>
          </a:xfrm>
          <a:prstGeom prst="rect">
            <a:avLst/>
          </a:prstGeom>
          <a:noFill/>
        </p:spPr>
        <p:txBody>
          <a:bodyPr wrap="square" rtlCol="0">
            <a:spAutoFit/>
          </a:bodyPr>
          <a:lstStyle/>
          <a:p>
            <a:pPr lvl="0"/>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and Y are uncorrelated, it means that X and Y have no linear relationship. It is possible that there exists other relationships between the two variables.</a:t>
            </a:r>
          </a:p>
          <a:p>
            <a:pPr lvl="0"/>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lvl="0"/>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Theorem 4.1.6, if X and Y are independent, then E(XY ) = E(X)E(Y ),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 0. That is, </a:t>
            </a:r>
            <a:r>
              <a:rPr lang="en-US" altLang="zh-CN" sz="24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independence implies </a:t>
            </a:r>
            <a:r>
              <a:rPr lang="en-US" altLang="zh-CN" sz="2400" b="1" dirty="0" err="1">
                <a:solidFill>
                  <a:srgbClr val="4F91A0"/>
                </a:solidFill>
                <a:latin typeface="Cambria Math" panose="02040503050406030204" pitchFamily="18" charset="0"/>
                <a:ea typeface="Cambria Math" panose="02040503050406030204" pitchFamily="18" charset="0"/>
                <a:cs typeface="+mn-ea"/>
                <a:sym typeface="微软雅黑" pitchFamily="34" charset="-122"/>
              </a:rPr>
              <a:t>uncorrelation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Equivalently, if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 or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0, then X and Y are dependent. However, if X and Y are uncorrelated, they are either dependent or independent. </a:t>
            </a:r>
            <a:r>
              <a:rPr lang="en-US" altLang="zh-CN" sz="24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Uncorrelated variables are not necessarily independent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6" name="矩形 5"/>
          <p:cNvSpPr/>
          <p:nvPr/>
        </p:nvSpPr>
        <p:spPr>
          <a:xfrm>
            <a:off x="1007089" y="2797755"/>
            <a:ext cx="222123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4.5.2</a:t>
            </a:r>
          </a:p>
        </p:txBody>
      </p:sp>
    </p:spTree>
    <p:extLst>
      <p:ext uri="{BB962C8B-B14F-4D97-AF65-F5344CB8AC3E}">
        <p14:creationId xmlns:p14="http://schemas.microsoft.com/office/powerpoint/2010/main" val="1183686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400"/>
                                        <p:tgtEl>
                                          <p:spTgt spid="6"/>
                                        </p:tgtEl>
                                        <p:attrNameLst>
                                          <p:attrName>ppt_y</p:attrName>
                                        </p:attrNameLst>
                                      </p:cBhvr>
                                      <p:tavLst>
                                        <p:tav tm="0">
                                          <p:val>
                                            <p:strVal val="#ppt_y-#ppt_h*1.125000"/>
                                          </p:val>
                                        </p:tav>
                                        <p:tav tm="100000">
                                          <p:val>
                                            <p:strVal val="#ppt_y"/>
                                          </p:val>
                                        </p:tav>
                                      </p:tavLst>
                                    </p:anim>
                                    <p:animEffect transition="in" filter="wipe(down)">
                                      <p:cBhvr>
                                        <p:cTn id="18" dur="400"/>
                                        <p:tgtEl>
                                          <p:spTgt spid="6"/>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400"/>
                                        <p:tgtEl>
                                          <p:spTgt spid="5"/>
                                        </p:tgtEl>
                                        <p:attrNameLst>
                                          <p:attrName>ppt_y</p:attrName>
                                        </p:attrNameLst>
                                      </p:cBhvr>
                                      <p:tavLst>
                                        <p:tav tm="0">
                                          <p:val>
                                            <p:strVal val="#ppt_y-#ppt_h*1.125000"/>
                                          </p:val>
                                        </p:tav>
                                        <p:tav tm="100000">
                                          <p:val>
                                            <p:strVal val="#ppt_y"/>
                                          </p:val>
                                        </p:tav>
                                      </p:tavLst>
                                    </p:anim>
                                    <p:animEffect transition="in" filter="wipe(down)">
                                      <p:cBhvr>
                                        <p:cTn id="22"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22242" y="3409391"/>
            <a:ext cx="982089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joint PDF of (X,Y ) is</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1222242" y="1537827"/>
            <a:ext cx="9996744"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4.5.4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(X,Y ) is uniformly distributed over the unit circle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show that X and Y are dependent but uncorrelated.</a:t>
            </a:r>
          </a:p>
        </p:txBody>
      </p:sp>
      <p:sp>
        <p:nvSpPr>
          <p:cNvPr id="7" name="矩形 47"/>
          <p:cNvSpPr>
            <a:spLocks noChangeArrowheads="1"/>
          </p:cNvSpPr>
          <p:nvPr/>
        </p:nvSpPr>
        <p:spPr bwMode="auto">
          <a:xfrm>
            <a:off x="1222242" y="2922813"/>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9" name="Picture 888294"/>
          <p:cNvPicPr/>
          <p:nvPr/>
        </p:nvPicPr>
        <p:blipFill>
          <a:blip r:embed="rId3"/>
          <a:stretch>
            <a:fillRect/>
          </a:stretch>
        </p:blipFill>
        <p:spPr>
          <a:xfrm>
            <a:off x="5248836" y="3334297"/>
            <a:ext cx="3789656" cy="850690"/>
          </a:xfrm>
          <a:prstGeom prst="rect">
            <a:avLst/>
          </a:prstGeom>
        </p:spPr>
      </p:pic>
      <p:sp>
        <p:nvSpPr>
          <p:cNvPr id="10" name="矩形 47"/>
          <p:cNvSpPr>
            <a:spLocks noChangeArrowheads="1"/>
          </p:cNvSpPr>
          <p:nvPr/>
        </p:nvSpPr>
        <p:spPr bwMode="auto">
          <a:xfrm>
            <a:off x="1222242" y="4109816"/>
            <a:ext cx="982089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support set is shown in Figure 4.7.</a:t>
            </a:r>
          </a:p>
        </p:txBody>
      </p:sp>
      <p:pic>
        <p:nvPicPr>
          <p:cNvPr id="3" name="图片 2"/>
          <p:cNvPicPr>
            <a:picLocks noChangeAspect="1"/>
          </p:cNvPicPr>
          <p:nvPr/>
        </p:nvPicPr>
        <p:blipFill rotWithShape="1">
          <a:blip r:embed="rId4"/>
          <a:srcRect r="66998"/>
          <a:stretch/>
        </p:blipFill>
        <p:spPr>
          <a:xfrm>
            <a:off x="8229600" y="3214980"/>
            <a:ext cx="3453822" cy="3154092"/>
          </a:xfrm>
          <a:prstGeom prst="rect">
            <a:avLst/>
          </a:prstGeom>
        </p:spPr>
      </p:pic>
      <p:sp>
        <p:nvSpPr>
          <p:cNvPr id="4" name="文本框 3">
            <a:extLst>
              <a:ext uri="{FF2B5EF4-FFF2-40B4-BE49-F238E27FC236}">
                <a16:creationId xmlns:a16="http://schemas.microsoft.com/office/drawing/2014/main" id="{05B3E750-1880-4DF8-891A-D706B4E3CB91}"/>
              </a:ext>
            </a:extLst>
          </p:cNvPr>
          <p:cNvSpPr txBox="1"/>
          <p:nvPr/>
        </p:nvSpPr>
        <p:spPr>
          <a:xfrm>
            <a:off x="8995145" y="6307693"/>
            <a:ext cx="1307804" cy="400110"/>
          </a:xfrm>
          <a:prstGeom prst="rect">
            <a:avLst/>
          </a:prstGeom>
          <a:noFill/>
        </p:spPr>
        <p:txBody>
          <a:bodyPr wrap="square" rtlCol="0">
            <a:spAutoFit/>
          </a:bodyPr>
          <a:lstStyle/>
          <a:p>
            <a: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Figure 4.7</a:t>
            </a:r>
            <a:endParaRPr lang="zh-CN" altLang="en-US" sz="2000" dirty="0"/>
          </a:p>
        </p:txBody>
      </p:sp>
    </p:spTree>
    <p:extLst>
      <p:ext uri="{BB962C8B-B14F-4D97-AF65-F5344CB8AC3E}">
        <p14:creationId xmlns:p14="http://schemas.microsoft.com/office/powerpoint/2010/main" val="33427106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7"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1127315" y="1490938"/>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1" name="矩形 47"/>
          <p:cNvSpPr>
            <a:spLocks noChangeArrowheads="1"/>
          </p:cNvSpPr>
          <p:nvPr/>
        </p:nvSpPr>
        <p:spPr bwMode="auto">
          <a:xfrm>
            <a:off x="6610917" y="1490938"/>
            <a:ext cx="116765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4" name="图片 3"/>
          <p:cNvPicPr>
            <a:picLocks noChangeAspect="1"/>
          </p:cNvPicPr>
          <p:nvPr/>
        </p:nvPicPr>
        <p:blipFill>
          <a:blip r:embed="rId3"/>
          <a:stretch>
            <a:fillRect/>
          </a:stretch>
        </p:blipFill>
        <p:spPr>
          <a:xfrm>
            <a:off x="1518646" y="1490938"/>
            <a:ext cx="5092272" cy="3100107"/>
          </a:xfrm>
          <a:prstGeom prst="rect">
            <a:avLst/>
          </a:prstGeom>
        </p:spPr>
      </p:pic>
      <p:pic>
        <p:nvPicPr>
          <p:cNvPr id="6" name="图片 5"/>
          <p:cNvPicPr>
            <a:picLocks noChangeAspect="1"/>
          </p:cNvPicPr>
          <p:nvPr/>
        </p:nvPicPr>
        <p:blipFill>
          <a:blip r:embed="rId4"/>
          <a:stretch>
            <a:fillRect/>
          </a:stretch>
        </p:blipFill>
        <p:spPr>
          <a:xfrm>
            <a:off x="6938022" y="1490938"/>
            <a:ext cx="3784593" cy="2641447"/>
          </a:xfrm>
          <a:prstGeom prst="rect">
            <a:avLst/>
          </a:prstGeom>
        </p:spPr>
      </p:pic>
      <p:sp>
        <p:nvSpPr>
          <p:cNvPr id="10" name="矩形 47"/>
          <p:cNvSpPr>
            <a:spLocks noChangeArrowheads="1"/>
          </p:cNvSpPr>
          <p:nvPr/>
        </p:nvSpPr>
        <p:spPr bwMode="auto">
          <a:xfrm>
            <a:off x="1127315" y="4627675"/>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Similarly, E(Y ) = 0, therefore,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 E(XY ) − E(X)E(Y ) = 0, X and Y are uncorrelated.</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42251162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p:tgtEl>
                                          <p:spTgt spid="11"/>
                                        </p:tgtEl>
                                        <p:attrNameLst>
                                          <p:attrName>ppt_y</p:attrName>
                                        </p:attrNameLst>
                                      </p:cBhvr>
                                      <p:tavLst>
                                        <p:tav tm="0">
                                          <p:val>
                                            <p:strVal val="#ppt_y-#ppt_h*1.125000"/>
                                          </p:val>
                                        </p:tav>
                                        <p:tav tm="100000">
                                          <p:val>
                                            <p:strVal val="#ppt_y"/>
                                          </p:val>
                                        </p:tav>
                                      </p:tavLst>
                                    </p:anim>
                                    <p:animEffect transition="in" filter="wipe(down)">
                                      <p:cBhvr>
                                        <p:cTn id="18" dur="400"/>
                                        <p:tgtEl>
                                          <p:spTgt spid="11"/>
                                        </p:tgtEl>
                                      </p:cBhvr>
                                    </p:animEffect>
                                  </p:childTnLst>
                                </p:cTn>
                              </p:par>
                              <p:par>
                                <p:cTn id="19" presetID="1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down)">
                                      <p:cBhvr>
                                        <p:cTn id="2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1127314" y="1302956"/>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the marginal PDF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of X:</a:t>
            </a:r>
          </a:p>
          <a:p>
            <a:pPr marL="571500" indent="-571500">
              <a:spcBef>
                <a:spcPct val="0"/>
              </a:spcBef>
              <a:buAutoNum type="romanL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&lt; −1 or x &gt; 1,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16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0.</a:t>
            </a:r>
          </a:p>
          <a:p>
            <a:pPr marL="571500" indent="-571500">
              <a:spcBef>
                <a:spcPct val="0"/>
              </a:spcBef>
              <a:buAutoNum type="romanL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−1 ≤ x ≤ 1,</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0" name="矩形 47"/>
          <p:cNvSpPr>
            <a:spLocks noChangeArrowheads="1"/>
          </p:cNvSpPr>
          <p:nvPr/>
        </p:nvSpPr>
        <p:spPr bwMode="auto">
          <a:xfrm>
            <a:off x="1092145" y="346317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summary,</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2819959" y="2560259"/>
            <a:ext cx="5972349" cy="746544"/>
          </a:xfrm>
          <a:prstGeom prst="rect">
            <a:avLst/>
          </a:prstGeom>
        </p:spPr>
      </p:pic>
      <p:pic>
        <p:nvPicPr>
          <p:cNvPr id="5" name="图片 4"/>
          <p:cNvPicPr>
            <a:picLocks noChangeAspect="1"/>
          </p:cNvPicPr>
          <p:nvPr/>
        </p:nvPicPr>
        <p:blipFill>
          <a:blip r:embed="rId4"/>
          <a:stretch>
            <a:fillRect/>
          </a:stretch>
        </p:blipFill>
        <p:spPr>
          <a:xfrm>
            <a:off x="3080440" y="3463173"/>
            <a:ext cx="3983758" cy="749184"/>
          </a:xfrm>
          <a:prstGeom prst="rect">
            <a:avLst/>
          </a:prstGeom>
        </p:spPr>
      </p:pic>
      <p:sp>
        <p:nvSpPr>
          <p:cNvPr id="12" name="矩形 47"/>
          <p:cNvSpPr>
            <a:spLocks noChangeArrowheads="1"/>
          </p:cNvSpPr>
          <p:nvPr/>
        </p:nvSpPr>
        <p:spPr bwMode="auto">
          <a:xfrm>
            <a:off x="1127315" y="451917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Similarly, the PDF of Y is</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7" name="图片 6"/>
          <p:cNvPicPr>
            <a:picLocks noChangeAspect="1"/>
          </p:cNvPicPr>
          <p:nvPr/>
        </p:nvPicPr>
        <p:blipFill>
          <a:blip r:embed="rId5"/>
          <a:stretch>
            <a:fillRect/>
          </a:stretch>
        </p:blipFill>
        <p:spPr>
          <a:xfrm>
            <a:off x="5072319" y="4373647"/>
            <a:ext cx="3966173" cy="880068"/>
          </a:xfrm>
          <a:prstGeom prst="rect">
            <a:avLst/>
          </a:prstGeom>
        </p:spPr>
      </p:pic>
      <p:sp>
        <p:nvSpPr>
          <p:cNvPr id="13" name="矩形 47"/>
          <p:cNvSpPr>
            <a:spLocks noChangeArrowheads="1"/>
          </p:cNvSpPr>
          <p:nvPr/>
        </p:nvSpPr>
        <p:spPr bwMode="auto">
          <a:xfrm>
            <a:off x="1127315" y="5383230"/>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X and Y are dependent.</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33075516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00"/>
                                        <p:tgtEl>
                                          <p:spTgt spid="3"/>
                                        </p:tgtEl>
                                        <p:attrNameLst>
                                          <p:attrName>ppt_y</p:attrName>
                                        </p:attrNameLst>
                                      </p:cBhvr>
                                      <p:tavLst>
                                        <p:tav tm="0">
                                          <p:val>
                                            <p:strVal val="#ppt_y-#ppt_h*1.125000"/>
                                          </p:val>
                                        </p:tav>
                                        <p:tav tm="100000">
                                          <p:val>
                                            <p:strVal val="#ppt_y"/>
                                          </p:val>
                                        </p:tav>
                                      </p:tavLst>
                                    </p:anim>
                                    <p:animEffect transition="in" filter="wipe(down)">
                                      <p:cBhvr>
                                        <p:cTn id="12" dur="4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400"/>
                                        <p:tgtEl>
                                          <p:spTgt spid="10"/>
                                        </p:tgtEl>
                                        <p:attrNameLst>
                                          <p:attrName>ppt_y</p:attrName>
                                        </p:attrNameLst>
                                      </p:cBhvr>
                                      <p:tavLst>
                                        <p:tav tm="0">
                                          <p:val>
                                            <p:strVal val="#ppt_y-#ppt_h*1.125000"/>
                                          </p:val>
                                        </p:tav>
                                        <p:tav tm="100000">
                                          <p:val>
                                            <p:strVal val="#ppt_y"/>
                                          </p:val>
                                        </p:tav>
                                      </p:tavLst>
                                    </p:anim>
                                    <p:animEffect transition="in" filter="wipe(down)">
                                      <p:cBhvr>
                                        <p:cTn id="18" dur="400"/>
                                        <p:tgtEl>
                                          <p:spTgt spid="10"/>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400"/>
                                        <p:tgtEl>
                                          <p:spTgt spid="5"/>
                                        </p:tgtEl>
                                        <p:attrNameLst>
                                          <p:attrName>ppt_y</p:attrName>
                                        </p:attrNameLst>
                                      </p:cBhvr>
                                      <p:tavLst>
                                        <p:tav tm="0">
                                          <p:val>
                                            <p:strVal val="#ppt_y-#ppt_h*1.125000"/>
                                          </p:val>
                                        </p:tav>
                                        <p:tav tm="100000">
                                          <p:val>
                                            <p:strVal val="#ppt_y"/>
                                          </p:val>
                                        </p:tav>
                                      </p:tavLst>
                                    </p:anim>
                                    <p:animEffect transition="in" filter="wipe(down)">
                                      <p:cBhvr>
                                        <p:cTn id="26" dur="400"/>
                                        <p:tgtEl>
                                          <p:spTgt spid="5"/>
                                        </p:tgtEl>
                                      </p:cBhvr>
                                    </p:animEffect>
                                  </p:childTnLst>
                                </p:cTn>
                              </p:par>
                              <p:par>
                                <p:cTn id="27" presetID="12"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400"/>
                                        <p:tgtEl>
                                          <p:spTgt spid="7"/>
                                        </p:tgtEl>
                                        <p:attrNameLst>
                                          <p:attrName>ppt_y</p:attrName>
                                        </p:attrNameLst>
                                      </p:cBhvr>
                                      <p:tavLst>
                                        <p:tav tm="0">
                                          <p:val>
                                            <p:strVal val="#ppt_y-#ppt_h*1.125000"/>
                                          </p:val>
                                        </p:tav>
                                        <p:tav tm="100000">
                                          <p:val>
                                            <p:strVal val="#ppt_y"/>
                                          </p:val>
                                        </p:tav>
                                      </p:tavLst>
                                    </p:anim>
                                    <p:animEffect transition="in" filter="wipe(down)">
                                      <p:cBhvr>
                                        <p:cTn id="30" dur="4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down)">
                                      <p:cBhvr>
                                        <p:cTn id="36"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01583" y="2355410"/>
                <a:ext cx="10633926" cy="301402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a continuous random variable whose PDF is f(x), if </a:t>
                </a:r>
                <a14:m>
                  <m:oMath xmlns:m="http://schemas.openxmlformats.org/officeDocument/2006/math">
                    <m:nary>
                      <m:nary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e>
                    </m:nary>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mean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expectation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expected value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X is said to exist and is defined to be</a:t>
                </a: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𝑬</m:t>
                      </m:r>
                      <m:d>
                        <m:dPr>
                          <m:ctrlP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𝑿</m:t>
                          </m:r>
                        </m:e>
                      </m:d>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𝒙𝒇</m:t>
                          </m:r>
                          <m:d>
                            <m:dPr>
                              <m:ctrlP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𝒙</m:t>
                              </m:r>
                            </m:e>
                          </m:d>
                          <m:r>
                            <a:rPr lang="en-US" altLang="zh-CN" sz="2800" b="1" i="1" smtClean="0">
                              <a:solidFill>
                                <a:srgbClr val="4F91A0"/>
                              </a:solidFill>
                              <a:latin typeface="Cambria Math" panose="02040503050406030204" pitchFamily="18" charset="0"/>
                              <a:ea typeface="Cambria Math" panose="02040503050406030204" pitchFamily="18" charset="0"/>
                              <a:cs typeface="+mn-ea"/>
                              <a:sym typeface="微软雅黑" pitchFamily="34" charset="-122"/>
                            </a:rPr>
                            <m:t>𝒅𝒙</m:t>
                          </m:r>
                        </m:e>
                      </m:nary>
                    </m:oMath>
                  </m:oMathPara>
                </a14:m>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901583" y="2355410"/>
                <a:ext cx="10633926" cy="3014022"/>
              </a:xfrm>
              <a:prstGeom prst="rect">
                <a:avLst/>
              </a:prstGeom>
              <a:blipFill>
                <a:blip r:embed="rId3"/>
                <a:stretch>
                  <a:fillRect l="-1204" t="-80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4.1	The Expectation of a Random Variable</a:t>
            </a:r>
          </a:p>
        </p:txBody>
      </p:sp>
      <p:sp>
        <p:nvSpPr>
          <p:cNvPr id="4" name="矩形 3"/>
          <p:cNvSpPr/>
          <p:nvPr/>
        </p:nvSpPr>
        <p:spPr>
          <a:xfrm>
            <a:off x="901583" y="1481321"/>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4.1.2</a:t>
            </a:r>
          </a:p>
        </p:txBody>
      </p:sp>
    </p:spTree>
    <p:extLst>
      <p:ext uri="{BB962C8B-B14F-4D97-AF65-F5344CB8AC3E}">
        <p14:creationId xmlns:p14="http://schemas.microsoft.com/office/powerpoint/2010/main" val="1700885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39827" y="2723029"/>
            <a:ext cx="982089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joint PDF of (X,Y ) is of the form</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p:sp>
        <p:nvSpPr>
          <p:cNvPr id="8" name="矩形 47"/>
          <p:cNvSpPr>
            <a:spLocks noChangeArrowheads="1"/>
          </p:cNvSpPr>
          <p:nvPr/>
        </p:nvSpPr>
        <p:spPr bwMode="auto">
          <a:xfrm>
            <a:off x="1239827" y="1361981"/>
            <a:ext cx="9996744"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4.5.5</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 and Y have the bivariate normal distribution                                         ). Determine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ρ</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p:txBody>
      </p:sp>
      <p:sp>
        <p:nvSpPr>
          <p:cNvPr id="7" name="矩形 47"/>
          <p:cNvSpPr>
            <a:spLocks noChangeArrowheads="1"/>
          </p:cNvSpPr>
          <p:nvPr/>
        </p:nvSpPr>
        <p:spPr bwMode="auto">
          <a:xfrm>
            <a:off x="1239827" y="2236451"/>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1239827" y="4794965"/>
                <a:ext cx="10653808" cy="115659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the marginal PDF of Y is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m:rPr>
                            <m:sty m:val="p"/>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f</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sub>
                    </m:sSub>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𝜋</m:t>
                            </m:r>
                          </m:e>
                        </m:rad>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den>
                    </m:f>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1239827" y="4794965"/>
                <a:ext cx="10653808" cy="1156591"/>
              </a:xfrm>
              <a:prstGeom prst="rect">
                <a:avLst/>
              </a:prstGeom>
              <a:blipFill>
                <a:blip r:embed="rId3"/>
                <a:stretch>
                  <a:fillRect l="-114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11" name="Picture 888300"/>
          <p:cNvPicPr/>
          <p:nvPr/>
        </p:nvPicPr>
        <p:blipFill>
          <a:blip r:embed="rId4"/>
          <a:stretch>
            <a:fillRect/>
          </a:stretch>
        </p:blipFill>
        <p:spPr>
          <a:xfrm>
            <a:off x="3293029" y="1891742"/>
            <a:ext cx="3055018" cy="319227"/>
          </a:xfrm>
          <a:prstGeom prst="rect">
            <a:avLst/>
          </a:prstGeom>
        </p:spPr>
      </p:pic>
      <p:pic>
        <p:nvPicPr>
          <p:cNvPr id="4" name="图片 3"/>
          <p:cNvPicPr>
            <a:picLocks noChangeAspect="1"/>
          </p:cNvPicPr>
          <p:nvPr/>
        </p:nvPicPr>
        <p:blipFill>
          <a:blip r:embed="rId5"/>
          <a:stretch>
            <a:fillRect/>
          </a:stretch>
        </p:blipFill>
        <p:spPr>
          <a:xfrm>
            <a:off x="2914705" y="3252790"/>
            <a:ext cx="6224954" cy="1696975"/>
          </a:xfrm>
          <a:prstGeom prst="rect">
            <a:avLst/>
          </a:prstGeom>
        </p:spPr>
      </p:pic>
    </p:spTree>
    <p:extLst>
      <p:ext uri="{BB962C8B-B14F-4D97-AF65-F5344CB8AC3E}">
        <p14:creationId xmlns:p14="http://schemas.microsoft.com/office/powerpoint/2010/main" val="12918809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p:tgtEl>
                                          <p:spTgt spid="11"/>
                                        </p:tgtEl>
                                        <p:attrNameLst>
                                          <p:attrName>ppt_y</p:attrName>
                                        </p:attrNameLst>
                                      </p:cBhvr>
                                      <p:tavLst>
                                        <p:tav tm="0">
                                          <p:val>
                                            <p:strVal val="#ppt_y-#ppt_h*1.125000"/>
                                          </p:val>
                                        </p:tav>
                                        <p:tav tm="100000">
                                          <p:val>
                                            <p:strVal val="#ppt_y"/>
                                          </p:val>
                                        </p:tav>
                                      </p:tavLst>
                                    </p:anim>
                                    <p:animEffect transition="in" filter="wipe(down)">
                                      <p:cBhvr>
                                        <p:cTn id="8" dur="400"/>
                                        <p:tgtEl>
                                          <p:spTgt spid="1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par>
                                <p:cTn id="25" presetID="14"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7" grpId="0"/>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81566" y="1215499"/>
            <a:ext cx="982089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any y,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&gt; 0,</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p:sp>
        <p:nvSpPr>
          <p:cNvPr id="10" name="矩形 47"/>
          <p:cNvSpPr>
            <a:spLocks noChangeArrowheads="1"/>
          </p:cNvSpPr>
          <p:nvPr/>
        </p:nvSpPr>
        <p:spPr bwMode="auto">
          <a:xfrm>
            <a:off x="1081566" y="3421996"/>
            <a:ext cx="10653808" cy="31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is</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~N(0,1)</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can compute</a:t>
            </a: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rotWithShape="1">
          <a:blip r:embed="rId3"/>
          <a:srcRect r="70837" b="11908"/>
          <a:stretch/>
        </p:blipFill>
        <p:spPr>
          <a:xfrm>
            <a:off x="4077552" y="1350060"/>
            <a:ext cx="2190342" cy="1937375"/>
          </a:xfrm>
          <a:prstGeom prst="rect">
            <a:avLst/>
          </a:prstGeom>
        </p:spPr>
      </p:pic>
      <p:pic>
        <p:nvPicPr>
          <p:cNvPr id="5" name="图片 4"/>
          <p:cNvPicPr>
            <a:picLocks noChangeAspect="1"/>
          </p:cNvPicPr>
          <p:nvPr/>
        </p:nvPicPr>
        <p:blipFill rotWithShape="1">
          <a:blip r:embed="rId4"/>
          <a:srcRect l="1" r="39092" b="-9803"/>
          <a:stretch/>
        </p:blipFill>
        <p:spPr>
          <a:xfrm>
            <a:off x="2378190" y="3445496"/>
            <a:ext cx="5303833" cy="590884"/>
          </a:xfrm>
          <a:prstGeom prst="rect">
            <a:avLst/>
          </a:prstGeom>
        </p:spPr>
      </p:pic>
      <p:pic>
        <p:nvPicPr>
          <p:cNvPr id="9" name="图片 8"/>
          <p:cNvPicPr>
            <a:picLocks noChangeAspect="1"/>
          </p:cNvPicPr>
          <p:nvPr/>
        </p:nvPicPr>
        <p:blipFill>
          <a:blip r:embed="rId5"/>
          <a:stretch>
            <a:fillRect/>
          </a:stretch>
        </p:blipFill>
        <p:spPr>
          <a:xfrm>
            <a:off x="2347567" y="5469173"/>
            <a:ext cx="8121805" cy="1290588"/>
          </a:xfrm>
          <a:prstGeom prst="rect">
            <a:avLst/>
          </a:prstGeom>
        </p:spPr>
      </p:pic>
      <p:pic>
        <p:nvPicPr>
          <p:cNvPr id="11" name="图片 10">
            <a:extLst>
              <a:ext uri="{FF2B5EF4-FFF2-40B4-BE49-F238E27FC236}">
                <a16:creationId xmlns:a16="http://schemas.microsoft.com/office/drawing/2014/main" id="{E5E260A5-DBF7-4288-89C3-67099F7F1F63}"/>
              </a:ext>
            </a:extLst>
          </p:cNvPr>
          <p:cNvPicPr>
            <a:picLocks noChangeAspect="1"/>
          </p:cNvPicPr>
          <p:nvPr/>
        </p:nvPicPr>
        <p:blipFill rotWithShape="1">
          <a:blip r:embed="rId3"/>
          <a:srcRect l="30366" b="11908"/>
          <a:stretch/>
        </p:blipFill>
        <p:spPr>
          <a:xfrm>
            <a:off x="6267894" y="1388790"/>
            <a:ext cx="5229993" cy="1937375"/>
          </a:xfrm>
          <a:prstGeom prst="rect">
            <a:avLst/>
          </a:prstGeom>
        </p:spPr>
      </p:pic>
      <p:pic>
        <p:nvPicPr>
          <p:cNvPr id="12" name="图片 11">
            <a:extLst>
              <a:ext uri="{FF2B5EF4-FFF2-40B4-BE49-F238E27FC236}">
                <a16:creationId xmlns:a16="http://schemas.microsoft.com/office/drawing/2014/main" id="{D8C14FA8-E129-491D-B130-319DA2D19622}"/>
              </a:ext>
            </a:extLst>
          </p:cNvPr>
          <p:cNvPicPr>
            <a:picLocks noChangeAspect="1"/>
          </p:cNvPicPr>
          <p:nvPr/>
        </p:nvPicPr>
        <p:blipFill rotWithShape="1">
          <a:blip r:embed="rId4"/>
          <a:srcRect l="59524" r="39092" b="-9803"/>
          <a:stretch/>
        </p:blipFill>
        <p:spPr>
          <a:xfrm>
            <a:off x="7740502" y="3445496"/>
            <a:ext cx="120503" cy="590884"/>
          </a:xfrm>
          <a:prstGeom prst="rect">
            <a:avLst/>
          </a:prstGeom>
        </p:spPr>
      </p:pic>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25A4691A-E3B8-4526-9212-30E552966D8E}"/>
                  </a:ext>
                </a:extLst>
              </p:cNvPr>
              <p:cNvSpPr txBox="1"/>
              <p:nvPr/>
            </p:nvSpPr>
            <p:spPr>
              <a:xfrm>
                <a:off x="1166922" y="4132174"/>
                <a:ext cx="2745859" cy="90621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fPr>
                        <m:num>
                          <m:d>
                            <m:d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dPr>
                            <m:e>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𝑋</m:t>
                              </m:r>
                            </m:e>
                            <m:e>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𝑌</m:t>
                              </m:r>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𝑌</m:t>
                              </m:r>
                            </m:e>
                          </m:d>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sSub>
                            <m:sSub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bPr>
                            <m:e>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𝜇</m:t>
                              </m:r>
                            </m:e>
                            <m: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1</m:t>
                              </m:r>
                            </m:sub>
                          </m:s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𝜌</m:t>
                          </m:r>
                          <m:f>
                            <m:f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fPr>
                            <m:num>
                              <m:sSub>
                                <m:sSub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bPr>
                                <m:e>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𝜎</m:t>
                                  </m:r>
                                </m:e>
                                <m: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1</m:t>
                                  </m:r>
                                </m:sub>
                              </m:sSub>
                            </m:num>
                            <m:den>
                              <m:sSub>
                                <m:sSub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bPr>
                                <m:e>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𝜎</m:t>
                                  </m:r>
                                </m:e>
                                <m: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2</m:t>
                                  </m:r>
                                </m:sub>
                              </m:sSub>
                            </m:den>
                          </m:f>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𝑦</m:t>
                          </m:r>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sSub>
                            <m:sSub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bPr>
                            <m:e>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𝜇</m:t>
                              </m:r>
                            </m:e>
                            <m: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2</m:t>
                              </m:r>
                            </m:sub>
                          </m:s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num>
                        <m:den>
                          <m:sSub>
                            <m:sSub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bPr>
                            <m:e>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𝜎</m:t>
                              </m:r>
                            </m:e>
                            <m:sub>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1</m:t>
                              </m:r>
                            </m:sub>
                          </m:sSub>
                          <m:rad>
                            <m:radPr>
                              <m:degHide m:val="on"/>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radPr>
                            <m:deg/>
                            <m:e>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1−</m:t>
                              </m:r>
                              <m:sSup>
                                <m:sSupPr>
                                  <m:ctrlPr>
                                    <a:rPr lang="en-US" altLang="zh-CN" sz="2000" i="1">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pPr>
                                <m:e>
                                  <m:r>
                                    <a:rPr lang="zh-CN" altLang="en-US"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𝜌</m:t>
                                  </m:r>
                                </m:e>
                                <m:sup>
                                  <m:r>
                                    <a:rPr lang="en-US" altLang="zh-CN" sz="200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2</m:t>
                                  </m:r>
                                </m:sup>
                              </m:sSup>
                            </m:e>
                          </m:rad>
                        </m:den>
                      </m:f>
                    </m:oMath>
                  </m:oMathPara>
                </a14:m>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mc:Choice>
        <mc:Fallback xmlns="">
          <p:sp>
            <p:nvSpPr>
              <p:cNvPr id="7" name="文本框 6">
                <a:extLst>
                  <a:ext uri="{FF2B5EF4-FFF2-40B4-BE49-F238E27FC236}">
                    <a16:creationId xmlns:a16="http://schemas.microsoft.com/office/drawing/2014/main" id="{25A4691A-E3B8-4526-9212-30E552966D8E}"/>
                  </a:ext>
                </a:extLst>
              </p:cNvPr>
              <p:cNvSpPr txBox="1">
                <a:spLocks noRot="1" noChangeAspect="1" noMove="1" noResize="1" noEditPoints="1" noAdjustHandles="1" noChangeArrowheads="1" noChangeShapeType="1" noTextEdit="1"/>
              </p:cNvSpPr>
              <p:nvPr/>
            </p:nvSpPr>
            <p:spPr>
              <a:xfrm>
                <a:off x="1166922" y="4132174"/>
                <a:ext cx="2745859" cy="906210"/>
              </a:xfrm>
              <a:prstGeom prst="rect">
                <a:avLst/>
              </a:prstGeom>
              <a:blipFill>
                <a:blip r:embed="rId6"/>
                <a:stretch>
                  <a:fillRect r="-292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602040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par>
                                <p:cTn id="16" presetID="14" presetClass="entr" presetSubtype="1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par>
                                <p:cTn id="25" presetID="14" presetClass="entr" presetSubtype="1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1081566" y="1215499"/>
                <a:ext cx="9820896" cy="112645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 we can apply it to obtain</a:t>
                </a: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1081566" y="1215499"/>
                <a:ext cx="9820896" cy="1126454"/>
              </a:xfrm>
              <a:prstGeom prst="rect">
                <a:avLst/>
              </a:prstGeom>
              <a:blipFill>
                <a:blip r:embed="rId3"/>
                <a:stretch>
                  <a:fillRect l="-1241" t="-216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1081566" y="4290647"/>
                <a:ext cx="10653808" cy="194610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𝜌</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𝑋𝑌</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𝜌</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num>
                      <m:den>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1081566" y="4290647"/>
                <a:ext cx="10653808" cy="1946102"/>
              </a:xfrm>
              <a:prstGeom prst="rect">
                <a:avLst/>
              </a:prstGeom>
              <a:blipFill>
                <a:blip r:embed="rId4"/>
                <a:stretch>
                  <a:fillRect l="-114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p:cNvPicPr>
            <a:picLocks noChangeAspect="1"/>
          </p:cNvPicPr>
          <p:nvPr/>
        </p:nvPicPr>
        <p:blipFill rotWithShape="1">
          <a:blip r:embed="rId5"/>
          <a:srcRect l="22746" t="-25354"/>
          <a:stretch/>
        </p:blipFill>
        <p:spPr>
          <a:xfrm>
            <a:off x="4800599" y="1563226"/>
            <a:ext cx="4434129" cy="807168"/>
          </a:xfrm>
          <a:prstGeom prst="rect">
            <a:avLst/>
          </a:prstGeom>
        </p:spPr>
      </p:pic>
      <p:pic>
        <p:nvPicPr>
          <p:cNvPr id="7" name="图片 6"/>
          <p:cNvPicPr>
            <a:picLocks noChangeAspect="1"/>
          </p:cNvPicPr>
          <p:nvPr/>
        </p:nvPicPr>
        <p:blipFill>
          <a:blip r:embed="rId6"/>
          <a:stretch>
            <a:fillRect/>
          </a:stretch>
        </p:blipFill>
        <p:spPr>
          <a:xfrm>
            <a:off x="4507690" y="2495947"/>
            <a:ext cx="6613838" cy="1829869"/>
          </a:xfrm>
          <a:prstGeom prst="rect">
            <a:avLst/>
          </a:prstGeom>
        </p:spPr>
      </p:pic>
    </p:spTree>
    <p:extLst>
      <p:ext uri="{BB962C8B-B14F-4D97-AF65-F5344CB8AC3E}">
        <p14:creationId xmlns:p14="http://schemas.microsoft.com/office/powerpoint/2010/main" val="31784178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81566" y="1215499"/>
            <a:ext cx="9820896" cy="263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parameter ρ is exactly the correlation coefficient between X and Y . In previous Chapter, we know the fact: Suppose X and Y have the bivariate normal distribution (                                         ). Then X and Y are independent if and only if ρ = 0. So we obtain the following property.</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4.5	 Covariance and Correlation</a:t>
            </a:r>
          </a:p>
        </p:txBody>
      </p:sp>
      <p:sp>
        <p:nvSpPr>
          <p:cNvPr id="10" name="矩形 47"/>
          <p:cNvSpPr>
            <a:spLocks noChangeArrowheads="1"/>
          </p:cNvSpPr>
          <p:nvPr/>
        </p:nvSpPr>
        <p:spPr bwMode="auto">
          <a:xfrm>
            <a:off x="1100499" y="4299858"/>
            <a:ext cx="10653808" cy="2160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Suppose X and Y have the bivariate normal distribution (                                         ). Then X and Y are independent if and only if they are uncorrelated.</a:t>
            </a: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7133152" y="2430419"/>
            <a:ext cx="3224185" cy="310903"/>
          </a:xfrm>
          <a:prstGeom prst="rect">
            <a:avLst/>
          </a:prstGeom>
        </p:spPr>
      </p:pic>
      <p:sp>
        <p:nvSpPr>
          <p:cNvPr id="8" name="矩形 7"/>
          <p:cNvSpPr/>
          <p:nvPr/>
        </p:nvSpPr>
        <p:spPr>
          <a:xfrm>
            <a:off x="1081566" y="3787753"/>
            <a:ext cx="2814150"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4.5.3</a:t>
            </a:r>
          </a:p>
        </p:txBody>
      </p:sp>
      <p:pic>
        <p:nvPicPr>
          <p:cNvPr id="9" name="图片 8"/>
          <p:cNvPicPr>
            <a:picLocks noChangeAspect="1"/>
          </p:cNvPicPr>
          <p:nvPr/>
        </p:nvPicPr>
        <p:blipFill>
          <a:blip r:embed="rId3"/>
          <a:stretch>
            <a:fillRect/>
          </a:stretch>
        </p:blipFill>
        <p:spPr>
          <a:xfrm>
            <a:off x="1323393" y="5003076"/>
            <a:ext cx="3233072" cy="311760"/>
          </a:xfrm>
          <a:prstGeom prst="rect">
            <a:avLst/>
          </a:prstGeom>
        </p:spPr>
      </p:pic>
    </p:spTree>
    <p:extLst>
      <p:ext uri="{BB962C8B-B14F-4D97-AF65-F5344CB8AC3E}">
        <p14:creationId xmlns:p14="http://schemas.microsoft.com/office/powerpoint/2010/main" val="21086043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400"/>
                                        <p:tgtEl>
                                          <p:spTgt spid="8"/>
                                        </p:tgtEl>
                                        <p:attrNameLst>
                                          <p:attrName>ppt_y</p:attrName>
                                        </p:attrNameLst>
                                      </p:cBhvr>
                                      <p:tavLst>
                                        <p:tav tm="0">
                                          <p:val>
                                            <p:strVal val="#ppt_y-#ppt_h*1.125000"/>
                                          </p:val>
                                        </p:tav>
                                        <p:tav tm="100000">
                                          <p:val>
                                            <p:strVal val="#ppt_y"/>
                                          </p:val>
                                        </p:tav>
                                      </p:tavLst>
                                    </p:anim>
                                    <p:animEffect transition="in" filter="wipe(down)">
                                      <p:cBhvr>
                                        <p:cTn id="16" dur="400"/>
                                        <p:tgtEl>
                                          <p:spTgt spid="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07089" y="1776766"/>
            <a:ext cx="10633926" cy="3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X is a random variable with finite E(</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30000" dirty="0" err="1">
                <a:solidFill>
                  <a:schemeClr val="tx1">
                    <a:lumMod val="65000"/>
                    <a:lumOff val="35000"/>
                  </a:schemeClr>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),k =1,2,···, then E(</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30000" dirty="0" err="1">
                <a:solidFill>
                  <a:schemeClr val="tx1">
                    <a:lumMod val="65000"/>
                    <a:lumOff val="35000"/>
                  </a:schemeClr>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the k-</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moment about the origin of X. If E{[X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k = 2,3,··· exists, E[X−E(X)]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called the k-</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central moment of X. If E{[X−E(X)]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[Y −E(Y )]</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l</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k,l</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1,2,··· exists, E{[X−E(X)]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[Y −E(Y )]</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rPr>
              <a:t>l</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called the mixed central moment of order k + l of X and Y .</a:t>
            </a:r>
          </a:p>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mean E(X) is the first moment about the origin of X. The variance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is the second central moment of X. The covariance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Cov</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(X,Y ) is the 2nd bivariate mixed central moment of X and Y .</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4" name="矩形 3"/>
          <p:cNvSpPr/>
          <p:nvPr/>
        </p:nvSpPr>
        <p:spPr>
          <a:xfrm>
            <a:off x="1007089" y="1191999"/>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4.6.1</a:t>
            </a:r>
          </a:p>
        </p:txBody>
      </p:sp>
    </p:spTree>
    <p:extLst>
      <p:ext uri="{BB962C8B-B14F-4D97-AF65-F5344CB8AC3E}">
        <p14:creationId xmlns:p14="http://schemas.microsoft.com/office/powerpoint/2010/main" val="16026096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2769688" y="1655898"/>
            <a:ext cx="9820896" cy="5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PDF of Z is</a:t>
            </a:r>
          </a:p>
        </p:txBody>
      </p:sp>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4.6	Moments and covariance matrices</a:t>
            </a:r>
          </a:p>
        </p:txBody>
      </p:sp>
      <p:sp>
        <p:nvSpPr>
          <p:cNvPr id="8" name="矩形 47"/>
          <p:cNvSpPr>
            <a:spLocks noChangeArrowheads="1"/>
          </p:cNvSpPr>
          <p:nvPr/>
        </p:nvSpPr>
        <p:spPr bwMode="auto">
          <a:xfrm>
            <a:off x="1187073" y="1191999"/>
            <a:ext cx="99967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4.6.1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Z ∼ N(0,1), find E(Z</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7" name="矩形 47"/>
          <p:cNvSpPr>
            <a:spLocks noChangeArrowheads="1"/>
          </p:cNvSpPr>
          <p:nvPr/>
        </p:nvSpPr>
        <p:spPr bwMode="auto">
          <a:xfrm>
            <a:off x="1187073" y="1608257"/>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0" name="矩形 47"/>
          <p:cNvSpPr>
            <a:spLocks noChangeArrowheads="1"/>
          </p:cNvSpPr>
          <p:nvPr/>
        </p:nvSpPr>
        <p:spPr bwMode="auto">
          <a:xfrm>
            <a:off x="2769688" y="2205720"/>
            <a:ext cx="9820896" cy="304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n is odd, E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n is even      E</a:t>
            </a: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4" name="图片 3"/>
          <p:cNvPicPr>
            <a:picLocks noChangeAspect="1"/>
          </p:cNvPicPr>
          <p:nvPr/>
        </p:nvPicPr>
        <p:blipFill rotWithShape="1">
          <a:blip r:embed="rId3"/>
          <a:srcRect l="13140" t="-27731" b="-1"/>
          <a:stretch/>
        </p:blipFill>
        <p:spPr>
          <a:xfrm>
            <a:off x="5257799" y="1505640"/>
            <a:ext cx="4299903" cy="728953"/>
          </a:xfrm>
          <a:prstGeom prst="rect">
            <a:avLst/>
          </a:prstGeom>
        </p:spPr>
      </p:pic>
      <p:pic>
        <p:nvPicPr>
          <p:cNvPr id="5" name="图片 4"/>
          <p:cNvPicPr>
            <a:picLocks noChangeAspect="1"/>
          </p:cNvPicPr>
          <p:nvPr/>
        </p:nvPicPr>
        <p:blipFill>
          <a:blip r:embed="rId4"/>
          <a:stretch>
            <a:fillRect/>
          </a:stretch>
        </p:blipFill>
        <p:spPr>
          <a:xfrm>
            <a:off x="4732055" y="2224739"/>
            <a:ext cx="3974648" cy="553107"/>
          </a:xfrm>
          <a:prstGeom prst="rect">
            <a:avLst/>
          </a:prstGeom>
        </p:spPr>
      </p:pic>
      <p:pic>
        <p:nvPicPr>
          <p:cNvPr id="6" name="图片 5"/>
          <p:cNvPicPr>
            <a:picLocks noChangeAspect="1"/>
          </p:cNvPicPr>
          <p:nvPr/>
        </p:nvPicPr>
        <p:blipFill>
          <a:blip r:embed="rId5"/>
          <a:stretch>
            <a:fillRect/>
          </a:stretch>
        </p:blipFill>
        <p:spPr>
          <a:xfrm>
            <a:off x="5207369" y="2777846"/>
            <a:ext cx="5094544" cy="3605369"/>
          </a:xfrm>
          <a:prstGeom prst="rect">
            <a:avLst/>
          </a:prstGeom>
        </p:spPr>
      </p:pic>
      <p:sp>
        <p:nvSpPr>
          <p:cNvPr id="12" name="矩形 11"/>
          <p:cNvSpPr/>
          <p:nvPr/>
        </p:nvSpPr>
        <p:spPr>
          <a:xfrm>
            <a:off x="2769687" y="5638906"/>
            <a:ext cx="2759473" cy="494687"/>
          </a:xfrm>
          <a:prstGeom prst="rect">
            <a:avLst/>
          </a:prstGeom>
        </p:spPr>
        <p:txBody>
          <a:bodyPr wrap="none">
            <a:spAutoFit/>
          </a:bodyPr>
          <a:lstStyle/>
          <a:p>
            <a:pPr>
              <a:lnSpc>
                <a:spcPct val="120000"/>
              </a:lnSpc>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Specially, E(Z</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4</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3.</a:t>
            </a:r>
          </a:p>
        </p:txBody>
      </p:sp>
    </p:spTree>
    <p:extLst>
      <p:ext uri="{BB962C8B-B14F-4D97-AF65-F5344CB8AC3E}">
        <p14:creationId xmlns:p14="http://schemas.microsoft.com/office/powerpoint/2010/main" val="14909506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par>
                                <p:cTn id="18" presetID="14" presetClass="entr" presetSubtype="1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par>
                                <p:cTn id="24" presetID="14" presetClass="entr" presetSubtype="1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par>
                                <p:cTn id="27" presetID="14" presetClass="entr" presetSubtype="1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7" grpId="0"/>
      <p:bldP spid="10" grpId="0"/>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07089" y="1776766"/>
            <a:ext cx="10633926"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the second central moments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exist, they are denoted as </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4" name="矩形 3"/>
          <p:cNvSpPr/>
          <p:nvPr/>
        </p:nvSpPr>
        <p:spPr>
          <a:xfrm>
            <a:off x="1007089" y="1191999"/>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4.6.2</a:t>
            </a:r>
          </a:p>
        </p:txBody>
      </p:sp>
      <p:pic>
        <p:nvPicPr>
          <p:cNvPr id="3" name="图片 2"/>
          <p:cNvPicPr>
            <a:picLocks noChangeAspect="1"/>
          </p:cNvPicPr>
          <p:nvPr/>
        </p:nvPicPr>
        <p:blipFill>
          <a:blip r:embed="rId3"/>
          <a:stretch>
            <a:fillRect/>
          </a:stretch>
        </p:blipFill>
        <p:spPr>
          <a:xfrm>
            <a:off x="3155091" y="2361533"/>
            <a:ext cx="5988910" cy="1798293"/>
          </a:xfrm>
          <a:prstGeom prst="rect">
            <a:avLst/>
          </a:prstGeom>
        </p:spPr>
      </p:pic>
      <p:pic>
        <p:nvPicPr>
          <p:cNvPr id="5" name="图片 4"/>
          <p:cNvPicPr>
            <a:picLocks noChangeAspect="1"/>
          </p:cNvPicPr>
          <p:nvPr/>
        </p:nvPicPr>
        <p:blipFill>
          <a:blip r:embed="rId4"/>
          <a:stretch>
            <a:fillRect/>
          </a:stretch>
        </p:blipFill>
        <p:spPr>
          <a:xfrm>
            <a:off x="4318900" y="4421432"/>
            <a:ext cx="1808731" cy="634643"/>
          </a:xfrm>
          <a:prstGeom prst="rect">
            <a:avLst/>
          </a:prstGeom>
        </p:spPr>
      </p:pic>
      <p:sp>
        <p:nvSpPr>
          <p:cNvPr id="7" name="矩形 47"/>
          <p:cNvSpPr>
            <a:spLocks noChangeArrowheads="1"/>
          </p:cNvSpPr>
          <p:nvPr/>
        </p:nvSpPr>
        <p:spPr bwMode="auto">
          <a:xfrm>
            <a:off x="1007089" y="3898220"/>
            <a:ext cx="1063392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Then</a:t>
            </a:r>
          </a:p>
        </p:txBody>
      </p:sp>
      <p:sp>
        <p:nvSpPr>
          <p:cNvPr id="8" name="矩形 47"/>
          <p:cNvSpPr>
            <a:spLocks noChangeArrowheads="1"/>
          </p:cNvSpPr>
          <p:nvPr/>
        </p:nvSpPr>
        <p:spPr bwMode="auto">
          <a:xfrm>
            <a:off x="1007089" y="5178210"/>
            <a:ext cx="1063392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defined as the covariance matrix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p:spTree>
    <p:extLst>
      <p:ext uri="{BB962C8B-B14F-4D97-AF65-F5344CB8AC3E}">
        <p14:creationId xmlns:p14="http://schemas.microsoft.com/office/powerpoint/2010/main" val="35045860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400"/>
                                        <p:tgtEl>
                                          <p:spTgt spid="8"/>
                                        </p:tgtEl>
                                        <p:attrNameLst>
                                          <p:attrName>ppt_y</p:attrName>
                                        </p:attrNameLst>
                                      </p:cBhvr>
                                      <p:tavLst>
                                        <p:tav tm="0">
                                          <p:val>
                                            <p:strVal val="#ppt_y-#ppt_h*1.125000"/>
                                          </p:val>
                                        </p:tav>
                                        <p:tav tm="100000">
                                          <p:val>
                                            <p:strVal val="#ppt_y"/>
                                          </p:val>
                                        </p:tav>
                                      </p:tavLst>
                                    </p:anim>
                                    <p:animEffect transition="in" filter="wipe(down)">
                                      <p:cBhvr>
                                        <p:cTn id="26" dur="400"/>
                                        <p:tgtEl>
                                          <p:spTgt spid="8"/>
                                        </p:tgtEl>
                                      </p:cBhvr>
                                    </p:animEffect>
                                  </p:childTnLst>
                                </p:cTn>
                              </p:par>
                              <p:par>
                                <p:cTn id="27" presetID="12" presetClass="entr" presetSubtype="1"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400"/>
                                        <p:tgtEl>
                                          <p:spTgt spid="5"/>
                                        </p:tgtEl>
                                        <p:attrNameLst>
                                          <p:attrName>ppt_y</p:attrName>
                                        </p:attrNameLst>
                                      </p:cBhvr>
                                      <p:tavLst>
                                        <p:tav tm="0">
                                          <p:val>
                                            <p:strVal val="#ppt_y-#ppt_h*1.125000"/>
                                          </p:val>
                                        </p:tav>
                                        <p:tav tm="100000">
                                          <p:val>
                                            <p:strVal val="#ppt_y"/>
                                          </p:val>
                                        </p:tav>
                                      </p:tavLst>
                                    </p:anim>
                                    <p:animEffect transition="in" filter="wipe(down)">
                                      <p:cBhvr>
                                        <p:cTn id="30"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971920" y="1135490"/>
                <a:ext cx="10633926" cy="213006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Similarly, the covariance matrix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defined as</a:t>
                </a:r>
              </a:p>
              <a:p>
                <a:pPr>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𝐶</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dPr>
                        <m:e>
                          <m:m>
                            <m:mPr>
                              <m:mcs>
                                <m:mc>
                                  <m:mcPr>
                                    <m:count m:val="3"/>
                                    <m:mcJc m:val="center"/>
                                  </m:mcPr>
                                </m:mc>
                              </m:mcs>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mPr>
                            <m:mr>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eqArrPr>
                                  <m:e>
                                    <m:m>
                                      <m:mPr>
                                        <m:mcs>
                                          <m:mc>
                                            <m:mcPr>
                                              <m:count m:val="2"/>
                                              <m:mcJc m:val="center"/>
                                            </m:mcPr>
                                          </m:mc>
                                        </m:mcs>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mPr>
                                      <m:m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11</m:t>
                                              </m:r>
                                            </m:sub>
                                          </m:sSub>
                                        </m:e>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1</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e>
                                      </m:mr>
                                    </m:m>
                                  </m:e>
                                  <m:e>
                                    <m:m>
                                      <m:mPr>
                                        <m:mcs>
                                          <m:mc>
                                            <m:mcPr>
                                              <m:count m:val="2"/>
                                              <m:mcJc m:val="center"/>
                                            </m:mcPr>
                                          </m:mc>
                                        </m:mcs>
                                        <m:ctrlPr>
                                          <a:rPr lang="en-US" altLang="zh-CN" i="1" smtClean="0">
                                            <a:latin typeface="Cambria Math" panose="02040503050406030204" pitchFamily="18" charset="0"/>
                                          </a:rPr>
                                        </m:ctrlPr>
                                      </m:mPr>
                                      <m:mr>
                                        <m:e>
                                          <m:sSub>
                                            <m:sSubPr>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e>
                                        <m:e>
                                          <m:sSub>
                                            <m:sSubPr>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22</m:t>
                                              </m:r>
                                            </m:sub>
                                          </m:sSub>
                                        </m:e>
                                      </m:mr>
                                    </m:m>
                                  </m:e>
                                </m:eqArr>
                              </m:e>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eqArr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m:t>
                                    </m:r>
                                  </m:e>
                                </m:eqArr>
                              </m:e>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eqArrPr>
                                  <m:e>
                                    <m:sSub>
                                      <m:sSubPr>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t>1</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e>
                                  <m:e>
                                    <m:sSub>
                                      <m:sSubPr>
                                        <m:ctrlP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r>
                                          <a:rPr lang="en-US" altLang="zh-CN"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e>
                                </m:eqArr>
                              </m:e>
                            </m:mr>
                            <m:mr>
                              <m:e>
                                <m:m>
                                  <m:mPr>
                                    <m:mcs>
                                      <m:mc>
                                        <m:mcPr>
                                          <m:count m:val="2"/>
                                          <m:mcJc m:val="center"/>
                                        </m:mcPr>
                                      </m:mc>
                                    </m:mcs>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mPr>
                                  <m:m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m:t>
                                      </m:r>
                                    </m:e>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m:t>
                                      </m:r>
                                    </m:e>
                                  </m:mr>
                                </m:m>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mr>
                            <m:mr>
                              <m:e>
                                <m:m>
                                  <m:mPr>
                                    <m:mcs>
                                      <m:mc>
                                        <m:mcPr>
                                          <m:count m:val="2"/>
                                          <m:mcJc m:val="center"/>
                                        </m:mcPr>
                                      </m:mc>
                                    </m:mcs>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mPr>
                                  <m:m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e>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e>
                                  </m:mr>
                                </m:m>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𝑐</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𝑛𝑛</m:t>
                                    </m:r>
                                  </m:sub>
                                </m:sSub>
                              </m:e>
                            </m:mr>
                          </m:m>
                        </m:e>
                      </m:d>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971920" y="1135490"/>
                <a:ext cx="10633926" cy="2130062"/>
              </a:xfrm>
              <a:prstGeom prst="rect">
                <a:avLst/>
              </a:prstGeom>
              <a:blipFill>
                <a:blip r:embed="rId3"/>
                <a:stretch>
                  <a:fillRect l="-1146" t="-285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7" name="矩形 47"/>
          <p:cNvSpPr>
            <a:spLocks noChangeArrowheads="1"/>
          </p:cNvSpPr>
          <p:nvPr/>
        </p:nvSpPr>
        <p:spPr bwMode="auto">
          <a:xfrm>
            <a:off x="971920" y="3225196"/>
            <a:ext cx="10633926" cy="1014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R="569595" algn="just">
              <a:lnSpc>
                <a:spcPct val="107000"/>
              </a:lnSpc>
              <a:spcAft>
                <a:spcPts val="150"/>
              </a:spcAft>
              <a:buNone/>
            </a:pP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where </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c</a:t>
            </a:r>
            <a:r>
              <a:rPr lang="en-US" altLang="zh-CN" sz="2800" i="1"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ij</a:t>
            </a:r>
            <a:r>
              <a:rPr lang="en-US" altLang="zh-CN" sz="2800" i="1"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Cov</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i="1"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 </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i="1"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j</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i,j</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1</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2</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Since </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c</a:t>
            </a:r>
            <a:r>
              <a:rPr lang="en-US" altLang="zh-CN" sz="2800" i="1"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ij</a:t>
            </a:r>
            <a:r>
              <a:rPr lang="en-US" altLang="zh-CN" sz="2800" i="1"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c</a:t>
            </a:r>
            <a:r>
              <a:rPr lang="en-US" altLang="zh-CN" sz="2800" i="1"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ji</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a:t>
            </a:r>
            <a:r>
              <a:rPr lang="zh-CN" altLang="en-US"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j,  </a:t>
            </a:r>
            <a:r>
              <a:rPr lang="en-US" altLang="zh-CN" sz="2800" i="1"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i,j</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1</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2</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the covariance matrix is symmetric</a:t>
            </a:r>
            <a:r>
              <a:rPr lang="en-US"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rPr>
              <a:t>.</a:t>
            </a:r>
            <a:endParaRPr lang="zh-CN" altLang="zh-CN" sz="2800" kern="100" dirty="0">
              <a:solidFill>
                <a:srgbClr val="000000"/>
              </a:solidFill>
              <a:latin typeface="Cambria" panose="02040503050406030204" pitchFamily="18" charset="0"/>
              <a:ea typeface="Cambria" panose="02040503050406030204" pitchFamily="18" charset="0"/>
              <a:cs typeface="Cambria" panose="02040503050406030204" pitchFamily="18" charset="0"/>
            </a:endParaRP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971920" y="4239568"/>
                <a:ext cx="10633926" cy="23438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Using covariance matrix, we can rewrite the PDF of bivariate normal distribution. Let (                                         ), then the covariance matrix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a:t>
                </a:r>
              </a:p>
              <a:p>
                <a:pPr>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𝐶</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dPr>
                        <m:e>
                          <m:m>
                            <m:mPr>
                              <m:mcs>
                                <m:mc>
                                  <m:mcPr>
                                    <m:count m:val="2"/>
                                    <m:mcJc m:val="center"/>
                                  </m:mcPr>
                                </m:mc>
                              </m:mcs>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mPr>
                            <m:mr>
                              <m:e>
                                <m:r>
                                  <m:rPr>
                                    <m:brk m:alnAt="7"/>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𝑉</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m:rPr>
                                    <m:brk m:alnAt="7"/>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𝐶𝑜𝑣</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mr>
                            <m:m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𝐶𝑜𝑣</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𝑉</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e>
                            </m:mr>
                          </m:m>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dPr>
                        <m:e>
                          <m:m>
                            <m:mPr>
                              <m:mcs>
                                <m:mc>
                                  <m:mcPr>
                                    <m:count m:val="2"/>
                                    <m:mcJc m:val="center"/>
                                  </m:mcPr>
                                </m:mc>
                              </m:mcs>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mPr>
                            <m:mr>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p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p>
                                </m:sSup>
                              </m:e>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𝜌</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e>
                            </m:mr>
                            <m:m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rPr>
                                  <m:t>𝜌</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e>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rPr>
                                      <m:t>2</m:t>
                                    </m:r>
                                  </m:sup>
                                </m:sSup>
                              </m:e>
                            </m:mr>
                          </m:m>
                        </m:e>
                      </m:d>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971920" y="4239568"/>
                <a:ext cx="10633926" cy="2343839"/>
              </a:xfrm>
              <a:prstGeom prst="rect">
                <a:avLst/>
              </a:prstGeom>
              <a:blipFill>
                <a:blip r:embed="rId4"/>
                <a:stretch>
                  <a:fillRect l="-1146" t="-2597" r="-51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9" name="图片 8"/>
          <p:cNvPicPr>
            <a:picLocks noChangeAspect="1"/>
          </p:cNvPicPr>
          <p:nvPr/>
        </p:nvPicPr>
        <p:blipFill>
          <a:blip r:embed="rId5"/>
          <a:stretch>
            <a:fillRect/>
          </a:stretch>
        </p:blipFill>
        <p:spPr>
          <a:xfrm>
            <a:off x="3703439" y="4876603"/>
            <a:ext cx="3221582" cy="301687"/>
          </a:xfrm>
          <a:prstGeom prst="rect">
            <a:avLst/>
          </a:prstGeom>
        </p:spPr>
      </p:pic>
    </p:spTree>
    <p:extLst>
      <p:ext uri="{BB962C8B-B14F-4D97-AF65-F5344CB8AC3E}">
        <p14:creationId xmlns:p14="http://schemas.microsoft.com/office/powerpoint/2010/main" val="23408021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71920" y="1135490"/>
            <a:ext cx="10633926"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Note that if |C|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0, the inverse of C exists. (X,Y ) is said to be non-degenerate. If |C| = 0, (X,Y ) is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degenarate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has no density function. For non-degenerate case, the PDF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7" name="矩形 47"/>
          <p:cNvSpPr>
            <a:spLocks noChangeArrowheads="1"/>
          </p:cNvSpPr>
          <p:nvPr/>
        </p:nvSpPr>
        <p:spPr bwMode="auto">
          <a:xfrm>
            <a:off x="971920" y="4717217"/>
            <a:ext cx="10633926" cy="1126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R="569595" algn="just">
              <a:lnSpc>
                <a:spcPct val="107000"/>
              </a:lnSpc>
              <a:spcAft>
                <a:spcPts val="150"/>
              </a:spcAft>
              <a:buNone/>
            </a:pP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where X              , µ                ,|C| and C</a:t>
            </a:r>
            <a:r>
              <a:rPr lang="en-US" altLang="zh-CN" sz="2800" kern="100" baseline="30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are the determinant and</a:t>
            </a:r>
          </a:p>
          <a:p>
            <a:pPr marR="569595" algn="just">
              <a:lnSpc>
                <a:spcPct val="107000"/>
              </a:lnSpc>
              <a:spcAft>
                <a:spcPts val="150"/>
              </a:spcAft>
              <a:buNone/>
            </a:pP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inverse of C respectively, (X − µ)</a:t>
            </a:r>
            <a:r>
              <a:rPr lang="en-US" altLang="zh-CN" sz="2800" kern="100" baseline="30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T</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is the transpose of (X − µ).</a:t>
            </a:r>
          </a:p>
        </p:txBody>
      </p:sp>
      <p:pic>
        <p:nvPicPr>
          <p:cNvPr id="3" name="图片 2"/>
          <p:cNvPicPr>
            <a:picLocks noChangeAspect="1"/>
          </p:cNvPicPr>
          <p:nvPr/>
        </p:nvPicPr>
        <p:blipFill>
          <a:blip r:embed="rId3"/>
          <a:stretch>
            <a:fillRect/>
          </a:stretch>
        </p:blipFill>
        <p:spPr>
          <a:xfrm>
            <a:off x="3139676" y="2519107"/>
            <a:ext cx="6297065" cy="1963601"/>
          </a:xfrm>
          <a:prstGeom prst="rect">
            <a:avLst/>
          </a:prstGeom>
        </p:spPr>
      </p:pic>
      <p:pic>
        <p:nvPicPr>
          <p:cNvPr id="4" name="图片 3"/>
          <p:cNvPicPr>
            <a:picLocks noChangeAspect="1"/>
          </p:cNvPicPr>
          <p:nvPr/>
        </p:nvPicPr>
        <p:blipFill>
          <a:blip r:embed="rId4"/>
          <a:stretch>
            <a:fillRect/>
          </a:stretch>
        </p:blipFill>
        <p:spPr>
          <a:xfrm>
            <a:off x="2359831" y="4662117"/>
            <a:ext cx="1022874" cy="601399"/>
          </a:xfrm>
          <a:prstGeom prst="rect">
            <a:avLst/>
          </a:prstGeom>
        </p:spPr>
      </p:pic>
      <p:pic>
        <p:nvPicPr>
          <p:cNvPr id="5" name="图片 4"/>
          <p:cNvPicPr>
            <a:picLocks noChangeAspect="1"/>
          </p:cNvPicPr>
          <p:nvPr/>
        </p:nvPicPr>
        <p:blipFill rotWithShape="1">
          <a:blip r:embed="rId5"/>
          <a:srcRect t="-21338" r="29403" b="1"/>
          <a:stretch/>
        </p:blipFill>
        <p:spPr>
          <a:xfrm>
            <a:off x="3828378" y="4537808"/>
            <a:ext cx="981043" cy="681160"/>
          </a:xfrm>
          <a:prstGeom prst="rect">
            <a:avLst/>
          </a:prstGeom>
        </p:spPr>
      </p:pic>
      <p:sp>
        <p:nvSpPr>
          <p:cNvPr id="6" name="文本框 5">
            <a:extLst>
              <a:ext uri="{FF2B5EF4-FFF2-40B4-BE49-F238E27FC236}">
                <a16:creationId xmlns:a16="http://schemas.microsoft.com/office/drawing/2014/main" id="{6B94AE97-20B9-4FE7-A7B4-861622C37841}"/>
              </a:ext>
            </a:extLst>
          </p:cNvPr>
          <p:cNvSpPr txBox="1"/>
          <p:nvPr/>
        </p:nvSpPr>
        <p:spPr>
          <a:xfrm>
            <a:off x="7830878" y="3904093"/>
            <a:ext cx="271132" cy="461665"/>
          </a:xfrm>
          <a:prstGeom prst="rect">
            <a:avLst/>
          </a:prstGeom>
          <a:noFill/>
        </p:spPr>
        <p:txBody>
          <a:bodyPr wrap="square" rtlCol="0">
            <a:spAutoFit/>
          </a:bodyPr>
          <a:lstStyle/>
          <a:p>
            <a:r>
              <a:rPr lang="en-US" altLang="zh-CN" sz="2400" kern="100" baseline="30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T</a:t>
            </a:r>
            <a:endParaRPr lang="zh-CN" altLang="en-US" sz="2400" dirty="0"/>
          </a:p>
        </p:txBody>
      </p:sp>
    </p:spTree>
    <p:extLst>
      <p:ext uri="{BB962C8B-B14F-4D97-AF65-F5344CB8AC3E}">
        <p14:creationId xmlns:p14="http://schemas.microsoft.com/office/powerpoint/2010/main" val="28149170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par>
                                <p:cTn id="17" presetID="12" presetClass="entr" presetSubtype="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p:tgtEl>
                                          <p:spTgt spid="4"/>
                                        </p:tgtEl>
                                        <p:attrNameLst>
                                          <p:attrName>ppt_y</p:attrName>
                                        </p:attrNameLst>
                                      </p:cBhvr>
                                      <p:tavLst>
                                        <p:tav tm="0">
                                          <p:val>
                                            <p:strVal val="#ppt_y-#ppt_h*1.125000"/>
                                          </p:val>
                                        </p:tav>
                                        <p:tav tm="100000">
                                          <p:val>
                                            <p:strVal val="#ppt_y"/>
                                          </p:val>
                                        </p:tav>
                                      </p:tavLst>
                                    </p:anim>
                                    <p:animEffect transition="in" filter="wipe(down)">
                                      <p:cBhvr>
                                        <p:cTn id="20" dur="400"/>
                                        <p:tgtEl>
                                          <p:spTgt spid="4"/>
                                        </p:tgtEl>
                                      </p:cBhvr>
                                    </p:animEffect>
                                  </p:childTnLst>
                                </p:cTn>
                              </p:par>
                              <p:par>
                                <p:cTn id="21" presetID="12"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400"/>
                                        <p:tgtEl>
                                          <p:spTgt spid="5"/>
                                        </p:tgtEl>
                                        <p:attrNameLst>
                                          <p:attrName>ppt_y</p:attrName>
                                        </p:attrNameLst>
                                      </p:cBhvr>
                                      <p:tavLst>
                                        <p:tav tm="0">
                                          <p:val>
                                            <p:strVal val="#ppt_y-#ppt_h*1.125000"/>
                                          </p:val>
                                        </p:tav>
                                        <p:tav tm="100000">
                                          <p:val>
                                            <p:strVal val="#ppt_y"/>
                                          </p:val>
                                        </p:tav>
                                      </p:tavLst>
                                    </p:anim>
                                    <p:animEffect transition="in" filter="wipe(down)">
                                      <p:cBhvr>
                                        <p:cTn id="24"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9167" y="1487183"/>
            <a:ext cx="10633926"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above result can be easily extended to n-dimensional normal random vector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PDF is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919167" y="3361494"/>
                <a:ext cx="10633926" cy="222464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R="569595" algn="just">
                  <a:lnSpc>
                    <a:spcPct val="107000"/>
                  </a:lnSpc>
                  <a:spcAft>
                    <a:spcPts val="150"/>
                  </a:spcAft>
                  <a:buNone/>
                </a:pP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where X </a:t>
                </a:r>
                <a14:m>
                  <m:oMath xmlns:m="http://schemas.openxmlformats.org/officeDocument/2006/math">
                    <m:r>
                      <a:rPr lang="en-US" altLang="zh-CN" sz="2800" b="0" i="1" kern="100" smtClean="0">
                        <a:solidFill>
                          <a:schemeClr val="tx1">
                            <a:lumMod val="65000"/>
                            <a:lumOff val="35000"/>
                          </a:schemeClr>
                        </a:solidFill>
                        <a:latin typeface="Cambria Math" panose="02040503050406030204" pitchFamily="18" charset="0"/>
                        <a:ea typeface="Cambria" panose="02040503050406030204" pitchFamily="18" charset="0"/>
                        <a:cs typeface="Cambria" panose="02040503050406030204" pitchFamily="18" charset="0"/>
                      </a:rPr>
                      <m:t>=</m:t>
                    </m:r>
                    <m:d>
                      <m:dPr>
                        <m:begChr m:val="|"/>
                        <m:endChr m:val="|"/>
                        <m:ctrlPr>
                          <a:rPr lang="en-US" altLang="zh-CN" sz="2800" b="0" i="1" kern="100" smtClean="0">
                            <a:solidFill>
                              <a:schemeClr val="tx1">
                                <a:lumMod val="65000"/>
                                <a:lumOff val="35000"/>
                              </a:schemeClr>
                            </a:solidFill>
                            <a:latin typeface="Cambria Math" panose="02040503050406030204" pitchFamily="18" charset="0"/>
                          </a:rPr>
                        </m:ctrlPr>
                      </m:dPr>
                      <m:e>
                        <m:m>
                          <m:mPr>
                            <m:mcs>
                              <m:mc>
                                <m:mcPr>
                                  <m:count m:val="1"/>
                                  <m:mcJc m:val="center"/>
                                </m:mcPr>
                              </m:mc>
                            </m:mcs>
                            <m:ctrlPr>
                              <a:rPr lang="en-US" altLang="zh-CN" sz="2800" b="0" i="1" kern="100" smtClean="0">
                                <a:solidFill>
                                  <a:schemeClr val="tx1">
                                    <a:lumMod val="65000"/>
                                    <a:lumOff val="35000"/>
                                  </a:schemeClr>
                                </a:solidFill>
                                <a:latin typeface="Cambria Math" panose="02040503050406030204" pitchFamily="18" charset="0"/>
                              </a:rPr>
                            </m:ctrlPr>
                          </m:mPr>
                          <m:mr>
                            <m:e>
                              <m:eqArr>
                                <m:eqArrPr>
                                  <m:ctrlPr>
                                    <a:rPr lang="en-US" altLang="zh-CN" sz="2800" b="0" i="1" kern="100" smtClean="0">
                                      <a:solidFill>
                                        <a:schemeClr val="tx1">
                                          <a:lumMod val="65000"/>
                                          <a:lumOff val="35000"/>
                                        </a:schemeClr>
                                      </a:solidFill>
                                      <a:latin typeface="Cambria Math" panose="02040503050406030204" pitchFamily="18" charset="0"/>
                                    </a:rPr>
                                  </m:ctrlPr>
                                </m:eqArrPr>
                                <m:e>
                                  <m:sSub>
                                    <m:sSubPr>
                                      <m:ctrlPr>
                                        <a:rPr lang="en-US" altLang="zh-CN" sz="2800" b="0" i="1" kern="100" smtClean="0">
                                          <a:solidFill>
                                            <a:schemeClr val="tx1">
                                              <a:lumMod val="65000"/>
                                              <a:lumOff val="35000"/>
                                            </a:schemeClr>
                                          </a:solidFill>
                                          <a:latin typeface="Cambria Math" panose="02040503050406030204" pitchFamily="18" charset="0"/>
                                        </a:rPr>
                                      </m:ctrlPr>
                                    </m:sSubPr>
                                    <m:e>
                                      <m:r>
                                        <a:rPr lang="en-US" altLang="zh-CN" sz="2800" b="0" i="1" kern="100" smtClean="0">
                                          <a:solidFill>
                                            <a:schemeClr val="tx1">
                                              <a:lumMod val="65000"/>
                                              <a:lumOff val="35000"/>
                                            </a:schemeClr>
                                          </a:solidFill>
                                          <a:latin typeface="Cambria Math" panose="02040503050406030204" pitchFamily="18" charset="0"/>
                                        </a:rPr>
                                        <m:t>𝑥</m:t>
                                      </m:r>
                                    </m:e>
                                    <m:sub>
                                      <m:r>
                                        <a:rPr lang="en-US" altLang="zh-CN" sz="2800" b="0" i="1" kern="100" smtClean="0">
                                          <a:solidFill>
                                            <a:schemeClr val="tx1">
                                              <a:lumMod val="65000"/>
                                              <a:lumOff val="35000"/>
                                            </a:schemeClr>
                                          </a:solidFill>
                                          <a:latin typeface="Cambria Math" panose="02040503050406030204" pitchFamily="18" charset="0"/>
                                        </a:rPr>
                                        <m:t>1</m:t>
                                      </m:r>
                                    </m:sub>
                                  </m:sSub>
                                </m:e>
                                <m:e>
                                  <m:sSub>
                                    <m:sSubPr>
                                      <m:ctrlPr>
                                        <a:rPr lang="en-US" altLang="zh-CN" i="1" kern="100">
                                          <a:solidFill>
                                            <a:schemeClr val="tx1">
                                              <a:lumMod val="65000"/>
                                              <a:lumOff val="35000"/>
                                            </a:schemeClr>
                                          </a:solidFill>
                                          <a:latin typeface="Cambria Math" panose="02040503050406030204" pitchFamily="18" charset="0"/>
                                        </a:rPr>
                                      </m:ctrlPr>
                                    </m:sSubPr>
                                    <m:e>
                                      <m:r>
                                        <a:rPr lang="en-US" altLang="zh-CN" i="1" kern="100">
                                          <a:solidFill>
                                            <a:schemeClr val="tx1">
                                              <a:lumMod val="65000"/>
                                              <a:lumOff val="35000"/>
                                            </a:schemeClr>
                                          </a:solidFill>
                                          <a:latin typeface="Cambria Math" panose="02040503050406030204" pitchFamily="18" charset="0"/>
                                        </a:rPr>
                                        <m:t>𝑥</m:t>
                                      </m:r>
                                    </m:e>
                                    <m:sub>
                                      <m:r>
                                        <a:rPr lang="en-US" altLang="zh-CN" b="0" i="1" kern="100" smtClean="0">
                                          <a:solidFill>
                                            <a:schemeClr val="tx1">
                                              <a:lumMod val="65000"/>
                                              <a:lumOff val="35000"/>
                                            </a:schemeClr>
                                          </a:solidFill>
                                          <a:latin typeface="Cambria Math" panose="02040503050406030204" pitchFamily="18" charset="0"/>
                                        </a:rPr>
                                        <m:t>2</m:t>
                                      </m:r>
                                    </m:sub>
                                  </m:sSub>
                                </m:e>
                                <m:e>
                                  <m:r>
                                    <a:rPr lang="zh-CN" altLang="en-US" i="1" smtClean="0">
                                      <a:latin typeface="Cambria Math" panose="02040503050406030204" pitchFamily="18" charset="0"/>
                                    </a:rPr>
                                    <m:t>⋮</m:t>
                                  </m:r>
                                </m:e>
                              </m:eqArr>
                            </m:e>
                          </m:mr>
                          <m:mr>
                            <m:e>
                              <m:sSub>
                                <m:sSubPr>
                                  <m:ctrlPr>
                                    <a:rPr lang="en-US" altLang="zh-CN" sz="2800" b="0" i="1" kern="100" smtClean="0">
                                      <a:solidFill>
                                        <a:schemeClr val="tx1">
                                          <a:lumMod val="65000"/>
                                          <a:lumOff val="35000"/>
                                        </a:schemeClr>
                                      </a:solidFill>
                                      <a:latin typeface="Cambria Math" panose="02040503050406030204" pitchFamily="18" charset="0"/>
                                    </a:rPr>
                                  </m:ctrlPr>
                                </m:sSubPr>
                                <m:e>
                                  <m:r>
                                    <a:rPr lang="en-US" altLang="zh-CN" sz="2800" b="0" i="1" kern="100" smtClean="0">
                                      <a:solidFill>
                                        <a:schemeClr val="tx1">
                                          <a:lumMod val="65000"/>
                                          <a:lumOff val="35000"/>
                                        </a:schemeClr>
                                      </a:solidFill>
                                      <a:latin typeface="Cambria Math" panose="02040503050406030204" pitchFamily="18" charset="0"/>
                                    </a:rPr>
                                    <m:t>𝑥</m:t>
                                  </m:r>
                                </m:e>
                                <m:sub>
                                  <m:r>
                                    <a:rPr lang="en-US" altLang="zh-CN" sz="2800" b="0" i="1" kern="100" smtClean="0">
                                      <a:solidFill>
                                        <a:schemeClr val="tx1">
                                          <a:lumMod val="65000"/>
                                          <a:lumOff val="35000"/>
                                        </a:schemeClr>
                                      </a:solidFill>
                                      <a:latin typeface="Cambria Math" panose="02040503050406030204" pitchFamily="18" charset="0"/>
                                    </a:rPr>
                                    <m:t>𝑛</m:t>
                                  </m:r>
                                </m:sub>
                              </m:sSub>
                            </m:e>
                          </m:mr>
                        </m:m>
                      </m:e>
                    </m:d>
                  </m:oMath>
                </a14:m>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µ </a:t>
                </a:r>
                <a14:m>
                  <m:oMath xmlns:m="http://schemas.openxmlformats.org/officeDocument/2006/math">
                    <m:r>
                      <a:rPr lang="en-US" altLang="zh-CN" sz="2800" i="1" kern="100">
                        <a:solidFill>
                          <a:schemeClr val="tx1">
                            <a:lumMod val="65000"/>
                            <a:lumOff val="35000"/>
                          </a:schemeClr>
                        </a:solidFill>
                        <a:latin typeface="Cambria Math" panose="02040503050406030204" pitchFamily="18" charset="0"/>
                        <a:ea typeface="Cambria" panose="02040503050406030204" pitchFamily="18" charset="0"/>
                        <a:cs typeface="Cambria" panose="02040503050406030204" pitchFamily="18" charset="0"/>
                      </a:rPr>
                      <m:t>=</m:t>
                    </m:r>
                    <m:d>
                      <m:dPr>
                        <m:begChr m:val="|"/>
                        <m:endChr m:val="|"/>
                        <m:ctrlPr>
                          <a:rPr lang="en-US" altLang="zh-CN" sz="2800" i="1" kern="100">
                            <a:solidFill>
                              <a:schemeClr val="tx1">
                                <a:lumMod val="65000"/>
                                <a:lumOff val="35000"/>
                              </a:schemeClr>
                            </a:solidFill>
                            <a:latin typeface="Cambria Math" panose="02040503050406030204" pitchFamily="18" charset="0"/>
                          </a:rPr>
                        </m:ctrlPr>
                      </m:dPr>
                      <m:e>
                        <m:m>
                          <m:mPr>
                            <m:mcs>
                              <m:mc>
                                <m:mcPr>
                                  <m:count m:val="1"/>
                                  <m:mcJc m:val="center"/>
                                </m:mcPr>
                              </m:mc>
                            </m:mcs>
                            <m:ctrlPr>
                              <a:rPr lang="en-US" altLang="zh-CN" sz="2800" i="1" kern="100">
                                <a:solidFill>
                                  <a:schemeClr val="tx1">
                                    <a:lumMod val="65000"/>
                                    <a:lumOff val="35000"/>
                                  </a:schemeClr>
                                </a:solidFill>
                                <a:latin typeface="Cambria Math" panose="02040503050406030204" pitchFamily="18" charset="0"/>
                              </a:rPr>
                            </m:ctrlPr>
                          </m:mPr>
                          <m:mr>
                            <m:e>
                              <m:eqArr>
                                <m:eqArrPr>
                                  <m:ctrlPr>
                                    <a:rPr lang="en-US" altLang="zh-CN" sz="2800" i="1" kern="100">
                                      <a:solidFill>
                                        <a:schemeClr val="tx1">
                                          <a:lumMod val="65000"/>
                                          <a:lumOff val="35000"/>
                                        </a:schemeClr>
                                      </a:solidFill>
                                      <a:latin typeface="Cambria Math" panose="02040503050406030204" pitchFamily="18" charset="0"/>
                                    </a:rPr>
                                  </m:ctrlPr>
                                </m:eqArrPr>
                                <m:e>
                                  <m:sSub>
                                    <m:sSubPr>
                                      <m:ctrlPr>
                                        <a:rPr lang="en-US" altLang="zh-CN" sz="2800" i="1" kern="100">
                                          <a:solidFill>
                                            <a:schemeClr val="tx1">
                                              <a:lumMod val="65000"/>
                                              <a:lumOff val="35000"/>
                                            </a:schemeClr>
                                          </a:solidFill>
                                          <a:latin typeface="Cambria Math" panose="02040503050406030204" pitchFamily="18" charset="0"/>
                                        </a:rPr>
                                      </m:ctrlPr>
                                    </m:sSubPr>
                                    <m:e>
                                      <m:r>
                                        <a:rPr lang="zh-CN" altLang="en-US" sz="2800" i="1" kern="100" smtClean="0">
                                          <a:solidFill>
                                            <a:schemeClr val="tx1">
                                              <a:lumMod val="65000"/>
                                              <a:lumOff val="35000"/>
                                            </a:schemeClr>
                                          </a:solidFill>
                                          <a:latin typeface="Cambria Math" panose="02040503050406030204" pitchFamily="18" charset="0"/>
                                        </a:rPr>
                                        <m:t>𝜇</m:t>
                                      </m:r>
                                    </m:e>
                                    <m:sub>
                                      <m:r>
                                        <a:rPr lang="en-US" altLang="zh-CN" sz="2800" i="1" kern="100">
                                          <a:solidFill>
                                            <a:schemeClr val="tx1">
                                              <a:lumMod val="65000"/>
                                              <a:lumOff val="35000"/>
                                            </a:schemeClr>
                                          </a:solidFill>
                                          <a:latin typeface="Cambria Math" panose="02040503050406030204" pitchFamily="18" charset="0"/>
                                        </a:rPr>
                                        <m:t>1</m:t>
                                      </m:r>
                                    </m:sub>
                                  </m:sSub>
                                </m:e>
                                <m:e>
                                  <m:sSub>
                                    <m:sSubPr>
                                      <m:ctrlPr>
                                        <a:rPr lang="en-US" altLang="zh-CN" sz="2800" i="1">
                                          <a:latin typeface="Cambria Math" panose="02040503050406030204" pitchFamily="18" charset="0"/>
                                        </a:rPr>
                                      </m:ctrlPr>
                                    </m:sSubPr>
                                    <m:e>
                                      <m:r>
                                        <a:rPr lang="zh-CN" altLang="en-US" sz="2800" i="1" smtClean="0">
                                          <a:latin typeface="Cambria Math" panose="02040503050406030204" pitchFamily="18" charset="0"/>
                                        </a:rPr>
                                        <m:t>𝜇</m:t>
                                      </m:r>
                                    </m:e>
                                    <m:sub>
                                      <m:r>
                                        <a:rPr lang="en-US" altLang="zh-CN" sz="2800" i="1">
                                          <a:latin typeface="Cambria Math" panose="02040503050406030204" pitchFamily="18" charset="0"/>
                                        </a:rPr>
                                        <m:t>2</m:t>
                                      </m:r>
                                    </m:sub>
                                  </m:sSub>
                                </m:e>
                                <m:e>
                                  <m:r>
                                    <a:rPr lang="zh-CN" altLang="en-US" sz="2800" i="1">
                                      <a:latin typeface="Cambria Math" panose="02040503050406030204" pitchFamily="18" charset="0"/>
                                    </a:rPr>
                                    <m:t>⋮</m:t>
                                  </m:r>
                                </m:e>
                              </m:eqArr>
                            </m:e>
                          </m:mr>
                          <m:mr>
                            <m:e>
                              <m:sSub>
                                <m:sSubPr>
                                  <m:ctrlPr>
                                    <a:rPr lang="en-US" altLang="zh-CN" sz="2800" i="1" kern="100">
                                      <a:solidFill>
                                        <a:schemeClr val="tx1">
                                          <a:lumMod val="65000"/>
                                          <a:lumOff val="35000"/>
                                        </a:schemeClr>
                                      </a:solidFill>
                                      <a:latin typeface="Cambria Math" panose="02040503050406030204" pitchFamily="18" charset="0"/>
                                    </a:rPr>
                                  </m:ctrlPr>
                                </m:sSubPr>
                                <m:e>
                                  <m:r>
                                    <a:rPr lang="zh-CN" altLang="en-US" sz="2800" i="1" kern="100" smtClean="0">
                                      <a:solidFill>
                                        <a:schemeClr val="tx1">
                                          <a:lumMod val="65000"/>
                                          <a:lumOff val="35000"/>
                                        </a:schemeClr>
                                      </a:solidFill>
                                      <a:latin typeface="Cambria Math" panose="02040503050406030204" pitchFamily="18" charset="0"/>
                                    </a:rPr>
                                    <m:t>𝜇</m:t>
                                  </m:r>
                                </m:e>
                                <m:sub>
                                  <m:r>
                                    <a:rPr lang="en-US" altLang="zh-CN" sz="2800" i="1" kern="100">
                                      <a:solidFill>
                                        <a:schemeClr val="tx1">
                                          <a:lumMod val="65000"/>
                                          <a:lumOff val="35000"/>
                                        </a:schemeClr>
                                      </a:solidFill>
                                      <a:latin typeface="Cambria Math" panose="02040503050406030204" pitchFamily="18" charset="0"/>
                                    </a:rPr>
                                    <m:t>𝑛</m:t>
                                  </m:r>
                                </m:sub>
                              </m:sSub>
                            </m:e>
                          </m:mr>
                        </m:m>
                      </m:e>
                    </m:d>
                  </m:oMath>
                </a14:m>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|C| and C</a:t>
                </a:r>
                <a:r>
                  <a:rPr lang="en-US" altLang="zh-CN" sz="2800" kern="100" baseline="30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are the determinant and</a:t>
                </a:r>
              </a:p>
              <a:p>
                <a:pPr marR="569595" algn="just">
                  <a:lnSpc>
                    <a:spcPct val="107000"/>
                  </a:lnSpc>
                  <a:spcAft>
                    <a:spcPts val="150"/>
                  </a:spcAft>
                  <a:buNone/>
                </a:pP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inverse of C respectively, (X − µ)</a:t>
                </a:r>
                <a:r>
                  <a:rPr lang="en-US" altLang="zh-CN" sz="2800" kern="100" baseline="30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T</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is the transpose of (X − µ).</a:t>
                </a:r>
              </a:p>
            </p:txBody>
          </p:sp>
        </mc:Choice>
        <mc:Fallback xmlns="">
          <p:sp>
            <p:nvSpPr>
              <p:cNvPr id="7" name="矩形 47"/>
              <p:cNvSpPr>
                <a:spLocks noRot="1" noChangeAspect="1" noMove="1" noResize="1" noEditPoints="1" noAdjustHandles="1" noChangeArrowheads="1" noChangeShapeType="1" noTextEdit="1"/>
              </p:cNvSpPr>
              <p:nvPr/>
            </p:nvSpPr>
            <p:spPr bwMode="auto">
              <a:xfrm>
                <a:off x="919167" y="3361494"/>
                <a:ext cx="10633926" cy="2224640"/>
              </a:xfrm>
              <a:prstGeom prst="rect">
                <a:avLst/>
              </a:prstGeom>
              <a:blipFill>
                <a:blip r:embed="rId3"/>
                <a:stretch>
                  <a:fillRect l="-1204" b="-520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6" name="图片 5"/>
          <p:cNvPicPr>
            <a:picLocks noChangeAspect="1"/>
          </p:cNvPicPr>
          <p:nvPr/>
        </p:nvPicPr>
        <p:blipFill>
          <a:blip r:embed="rId4"/>
          <a:stretch>
            <a:fillRect/>
          </a:stretch>
        </p:blipFill>
        <p:spPr>
          <a:xfrm>
            <a:off x="2131072" y="2559201"/>
            <a:ext cx="7927329" cy="684374"/>
          </a:xfrm>
          <a:prstGeom prst="rect">
            <a:avLst/>
          </a:prstGeom>
        </p:spPr>
      </p:pic>
    </p:spTree>
    <p:extLst>
      <p:ext uri="{BB962C8B-B14F-4D97-AF65-F5344CB8AC3E}">
        <p14:creationId xmlns:p14="http://schemas.microsoft.com/office/powerpoint/2010/main" val="689741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par>
                                <p:cTn id="13" presetID="1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 random variable X has the following PDF:</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
        <p:nvSpPr>
          <p:cNvPr id="8" name="矩形 47"/>
          <p:cNvSpPr>
            <a:spLocks noChangeArrowheads="1"/>
          </p:cNvSpPr>
          <p:nvPr/>
        </p:nvSpPr>
        <p:spPr bwMode="auto">
          <a:xfrm>
            <a:off x="765041" y="279196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its expectation.</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9" name="矩形 47"/>
          <p:cNvSpPr>
            <a:spLocks noChangeArrowheads="1"/>
          </p:cNvSpPr>
          <p:nvPr/>
        </p:nvSpPr>
        <p:spPr bwMode="auto">
          <a:xfrm>
            <a:off x="765041" y="3260921"/>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1" name="矩形 47"/>
          <p:cNvSpPr>
            <a:spLocks noChangeArrowheads="1"/>
          </p:cNvSpPr>
          <p:nvPr/>
        </p:nvSpPr>
        <p:spPr bwMode="auto">
          <a:xfrm>
            <a:off x="3015871" y="3879497"/>
            <a:ext cx="11099855"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endParaRPr lang="zh-CN" altLang="en-US" sz="28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5" name="图片 4"/>
          <p:cNvPicPr>
            <a:picLocks noChangeAspect="1"/>
          </p:cNvPicPr>
          <p:nvPr/>
        </p:nvPicPr>
        <p:blipFill>
          <a:blip r:embed="rId3"/>
          <a:stretch>
            <a:fillRect/>
          </a:stretch>
        </p:blipFill>
        <p:spPr>
          <a:xfrm>
            <a:off x="4277993" y="1980017"/>
            <a:ext cx="3545493" cy="811946"/>
          </a:xfrm>
          <a:prstGeom prst="rect">
            <a:avLst/>
          </a:prstGeom>
        </p:spPr>
      </p:pic>
      <p:pic>
        <p:nvPicPr>
          <p:cNvPr id="10" name="Picture 888133"/>
          <p:cNvPicPr/>
          <p:nvPr/>
        </p:nvPicPr>
        <p:blipFill>
          <a:blip r:embed="rId4"/>
          <a:stretch>
            <a:fillRect/>
          </a:stretch>
        </p:blipFill>
        <p:spPr>
          <a:xfrm>
            <a:off x="3429000" y="3926020"/>
            <a:ext cx="5205549" cy="491719"/>
          </a:xfrm>
          <a:prstGeom prst="rect">
            <a:avLst/>
          </a:prstGeom>
        </p:spPr>
      </p:pic>
    </p:spTree>
    <p:extLst>
      <p:ext uri="{BB962C8B-B14F-4D97-AF65-F5344CB8AC3E}">
        <p14:creationId xmlns:p14="http://schemas.microsoft.com/office/powerpoint/2010/main" val="38872204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400"/>
                                        <p:tgtEl>
                                          <p:spTgt spid="5"/>
                                        </p:tgtEl>
                                        <p:attrNameLst>
                                          <p:attrName>ppt_y</p:attrName>
                                        </p:attrNameLst>
                                      </p:cBhvr>
                                      <p:tavLst>
                                        <p:tav tm="0">
                                          <p:val>
                                            <p:strVal val="#ppt_y-#ppt_h*1.125000"/>
                                          </p:val>
                                        </p:tav>
                                        <p:tav tm="100000">
                                          <p:val>
                                            <p:strVal val="#ppt_y"/>
                                          </p:val>
                                        </p:tav>
                                      </p:tavLst>
                                    </p:anim>
                                    <p:animEffect transition="in" filter="wipe(down)">
                                      <p:cBhvr>
                                        <p:cTn id="16" dur="4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par>
                                <p:cTn id="27" presetID="12" presetClass="entr" presetSubtype="1"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400"/>
                                        <p:tgtEl>
                                          <p:spTgt spid="10"/>
                                        </p:tgtEl>
                                        <p:attrNameLst>
                                          <p:attrName>ppt_y</p:attrName>
                                        </p:attrNameLst>
                                      </p:cBhvr>
                                      <p:tavLst>
                                        <p:tav tm="0">
                                          <p:val>
                                            <p:strVal val="#ppt_y-#ppt_h*1.125000"/>
                                          </p:val>
                                        </p:tav>
                                        <p:tav tm="100000">
                                          <p:val>
                                            <p:strVal val="#ppt_y"/>
                                          </p:val>
                                        </p:tav>
                                      </p:tavLst>
                                    </p:anim>
                                    <p:animEffect transition="in" filter="wipe(down)">
                                      <p:cBhvr>
                                        <p:cTn id="30"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9"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19167" y="1487183"/>
            <a:ext cx="10633926" cy="27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n-dimensional normal random vector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has the following properties:</a:t>
            </a:r>
          </a:p>
          <a:p>
            <a:pPr>
              <a:buNone/>
            </a:pPr>
            <a:r>
              <a:rPr lang="en-US" altLang="zh-CN" sz="2800" dirty="0">
                <a:solidFill>
                  <a:srgbClr val="4F91A0"/>
                </a:solidFill>
                <a:latin typeface="Cambria Math" panose="02040503050406030204" pitchFamily="18" charset="0"/>
                <a:ea typeface="Cambria Math" panose="02040503050406030204" pitchFamily="18" charset="0"/>
                <a:cs typeface="+mn-ea"/>
              </a:rPr>
              <a:t>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Given an n-dimensional normal random vector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all of its components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 ,n) are normal random variables; Conversely, 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 ,n) are normal random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rPr>
              <a:t>variables and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independent, then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an n-dimensional normal random vector.</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7" name="矩形 47"/>
          <p:cNvSpPr>
            <a:spLocks noChangeArrowheads="1"/>
          </p:cNvSpPr>
          <p:nvPr/>
        </p:nvSpPr>
        <p:spPr bwMode="auto">
          <a:xfrm>
            <a:off x="919167" y="4260369"/>
            <a:ext cx="10633926" cy="147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R="569595" algn="just">
              <a:lnSpc>
                <a:spcPct val="107000"/>
              </a:lnSpc>
              <a:spcAft>
                <a:spcPts val="150"/>
              </a:spcAft>
              <a:buNone/>
            </a:pPr>
            <a:r>
              <a:rPr lang="en-US" altLang="zh-CN" sz="2800" kern="100" dirty="0">
                <a:solidFill>
                  <a:srgbClr val="4F91A0"/>
                </a:solidFill>
                <a:latin typeface="Cambria" panose="02040503050406030204" pitchFamily="18" charset="0"/>
                <a:ea typeface="Cambria" panose="02040503050406030204" pitchFamily="18" charset="0"/>
                <a:cs typeface="Cambria" panose="02040503050406030204" pitchFamily="18" charset="0"/>
              </a:rPr>
              <a:t>2.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follows n-dimensional normal random vector if and only if any of its linear combinations a</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 ··· + </a:t>
            </a:r>
            <a:r>
              <a:rPr lang="en-US" altLang="zh-CN" sz="2800"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a</a:t>
            </a:r>
            <a:r>
              <a:rPr lang="en-US" altLang="zh-CN" sz="2800"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follows normal distribution(a</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are not all zeros).</a:t>
            </a:r>
          </a:p>
        </p:txBody>
      </p:sp>
    </p:spTree>
    <p:extLst>
      <p:ext uri="{BB962C8B-B14F-4D97-AF65-F5344CB8AC3E}">
        <p14:creationId xmlns:p14="http://schemas.microsoft.com/office/powerpoint/2010/main" val="34556829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54336" y="1191999"/>
            <a:ext cx="10633926"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rgbClr val="4F91A0"/>
                </a:solidFill>
                <a:latin typeface="Cambria Math" panose="02040503050406030204" pitchFamily="18" charset="0"/>
                <a:ea typeface="Cambria Math" panose="02040503050406030204" pitchFamily="18" charset="0"/>
                <a:cs typeface="+mn-ea"/>
              </a:rPr>
              <a:t>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follows n-dimensional normal random vector, 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Y</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are linear functions of Xi(</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 ,n)(coefficients are not all zeros), then (Y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Y</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follows m-dimensional normal distribution.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7" name="矩形 47"/>
          <p:cNvSpPr>
            <a:spLocks noChangeArrowheads="1"/>
          </p:cNvSpPr>
          <p:nvPr/>
        </p:nvSpPr>
        <p:spPr bwMode="auto">
          <a:xfrm>
            <a:off x="954336" y="3005022"/>
            <a:ext cx="10633926" cy="297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R="569595" algn="just">
              <a:lnSpc>
                <a:spcPct val="107000"/>
              </a:lnSpc>
              <a:spcAft>
                <a:spcPts val="150"/>
              </a:spcAft>
              <a:buNone/>
            </a:pPr>
            <a:r>
              <a:rPr lang="en-US" altLang="zh-CN" sz="2800" kern="100" dirty="0">
                <a:solidFill>
                  <a:srgbClr val="4F91A0"/>
                </a:solidFill>
                <a:latin typeface="Cambria" panose="02040503050406030204" pitchFamily="18" charset="0"/>
                <a:ea typeface="Cambria" panose="02040503050406030204" pitchFamily="18" charset="0"/>
                <a:cs typeface="Cambria" panose="02040503050406030204" pitchFamily="18" charset="0"/>
              </a:rPr>
              <a:t>Note: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this property shows the invariance of normal distributions under linear transformations. The m-dimensional normal distribution above is possibly degenerate and has no density function.</a:t>
            </a:r>
          </a:p>
          <a:p>
            <a:pPr marR="569595" algn="just">
              <a:lnSpc>
                <a:spcPct val="107000"/>
              </a:lnSpc>
              <a:spcAft>
                <a:spcPts val="150"/>
              </a:spcAft>
              <a:buNone/>
            </a:pPr>
            <a:r>
              <a:rPr lang="en-US" altLang="zh-CN" sz="2800" kern="100" dirty="0">
                <a:solidFill>
                  <a:srgbClr val="4F91A0"/>
                </a:solidFill>
                <a:latin typeface="Cambria" panose="02040503050406030204" pitchFamily="18" charset="0"/>
                <a:ea typeface="Cambria" panose="02040503050406030204" pitchFamily="18" charset="0"/>
                <a:cs typeface="Cambria" panose="02040503050406030204" pitchFamily="18" charset="0"/>
              </a:rPr>
              <a:t>4. </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Suppose (X</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follows n-dimensional normal distribution, then X</a:t>
            </a:r>
            <a:r>
              <a:rPr lang="en-US" altLang="zh-CN" sz="2800" kern="100" baseline="-250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1</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kern="1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err="1">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kern="100" dirty="0">
                <a:solidFill>
                  <a:schemeClr val="tx1">
                    <a:lumMod val="65000"/>
                    <a:lumOff val="35000"/>
                  </a:schemeClr>
                </a:solidFill>
                <a:latin typeface="Cambria" panose="02040503050406030204" pitchFamily="18" charset="0"/>
                <a:ea typeface="Cambria" panose="02040503050406030204" pitchFamily="18" charset="0"/>
                <a:cs typeface="Cambria" panose="02040503050406030204" pitchFamily="18" charset="0"/>
              </a:rPr>
              <a:t> are independent if and only if they are uncorrelated.</a:t>
            </a:r>
          </a:p>
        </p:txBody>
      </p:sp>
    </p:spTree>
    <p:extLst>
      <p:ext uri="{BB962C8B-B14F-4D97-AF65-F5344CB8AC3E}">
        <p14:creationId xmlns:p14="http://schemas.microsoft.com/office/powerpoint/2010/main" val="8252360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1116734" y="2736987"/>
                <a:ext cx="9820896" cy="10745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e>
                      </m:d>
                      <m:r>
                        <a:rPr lang="en-US" altLang="zh-CN" sz="2800" b="0" i="0"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1116734" y="2736987"/>
                <a:ext cx="9820896" cy="1074581"/>
              </a:xfrm>
              <a:prstGeom prst="rect">
                <a:avLst/>
              </a:prstGeom>
              <a:blipFill>
                <a:blip r:embed="rId3"/>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9328527" cy="810454"/>
          </a:xfrm>
        </p:spPr>
        <p:txBody>
          <a:bodyPr/>
          <a:lstStyle/>
          <a:p>
            <a:r>
              <a:rPr lang="en-US" altLang="zh-CN" sz="2400" dirty="0">
                <a:solidFill>
                  <a:schemeClr val="tx2"/>
                </a:solidFill>
                <a:latin typeface="+mj-ea"/>
                <a:cs typeface="+mn-ea"/>
              </a:rPr>
              <a:t>4.6	 Moments and covariance matrices</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1239827" y="1212197"/>
                <a:ext cx="9996744" cy="117063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4.6.3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(1,0,9,16,−</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X and Z independent?</a:t>
                </a:r>
              </a:p>
            </p:txBody>
          </p:sp>
        </mc:Choice>
        <mc:Fallback xmlns="">
          <p:sp>
            <p:nvSpPr>
              <p:cNvPr id="8" name="矩形 47"/>
              <p:cNvSpPr>
                <a:spLocks noRot="1" noChangeAspect="1" noMove="1" noResize="1" noEditPoints="1" noAdjustHandles="1" noChangeArrowheads="1" noChangeShapeType="1" noTextEdit="1"/>
              </p:cNvSpPr>
              <p:nvPr/>
            </p:nvSpPr>
            <p:spPr bwMode="auto">
              <a:xfrm>
                <a:off x="1239827" y="1212197"/>
                <a:ext cx="9996744" cy="1170633"/>
              </a:xfrm>
              <a:prstGeom prst="rect">
                <a:avLst/>
              </a:prstGeom>
              <a:blipFill>
                <a:blip r:embed="rId4"/>
                <a:stretch>
                  <a:fillRect l="-1220" b="-1041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7" name="矩形 47"/>
          <p:cNvSpPr>
            <a:spLocks noChangeArrowheads="1"/>
          </p:cNvSpPr>
          <p:nvPr/>
        </p:nvSpPr>
        <p:spPr bwMode="auto">
          <a:xfrm>
            <a:off x="1239827" y="2236451"/>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0" name="矩形 47"/>
          <p:cNvSpPr>
            <a:spLocks noChangeArrowheads="1"/>
          </p:cNvSpPr>
          <p:nvPr/>
        </p:nvSpPr>
        <p:spPr bwMode="auto">
          <a:xfrm>
            <a:off x="1239827" y="3811568"/>
            <a:ext cx="10653808"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is, X,Z are uncorrelated. On the other hand,</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matrix                     is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full row rank, |A|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 r(A) = 2, therefore,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(X,Z) follows two dimensional non-degenerate normal distribution.</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and Z are uncorrelated if and only if X and Z are independent, so X and Z are independent.</a:t>
            </a:r>
          </a:p>
        </p:txBody>
      </p:sp>
      <p:pic>
        <p:nvPicPr>
          <p:cNvPr id="3" name="图片 2"/>
          <p:cNvPicPr>
            <a:picLocks noChangeAspect="1"/>
          </p:cNvPicPr>
          <p:nvPr/>
        </p:nvPicPr>
        <p:blipFill>
          <a:blip r:embed="rId5"/>
          <a:stretch>
            <a:fillRect/>
          </a:stretch>
        </p:blipFill>
        <p:spPr>
          <a:xfrm>
            <a:off x="2862540" y="2424673"/>
            <a:ext cx="5133528" cy="379325"/>
          </a:xfrm>
          <a:prstGeom prst="rect">
            <a:avLst/>
          </a:prstGeom>
        </p:spPr>
      </p:pic>
      <p:pic>
        <p:nvPicPr>
          <p:cNvPr id="5" name="图片 4"/>
          <p:cNvPicPr>
            <a:picLocks noChangeAspect="1"/>
          </p:cNvPicPr>
          <p:nvPr/>
        </p:nvPicPr>
        <p:blipFill>
          <a:blip r:embed="rId6"/>
          <a:stretch>
            <a:fillRect/>
          </a:stretch>
        </p:blipFill>
        <p:spPr>
          <a:xfrm>
            <a:off x="8670988" y="3778973"/>
            <a:ext cx="2565583" cy="594344"/>
          </a:xfrm>
          <a:prstGeom prst="rect">
            <a:avLst/>
          </a:prstGeom>
        </p:spPr>
      </p:pic>
      <p:pic>
        <p:nvPicPr>
          <p:cNvPr id="6" name="图片 5"/>
          <p:cNvPicPr>
            <a:picLocks noChangeAspect="1"/>
          </p:cNvPicPr>
          <p:nvPr/>
        </p:nvPicPr>
        <p:blipFill>
          <a:blip r:embed="rId7"/>
          <a:stretch>
            <a:fillRect/>
          </a:stretch>
        </p:blipFill>
        <p:spPr>
          <a:xfrm>
            <a:off x="2494160" y="4390829"/>
            <a:ext cx="1444793" cy="591492"/>
          </a:xfrm>
          <a:prstGeom prst="rect">
            <a:avLst/>
          </a:prstGeom>
        </p:spPr>
      </p:pic>
    </p:spTree>
    <p:extLst>
      <p:ext uri="{BB962C8B-B14F-4D97-AF65-F5344CB8AC3E}">
        <p14:creationId xmlns:p14="http://schemas.microsoft.com/office/powerpoint/2010/main" val="7872366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2" presetClass="entr" presetSubtype="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ppt_y</p:attrName>
                                        </p:attrNameLst>
                                      </p:cBhvr>
                                      <p:tavLst>
                                        <p:tav tm="0">
                                          <p:val>
                                            <p:strVal val="#ppt_y-#ppt_h*1.125000"/>
                                          </p:val>
                                        </p:tav>
                                        <p:tav tm="100000">
                                          <p:val>
                                            <p:strVal val="#ppt_y"/>
                                          </p:val>
                                        </p:tav>
                                      </p:tavLst>
                                    </p:anim>
                                    <p:animEffect transition="in" filter="wipe(down)">
                                      <p:cBhvr>
                                        <p:cTn id="21" dur="400"/>
                                        <p:tgtEl>
                                          <p:spTgt spid="3"/>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400"/>
                                        <p:tgtEl>
                                          <p:spTgt spid="27"/>
                                        </p:tgtEl>
                                        <p:attrNameLst>
                                          <p:attrName>ppt_y</p:attrName>
                                        </p:attrNameLst>
                                      </p:cBhvr>
                                      <p:tavLst>
                                        <p:tav tm="0">
                                          <p:val>
                                            <p:strVal val="#ppt_y-#ppt_h*1.125000"/>
                                          </p:val>
                                        </p:tav>
                                        <p:tav tm="100000">
                                          <p:val>
                                            <p:strVal val="#ppt_y"/>
                                          </p:val>
                                        </p:tav>
                                      </p:tavLst>
                                    </p:anim>
                                    <p:animEffect transition="in" filter="wipe(down)">
                                      <p:cBhvr>
                                        <p:cTn id="25" dur="400"/>
                                        <p:tgtEl>
                                          <p:spTgt spid="27"/>
                                        </p:tgtEl>
                                      </p:cBhvr>
                                    </p:animEffect>
                                  </p:childTnLst>
                                </p:cTn>
                              </p:par>
                              <p:par>
                                <p:cTn id="26" presetID="12" presetClass="entr" presetSubtype="1"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400"/>
                                        <p:tgtEl>
                                          <p:spTgt spid="5"/>
                                        </p:tgtEl>
                                        <p:attrNameLst>
                                          <p:attrName>ppt_y</p:attrName>
                                        </p:attrNameLst>
                                      </p:cBhvr>
                                      <p:tavLst>
                                        <p:tav tm="0">
                                          <p:val>
                                            <p:strVal val="#ppt_y-#ppt_h*1.125000"/>
                                          </p:val>
                                        </p:tav>
                                        <p:tav tm="100000">
                                          <p:val>
                                            <p:strVal val="#ppt_y"/>
                                          </p:val>
                                        </p:tav>
                                      </p:tavLst>
                                    </p:anim>
                                    <p:animEffect transition="in" filter="wipe(down)">
                                      <p:cBhvr>
                                        <p:cTn id="29" dur="400"/>
                                        <p:tgtEl>
                                          <p:spTgt spid="5"/>
                                        </p:tgtEl>
                                      </p:cBhvr>
                                    </p:animEffect>
                                  </p:childTnLst>
                                </p:cTn>
                              </p:par>
                              <p:par>
                                <p:cTn id="30" presetID="12" presetClass="entr" presetSubtype="1"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400"/>
                                        <p:tgtEl>
                                          <p:spTgt spid="6"/>
                                        </p:tgtEl>
                                        <p:attrNameLst>
                                          <p:attrName>ppt_y</p:attrName>
                                        </p:attrNameLst>
                                      </p:cBhvr>
                                      <p:tavLst>
                                        <p:tav tm="0">
                                          <p:val>
                                            <p:strVal val="#ppt_y-#ppt_h*1.125000"/>
                                          </p:val>
                                        </p:tav>
                                        <p:tav tm="100000">
                                          <p:val>
                                            <p:strVal val="#ppt_y"/>
                                          </p:val>
                                        </p:tav>
                                      </p:tavLst>
                                    </p:anim>
                                    <p:animEffect transition="in" filter="wipe(down)">
                                      <p:cBhvr>
                                        <p:cTn id="33"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7" grpId="0"/>
      <p:bldP spid="1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91653" y="2339473"/>
            <a:ext cx="10633926"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                                                 )</a:t>
            </a:r>
          </a:p>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p:sp>
        <p:nvSpPr>
          <p:cNvPr id="4" name="矩形 3"/>
          <p:cNvSpPr/>
          <p:nvPr/>
        </p:nvSpPr>
        <p:spPr>
          <a:xfrm>
            <a:off x="1391653" y="1754706"/>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4.6.2</a:t>
            </a:r>
          </a:p>
        </p:txBody>
      </p:sp>
      <p:pic>
        <p:nvPicPr>
          <p:cNvPr id="6" name="图片 5"/>
          <p:cNvPicPr>
            <a:picLocks noChangeAspect="1"/>
          </p:cNvPicPr>
          <p:nvPr/>
        </p:nvPicPr>
        <p:blipFill>
          <a:blip r:embed="rId3"/>
          <a:stretch>
            <a:fillRect/>
          </a:stretch>
        </p:blipFill>
        <p:spPr>
          <a:xfrm>
            <a:off x="2049834" y="2440908"/>
            <a:ext cx="3729086" cy="372909"/>
          </a:xfrm>
          <a:prstGeom prst="rect">
            <a:avLst/>
          </a:prstGeom>
        </p:spPr>
      </p:pic>
      <p:pic>
        <p:nvPicPr>
          <p:cNvPr id="9" name="图片 8"/>
          <p:cNvPicPr>
            <a:picLocks noChangeAspect="1"/>
          </p:cNvPicPr>
          <p:nvPr/>
        </p:nvPicPr>
        <p:blipFill>
          <a:blip r:embed="rId4"/>
          <a:stretch>
            <a:fillRect/>
          </a:stretch>
        </p:blipFill>
        <p:spPr>
          <a:xfrm>
            <a:off x="2323795" y="2938198"/>
            <a:ext cx="9016397" cy="372909"/>
          </a:xfrm>
          <a:prstGeom prst="rect">
            <a:avLst/>
          </a:prstGeom>
        </p:spPr>
      </p:pic>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1391653" y="3897040"/>
                <a:ext cx="9996744" cy="9540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4.6.4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14:m>
                  <m:oMath xmlns:m="http://schemas.openxmlformats.org/officeDocument/2006/math">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(66.8,70,</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,0.68)</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find </a:t>
                </a:r>
                <a14:m>
                  <m:oMath xmlns:m="http://schemas.openxmlformats.org/officeDocument/2006/math">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P</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1391653" y="3897040"/>
                <a:ext cx="9996744" cy="954099"/>
              </a:xfrm>
              <a:prstGeom prst="rect">
                <a:avLst/>
              </a:prstGeom>
              <a:blipFill>
                <a:blip r:embed="rId5"/>
                <a:stretch>
                  <a:fillRect l="-1220" t="-700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6779237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p:tgtEl>
                                          <p:spTgt spid="11"/>
                                        </p:tgtEl>
                                        <p:attrNameLst>
                                          <p:attrName>ppt_y</p:attrName>
                                        </p:attrNameLst>
                                      </p:cBhvr>
                                      <p:tavLst>
                                        <p:tav tm="0">
                                          <p:val>
                                            <p:strVal val="#ppt_y-#ppt_h*1.125000"/>
                                          </p:val>
                                        </p:tav>
                                        <p:tav tm="100000">
                                          <p:val>
                                            <p:strVal val="#ppt_y"/>
                                          </p:val>
                                        </p:tav>
                                      </p:tavLst>
                                    </p:anim>
                                    <p:animEffect transition="in" filter="wipe(down)">
                                      <p:cBhvr>
                                        <p:cTn id="18"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4.6	Moments and covariance matrices</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163053" y="1780593"/>
                <a:ext cx="10633926" cy="233293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Since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have a bivariate normal distribution, it follows that the distribution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will be the normal distribution. E(X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66.8 − 70 = −3.2</a:t>
                </a:r>
              </a:p>
              <a:p>
                <a:pPr>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𝐶𝑜𝑣</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=2.56</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a:p>
                <a:pPr>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So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(−3.2,2.56)</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mc:Choice>
        <mc:Fallback xmlns="">
          <p:sp>
            <p:nvSpPr>
              <p:cNvPr id="7" name="矩形 47"/>
              <p:cNvSpPr>
                <a:spLocks noRot="1" noChangeAspect="1" noMove="1" noResize="1" noEditPoints="1" noAdjustHandles="1" noChangeArrowheads="1" noChangeShapeType="1" noTextEdit="1"/>
              </p:cNvSpPr>
              <p:nvPr/>
            </p:nvSpPr>
            <p:spPr bwMode="auto">
              <a:xfrm>
                <a:off x="1163053" y="1780593"/>
                <a:ext cx="10633926" cy="2332938"/>
              </a:xfrm>
              <a:prstGeom prst="rect">
                <a:avLst/>
              </a:prstGeom>
              <a:blipFill>
                <a:blip r:embed="rId3"/>
                <a:stretch>
                  <a:fillRect l="-1204" t="-2611" r="-1089" b="-626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1163053" y="119199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0" name="Picture 888335"/>
          <p:cNvPicPr/>
          <p:nvPr/>
        </p:nvPicPr>
        <p:blipFill>
          <a:blip r:embed="rId4"/>
          <a:stretch>
            <a:fillRect/>
          </a:stretch>
        </p:blipFill>
        <p:spPr>
          <a:xfrm>
            <a:off x="3580874" y="4262166"/>
            <a:ext cx="5818165" cy="2156218"/>
          </a:xfrm>
          <a:prstGeom prst="rect">
            <a:avLst/>
          </a:prstGeom>
        </p:spPr>
      </p:pic>
    </p:spTree>
    <p:extLst>
      <p:ext uri="{BB962C8B-B14F-4D97-AF65-F5344CB8AC3E}">
        <p14:creationId xmlns:p14="http://schemas.microsoft.com/office/powerpoint/2010/main" val="39140853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400"/>
                                        <p:tgtEl>
                                          <p:spTgt spid="12"/>
                                        </p:tgtEl>
                                        <p:attrNameLst>
                                          <p:attrName>ppt_y</p:attrName>
                                        </p:attrNameLst>
                                      </p:cBhvr>
                                      <p:tavLst>
                                        <p:tav tm="0">
                                          <p:val>
                                            <p:strVal val="#ppt_y-#ppt_h*1.125000"/>
                                          </p:val>
                                        </p:tav>
                                        <p:tav tm="100000">
                                          <p:val>
                                            <p:strVal val="#ppt_y"/>
                                          </p:val>
                                        </p:tav>
                                      </p:tavLst>
                                    </p:anim>
                                    <p:animEffect transition="in" filter="wipe(down)">
                                      <p:cBhvr>
                                        <p:cTn id="12" dur="400"/>
                                        <p:tgtEl>
                                          <p:spTgt spid="12"/>
                                        </p:tgtEl>
                                      </p:cBhvr>
                                    </p:animEffect>
                                  </p:childTnLst>
                                </p:cTn>
                              </p:par>
                              <p:par>
                                <p:cTn id="13" presetID="1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p:tgtEl>
                                          <p:spTgt spid="10"/>
                                        </p:tgtEl>
                                        <p:attrNameLst>
                                          <p:attrName>ppt_y</p:attrName>
                                        </p:attrNameLst>
                                      </p:cBhvr>
                                      <p:tavLst>
                                        <p:tav tm="0">
                                          <p:val>
                                            <p:strVal val="#ppt_y-#ppt_h*1.125000"/>
                                          </p:val>
                                        </p:tav>
                                        <p:tav tm="100000">
                                          <p:val>
                                            <p:strVal val="#ppt_y"/>
                                          </p:val>
                                        </p:tav>
                                      </p:tavLst>
                                    </p:anim>
                                    <p:animEffect transition="in" filter="wipe(down)">
                                      <p:cBhvr>
                                        <p:cTn id="16"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4.1.5</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a random variable X has a continuous distribution for which the PDF is as follows: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4.1	The Expectation of a Random Variable</a:t>
            </a:r>
          </a:p>
        </p:txBody>
      </p:sp>
      <p:sp>
        <p:nvSpPr>
          <p:cNvPr id="8" name="矩形 47"/>
          <p:cNvSpPr>
            <a:spLocks noChangeArrowheads="1"/>
          </p:cNvSpPr>
          <p:nvPr/>
        </p:nvSpPr>
        <p:spPr bwMode="auto">
          <a:xfrm>
            <a:off x="765041" y="3342191"/>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This distribution is called the Cauchy distribution.</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11" name="矩形 47"/>
          <p:cNvSpPr>
            <a:spLocks noChangeArrowheads="1"/>
          </p:cNvSpPr>
          <p:nvPr/>
        </p:nvSpPr>
        <p:spPr bwMode="auto">
          <a:xfrm>
            <a:off x="765041" y="4787984"/>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Hence, the expectation of X does not exist.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5" name="图片 4"/>
          <p:cNvPicPr>
            <a:picLocks noChangeAspect="1"/>
          </p:cNvPicPr>
          <p:nvPr/>
        </p:nvPicPr>
        <p:blipFill>
          <a:blip r:embed="rId3"/>
          <a:stretch>
            <a:fillRect/>
          </a:stretch>
        </p:blipFill>
        <p:spPr>
          <a:xfrm>
            <a:off x="3804399" y="2366144"/>
            <a:ext cx="5021138" cy="745208"/>
          </a:xfrm>
          <a:prstGeom prst="rect">
            <a:avLst/>
          </a:prstGeom>
        </p:spPr>
      </p:pic>
      <p:pic>
        <p:nvPicPr>
          <p:cNvPr id="6" name="图片 5"/>
          <p:cNvPicPr>
            <a:picLocks noChangeAspect="1"/>
          </p:cNvPicPr>
          <p:nvPr/>
        </p:nvPicPr>
        <p:blipFill>
          <a:blip r:embed="rId4"/>
          <a:stretch>
            <a:fillRect/>
          </a:stretch>
        </p:blipFill>
        <p:spPr>
          <a:xfrm>
            <a:off x="2760526" y="4041613"/>
            <a:ext cx="7108884" cy="699422"/>
          </a:xfrm>
          <a:prstGeom prst="rect">
            <a:avLst/>
          </a:prstGeom>
        </p:spPr>
      </p:pic>
    </p:spTree>
    <p:extLst>
      <p:ext uri="{BB962C8B-B14F-4D97-AF65-F5344CB8AC3E}">
        <p14:creationId xmlns:p14="http://schemas.microsoft.com/office/powerpoint/2010/main" val="35153081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p:tgtEl>
                                          <p:spTgt spid="11"/>
                                        </p:tgtEl>
                                        <p:attrNameLst>
                                          <p:attrName>ppt_y</p:attrName>
                                        </p:attrNameLst>
                                      </p:cBhvr>
                                      <p:tavLst>
                                        <p:tav tm="0">
                                          <p:val>
                                            <p:strVal val="#ppt_y-#ppt_h*1.125000"/>
                                          </p:val>
                                        </p:tav>
                                        <p:tav tm="100000">
                                          <p:val>
                                            <p:strVal val="#ppt_y"/>
                                          </p:val>
                                        </p:tav>
                                      </p:tavLst>
                                    </p:anim>
                                    <p:animEffect transition="in" filter="wipe(down)">
                                      <p:cBhvr>
                                        <p:cTn id="16" dur="400"/>
                                        <p:tgtEl>
                                          <p:spTgt spid="11"/>
                                        </p:tgtEl>
                                      </p:cBhvr>
                                    </p:animEffect>
                                  </p:childTnLst>
                                </p:cTn>
                              </p:par>
                              <p:par>
                                <p:cTn id="17" presetID="1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p:tgtEl>
                                          <p:spTgt spid="5"/>
                                        </p:tgtEl>
                                        <p:attrNameLst>
                                          <p:attrName>ppt_y</p:attrName>
                                        </p:attrNameLst>
                                      </p:cBhvr>
                                      <p:tavLst>
                                        <p:tav tm="0">
                                          <p:val>
                                            <p:strVal val="#ppt_y-#ppt_h*1.125000"/>
                                          </p:val>
                                        </p:tav>
                                        <p:tav tm="100000">
                                          <p:val>
                                            <p:strVal val="#ppt_y"/>
                                          </p:val>
                                        </p:tav>
                                      </p:tavLst>
                                    </p:anim>
                                    <p:animEffect transition="in" filter="wipe(down)">
                                      <p:cBhvr>
                                        <p:cTn id="20" dur="400"/>
                                        <p:tgtEl>
                                          <p:spTgt spid="5"/>
                                        </p:tgtEl>
                                      </p:cBhvr>
                                    </p:animEffect>
                                  </p:childTnLst>
                                </p:cTn>
                              </p:par>
                              <p:par>
                                <p:cTn id="21" presetID="12" presetClass="entr" presetSubtype="1"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400"/>
                                        <p:tgtEl>
                                          <p:spTgt spid="6"/>
                                        </p:tgtEl>
                                        <p:attrNameLst>
                                          <p:attrName>ppt_y</p:attrName>
                                        </p:attrNameLst>
                                      </p:cBhvr>
                                      <p:tavLst>
                                        <p:tav tm="0">
                                          <p:val>
                                            <p:strVal val="#ppt_y-#ppt_h*1.125000"/>
                                          </p:val>
                                        </p:tav>
                                        <p:tav tm="100000">
                                          <p:val>
                                            <p:strVal val="#ppt_y"/>
                                          </p:val>
                                        </p:tav>
                                      </p:tavLst>
                                    </p:anim>
                                    <p:animEffect transition="in" filter="wipe(down)">
                                      <p:cBhvr>
                                        <p:cTn id="24"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A7F6C9-F4F0-49C3-9A24-550B524A4BAF"/>
  <p:tag name="ISPRING_SCORM_RATE_SLIDES" val="1"/>
  <p:tag name="ISPRINGONLINEFOLDERID" val="0"/>
  <p:tag name="ISPRINGONLINEFOLDERPATH" val="Content List"/>
  <p:tag name="ISPRINGCLOUDFOLDERID" val="0"/>
  <p:tag name="ISPRINGCLOUDFOLDERPATH" val="Repository"/>
  <p:tag name="ISPRING_PLAYERS_CUSTOMIZATION" val="UEsDBBQAAgAIADwBF0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ARdJ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DwBF0my/r9XsAIAAFUKAAAhAAAAdW5pdmVyc2FsL2ZsYXNoX3NraW5fc2V0dGluZ3MueG1slVZtT9swEP6+X1F13wnTXtgkUwlKkZDYQAPx3UmuiVXHjuxLWf/9bMcmdtvQUAupfu55zufz3RWiN0wsPs1mpJBcqidAZKLSFgnYjJWX87xDlOKskAJB4JmQqqF8vvh86z4kc8xTKrkFNVWzpgUMx1y4zxSJP+P7hV1jgkI2LRW7e1nJs5wWm0rJTpQnQ6t3LSjOxMYwz39dLFejB3Cm8Q6hSWJa/bRrmqRVoDXYkH6s7Dqp4jQHHk46d5+JmuGo92+/J9syzdDJrr7YNSZraQVpkr/e2jXOF8b7hwUI//DkFVpOd6A+5Fy2XfuRGmmVrGxCU837j/im4ZKWpv2M4ObcrpMCeyF70MlX8On5dmNXRPJf474ntl2V5I82r3sDwT56zmGBqgOShV1v07V8fejQ9Acs1pRrQ4ihgfRogn6knQ5uUmzg/YVXJsrYl0cGyovkXQPLPuDIXYoP/OXy2s2K2OkbFkWoYOvBKMQBHJh/TF4PmBE4MJ84K+FB8N1hBPumXhQe+Zr653w//8YKgppt6a1hF6z2pHvbujoK1QOB08gSFtqG88wasO9GMof1IWUHMRFBt6yiyKT4bXn5zl1Gk2zP4GvteGURZMjhWMG5GM2YjtPl9mk9emtakP3PwnC5fj9DM8Uv5xSRFnVjfpb0fOZ1pk1MYubZcYWdk4YO6k6sZaRxZ4+JGqo2oJ6l5FOPERJBT3Uv++Yao5MsygHJjmeZeCfH0i+6Jge1Mq/GQIcsp2BPrFlVc/OHLwxeodxTjFh7KdbGn6DsrS4jwBcBUFXUoWr7TW9pOo6MwxZC80eAu/LY3Yg2VTpWcFd4D2uMS84jk2rSz4qhVtIZEuFH+C8mrMTxnmVC2SPNtbtZ0vlhDA+xJIM5jDNbfPEkc3tfS4ljYz/MoAHtv5P/AVBLAwQUAAIACAA8ARdJy/6H//4CAACXCwAAJgAAAHVuaXZlcnNhbC9odG1sX3B1Ymxpc2hpbmdfc2V0dGluZ3MueG1szZbdbtowFIDveQrLUy9L+re1QwnVVKiK2hVU2NZeVSY2xKpjZ7YDTa/2NHuwPcmOY6CgdiytyjQhBD72+c6ffezw+D4VaMK04UpGeLe+gxGTsaJcjiP8ZXC6fYSRsURSIpRkEZYKo+NmLczyoeAm6TNrYalBgJGmkdkIJ9ZmjSCYTqd1bjLtZpXILfBNPVZpkGlmmLRMB5kgBfzYImMGzwgVAPBNlZypNWs1hEJP+qxoLhjiFDyX3AVFxJlNBQ78qiGJ78Za5ZKeKKE00uNhhN/tn7rPfI0ntXjKpEuJaYLQiW2DUMqdE0T0+QNDCePjBLw9PMBoyqlNIrx34CiwOnhKKdk+cuIoJwpSIO0MnzJLKLHED709y+6tmQu8iBaSpDwewAxy4Ue4Nbg9u+m1ry46l+e3g273YtDpeSdKnWCVEwarhkJwSOU6Zgs7IbGWxAn4DTojIgwLg2XRfNlIyRXn3BgNlYDUl1oYjcBTUUT4k+ZEYMQtETxezFqix8yecgExON3d+kha/Aj08cYJ0YYtG5rPGJfFuPlN5YKiQuVI8DuGrEIQUZ7Cv4Sh5XSjkVZpKRXEWGQEpwxNOJsyelxmaQb8k6EbMJHmoAmbLxPMegvfc/6AhmykNHAZmcBWBTk3nl9/ETgjxjxCydzHrf5Fp9W+7Vy22tdbLkBCJ0TGL4RDCVma2Y3wSYGksnM9SEdMcsPKolBOy7kqsdVfXwbD01z4Mr91MZbQGyzJZqy8pDB/9aCy2YRMyoPoDleJhiPIoSSeCRMxHHcuc1YVGBOJlBQFIjE0KuOO9YSr3IDEH2CPNq/30OsjLsvRGG4OsKgp05WQO7t7+wfvPxwefWzUg18/fm6vVZq18J4gzpzv4Sdrm/iikT/thmHgeufzbdjq/F914d5V+2uVTF22rweVitTuV8J1q6zqnldZdeWvjd7SlVHJBWgzY39soNEInnLL6FtumlcUfv3967fFGxV+g1Gs3b7/bxB+tHhurbyvwuDZB2AN5KuP6WbtN1BLAwQUAAIACAA8ARdJPJ8jZ5ABAAAfBgAAHwAAAHVuaXZlcnNhbC9odG1sX3NraW5fc2V0dGluZ3MuanONlE1vwjAMhu/8iiq7TohpH2y7TQOkSRwmjdu0QyimVKRJlKQdHeK/rwkDktQdxBfy8uR17Cre9pJmkZQkz8nW/Xb793DvNLCaUSVchzrr0AurE83yBczyAljOgURIdTh6lHcnAjMm3JnO6w9rqz0/Iuw/S8q0j0vEQiGaxg5XCPiNaBvs8M9R7Hl17WvyGj0vjRG8nwpugJs+F6qgjiFXE7f8EiNYVKDOoEuaQmA6dKuLPDneD234XCoKSXk9FZnoz2m6zpQo+aIr/6qWoJpPvt4Dg6fh6ziwY7k2bwaKOPH40UY3KRVoDX95H8Y2UJjROTDPd+DWP2hg3C4ooqtc5+ZAv9zY8GlJM2h16XZiI8R443UpZ2Bjuq4nGa1BXWIlZCkv+IBSicx2pIW2e35EmaCLnGd7bjSwgXL2sta2q3unQu9GNkjwhET0hFbY8yu6ZkcMagQ0wVg65NVR3ilmxzCRIzkEomHTqsLniInniN1/JoQaQ9NV0YyHZjg2baBqDWomBGtu/3XunnGu3u4XUEsDBBQAAgAIADwBF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wBF0m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wBF0k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0BF0l1IT99WA0AAPEhAAAXAAAAdW5pdmVyc2FsL3VuaXZlcnNhbC5wbmftmvtfUum3x6mcaqaLNjNN3rVisjOVfPM7XkqT8VLKadR0LNPULlimDmAqGirSXQuRUTuaV6Zs8pKXMRMUL1QWZJhk4A0EKlQUBEYRCQE9m/p+57zOOf8CP+y9X+t5P89e+1mvtZ71+WHfPBLot+Ery69AINAGmL9vCAhkAgOBVqHWrgZGtlKuTQGPFckhft6gxn7racAwifUK8AKBmonrdKe/AOwvE/3Dk0GgjT2GawUDVRMDrLsB8/UKvRgt47PwYJWeMat39Ta7YmIS5JX/01qTb01gJlufXdnh/a0pvmDzNZOCqznZKvORq+kFY96d/o621yL7vre/44PE+80WHbYfXuoWFCpilaNc9TyxJI5fi8l850WMOsqPGuQnDCfXpTciHlwQ91e8bjhBcXFFCTxmC0k6E+DDTjkfUtYsBdvE2KZt75XxKLzrK4DRobr0l+YO+eOFQZ5xsYZpxzsk2wBb2kRDxgImqO2HOmLkw+RE6k2DFXZQlZ8w3HQS5bASsCI3D/o1or8xgEbLfMNqe9+vgfslM5hhzBts8LDWCIzACIzACIzACIzACIzACIzACIzACIzACIzACIzgf4Ocfx4scCBlJik/4CFI5FhbM0ZEcHWh6WUoOzdVm2R2UFTP4DWsAWZKXRU9qVpi8cEDS3NvD0NsHpNOKIec4Bo5GYJP1zHGWFC3Ag/9PLvMVZjZgv3TtC69U9XWoQKcnOqqxEyWrFko1oqDte2tSP5+Vnwlk2xKI6YHqsOXfWysYdFZmomFFZ5Tkgtp0uRoCjBlIODE4nhhkMtw00maYrHMFYX01P3V8w0FJexG7WcoX+1qGuMv0Jb1CkWJCxTiLPRAHGON3lFUQ/XTB9h0ldazqbrrkOMHz9TX6gE/O0QUS1kq1R/UBb0aOAMCzYTQdp+E21tEY1WDqV2xzkGUGUtOcsbAGl9ra5hjwuU6Br+BheH0nyNwZ2ceQLCzL7aoo8Iu/9HYZDM3pxo+SYp0FIvc4nlh1rWIpdFYEn/D95u30ZOD5WPtyfHv6iYkj4oaNPTH6VGhF2viRGLMaKDasj1HO+JysiGBn0Uo9YSkBedhTSL45KoXINCdQcjbaJxetaAUlaZIPaVF4YXpeZC54gdr/ArkXlHf8RfLj8pCh/rjo4YCY11Z9al/dtiM7E86JdjbwOOKF9xoXHlyYk3Vzh9yOSzmb0e86isfLrY/G7rYfyjGQjkoPW0dHgr3lIiEy0tpVhE32NHbY7uIEdmzSrImvoIh1RzPHy9zWyk77odfAUrcN7iJwRfTW6eHsEN7WlxUkWnSrO+29VoQ2F8vECxbCw8opirp+WBheXpgESuKQI2kP1zEWE8Eb4X73rq1AV7pFG262b7I7zoHh8pABmUQylWeEnF6hbwU9bxAQ8UvBFhfTs01bLqtXNLxA5WVm8BpWK4/cQ4Rf/LdvW6SL3hfdXMPN6BsECURC8fT4hmZ1g1PZtEsfg6YeeoIFOLjY6E0Fbl0aNIO5gA7EXcRsWKe6mN/VQbU1idNCAJF7kFLXpTSsmNqeatbkCXOdWwkVQW97Z8UCM9uLXM5Ib/fH89oe7AOLKyXt1t5nbFYT31zhK7raXuN7Xle36FPEmhH0rrlVPzbLjvi3Q4UCNRY5IwLjqv+9LrWOmjyGOKqTw5Y/GPq8Y44nwrvC1yPzf6SDnuq4t67Nsntkn0/vxbCQoaJv8S/0lWAW0px5Y0hdPV1DlpEvoEQwh7JnD+58AQq8hJTrhGTUFCHxnCKzTm+U8LCWDKrlXf6pDACHJ6Hra7wo3iKW4PAtaAkLulYg41i9npJT5L4v0Q1ssjmUx6uqshcs5BN9yqLbx3fHkM4H1K8fUcfkyPrm7377Hlnn1NoX2rXof4kOxXVY7zZ43z+ODsIimgSLqC8PwVqA2MJf8u0Dnmij3p2aKYTpwkBgs99b+1Oqg6vlPwjl/1rUSrfdks1WWW+/VZu3OYd9JoqV7pKuYWSd8mJrhsj/B5c5Uj5Iidd0CFlhiuqkMnXirG2TPKR5Gi+dvZHVJdqaJIJoXlg6vnz7EYIH7sKlOhcLmbphyBTRUsfGVBBxZK8QyH4pwyC0zAnr5p6jujem+JGMO4TLNySks+rIYnP/if/WMBD5sTjKCpir7Ro9A/bww2iTP7F3FZbldBwVZRG85qyKinwWl6DVJq83Nn3Npz8IrFS4bAJdqlKKiBWLGb/BV3WsJZpSsVy2unumRT1BtCTxcG04BSSqRrNNb/7u2d1pcuShoWTd1Ysfn8qwI6E3mWWe/ZV2EksOkm/1ix7iswAMrR47+SR4PdnupG6My1Wzl0rQwgR4ubuzT/H58qaERz9oEcseuhvrz3k5nLUv3xRD2hnWmSxPT4cc3f5Hx9eZgK5rMzL+IKA00tPOgwT24Lh3RV/sKDLuphKzU5CBPnQ9QKMAIvmxQAVyDRvzRJR2dt67wgsmJz0sJ0W+ectrtIX+GRZ/71oK77L6CHwirzGDOhGHv2OICqVql0NOsV3/NA0yjku/51Y5S4ROxbc3r+HRl+7xpksmyJW7Zq0d7ryc5plvycV4QSE9KwtvIL1NezVSB58acJlN+MWWMWdIve6bPsyMYWvvTDiQp+XP2LzXYEOMIR19AglcEuaKlROH/xsNEfY4oqP3F4IE0OXpcA3rhJNFc5id2zftjvo6WgYJQDI6A5ODbqBcUwa5pdV/h2sCG6x/5B53V67Eif3Y+D/+PTxox+yobr3k/l+tqMewAGvrpHGR1DWJ9LkerdfreDpaaPTcivQJbTUc4ut5PHe7pSUmefEJ8FVH7ywdr2Zkpdt3akLscrgbdsbORNugw8C/SzYpoOIwnBKn6Oz5AJR1ajy2FPQJw2P75rklQa11E4rH3uBb06MpHExKVJ2LShk73gzw5anWxymeWJCYtEv+6uInulOxOMrO9AKxmmeObuDGWgol3qeFapzIMvFw5eg8S/YtPJG8zfQvLUWT09ZmMTPcAdItDcp5fEtunX/ANKl15AulvADdHUNBzdszjunU3dGVq88TNh0Z1IBt6AvdE35hzQRkGW/bi/YrTNUgsf8Gx+Hrfeja6oxy3p10GQtJqFETr60LPk/qRRFy+rS/3oxx5KX+qY4/34uO6YIxz9HstFrcm6zA73+jrq5dK/dlyGi3/xD/N5wajBitx8DnS3zNsMkrQOIQoRvwXUFbllbRtLPxCLMpzmdrT+nnXiCAzbcv3MO3sem44j/2rSQYOXKZWVr65oRa7rwYFFoieV2a85UICVcsOB25T597vxtHzQPDiTqYYJm73C3wpzp79QkOrLpPjkIgXcKhFlKoy7HjaXuOwSuHfalHEjdBNsR5DH7vDfuR6bZIyYkaxb/mmGH69QwoEtPv1cCnbqiPOTF9Cc5oE/Kkesvli6uSbotQS7GDRfLu1eAjtM+qZXJMhSZtEkd7C7mnTkomx/2YNJ++sVdj9bnOKiUcZMTP1jmSv1+cnuIzAAOt9RaRuuYLZobEAXNW1k7Dbcpiq/k7lAp5+ZLL7i3Qg40WvHUnU/P1wx7d+2gyprx/k61kJiGimdnTWod1CiclndzEbNPX5EmGO3UL/BkgW6m3We/fZfF106YAQVStv9+01L+zAOE1vVzu7gRS8KS9bltqXzyHTSznp/MOjCMxGMzE/LHeW8aWDMdQr0c9rR0lf/RpolAdJQrSynIUCCiL76/rp0UJU3dA6klAkj2lIDIeGOoujAGHtI9khUY2YJ0/3xS+z3DgwsVmWJ39XPiW1lo8USm4YDjaS7+hQ6+lIFWFPukKBjwKUPdPJwA1AoKuqvxKGWDocEcxb2erK8eXb+t1xfcXkrd+aSLqmZupapFez/l1+DcPDuIJNXCHMuQVgZnkpLYyjjK062+BbA0agB2TW9SdbqmCxxIaR/79+Lum8uwQezn5b8IYQPYc5FVSH0s4Gxep2RRpLid+TEhuFeU1LViUMgSUGcC/t1GUjFbij+BU3cI+S2i1xPN61eONWXQrO/1r5sRFG6Z3rb0lSlw3swGZK7Gmn2WRGX4sS1ubgWRQz1FC5o9ShER2o2ZaWbI8fYdOkkYjaubDsLFpz3B/KnXK3CoKtCykpvQ1ArEwlr7G4MqoxIN2dNGBSTuQFZWJH5xYx7ys/CL4CSPNajDbQzCj8Cj7MYqMoS8zkXJQ8T6f1fGMkdzmfGRFMqfPFiesRboHvV6LWxhlBWl3OTM+Hh2+mn+uFP3y42jidDFAWJgd9l4MU131urgDbUQtxxTWUopmkauA3Q3KkzvjSDcjRHqx1pv3Iuohusezb/zD8lTWb2HuzFRJbvSOepCDxXnlzKKIF3a/dNcmVA3Of64vNTPHlDRF/+MeoAdwVpTSRmDw8tmsbfAYS9Ms/66+rrHFJo5V305Fh0VIC0yaHpHh/+v9j9wVdJh3pd//1wASOz4//m5gN+eXF2xFrASj4batZN727DaVPdVgP2Ee3RL7YWvYfGZH99ny3INyxOOHojJ7ci/TzekeTtGea7DzDAxInS5ZuMcrXlUZwfffG1RsrqowTAbdjDQt9H71JX/BlBLAwQUAAIACABAARdJKwvAbUoAAABrAAAAGwAAAHVuaXZlcnNhbC91bml2ZXJzYWwucG5nLnhtbLOxr8jNUShLLSrOzM+zVTLUM1Cyt+PlsikoSi3LTC1XqACKGekZQICSQiUqtzwzpSQDKGRgbowQzEjNTM8osVWyMDCFC+oDzQQAUEsBAgAAFAACAAgAPAEXSRUOrShkBAAABxEAAB0AAAAAAAAAAQAAAAAAAAAAAHVuaXZlcnNhbC9jb21tb25fbWVzc2FnZXMubG5nUEsBAgAAFAACAAgAPAEXSRl6axwpAwAAhgwAACcAAAAAAAAAAQAAAAAAnwQAAHVuaXZlcnNhbC9mbGFzaF9wdWJsaXNoaW5nX3NldHRpbmdzLnhtbFBLAQIAABQAAgAIADwBF0my/r9XsAIAAFUKAAAhAAAAAAAAAAEAAAAAAA0IAAB1bml2ZXJzYWwvZmxhc2hfc2tpbl9zZXR0aW5ncy54bWxQSwECAAAUAAIACAA8ARdJy/6H//4CAACXCwAAJgAAAAAAAAABAAAAAAD8CgAAdW5pdmVyc2FsL2h0bWxfcHVibGlzaGluZ19zZXR0aW5ncy54bWxQSwECAAAUAAIACAA8ARdJPJ8jZ5ABAAAfBgAAHwAAAAAAAAABAAAAAAA+DgAAdW5pdmVyc2FsL2h0bWxfc2tpbl9zZXR0aW5ncy5qc1BLAQIAABQAAgAIADwBF0k9PC/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
  <p:tag name="ISPRING_RESOURCE_PATHS_HASH_PRESENTER" val="4577f96c1d146d1024591441de32e15b846efe"/>
  <p:tag name="ISPRING_SCORM_ENDPOINT" val="&lt;endpoint&gt;&lt;enable&gt;0&lt;/enable&gt;&lt;lrs&gt;http://&lt;/lrs&gt;&lt;auth&gt;0&lt;/auth&gt;&lt;login&gt;&lt;/login&gt;&lt;password&gt;&lt;/password&gt;&lt;key&gt;&lt;/key&gt;&lt;name&gt;&lt;/name&gt;&lt;email&gt;&lt;/email&gt;&lt;/endpoint&gt;&#10;"/>
  <p:tag name="ISPRING_PRESENTATION_TITLE" val="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12">
      <a:dk1>
        <a:sysClr val="windowText" lastClr="000000"/>
      </a:dk1>
      <a:lt1>
        <a:sysClr val="window" lastClr="FFFFFF"/>
      </a:lt1>
      <a:dk2>
        <a:srgbClr val="4F91A0"/>
      </a:dk2>
      <a:lt2>
        <a:srgbClr val="79B0BD"/>
      </a:lt2>
      <a:accent1>
        <a:srgbClr val="79B0BD"/>
      </a:accent1>
      <a:accent2>
        <a:srgbClr val="4F91A0"/>
      </a:accent2>
      <a:accent3>
        <a:srgbClr val="79B0BD"/>
      </a:accent3>
      <a:accent4>
        <a:srgbClr val="4F91A0"/>
      </a:accent4>
      <a:accent5>
        <a:srgbClr val="79B0BD"/>
      </a:accent5>
      <a:accent6>
        <a:srgbClr val="4F91A0"/>
      </a:accent6>
      <a:hlink>
        <a:srgbClr val="0563C1"/>
      </a:hlink>
      <a:folHlink>
        <a:srgbClr val="954F72"/>
      </a:folHlink>
    </a:clrScheme>
    <a:fontScheme name="Temp">
      <a:majorFont>
        <a:latin typeface="HelveticaInserat-Roman-SemiB"/>
        <a:ea typeface="微软雅黑"/>
        <a:cs typeface=""/>
      </a:majorFont>
      <a:minorFont>
        <a:latin typeface="HelveticaInserat-Roman-Semi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6674</TotalTime>
  <Words>6037</Words>
  <Application>Microsoft Office PowerPoint</Application>
  <PresentationFormat>宽屏</PresentationFormat>
  <Paragraphs>630</Paragraphs>
  <Slides>84</Slides>
  <Notes>84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84</vt:i4>
      </vt:variant>
    </vt:vector>
  </HeadingPairs>
  <TitlesOfParts>
    <vt:vector size="96" baseType="lpstr">
      <vt:lpstr>Adobe 仿宋 Std R</vt:lpstr>
      <vt:lpstr>Adobe 楷体 Std R</vt:lpstr>
      <vt:lpstr>HelveticaInserat-Roman-SemiB</vt:lpstr>
      <vt:lpstr>Thorndale Duospace WT J</vt:lpstr>
      <vt:lpstr>等线 Light</vt:lpstr>
      <vt:lpstr>微软雅黑</vt:lpstr>
      <vt:lpstr>Arial</vt:lpstr>
      <vt:lpstr>Calibri</vt:lpstr>
      <vt:lpstr>Cambria</vt:lpstr>
      <vt:lpstr>Cambria Math</vt:lpstr>
      <vt:lpstr>Office 主题​​</vt:lpstr>
      <vt:lpstr>文档</vt:lpstr>
      <vt:lpstr>PowerPoint 演示文稿</vt:lpstr>
      <vt:lpstr>PowerPoint 演示文稿</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4.1 The Expectation of a Random Variable</vt:lpstr>
      <vt:lpstr>4.2 Variance</vt:lpstr>
      <vt:lpstr>4.2 Variance</vt:lpstr>
      <vt:lpstr>4.2 Variance</vt:lpstr>
      <vt:lpstr>4.2 Variance</vt:lpstr>
      <vt:lpstr>4.2 Variance</vt:lpstr>
      <vt:lpstr>4.2 Variance</vt:lpstr>
      <vt:lpstr>4.2 Variance</vt:lpstr>
      <vt:lpstr>4.2 Variance</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4.3 The characteristics of some common distributions</vt:lpstr>
      <vt:lpstr>PowerPoint 演示文稿</vt:lpstr>
      <vt:lpstr>4.3 The characteristics of some common distributions</vt:lpstr>
      <vt:lpstr>4.3 The characteristics of some common distributions</vt:lpstr>
      <vt:lpstr>4.4 Chebyshev’s Inequality</vt:lpstr>
      <vt:lpstr>4.4 Chebyshev’s Inequality</vt:lpstr>
      <vt:lpstr>4.4 Chebyshev’s Inequality</vt:lpstr>
      <vt:lpstr>4.4 Chebyshev’s Inequality</vt:lpstr>
      <vt:lpstr>4.4 Chebyshev’s Inequality</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4.5  Covariance and Correlation</vt:lpstr>
      <vt:lpstr>4.6 Moments and covariance matrices</vt:lpstr>
      <vt:lpstr>4.6 Moments and covariance matrices</vt:lpstr>
      <vt:lpstr>4.6 Moments and covariance matrices</vt:lpstr>
      <vt:lpstr>4.6 Moments and covariance matrices</vt:lpstr>
      <vt:lpstr>4.6 Moments and covariance matrices</vt:lpstr>
      <vt:lpstr>4.6 Moments and covariance matrices</vt:lpstr>
      <vt:lpstr>4.6 Moments and covariance matrices</vt:lpstr>
      <vt:lpstr>4.6 Moments and covariance matrices</vt:lpstr>
      <vt:lpstr>4.6  Moments and covariance matrices</vt:lpstr>
      <vt:lpstr>4.6 Moments and covariance matrices</vt:lpstr>
      <vt:lpstr>4.6 Moments and covariance matrices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Gui Wenhao</cp:lastModifiedBy>
  <cp:revision>729</cp:revision>
  <dcterms:created xsi:type="dcterms:W3CDTF">2016-06-07T15:36:47Z</dcterms:created>
  <dcterms:modified xsi:type="dcterms:W3CDTF">2022-11-05T13:04:51Z</dcterms:modified>
</cp:coreProperties>
</file>