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8"/>
  </p:notesMasterIdLst>
  <p:sldIdLst>
    <p:sldId id="290" r:id="rId2"/>
    <p:sldId id="291" r:id="rId3"/>
    <p:sldId id="331" r:id="rId4"/>
    <p:sldId id="437" r:id="rId5"/>
    <p:sldId id="519" r:id="rId6"/>
    <p:sldId id="520" r:id="rId7"/>
    <p:sldId id="332" r:id="rId8"/>
    <p:sldId id="438" r:id="rId9"/>
    <p:sldId id="521" r:id="rId10"/>
    <p:sldId id="522" r:id="rId11"/>
    <p:sldId id="440" r:id="rId12"/>
    <p:sldId id="594" r:id="rId13"/>
    <p:sldId id="523" r:id="rId14"/>
    <p:sldId id="442" r:id="rId15"/>
    <p:sldId id="595" r:id="rId16"/>
    <p:sldId id="596" r:id="rId17"/>
    <p:sldId id="445" r:id="rId18"/>
    <p:sldId id="597" r:id="rId19"/>
    <p:sldId id="598" r:id="rId20"/>
    <p:sldId id="599" r:id="rId21"/>
    <p:sldId id="524" r:id="rId22"/>
    <p:sldId id="525" r:id="rId23"/>
    <p:sldId id="526" r:id="rId24"/>
    <p:sldId id="527" r:id="rId25"/>
    <p:sldId id="600" r:id="rId26"/>
    <p:sldId id="528" r:id="rId27"/>
    <p:sldId id="601" r:id="rId28"/>
    <p:sldId id="602" r:id="rId29"/>
    <p:sldId id="529" r:id="rId30"/>
    <p:sldId id="530" r:id="rId31"/>
    <p:sldId id="603" r:id="rId32"/>
    <p:sldId id="604" r:id="rId33"/>
    <p:sldId id="605" r:id="rId34"/>
    <p:sldId id="532" r:id="rId35"/>
    <p:sldId id="606" r:id="rId36"/>
    <p:sldId id="607" r:id="rId37"/>
    <p:sldId id="533" r:id="rId38"/>
    <p:sldId id="608" r:id="rId39"/>
    <p:sldId id="609" r:id="rId40"/>
    <p:sldId id="610" r:id="rId41"/>
    <p:sldId id="611" r:id="rId42"/>
    <p:sldId id="612" r:id="rId43"/>
    <p:sldId id="613" r:id="rId44"/>
    <p:sldId id="614" r:id="rId45"/>
    <p:sldId id="615" r:id="rId46"/>
    <p:sldId id="616" r:id="rId47"/>
    <p:sldId id="617" r:id="rId48"/>
    <p:sldId id="619" r:id="rId49"/>
    <p:sldId id="620" r:id="rId50"/>
    <p:sldId id="621" r:id="rId51"/>
    <p:sldId id="534" r:id="rId52"/>
    <p:sldId id="622" r:id="rId53"/>
    <p:sldId id="623" r:id="rId54"/>
    <p:sldId id="591" r:id="rId55"/>
    <p:sldId id="624" r:id="rId56"/>
    <p:sldId id="625" r:id="rId57"/>
    <p:sldId id="626" r:id="rId58"/>
    <p:sldId id="592" r:id="rId59"/>
    <p:sldId id="627" r:id="rId60"/>
    <p:sldId id="628" r:id="rId61"/>
    <p:sldId id="629" r:id="rId62"/>
    <p:sldId id="630" r:id="rId63"/>
    <p:sldId id="631" r:id="rId64"/>
    <p:sldId id="632" r:id="rId65"/>
    <p:sldId id="633" r:id="rId66"/>
    <p:sldId id="634" r:id="rId67"/>
  </p:sldIdLst>
  <p:sldSz cx="12192000" cy="6858000"/>
  <p:notesSz cx="6858000" cy="9144000"/>
  <p:custDataLst>
    <p:tags r:id="rId69"/>
  </p:custDataLst>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999">
          <p15:clr>
            <a:srgbClr val="A4A3A4"/>
          </p15:clr>
        </p15:guide>
        <p15:guide id="2" orient="horz" pos="1366">
          <p15:clr>
            <a:srgbClr val="A4A3A4"/>
          </p15:clr>
        </p15:guide>
        <p15:guide id="3" orient="horz" pos="2682">
          <p15:clr>
            <a:srgbClr val="A4A3A4"/>
          </p15:clr>
        </p15:guide>
        <p15:guide id="4" pos="3840">
          <p15:clr>
            <a:srgbClr val="A4A3A4"/>
          </p15:clr>
        </p15:guide>
        <p15:guide id="5" pos="1141">
          <p15:clr>
            <a:srgbClr val="A4A3A4"/>
          </p15:clr>
        </p15:guide>
        <p15:guide id="6" pos="5632">
          <p15:clr>
            <a:srgbClr val="A4A3A4"/>
          </p15:clr>
        </p15:guide>
        <p15:guide id="7" pos="7038">
          <p15:clr>
            <a:srgbClr val="A4A3A4"/>
          </p15:clr>
        </p15:guide>
        <p15:guide id="8" pos="288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F91A0"/>
    <a:srgbClr val="308234"/>
    <a:srgbClr val="79B0BD"/>
    <a:srgbClr val="3A3A3A"/>
    <a:srgbClr val="FFC001"/>
    <a:srgbClr val="FAFAFA"/>
    <a:srgbClr val="F0B700"/>
    <a:srgbClr val="E2AC00"/>
    <a:srgbClr val="B08600"/>
    <a:srgbClr val="F6BB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419" autoAdjust="0"/>
    <p:restoredTop sz="94660" autoAdjust="0"/>
  </p:normalViewPr>
  <p:slideViewPr>
    <p:cSldViewPr snapToGrid="0">
      <p:cViewPr varScale="1">
        <p:scale>
          <a:sx n="106" d="100"/>
          <a:sy n="106" d="100"/>
        </p:scale>
        <p:origin x="132" y="78"/>
      </p:cViewPr>
      <p:guideLst>
        <p:guide orient="horz" pos="2999"/>
        <p:guide orient="horz" pos="1366"/>
        <p:guide orient="horz" pos="2682"/>
        <p:guide pos="3840"/>
        <p:guide pos="1141"/>
        <p:guide pos="5632"/>
        <p:guide pos="7038"/>
        <p:guide pos="2887"/>
      </p:guideLst>
    </p:cSldViewPr>
  </p:slideViewPr>
  <p:outlineViewPr>
    <p:cViewPr>
      <p:scale>
        <a:sx n="33" d="100"/>
        <a:sy n="33" d="100"/>
      </p:scale>
      <p:origin x="0" y="-153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C5185088-C21B-4EF8-9223-736203207FFA}" type="datetimeFigureOut">
              <a:rPr lang="zh-CN" altLang="en-US"/>
              <a:pPr>
                <a:defRPr/>
              </a:pPr>
              <a:t>2022/8/27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B56F162B-F023-4A11-961C-6EBAE8C7F26C}" type="slidenum">
              <a:rPr lang="zh-CN" altLang="en-US"/>
              <a:pPr>
                <a:defRPr/>
              </a:pPr>
              <a:t>‹#›</a:t>
            </a:fld>
            <a:endParaRPr lang="zh-CN" altLang="en-US"/>
          </a:p>
        </p:txBody>
      </p:sp>
    </p:spTree>
    <p:extLst>
      <p:ext uri="{BB962C8B-B14F-4D97-AF65-F5344CB8AC3E}">
        <p14:creationId xmlns:p14="http://schemas.microsoft.com/office/powerpoint/2010/main" val="116170034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1748"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8C9893E-D398-49AB-9F31-1DD7AC590138}" type="slidenum">
              <a:rPr lang="zh-CN" altLang="en-US" smtClean="0">
                <a:cs typeface="等线"/>
              </a:rPr>
              <a:pPr fontAlgn="base">
                <a:spcBef>
                  <a:spcPct val="0"/>
                </a:spcBef>
                <a:spcAft>
                  <a:spcPct val="0"/>
                </a:spcAft>
                <a:defRPr/>
              </a:pPr>
              <a:t>1</a:t>
            </a:fld>
            <a:endParaRPr lang="zh-CN" altLang="en-US">
              <a:cs typeface="等线"/>
            </a:endParaRPr>
          </a:p>
        </p:txBody>
      </p:sp>
    </p:spTree>
    <p:extLst>
      <p:ext uri="{BB962C8B-B14F-4D97-AF65-F5344CB8AC3E}">
        <p14:creationId xmlns:p14="http://schemas.microsoft.com/office/powerpoint/2010/main" val="29261806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10</a:t>
            </a:fld>
            <a:endParaRPr lang="zh-CN" altLang="en-US"/>
          </a:p>
        </p:txBody>
      </p:sp>
    </p:spTree>
    <p:extLst>
      <p:ext uri="{BB962C8B-B14F-4D97-AF65-F5344CB8AC3E}">
        <p14:creationId xmlns:p14="http://schemas.microsoft.com/office/powerpoint/2010/main" val="36388363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11</a:t>
            </a:fld>
            <a:endParaRPr lang="zh-CN" altLang="en-US"/>
          </a:p>
        </p:txBody>
      </p:sp>
    </p:spTree>
    <p:extLst>
      <p:ext uri="{BB962C8B-B14F-4D97-AF65-F5344CB8AC3E}">
        <p14:creationId xmlns:p14="http://schemas.microsoft.com/office/powerpoint/2010/main" val="11395728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815502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13</a:t>
            </a:fld>
            <a:endParaRPr lang="zh-CN" altLang="en-US"/>
          </a:p>
        </p:txBody>
      </p:sp>
    </p:spTree>
    <p:extLst>
      <p:ext uri="{BB962C8B-B14F-4D97-AF65-F5344CB8AC3E}">
        <p14:creationId xmlns:p14="http://schemas.microsoft.com/office/powerpoint/2010/main" val="16064752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14</a:t>
            </a:fld>
            <a:endParaRPr lang="zh-CN" altLang="en-US"/>
          </a:p>
        </p:txBody>
      </p:sp>
    </p:spTree>
    <p:extLst>
      <p:ext uri="{BB962C8B-B14F-4D97-AF65-F5344CB8AC3E}">
        <p14:creationId xmlns:p14="http://schemas.microsoft.com/office/powerpoint/2010/main" val="29389149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7450046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768849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17</a:t>
            </a:fld>
            <a:endParaRPr lang="zh-CN" altLang="en-US"/>
          </a:p>
        </p:txBody>
      </p:sp>
    </p:spTree>
    <p:extLst>
      <p:ext uri="{BB962C8B-B14F-4D97-AF65-F5344CB8AC3E}">
        <p14:creationId xmlns:p14="http://schemas.microsoft.com/office/powerpoint/2010/main" val="41125135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760109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028800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3796"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FA52D1F-50B3-45F2-81CE-C62D0FC8BA68}" type="slidenum">
              <a:rPr lang="zh-CN" altLang="en-US" smtClean="0">
                <a:cs typeface="等线"/>
              </a:rPr>
              <a:pPr fontAlgn="base">
                <a:spcBef>
                  <a:spcPct val="0"/>
                </a:spcBef>
                <a:spcAft>
                  <a:spcPct val="0"/>
                </a:spcAft>
                <a:defRPr/>
              </a:pPr>
              <a:t>2</a:t>
            </a:fld>
            <a:endParaRPr lang="zh-CN" altLang="en-US">
              <a:cs typeface="等线"/>
            </a:endParaRPr>
          </a:p>
        </p:txBody>
      </p:sp>
    </p:spTree>
    <p:extLst>
      <p:ext uri="{BB962C8B-B14F-4D97-AF65-F5344CB8AC3E}">
        <p14:creationId xmlns:p14="http://schemas.microsoft.com/office/powerpoint/2010/main" val="63687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677064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21</a:t>
            </a:fld>
            <a:endParaRPr lang="zh-CN" altLang="en-US"/>
          </a:p>
        </p:txBody>
      </p:sp>
    </p:spTree>
    <p:extLst>
      <p:ext uri="{BB962C8B-B14F-4D97-AF65-F5344CB8AC3E}">
        <p14:creationId xmlns:p14="http://schemas.microsoft.com/office/powerpoint/2010/main" val="888969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22</a:t>
            </a:fld>
            <a:endParaRPr lang="zh-CN" altLang="en-US"/>
          </a:p>
        </p:txBody>
      </p:sp>
    </p:spTree>
    <p:extLst>
      <p:ext uri="{BB962C8B-B14F-4D97-AF65-F5344CB8AC3E}">
        <p14:creationId xmlns:p14="http://schemas.microsoft.com/office/powerpoint/2010/main" val="37882437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23</a:t>
            </a:fld>
            <a:endParaRPr lang="zh-CN" altLang="en-US"/>
          </a:p>
        </p:txBody>
      </p:sp>
    </p:spTree>
    <p:extLst>
      <p:ext uri="{BB962C8B-B14F-4D97-AF65-F5344CB8AC3E}">
        <p14:creationId xmlns:p14="http://schemas.microsoft.com/office/powerpoint/2010/main" val="10732603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24</a:t>
            </a:fld>
            <a:endParaRPr lang="zh-CN" altLang="en-US"/>
          </a:p>
        </p:txBody>
      </p:sp>
    </p:spTree>
    <p:extLst>
      <p:ext uri="{BB962C8B-B14F-4D97-AF65-F5344CB8AC3E}">
        <p14:creationId xmlns:p14="http://schemas.microsoft.com/office/powerpoint/2010/main" val="41328622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072262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26</a:t>
            </a:fld>
            <a:endParaRPr lang="zh-CN" altLang="en-US"/>
          </a:p>
        </p:txBody>
      </p:sp>
    </p:spTree>
    <p:extLst>
      <p:ext uri="{BB962C8B-B14F-4D97-AF65-F5344CB8AC3E}">
        <p14:creationId xmlns:p14="http://schemas.microsoft.com/office/powerpoint/2010/main" val="20349822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200016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715288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29</a:t>
            </a:fld>
            <a:endParaRPr lang="zh-CN" altLang="en-US"/>
          </a:p>
        </p:txBody>
      </p:sp>
    </p:spTree>
    <p:extLst>
      <p:ext uri="{BB962C8B-B14F-4D97-AF65-F5344CB8AC3E}">
        <p14:creationId xmlns:p14="http://schemas.microsoft.com/office/powerpoint/2010/main" val="14435707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a:t>
            </a:fld>
            <a:endParaRPr lang="zh-CN" altLang="en-US"/>
          </a:p>
        </p:txBody>
      </p:sp>
    </p:spTree>
    <p:extLst>
      <p:ext uri="{BB962C8B-B14F-4D97-AF65-F5344CB8AC3E}">
        <p14:creationId xmlns:p14="http://schemas.microsoft.com/office/powerpoint/2010/main" val="9766465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30</a:t>
            </a:fld>
            <a:endParaRPr lang="zh-CN" altLang="en-US"/>
          </a:p>
        </p:txBody>
      </p:sp>
    </p:spTree>
    <p:extLst>
      <p:ext uri="{BB962C8B-B14F-4D97-AF65-F5344CB8AC3E}">
        <p14:creationId xmlns:p14="http://schemas.microsoft.com/office/powerpoint/2010/main" val="704682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166785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487925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960368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34</a:t>
            </a:fld>
            <a:endParaRPr lang="zh-CN" altLang="en-US"/>
          </a:p>
        </p:txBody>
      </p:sp>
    </p:spTree>
    <p:extLst>
      <p:ext uri="{BB962C8B-B14F-4D97-AF65-F5344CB8AC3E}">
        <p14:creationId xmlns:p14="http://schemas.microsoft.com/office/powerpoint/2010/main" val="24223848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857162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085634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37</a:t>
            </a:fld>
            <a:endParaRPr lang="zh-CN" altLang="en-US"/>
          </a:p>
        </p:txBody>
      </p:sp>
    </p:spTree>
    <p:extLst>
      <p:ext uri="{BB962C8B-B14F-4D97-AF65-F5344CB8AC3E}">
        <p14:creationId xmlns:p14="http://schemas.microsoft.com/office/powerpoint/2010/main" val="40456548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057544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830470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a:t>
            </a:fld>
            <a:endParaRPr lang="zh-CN" altLang="en-US"/>
          </a:p>
        </p:txBody>
      </p:sp>
    </p:spTree>
    <p:extLst>
      <p:ext uri="{BB962C8B-B14F-4D97-AF65-F5344CB8AC3E}">
        <p14:creationId xmlns:p14="http://schemas.microsoft.com/office/powerpoint/2010/main" val="6292604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8292068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877531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8250247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5882495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995982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2193969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516938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5720459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1083636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827728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a:t>
            </a:fld>
            <a:endParaRPr lang="zh-CN" altLang="en-US"/>
          </a:p>
        </p:txBody>
      </p:sp>
    </p:spTree>
    <p:extLst>
      <p:ext uri="{BB962C8B-B14F-4D97-AF65-F5344CB8AC3E}">
        <p14:creationId xmlns:p14="http://schemas.microsoft.com/office/powerpoint/2010/main" val="49969520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657812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51</a:t>
            </a:fld>
            <a:endParaRPr lang="zh-CN" altLang="en-US"/>
          </a:p>
        </p:txBody>
      </p:sp>
    </p:spTree>
    <p:extLst>
      <p:ext uri="{BB962C8B-B14F-4D97-AF65-F5344CB8AC3E}">
        <p14:creationId xmlns:p14="http://schemas.microsoft.com/office/powerpoint/2010/main" val="125264276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5204228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9621244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54</a:t>
            </a:fld>
            <a:endParaRPr lang="zh-CN" altLang="en-US"/>
          </a:p>
        </p:txBody>
      </p:sp>
    </p:spTree>
    <p:extLst>
      <p:ext uri="{BB962C8B-B14F-4D97-AF65-F5344CB8AC3E}">
        <p14:creationId xmlns:p14="http://schemas.microsoft.com/office/powerpoint/2010/main" val="85625264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4547922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0528972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7857953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58</a:t>
            </a:fld>
            <a:endParaRPr lang="zh-CN" altLang="en-US"/>
          </a:p>
        </p:txBody>
      </p:sp>
    </p:spTree>
    <p:extLst>
      <p:ext uri="{BB962C8B-B14F-4D97-AF65-F5344CB8AC3E}">
        <p14:creationId xmlns:p14="http://schemas.microsoft.com/office/powerpoint/2010/main" val="353689784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33553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a:t>
            </a:fld>
            <a:endParaRPr lang="zh-CN" altLang="en-US"/>
          </a:p>
        </p:txBody>
      </p:sp>
    </p:spTree>
    <p:extLst>
      <p:ext uri="{BB962C8B-B14F-4D97-AF65-F5344CB8AC3E}">
        <p14:creationId xmlns:p14="http://schemas.microsoft.com/office/powerpoint/2010/main" val="96398934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4546419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0855330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3586081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8538302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1083383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74349262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5ECE6-943B-49D7-A8A9-CDF5665F1A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38498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7</a:t>
            </a:fld>
            <a:endParaRPr lang="zh-CN" altLang="en-US"/>
          </a:p>
        </p:txBody>
      </p:sp>
    </p:spTree>
    <p:extLst>
      <p:ext uri="{BB962C8B-B14F-4D97-AF65-F5344CB8AC3E}">
        <p14:creationId xmlns:p14="http://schemas.microsoft.com/office/powerpoint/2010/main" val="40995998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8</a:t>
            </a:fld>
            <a:endParaRPr lang="zh-CN" altLang="en-US"/>
          </a:p>
        </p:txBody>
      </p:sp>
    </p:spTree>
    <p:extLst>
      <p:ext uri="{BB962C8B-B14F-4D97-AF65-F5344CB8AC3E}">
        <p14:creationId xmlns:p14="http://schemas.microsoft.com/office/powerpoint/2010/main" val="27226997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9</a:t>
            </a:fld>
            <a:endParaRPr lang="zh-CN" altLang="en-US"/>
          </a:p>
        </p:txBody>
      </p:sp>
    </p:spTree>
    <p:extLst>
      <p:ext uri="{BB962C8B-B14F-4D97-AF65-F5344CB8AC3E}">
        <p14:creationId xmlns:p14="http://schemas.microsoft.com/office/powerpoint/2010/main" val="29652231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lvl1pPr>
              <a:defRPr/>
            </a:lvl1pPr>
          </a:lstStyle>
          <a:p>
            <a:pPr>
              <a:defRPr/>
            </a:pPr>
            <a:fld id="{E35C92A8-CA83-4116-B942-5BB950F728F7}" type="datetimeFigureOut">
              <a:rPr lang="zh-CN" altLang="en-US"/>
              <a:pPr>
                <a:defRPr/>
              </a:pPr>
              <a:t>2022/8/27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0C6DDC8-72A5-49C0-BCC0-6AA2493B5DD1}" type="slidenum">
              <a:rPr lang="zh-CN" altLang="en-US"/>
              <a:pPr>
                <a:defRPr/>
              </a:pPr>
              <a:t>‹#›</a:t>
            </a:fld>
            <a:endParaRPr lang="zh-CN" altLang="en-US"/>
          </a:p>
        </p:txBody>
      </p:sp>
    </p:spTree>
    <p:extLst>
      <p:ext uri="{BB962C8B-B14F-4D97-AF65-F5344CB8AC3E}">
        <p14:creationId xmlns:p14="http://schemas.microsoft.com/office/powerpoint/2010/main" val="306237517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3938DBB8-DB13-4BF9-8D45-A66BEF9B8924}" type="datetimeFigureOut">
              <a:rPr lang="zh-CN" altLang="en-US"/>
              <a:pPr>
                <a:defRPr/>
              </a:pPr>
              <a:t>2022/8/27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764DE05-1123-4929-BD04-19624C65C784}" type="slidenum">
              <a:rPr lang="zh-CN" altLang="en-US"/>
              <a:pPr>
                <a:defRPr/>
              </a:pPr>
              <a:t>‹#›</a:t>
            </a:fld>
            <a:endParaRPr lang="zh-CN" altLang="en-US"/>
          </a:p>
        </p:txBody>
      </p:sp>
    </p:spTree>
    <p:extLst>
      <p:ext uri="{BB962C8B-B14F-4D97-AF65-F5344CB8AC3E}">
        <p14:creationId xmlns:p14="http://schemas.microsoft.com/office/powerpoint/2010/main" val="14061291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10490" y="309705"/>
            <a:ext cx="4828310" cy="594157"/>
          </a:xfrm>
        </p:spPr>
        <p:txBody>
          <a:bodyPr/>
          <a:lstStyle>
            <a:lvl1pPr>
              <a:defRPr sz="2800" b="1">
                <a:solidFill>
                  <a:schemeClr val="tx1">
                    <a:lumMod val="75000"/>
                    <a:lumOff val="25000"/>
                  </a:schemeClr>
                </a:solidFill>
              </a:defRPr>
            </a:lvl1pPr>
          </a:lstStyle>
          <a:p>
            <a:r>
              <a:rPr lang="zh-CN" altLang="en-US"/>
              <a:t>单击此处编辑母版标题样式</a:t>
            </a:r>
          </a:p>
        </p:txBody>
      </p:sp>
      <p:sp>
        <p:nvSpPr>
          <p:cNvPr id="6" name="任意多边形 5"/>
          <p:cNvSpPr/>
          <p:nvPr userDrawn="1"/>
        </p:nvSpPr>
        <p:spPr>
          <a:xfrm rot="16200000" flipV="1">
            <a:off x="-172135" y="118881"/>
            <a:ext cx="959281" cy="721520"/>
          </a:xfrm>
          <a:custGeom>
            <a:avLst/>
            <a:gdLst>
              <a:gd name="connsiteX0" fmla="*/ 6260239 w 6260239"/>
              <a:gd name="connsiteY0" fmla="*/ 1443042 h 1443042"/>
              <a:gd name="connsiteX1" fmla="*/ 6260239 w 6260239"/>
              <a:gd name="connsiteY1" fmla="*/ 1370077 h 1443042"/>
              <a:gd name="connsiteX2" fmla="*/ 3239468 w 6260239"/>
              <a:gd name="connsiteY2" fmla="*/ 0 h 1443042"/>
              <a:gd name="connsiteX3" fmla="*/ 0 w 6260239"/>
              <a:gd name="connsiteY3" fmla="*/ 1443042 h 1443042"/>
            </a:gdLst>
            <a:ahLst/>
            <a:cxnLst>
              <a:cxn ang="0">
                <a:pos x="connsiteX0" y="connsiteY0"/>
              </a:cxn>
              <a:cxn ang="0">
                <a:pos x="connsiteX1" y="connsiteY1"/>
              </a:cxn>
              <a:cxn ang="0">
                <a:pos x="connsiteX2" y="connsiteY2"/>
              </a:cxn>
              <a:cxn ang="0">
                <a:pos x="connsiteX3" y="connsiteY3"/>
              </a:cxn>
            </a:cxnLst>
            <a:rect l="l" t="t" r="r" b="b"/>
            <a:pathLst>
              <a:path w="6260239" h="1443042">
                <a:moveTo>
                  <a:pt x="6260239" y="1443042"/>
                </a:moveTo>
                <a:lnTo>
                  <a:pt x="6260239" y="1370077"/>
                </a:lnTo>
                <a:lnTo>
                  <a:pt x="3239468" y="0"/>
                </a:lnTo>
                <a:lnTo>
                  <a:pt x="0" y="1443042"/>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6"/>
          <p:cNvSpPr/>
          <p:nvPr userDrawn="1"/>
        </p:nvSpPr>
        <p:spPr>
          <a:xfrm rot="16200000" flipV="1">
            <a:off x="-182596" y="258797"/>
            <a:ext cx="980201" cy="721518"/>
          </a:xfrm>
          <a:custGeom>
            <a:avLst/>
            <a:gdLst>
              <a:gd name="connsiteX0" fmla="*/ 6396518 w 6396518"/>
              <a:gd name="connsiteY0" fmla="*/ 1443041 h 1443041"/>
              <a:gd name="connsiteX1" fmla="*/ 3214875 w 6396518"/>
              <a:gd name="connsiteY1" fmla="*/ 0 h 1443041"/>
              <a:gd name="connsiteX2" fmla="*/ 0 w 6396518"/>
              <a:gd name="connsiteY2" fmla="*/ 1432086 h 1443041"/>
              <a:gd name="connsiteX3" fmla="*/ 0 w 6396518"/>
              <a:gd name="connsiteY3" fmla="*/ 1443041 h 1443041"/>
            </a:gdLst>
            <a:ahLst/>
            <a:cxnLst>
              <a:cxn ang="0">
                <a:pos x="connsiteX0" y="connsiteY0"/>
              </a:cxn>
              <a:cxn ang="0">
                <a:pos x="connsiteX1" y="connsiteY1"/>
              </a:cxn>
              <a:cxn ang="0">
                <a:pos x="connsiteX2" y="connsiteY2"/>
              </a:cxn>
              <a:cxn ang="0">
                <a:pos x="connsiteX3" y="connsiteY3"/>
              </a:cxn>
            </a:cxnLst>
            <a:rect l="l" t="t" r="r" b="b"/>
            <a:pathLst>
              <a:path w="6396518" h="1443041">
                <a:moveTo>
                  <a:pt x="6396518" y="1443041"/>
                </a:moveTo>
                <a:lnTo>
                  <a:pt x="3214875" y="0"/>
                </a:lnTo>
                <a:lnTo>
                  <a:pt x="0" y="1432086"/>
                </a:lnTo>
                <a:lnTo>
                  <a:pt x="0" y="1443041"/>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3757062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l="-10000" r="-10000"/>
          </a:stretch>
        </a:blipFill>
        <a:effectLst/>
      </p:bgPr>
    </p:bg>
    <p:spTree>
      <p:nvGrpSpPr>
        <p:cNvPr id="1" name=""/>
        <p:cNvGrpSpPr/>
        <p:nvPr/>
      </p:nvGrpSpPr>
      <p:grpSpPr>
        <a:xfrm>
          <a:off x="0" y="0"/>
          <a:ext cx="0" cy="0"/>
          <a:chOff x="0" y="0"/>
          <a:chExt cx="0" cy="0"/>
        </a:xfrm>
      </p:grpSpPr>
      <p:sp>
        <p:nvSpPr>
          <p:cNvPr id="5122"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5123"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EA00E739-6AAD-4EF0-B519-D912208CEF5D}" type="datetimeFigureOut">
              <a:rPr lang="zh-CN" altLang="en-US"/>
              <a:pPr>
                <a:defRPr/>
              </a:pPr>
              <a:t>2022/8/27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pPr>
              <a:defRPr/>
            </a:pPr>
            <a:fld id="{FF39F2F5-AAEC-484E-8D1B-150359545A16}" type="slidenum">
              <a:rPr lang="zh-CN" altLang="en-US"/>
              <a:pPr>
                <a:defRPr/>
              </a:pPr>
              <a:t>‹#›</a:t>
            </a:fld>
            <a:endParaRPr lang="zh-CN" altLang="en-US"/>
          </a:p>
        </p:txBody>
      </p:sp>
      <p:pic>
        <p:nvPicPr>
          <p:cNvPr id="2" name="图片 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682287" y="0"/>
            <a:ext cx="1343025" cy="134302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Lst>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等线 Light"/>
        </a:defRPr>
      </a:lvl1pPr>
      <a:lvl2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2pPr>
      <a:lvl3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3pPr>
      <a:lvl4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4pPr>
      <a:lvl5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5pPr>
      <a:lvl6pPr marL="457200" algn="l" rtl="0" fontAlgn="base">
        <a:lnSpc>
          <a:spcPct val="90000"/>
        </a:lnSpc>
        <a:spcBef>
          <a:spcPct val="0"/>
        </a:spcBef>
        <a:spcAft>
          <a:spcPct val="0"/>
        </a:spcAft>
        <a:defRPr sz="4400">
          <a:solidFill>
            <a:schemeClr val="tx1"/>
          </a:solidFill>
          <a:latin typeface="等线 Light"/>
          <a:ea typeface="等线 Light"/>
          <a:cs typeface="等线 Light"/>
        </a:defRPr>
      </a:lvl6pPr>
      <a:lvl7pPr marL="914400" algn="l" rtl="0" fontAlgn="base">
        <a:lnSpc>
          <a:spcPct val="90000"/>
        </a:lnSpc>
        <a:spcBef>
          <a:spcPct val="0"/>
        </a:spcBef>
        <a:spcAft>
          <a:spcPct val="0"/>
        </a:spcAft>
        <a:defRPr sz="4400">
          <a:solidFill>
            <a:schemeClr val="tx1"/>
          </a:solidFill>
          <a:latin typeface="等线 Light"/>
          <a:ea typeface="等线 Light"/>
          <a:cs typeface="等线 Light"/>
        </a:defRPr>
      </a:lvl7pPr>
      <a:lvl8pPr marL="1371600" algn="l" rtl="0" fontAlgn="base">
        <a:lnSpc>
          <a:spcPct val="90000"/>
        </a:lnSpc>
        <a:spcBef>
          <a:spcPct val="0"/>
        </a:spcBef>
        <a:spcAft>
          <a:spcPct val="0"/>
        </a:spcAft>
        <a:defRPr sz="4400">
          <a:solidFill>
            <a:schemeClr val="tx1"/>
          </a:solidFill>
          <a:latin typeface="等线 Light"/>
          <a:ea typeface="等线 Light"/>
          <a:cs typeface="等线 Light"/>
        </a:defRPr>
      </a:lvl8pPr>
      <a:lvl9pPr marL="1828800" algn="l" rtl="0" fontAlgn="base">
        <a:lnSpc>
          <a:spcPct val="90000"/>
        </a:lnSpc>
        <a:spcBef>
          <a:spcPct val="0"/>
        </a:spcBef>
        <a:spcAft>
          <a:spcPct val="0"/>
        </a:spcAft>
        <a:defRPr sz="4400">
          <a:solidFill>
            <a:schemeClr val="tx1"/>
          </a:solidFill>
          <a:latin typeface="等线 Light"/>
          <a:ea typeface="等线 Light"/>
          <a:cs typeface="等线 Light"/>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等线"/>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等线"/>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等线"/>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等线"/>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等线"/>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31.png"/><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47.png"/></Relationships>
</file>

<file path=ppt/slides/_rels/slide4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5.xml"/><Relationship Id="rId1" Type="http://schemas.openxmlformats.org/officeDocument/2006/relationships/slideLayout" Target="../slideLayouts/slideLayout3.xml"/><Relationship Id="rId4" Type="http://schemas.openxmlformats.org/officeDocument/2006/relationships/image" Target="../media/image52.png"/></Relationships>
</file>

<file path=ppt/slides/_rels/slide4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56.png"/></Relationships>
</file>

<file path=ppt/slides/_rels/slide4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3.xml"/><Relationship Id="rId1" Type="http://schemas.openxmlformats.org/officeDocument/2006/relationships/slideLayout" Target="../slideLayouts/slideLayout3.xml"/><Relationship Id="rId4" Type="http://schemas.openxmlformats.org/officeDocument/2006/relationships/image" Target="../media/image62.png"/></Relationships>
</file>

<file path=ppt/slides/_rels/slide5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4.xml"/><Relationship Id="rId1" Type="http://schemas.openxmlformats.org/officeDocument/2006/relationships/slideLayout" Target="../slideLayouts/slideLayout3.xml"/><Relationship Id="rId4" Type="http://schemas.openxmlformats.org/officeDocument/2006/relationships/image" Target="../media/image64.png"/></Relationships>
</file>

<file path=ppt/slides/_rels/slide5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6.xml"/><Relationship Id="rId1" Type="http://schemas.openxmlformats.org/officeDocument/2006/relationships/slideLayout" Target="../slideLayouts/slideLayout3.xml"/><Relationship Id="rId5" Type="http://schemas.openxmlformats.org/officeDocument/2006/relationships/image" Target="../media/image68.png"/><Relationship Id="rId4" Type="http://schemas.openxmlformats.org/officeDocument/2006/relationships/image" Target="../media/image67.png"/></Relationships>
</file>

<file path=ppt/slides/_rels/slide5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7.xml"/><Relationship Id="rId1" Type="http://schemas.openxmlformats.org/officeDocument/2006/relationships/slideLayout" Target="../slideLayouts/slideLayout3.xml"/><Relationship Id="rId4" Type="http://schemas.openxmlformats.org/officeDocument/2006/relationships/image" Target="../media/image70.png"/></Relationships>
</file>

<file path=ppt/slides/_rels/slide5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8.xml"/><Relationship Id="rId1" Type="http://schemas.openxmlformats.org/officeDocument/2006/relationships/slideLayout" Target="../slideLayouts/slideLayout3.xml"/><Relationship Id="rId4" Type="http://schemas.openxmlformats.org/officeDocument/2006/relationships/image" Target="../media/image72.png"/></Relationships>
</file>

<file path=ppt/slides/_rels/slide5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675126" y="-391598"/>
            <a:ext cx="4885525" cy="12235776"/>
          </a:xfrm>
          <a:prstGeom prst="rect">
            <a:avLst/>
          </a:prstGeom>
        </p:spPr>
      </p:pic>
      <p:sp>
        <p:nvSpPr>
          <p:cNvPr id="20" name="PA_文本框 19"/>
          <p:cNvSpPr txBox="1"/>
          <p:nvPr>
            <p:custDataLst>
              <p:tags r:id="rId1"/>
            </p:custDataLst>
          </p:nvPr>
        </p:nvSpPr>
        <p:spPr>
          <a:xfrm>
            <a:off x="4525076" y="2059268"/>
            <a:ext cx="3660489" cy="830997"/>
          </a:xfrm>
          <a:prstGeom prst="rect">
            <a:avLst/>
          </a:prstGeom>
          <a:noFill/>
        </p:spPr>
        <p:txBody>
          <a:bodyPr wrap="none" rtlCol="0">
            <a:spAutoFit/>
          </a:bodyPr>
          <a:lstStyle/>
          <a:p>
            <a:pPr lvl="1" algn="ctr"/>
            <a:r>
              <a:rPr lang="en-US" altLang="zh-CN" sz="4800" b="1" dirty="0">
                <a:ln w="12700">
                  <a:noFill/>
                  <a:prstDash val="solid"/>
                </a:ln>
                <a:solidFill>
                  <a:srgbClr val="4F91A0"/>
                </a:solidFill>
                <a:latin typeface="+mn-ea"/>
                <a:ea typeface="+mn-ea"/>
                <a:cs typeface="+mn-ea"/>
              </a:rPr>
              <a:t>Chapter 7</a:t>
            </a:r>
            <a:endParaRPr lang="zh-CN" altLang="en-US" sz="4800" b="1" dirty="0">
              <a:ln w="12700">
                <a:noFill/>
                <a:prstDash val="solid"/>
              </a:ln>
              <a:solidFill>
                <a:srgbClr val="4F91A0"/>
              </a:solidFill>
              <a:latin typeface="+mn-ea"/>
              <a:ea typeface="+mn-ea"/>
              <a:cs typeface="+mn-ea"/>
            </a:endParaRPr>
          </a:p>
        </p:txBody>
      </p:sp>
      <p:sp>
        <p:nvSpPr>
          <p:cNvPr id="22" name="PA_矩形 21"/>
          <p:cNvSpPr/>
          <p:nvPr>
            <p:custDataLst>
              <p:tags r:id="rId2"/>
            </p:custDataLst>
          </p:nvPr>
        </p:nvSpPr>
        <p:spPr>
          <a:xfrm>
            <a:off x="3953572" y="3510151"/>
            <a:ext cx="4803494" cy="707886"/>
          </a:xfrm>
          <a:prstGeom prst="rect">
            <a:avLst/>
          </a:prstGeom>
        </p:spPr>
        <p:txBody>
          <a:bodyPr wrap="none">
            <a:spAutoFit/>
          </a:bodyPr>
          <a:lstStyle/>
          <a:p>
            <a:pPr algn="ctr"/>
            <a:r>
              <a:rPr lang="en-US" altLang="zh-CN" sz="4000" dirty="0">
                <a:solidFill>
                  <a:srgbClr val="4F91A0"/>
                </a:solidFill>
                <a:latin typeface="+mn-ea"/>
                <a:ea typeface="+mn-ea"/>
                <a:cs typeface="+mn-ea"/>
              </a:rPr>
              <a:t>Hypothesis Testing</a:t>
            </a:r>
            <a:endParaRPr lang="zh-CN" altLang="en-US" sz="4000" dirty="0">
              <a:solidFill>
                <a:srgbClr val="4F91A0"/>
              </a:solidFill>
              <a:latin typeface="+mn-ea"/>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200"/>
                                        <p:tgtEl>
                                          <p:spTgt spid="3"/>
                                        </p:tgtEl>
                                      </p:cBhvr>
                                    </p:animEffect>
                                  </p:childTnLst>
                                </p:cTn>
                              </p:par>
                            </p:childTnLst>
                          </p:cTn>
                        </p:par>
                        <p:par>
                          <p:cTn id="8" fill="hold">
                            <p:stCondLst>
                              <p:cond delay="12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0"/>
                                        </p:tgtEl>
                                        <p:attrNameLst>
                                          <p:attrName>style.visibility</p:attrName>
                                        </p:attrNameLst>
                                      </p:cBhvr>
                                      <p:to>
                                        <p:strVal val="visible"/>
                                      </p:to>
                                    </p:set>
                                    <p:anim calcmode="lin" valueType="num">
                                      <p:cBhvr>
                                        <p:cTn id="11" dur="8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2" dur="800" fill="hold"/>
                                        <p:tgtEl>
                                          <p:spTgt spid="20"/>
                                        </p:tgtEl>
                                        <p:attrNameLst>
                                          <p:attrName>ppt_y</p:attrName>
                                        </p:attrNameLst>
                                      </p:cBhvr>
                                      <p:tavLst>
                                        <p:tav tm="0">
                                          <p:val>
                                            <p:strVal val="#ppt_y"/>
                                          </p:val>
                                        </p:tav>
                                        <p:tav tm="100000">
                                          <p:val>
                                            <p:strVal val="#ppt_y"/>
                                          </p:val>
                                        </p:tav>
                                      </p:tavLst>
                                    </p:anim>
                                    <p:anim calcmode="lin" valueType="num">
                                      <p:cBhvr>
                                        <p:cTn id="13" dur="8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4" dur="8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5" dur="800" tmFilter="0,0; .5, 1; 1, 1"/>
                                        <p:tgtEl>
                                          <p:spTgt spid="20"/>
                                        </p:tgtEl>
                                      </p:cBhvr>
                                    </p:animEffect>
                                  </p:childTnLst>
                                </p:cTn>
                              </p:par>
                            </p:childTnLst>
                          </p:cTn>
                        </p:par>
                        <p:par>
                          <p:cTn id="16" fill="hold">
                            <p:stCondLst>
                              <p:cond delay="2560"/>
                            </p:stCondLst>
                            <p:childTnLst>
                              <p:par>
                                <p:cTn id="17" presetID="16" presetClass="entr" presetSubtype="37"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arn(outVertical)">
                                      <p:cBhvr>
                                        <p:cTn id="19"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E7072324-E795-20E4-D4F8-188E85B6A32A}"/>
              </a:ext>
            </a:extLst>
          </p:cNvPr>
          <p:cNvSpPr>
            <a:spLocks noGrp="1"/>
          </p:cNvSpPr>
          <p:nvPr>
            <p:ph type="title"/>
          </p:nvPr>
        </p:nvSpPr>
        <p:spPr/>
        <p:txBody>
          <a:bodyPr/>
          <a:lstStyle/>
          <a:p>
            <a:endParaRPr lang="zh-CN" altLang="en-US"/>
          </a:p>
        </p:txBody>
      </p:sp>
      <p:sp>
        <p:nvSpPr>
          <p:cNvPr id="6" name="标题 1">
            <a:extLst>
              <a:ext uri="{FF2B5EF4-FFF2-40B4-BE49-F238E27FC236}">
                <a16:creationId xmlns:a16="http://schemas.microsoft.com/office/drawing/2014/main" id="{54652B95-DD96-49D8-293E-066D380C39C0}"/>
              </a:ext>
            </a:extLst>
          </p:cNvPr>
          <p:cNvSpPr txBox="1">
            <a:spLocks/>
          </p:cNvSpPr>
          <p:nvPr/>
        </p:nvSpPr>
        <p:spPr bwMode="auto">
          <a:xfrm>
            <a:off x="765041" y="381545"/>
            <a:ext cx="7107719" cy="81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2800" b="1" kern="1200">
                <a:solidFill>
                  <a:schemeClr val="tx1">
                    <a:lumMod val="75000"/>
                    <a:lumOff val="25000"/>
                  </a:schemeClr>
                </a:solidFill>
                <a:latin typeface="+mj-lt"/>
                <a:ea typeface="+mj-ea"/>
                <a:cs typeface="等线 Light"/>
              </a:defRPr>
            </a:lvl1pPr>
            <a:lvl2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2pPr>
            <a:lvl3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3pPr>
            <a:lvl4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4pPr>
            <a:lvl5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5pPr>
            <a:lvl6pPr marL="457200" algn="l" rtl="0" fontAlgn="base">
              <a:lnSpc>
                <a:spcPct val="90000"/>
              </a:lnSpc>
              <a:spcBef>
                <a:spcPct val="0"/>
              </a:spcBef>
              <a:spcAft>
                <a:spcPct val="0"/>
              </a:spcAft>
              <a:defRPr sz="4400">
                <a:solidFill>
                  <a:schemeClr val="tx1"/>
                </a:solidFill>
                <a:latin typeface="等线 Light"/>
                <a:ea typeface="等线 Light"/>
                <a:cs typeface="等线 Light"/>
              </a:defRPr>
            </a:lvl6pPr>
            <a:lvl7pPr marL="914400" algn="l" rtl="0" fontAlgn="base">
              <a:lnSpc>
                <a:spcPct val="90000"/>
              </a:lnSpc>
              <a:spcBef>
                <a:spcPct val="0"/>
              </a:spcBef>
              <a:spcAft>
                <a:spcPct val="0"/>
              </a:spcAft>
              <a:defRPr sz="4400">
                <a:solidFill>
                  <a:schemeClr val="tx1"/>
                </a:solidFill>
                <a:latin typeface="等线 Light"/>
                <a:ea typeface="等线 Light"/>
                <a:cs typeface="等线 Light"/>
              </a:defRPr>
            </a:lvl7pPr>
            <a:lvl8pPr marL="1371600" algn="l" rtl="0" fontAlgn="base">
              <a:lnSpc>
                <a:spcPct val="90000"/>
              </a:lnSpc>
              <a:spcBef>
                <a:spcPct val="0"/>
              </a:spcBef>
              <a:spcAft>
                <a:spcPct val="0"/>
              </a:spcAft>
              <a:defRPr sz="4400">
                <a:solidFill>
                  <a:schemeClr val="tx1"/>
                </a:solidFill>
                <a:latin typeface="等线 Light"/>
                <a:ea typeface="等线 Light"/>
                <a:cs typeface="等线 Light"/>
              </a:defRPr>
            </a:lvl8pPr>
            <a:lvl9pPr marL="1828800" algn="l" rtl="0" fontAlgn="base">
              <a:lnSpc>
                <a:spcPct val="90000"/>
              </a:lnSpc>
              <a:spcBef>
                <a:spcPct val="0"/>
              </a:spcBef>
              <a:spcAft>
                <a:spcPct val="0"/>
              </a:spcAft>
              <a:defRPr sz="4400">
                <a:solidFill>
                  <a:schemeClr val="tx1"/>
                </a:solidFill>
                <a:latin typeface="等线 Light"/>
                <a:ea typeface="等线 Light"/>
                <a:cs typeface="等线 Light"/>
              </a:defRPr>
            </a:lvl9pPr>
          </a:lstStyle>
          <a:p>
            <a:r>
              <a:rPr lang="en-US" altLang="zh-CN" sz="2400" dirty="0">
                <a:solidFill>
                  <a:schemeClr val="tx2"/>
                </a:solidFill>
                <a:latin typeface="+mj-ea"/>
                <a:cs typeface="+mn-ea"/>
              </a:rPr>
              <a:t>7.1	Basics of hypothesis testing</a:t>
            </a:r>
          </a:p>
        </p:txBody>
      </p:sp>
      <p:sp>
        <p:nvSpPr>
          <p:cNvPr id="8" name="矩形 47">
            <a:extLst>
              <a:ext uri="{FF2B5EF4-FFF2-40B4-BE49-F238E27FC236}">
                <a16:creationId xmlns:a16="http://schemas.microsoft.com/office/drawing/2014/main" id="{04E9C065-AA08-2F0B-BDCD-15A9F250E64A}"/>
              </a:ext>
            </a:extLst>
          </p:cNvPr>
          <p:cNvSpPr>
            <a:spLocks noChangeArrowheads="1"/>
          </p:cNvSpPr>
          <p:nvPr/>
        </p:nvSpPr>
        <p:spPr bwMode="auto">
          <a:xfrm>
            <a:off x="385642" y="1599192"/>
            <a:ext cx="11806357" cy="56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power of a test is 1 − β, the probability of rejecting  H0 when H1 is true.</a:t>
            </a:r>
          </a:p>
        </p:txBody>
      </p:sp>
      <p:sp>
        <p:nvSpPr>
          <p:cNvPr id="9" name="矩形 8">
            <a:extLst>
              <a:ext uri="{FF2B5EF4-FFF2-40B4-BE49-F238E27FC236}">
                <a16:creationId xmlns:a16="http://schemas.microsoft.com/office/drawing/2014/main" id="{C40D7B8C-2158-930C-5882-10C52433956E}"/>
              </a:ext>
            </a:extLst>
          </p:cNvPr>
          <p:cNvSpPr/>
          <p:nvPr/>
        </p:nvSpPr>
        <p:spPr>
          <a:xfrm>
            <a:off x="385643" y="1114672"/>
            <a:ext cx="3368212"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7.1.4</a:t>
            </a:r>
          </a:p>
        </p:txBody>
      </p:sp>
      <p:sp>
        <p:nvSpPr>
          <p:cNvPr id="10" name="文本框 9">
            <a:extLst>
              <a:ext uri="{FF2B5EF4-FFF2-40B4-BE49-F238E27FC236}">
                <a16:creationId xmlns:a16="http://schemas.microsoft.com/office/drawing/2014/main" id="{E35227DC-3657-920A-6A82-99B82D67DE81}"/>
              </a:ext>
            </a:extLst>
          </p:cNvPr>
          <p:cNvSpPr txBox="1"/>
          <p:nvPr/>
        </p:nvSpPr>
        <p:spPr>
          <a:xfrm>
            <a:off x="469900" y="4603070"/>
            <a:ext cx="11052699" cy="1384995"/>
          </a:xfrm>
          <a:prstGeom prst="rect">
            <a:avLst/>
          </a:prstGeom>
          <a:noFill/>
        </p:spPr>
        <p:txBody>
          <a:bodyPr wrap="square" rtlCol="0">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There are two different methods usually used to conduct hypothesis</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tests. One is known as the traditional method (critical value approach),</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and the other is known as a P-value approach.</a:t>
            </a:r>
            <a:endParaRPr lang="zh-CN" altLang="en-US" sz="2800" dirty="0">
              <a:solidFill>
                <a:schemeClr val="tx1">
                  <a:lumMod val="65000"/>
                  <a:lumOff val="35000"/>
                </a:schemeClr>
              </a:solidFill>
              <a:latin typeface="Cambria Math" panose="02040503050406030204" pitchFamily="18" charset="0"/>
              <a:cs typeface="+mn-ea"/>
              <a:sym typeface="Calibri" pitchFamily="34" charset="0"/>
            </a:endParaRPr>
          </a:p>
        </p:txBody>
      </p:sp>
      <p:sp>
        <p:nvSpPr>
          <p:cNvPr id="11" name="矩形 47">
            <a:extLst>
              <a:ext uri="{FF2B5EF4-FFF2-40B4-BE49-F238E27FC236}">
                <a16:creationId xmlns:a16="http://schemas.microsoft.com/office/drawing/2014/main" id="{000EE337-01A5-261B-BC90-E96AB5745A91}"/>
              </a:ext>
            </a:extLst>
          </p:cNvPr>
          <p:cNvSpPr>
            <a:spLocks noChangeArrowheads="1"/>
          </p:cNvSpPr>
          <p:nvPr/>
        </p:nvSpPr>
        <p:spPr bwMode="auto">
          <a:xfrm>
            <a:off x="438292" y="2815622"/>
            <a:ext cx="11806357" cy="1595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 P-value (or probability value) is the probability of getting  a value of the sample test statistic that is at least as extreme as the one found from the sample data, assuming that null hypothesis is true.</a:t>
            </a:r>
          </a:p>
        </p:txBody>
      </p:sp>
      <p:sp>
        <p:nvSpPr>
          <p:cNvPr id="12" name="矩形 11">
            <a:extLst>
              <a:ext uri="{FF2B5EF4-FFF2-40B4-BE49-F238E27FC236}">
                <a16:creationId xmlns:a16="http://schemas.microsoft.com/office/drawing/2014/main" id="{B3EAFE19-B202-1FA4-EF82-03D54B999625}"/>
              </a:ext>
            </a:extLst>
          </p:cNvPr>
          <p:cNvSpPr/>
          <p:nvPr/>
        </p:nvSpPr>
        <p:spPr>
          <a:xfrm>
            <a:off x="438293" y="2331102"/>
            <a:ext cx="3368212"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7.1.5</a:t>
            </a:r>
          </a:p>
        </p:txBody>
      </p:sp>
    </p:spTree>
    <p:extLst>
      <p:ext uri="{BB962C8B-B14F-4D97-AF65-F5344CB8AC3E}">
        <p14:creationId xmlns:p14="http://schemas.microsoft.com/office/powerpoint/2010/main" val="40838368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400"/>
                                        <p:tgtEl>
                                          <p:spTgt spid="9"/>
                                        </p:tgtEl>
                                        <p:attrNameLst>
                                          <p:attrName>ppt_y</p:attrName>
                                        </p:attrNameLst>
                                      </p:cBhvr>
                                      <p:tavLst>
                                        <p:tav tm="0">
                                          <p:val>
                                            <p:strVal val="#ppt_y-#ppt_h*1.125000"/>
                                          </p:val>
                                        </p:tav>
                                        <p:tav tm="100000">
                                          <p:val>
                                            <p:strVal val="#ppt_y"/>
                                          </p:val>
                                        </p:tav>
                                      </p:tavLst>
                                    </p:anim>
                                    <p:animEffect transition="in" filter="wipe(down)">
                                      <p:cBhvr>
                                        <p:cTn id="8" dur="400"/>
                                        <p:tgtEl>
                                          <p:spTgt spid="9"/>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400"/>
                                        <p:tgtEl>
                                          <p:spTgt spid="8"/>
                                        </p:tgtEl>
                                        <p:attrNameLst>
                                          <p:attrName>ppt_y</p:attrName>
                                        </p:attrNameLst>
                                      </p:cBhvr>
                                      <p:tavLst>
                                        <p:tav tm="0">
                                          <p:val>
                                            <p:strVal val="#ppt_y-#ppt_h*1.125000"/>
                                          </p:val>
                                        </p:tav>
                                        <p:tav tm="100000">
                                          <p:val>
                                            <p:strVal val="#ppt_y"/>
                                          </p:val>
                                        </p:tav>
                                      </p:tavLst>
                                    </p:anim>
                                    <p:animEffect transition="in" filter="wipe(down)">
                                      <p:cBhvr>
                                        <p:cTn id="12" dur="4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400"/>
                                        <p:tgtEl>
                                          <p:spTgt spid="12"/>
                                        </p:tgtEl>
                                        <p:attrNameLst>
                                          <p:attrName>ppt_y</p:attrName>
                                        </p:attrNameLst>
                                      </p:cBhvr>
                                      <p:tavLst>
                                        <p:tav tm="0">
                                          <p:val>
                                            <p:strVal val="#ppt_y-#ppt_h*1.125000"/>
                                          </p:val>
                                        </p:tav>
                                        <p:tav tm="100000">
                                          <p:val>
                                            <p:strVal val="#ppt_y"/>
                                          </p:val>
                                        </p:tav>
                                      </p:tavLst>
                                    </p:anim>
                                    <p:animEffect transition="in" filter="wipe(down)">
                                      <p:cBhvr>
                                        <p:cTn id="18" dur="400"/>
                                        <p:tgtEl>
                                          <p:spTgt spid="12"/>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400"/>
                                        <p:tgtEl>
                                          <p:spTgt spid="11"/>
                                        </p:tgtEl>
                                        <p:attrNameLst>
                                          <p:attrName>ppt_y</p:attrName>
                                        </p:attrNameLst>
                                      </p:cBhvr>
                                      <p:tavLst>
                                        <p:tav tm="0">
                                          <p:val>
                                            <p:strVal val="#ppt_y-#ppt_h*1.125000"/>
                                          </p:val>
                                        </p:tav>
                                        <p:tav tm="100000">
                                          <p:val>
                                            <p:strVal val="#ppt_y"/>
                                          </p:val>
                                        </p:tav>
                                      </p:tavLst>
                                    </p:anim>
                                    <p:animEffect transition="in" filter="wipe(down)">
                                      <p:cBhvr>
                                        <p:cTn id="22" dur="4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p:tgtEl>
                                          <p:spTgt spid="10"/>
                                        </p:tgtEl>
                                        <p:attrNameLst>
                                          <p:attrName>ppt_y</p:attrName>
                                        </p:attrNameLst>
                                      </p:cBhvr>
                                      <p:tavLst>
                                        <p:tav tm="0">
                                          <p:val>
                                            <p:strVal val="#ppt_y-#ppt_h*1.125000"/>
                                          </p:val>
                                        </p:tav>
                                        <p:tav tm="100000">
                                          <p:val>
                                            <p:strVal val="#ppt_y"/>
                                          </p:val>
                                        </p:tav>
                                      </p:tavLst>
                                    </p:anim>
                                    <p:animEffect transition="in" filter="wipe(down)">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585699" y="1385434"/>
            <a:ext cx="11284876" cy="5215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a:t>
            </a:r>
            <a:r>
              <a:rPr lang="en-US" altLang="zh-CN" sz="2800" b="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critical value approach</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to hypothesis testing is as follows:</a:t>
            </a:r>
          </a:p>
          <a:p>
            <a:pPr marL="514350" indent="-514350">
              <a:lnSpc>
                <a:spcPct val="120000"/>
              </a:lnSpc>
              <a:spcBef>
                <a:spcPct val="0"/>
              </a:spcBef>
              <a:buAutoNum type="arabicPeriod"/>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State the null and alternative hypothesis H0 and H1.</a:t>
            </a:r>
          </a:p>
          <a:p>
            <a:pPr marL="514350" indent="-514350">
              <a:lnSpc>
                <a:spcPct val="120000"/>
              </a:lnSpc>
              <a:spcBef>
                <a:spcPct val="0"/>
              </a:spcBef>
              <a:buAutoNum type="arabicPeriod"/>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Specify the level of significance α.</a:t>
            </a:r>
          </a:p>
          <a:p>
            <a:pPr marL="514350" indent="-514350">
              <a:lnSpc>
                <a:spcPct val="120000"/>
              </a:lnSpc>
              <a:spcBef>
                <a:spcPct val="0"/>
              </a:spcBef>
              <a:buAutoNum type="arabicPeriod"/>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Find the test statistic, Compute the test value, Determine the critical region.</a:t>
            </a:r>
          </a:p>
          <a:p>
            <a:pPr marL="514350" indent="-514350">
              <a:lnSpc>
                <a:spcPct val="120000"/>
              </a:lnSpc>
              <a:spcBef>
                <a:spcPct val="0"/>
              </a:spcBef>
              <a:buAutoNum type="arabicPeriod"/>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Make a decision to reject or fail to reject the hypothesis. If the test</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statistic is in the critical region, then we reject the null        </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hypothesis. If the test statistic is not in the critical region, then </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we fail to reject the null hypothesis.</a:t>
            </a:r>
          </a:p>
          <a:p>
            <a:pPr marL="514350" indent="-514350">
              <a:lnSpc>
                <a:spcPct val="120000"/>
              </a:lnSpc>
              <a:spcBef>
                <a:spcPct val="0"/>
              </a:spcBef>
              <a:buAutoNum type="arabicPeriod" startAt="5"/>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Summarize the results.</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7.1	 Basics of hypothesis testing</a:t>
            </a:r>
          </a:p>
        </p:txBody>
      </p:sp>
    </p:spTree>
    <p:extLst>
      <p:ext uri="{BB962C8B-B14F-4D97-AF65-F5344CB8AC3E}">
        <p14:creationId xmlns:p14="http://schemas.microsoft.com/office/powerpoint/2010/main" val="17008852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398712" y="2682321"/>
            <a:ext cx="11284876" cy="4181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lnSpc>
                <a:spcPct val="120000"/>
              </a:lnSpc>
              <a:spcBef>
                <a:spcPct val="0"/>
              </a:spcBef>
              <a:buNone/>
            </a:pP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The </a:t>
            </a:r>
            <a:r>
              <a:rPr lang="en-US" altLang="zh-CN" sz="2800" b="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P-value approach </a:t>
            </a: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to hypothesis testing is as follows:</a:t>
            </a:r>
          </a:p>
          <a:p>
            <a:pPr marL="514350" marR="0" lvl="0" indent="-514350" algn="l" defTabSz="914400" rtl="0" eaLnBrk="1" fontAlgn="base" latinLnBrk="0" hangingPunct="1">
              <a:lnSpc>
                <a:spcPct val="120000"/>
              </a:lnSpc>
              <a:spcBef>
                <a:spcPct val="0"/>
              </a:spcBef>
              <a:spcAft>
                <a:spcPct val="0"/>
              </a:spcAft>
              <a:buClrTx/>
              <a:buSzTx/>
              <a:buFont typeface="Arial" charset="0"/>
              <a:buAutoNum type="arabicPeriod"/>
              <a:tabLst/>
              <a:defRPr/>
            </a:pP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State the null and alternative hypothesis H0 and H1.</a:t>
            </a:r>
          </a:p>
          <a:p>
            <a:pPr marL="514350" marR="0" lvl="0" indent="-514350" algn="l" defTabSz="914400" rtl="0" eaLnBrk="1" fontAlgn="base" latinLnBrk="0" hangingPunct="1">
              <a:lnSpc>
                <a:spcPct val="120000"/>
              </a:lnSpc>
              <a:spcBef>
                <a:spcPct val="0"/>
              </a:spcBef>
              <a:spcAft>
                <a:spcPct val="0"/>
              </a:spcAft>
              <a:buClrTx/>
              <a:buSzTx/>
              <a:buFont typeface="Arial" charset="0"/>
              <a:buAutoNum type="arabicPeriod"/>
              <a:tabLst/>
              <a:defRPr/>
            </a:pP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Specify the level of significance α.</a:t>
            </a:r>
          </a:p>
          <a:p>
            <a:pPr marL="514350" lvl="0" indent="-514350">
              <a:lnSpc>
                <a:spcPct val="120000"/>
              </a:lnSpc>
              <a:spcBef>
                <a:spcPct val="0"/>
              </a:spcBef>
              <a:buFont typeface="Arial" charset="0"/>
              <a:buAutoNum type="arabicPeriod"/>
            </a:pP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Find the test statistic, Compute the test value, </a:t>
            </a: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Find the P-value.</a:t>
            </a:r>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marL="514350" lvl="0" indent="-514350">
              <a:lnSpc>
                <a:spcPct val="120000"/>
              </a:lnSpc>
              <a:spcBef>
                <a:spcPct val="0"/>
              </a:spcBef>
              <a:buFont typeface="Arial" charset="0"/>
              <a:buAutoNum type="arabicPeriod"/>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Make a decision to reject or fail to reject the hypothesis. We reject</a:t>
            </a: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the null hypothesis if P-value is less than or equal to α. We fail to</a:t>
            </a: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reject the null hypothesis if the P-value is greater than α. </a:t>
            </a: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5.    Summarize the results.</a:t>
            </a:r>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7.1	 Basics of hypothesis testing</a:t>
            </a:r>
          </a:p>
        </p:txBody>
      </p:sp>
      <p:sp>
        <p:nvSpPr>
          <p:cNvPr id="3" name="文本框 2">
            <a:extLst>
              <a:ext uri="{FF2B5EF4-FFF2-40B4-BE49-F238E27FC236}">
                <a16:creationId xmlns:a16="http://schemas.microsoft.com/office/drawing/2014/main" id="{A6C2FC6C-5B9A-00F0-B530-C97DB182553B}"/>
              </a:ext>
            </a:extLst>
          </p:cNvPr>
          <p:cNvSpPr txBox="1"/>
          <p:nvPr/>
        </p:nvSpPr>
        <p:spPr>
          <a:xfrm>
            <a:off x="398712" y="982716"/>
            <a:ext cx="11793288" cy="1815882"/>
          </a:xfrm>
          <a:prstGeom prst="rect">
            <a:avLst/>
          </a:prstGeom>
          <a:noFill/>
        </p:spPr>
        <p:txBody>
          <a:bodyPr wrap="square" rtlCol="0">
            <a:spAutoFit/>
          </a:bodyPr>
          <a:lstStyle/>
          <a:p>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a:t>H0 is rejected if P-value is smaller than a pre-specified level. </a:t>
            </a:r>
          </a:p>
          <a:p>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a:t>For left/right-tailed test, P-value is the area to the left/right of the test statistic. For two-tailed test, P-value is twice the area to the left of a negative test statistic or is twice the area to the right of positive test statistic.</a:t>
            </a:r>
            <a:endParaRPr lang="zh-CN" altLang="en-US" sz="2800" dirty="0">
              <a:solidFill>
                <a:prstClr val="black">
                  <a:lumMod val="65000"/>
                  <a:lumOff val="35000"/>
                </a:prstClr>
              </a:solidFill>
              <a:latin typeface="Cambria Math" panose="02040503050406030204" pitchFamily="18" charset="0"/>
              <a:cs typeface="+mn-ea"/>
              <a:sym typeface="Calibri" pitchFamily="34" charset="0"/>
            </a:endParaRPr>
          </a:p>
        </p:txBody>
      </p:sp>
    </p:spTree>
    <p:extLst>
      <p:ext uri="{BB962C8B-B14F-4D97-AF65-F5344CB8AC3E}">
        <p14:creationId xmlns:p14="http://schemas.microsoft.com/office/powerpoint/2010/main" val="25722003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1" y="1368197"/>
                <a:ext cx="10633926" cy="1384986"/>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Suppose </a:t>
                </a: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𝑁</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sample and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are its observations. For significant level α, we discuss the following three sets of hypotheses.</a:t>
                </a:r>
              </a:p>
            </p:txBody>
          </p:sp>
        </mc:Choice>
        <mc:Fallback xmlns="">
          <p:sp>
            <p:nvSpPr>
              <p:cNvPr id="27" name="矩形 47"/>
              <p:cNvSpPr>
                <a:spLocks noRot="1" noChangeAspect="1" noMove="1" noResize="1" noEditPoints="1" noAdjustHandles="1" noChangeArrowheads="1" noChangeShapeType="1" noTextEdit="1"/>
              </p:cNvSpPr>
              <p:nvPr/>
            </p:nvSpPr>
            <p:spPr bwMode="auto">
              <a:xfrm>
                <a:off x="765041" y="1368197"/>
                <a:ext cx="10633926" cy="1384986"/>
              </a:xfrm>
              <a:prstGeom prst="rect">
                <a:avLst/>
              </a:prstGeom>
              <a:blipFill>
                <a:blip r:embed="rId3"/>
                <a:stretch>
                  <a:fillRect l="-1146" t="-4386" b="-1096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7747192" cy="810454"/>
          </a:xfrm>
        </p:spPr>
        <p:txBody>
          <a:bodyPr/>
          <a:lstStyle/>
          <a:p>
            <a:r>
              <a:rPr lang="en-US" altLang="zh-CN" sz="2400" dirty="0">
                <a:solidFill>
                  <a:schemeClr val="tx2"/>
                </a:solidFill>
                <a:latin typeface="+mj-ea"/>
                <a:cs typeface="+mn-ea"/>
              </a:rPr>
              <a:t>7.2	Hypothesis tests for a population mean</a:t>
            </a:r>
          </a:p>
        </p:txBody>
      </p:sp>
      <mc:AlternateContent xmlns:mc="http://schemas.openxmlformats.org/markup-compatibility/2006" xmlns:a14="http://schemas.microsoft.com/office/drawing/2010/main">
        <mc:Choice Requires="a14">
          <p:sp>
            <p:nvSpPr>
              <p:cNvPr id="6" name="矩形 47"/>
              <p:cNvSpPr>
                <a:spLocks noChangeArrowheads="1"/>
              </p:cNvSpPr>
              <p:nvPr/>
            </p:nvSpPr>
            <p:spPr bwMode="auto">
              <a:xfrm>
                <a:off x="765041" y="2769813"/>
                <a:ext cx="11051821" cy="224676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 </a:t>
                </a:r>
                <a14:m>
                  <m:oMath xmlns:m="http://schemas.openxmlformats.org/officeDocument/2006/math">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oMath>
                </a14:m>
                <a:r>
                  <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(two-tailed test)</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 </a:t>
                </a:r>
                <a14:m>
                  <m:oMath xmlns:m="http://schemas.openxmlformats.org/officeDocument/2006/math">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&gt;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(right-tailed test)</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(2b) </a:t>
                </a:r>
                <a14:m>
                  <m:oMath xmlns:m="http://schemas.openxmlformats.org/officeDocument/2006/math">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&gt;</m:t>
                    </m:r>
                    <m:sSub>
                      <m:sSub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oMath>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(3a) </a:t>
                </a:r>
                <a14:m>
                  <m:oMath xmlns:m="http://schemas.openxmlformats.org/officeDocument/2006/math">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(left-tailed test)</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(3b) </a:t>
                </a:r>
                <a14:m>
                  <m:oMath xmlns:m="http://schemas.openxmlformats.org/officeDocument/2006/math">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oMath>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6" name="矩形 47"/>
              <p:cNvSpPr>
                <a:spLocks noRot="1" noChangeAspect="1" noMove="1" noResize="1" noEditPoints="1" noAdjustHandles="1" noChangeArrowheads="1" noChangeShapeType="1" noTextEdit="1"/>
              </p:cNvSpPr>
              <p:nvPr/>
            </p:nvSpPr>
            <p:spPr bwMode="auto">
              <a:xfrm>
                <a:off x="765041" y="2769813"/>
                <a:ext cx="11051821" cy="2246761"/>
              </a:xfrm>
              <a:prstGeom prst="rect">
                <a:avLst/>
              </a:prstGeom>
              <a:blipFill>
                <a:blip r:embed="rId4"/>
                <a:stretch>
                  <a:fillRect l="-1103" t="-2710" b="-650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BC5D7520-29FA-FABB-B91F-6898E1391F18}"/>
                  </a:ext>
                </a:extLst>
              </p:cNvPr>
              <p:cNvSpPr txBox="1"/>
              <p:nvPr/>
            </p:nvSpPr>
            <p:spPr>
              <a:xfrm>
                <a:off x="765041" y="5116322"/>
                <a:ext cx="10174779" cy="1384995"/>
              </a:xfrm>
              <a:prstGeom prst="rect">
                <a:avLst/>
              </a:prstGeom>
              <a:noFill/>
            </p:spPr>
            <p:txBody>
              <a:bodyPr wrap="square" rtlCol="0">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where </a:t>
                </a:r>
                <a14:m>
                  <m:oMath xmlns:m="http://schemas.openxmlformats.org/officeDocument/2006/math">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𝜇</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0</m:t>
                        </m:r>
                      </m:sub>
                    </m:sSub>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is a constant. Hypotheses (1), (2a) and (3a) have simple null hypotheses in which all parameters are specified. (2b) and (3b) have composite null hypotheses.</a:t>
                </a:r>
                <a:endParaRPr lang="zh-CN" altLang="en-US" sz="2800" dirty="0">
                  <a:solidFill>
                    <a:schemeClr val="tx1">
                      <a:lumMod val="65000"/>
                      <a:lumOff val="35000"/>
                    </a:schemeClr>
                  </a:solidFill>
                  <a:latin typeface="Cambria Math" panose="02040503050406030204" pitchFamily="18" charset="0"/>
                  <a:cs typeface="+mn-ea"/>
                  <a:sym typeface="Calibri" pitchFamily="34" charset="0"/>
                </a:endParaRPr>
              </a:p>
            </p:txBody>
          </p:sp>
        </mc:Choice>
        <mc:Fallback xmlns="">
          <p:sp>
            <p:nvSpPr>
              <p:cNvPr id="5" name="文本框 4">
                <a:extLst>
                  <a:ext uri="{FF2B5EF4-FFF2-40B4-BE49-F238E27FC236}">
                    <a16:creationId xmlns:a16="http://schemas.microsoft.com/office/drawing/2014/main" id="{BC5D7520-29FA-FABB-B91F-6898E1391F18}"/>
                  </a:ext>
                </a:extLst>
              </p:cNvPr>
              <p:cNvSpPr txBox="1">
                <a:spLocks noRot="1" noChangeAspect="1" noMove="1" noResize="1" noEditPoints="1" noAdjustHandles="1" noChangeArrowheads="1" noChangeShapeType="1" noTextEdit="1"/>
              </p:cNvSpPr>
              <p:nvPr/>
            </p:nvSpPr>
            <p:spPr>
              <a:xfrm>
                <a:off x="765041" y="5116322"/>
                <a:ext cx="10174779" cy="1384995"/>
              </a:xfrm>
              <a:prstGeom prst="rect">
                <a:avLst/>
              </a:prstGeom>
              <a:blipFill>
                <a:blip r:embed="rId5"/>
                <a:stretch>
                  <a:fillRect l="-1198" t="-4405" r="-778" b="-1145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9305641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6"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332780" y="996412"/>
                <a:ext cx="11099855" cy="95409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population variance </a:t>
                </a:r>
                <a14:m>
                  <m:oMath xmlns:m="http://schemas.openxmlformats.org/officeDocument/2006/math">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is known, we discuss the hypothesis test for</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population mean µ.</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27" name="矩形 47"/>
              <p:cNvSpPr>
                <a:spLocks noRot="1" noChangeAspect="1" noMove="1" noResize="1" noEditPoints="1" noAdjustHandles="1" noChangeArrowheads="1" noChangeShapeType="1" noTextEdit="1"/>
              </p:cNvSpPr>
              <p:nvPr/>
            </p:nvSpPr>
            <p:spPr bwMode="auto">
              <a:xfrm>
                <a:off x="332780" y="996412"/>
                <a:ext cx="11099855" cy="954099"/>
              </a:xfrm>
              <a:prstGeom prst="rect">
                <a:avLst/>
              </a:prstGeom>
              <a:blipFill>
                <a:blip r:embed="rId3"/>
                <a:stretch>
                  <a:fillRect l="-1154" t="-6369" b="-16561"/>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7.2	Hypothesis tests for a population mean</a:t>
            </a:r>
          </a:p>
        </p:txBody>
      </p:sp>
      <mc:AlternateContent xmlns:mc="http://schemas.openxmlformats.org/markup-compatibility/2006" xmlns:a14="http://schemas.microsoft.com/office/drawing/2010/main">
        <mc:Choice Requires="a14">
          <p:sp>
            <p:nvSpPr>
              <p:cNvPr id="3" name="矩形 47">
                <a:extLst>
                  <a:ext uri="{FF2B5EF4-FFF2-40B4-BE49-F238E27FC236}">
                    <a16:creationId xmlns:a16="http://schemas.microsoft.com/office/drawing/2014/main" id="{E9351FA0-E9D4-752E-6EBD-AA7C4B83ACBF}"/>
                  </a:ext>
                </a:extLst>
              </p:cNvPr>
              <p:cNvSpPr>
                <a:spLocks noChangeArrowheads="1"/>
              </p:cNvSpPr>
              <p:nvPr/>
            </p:nvSpPr>
            <p:spPr bwMode="auto">
              <a:xfrm>
                <a:off x="332779" y="1950511"/>
                <a:ext cx="11354916" cy="5545036"/>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 case(2a):  </a:t>
                </a:r>
                <a14:m>
                  <m:oMath xmlns:m="http://schemas.openxmlformats.org/officeDocument/2006/math">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&gt;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oMath>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Since </a:t>
                </a:r>
                <a14:m>
                  <m:oMath xmlns:m="http://schemas.openxmlformats.org/officeDocument/2006/math">
                    <m:acc>
                      <m:accPr>
                        <m:chr m:val="̅"/>
                        <m:ctrlPr>
                          <a:rPr lang="zh-CN" altLang="en-US" sz="2800" i="1" smtClean="0">
                            <a:solidFill>
                              <a:schemeClr val="tx1">
                                <a:lumMod val="65000"/>
                                <a:lumOff val="35000"/>
                              </a:schemeClr>
                            </a:solidFill>
                            <a:latin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cs typeface="+mn-ea"/>
                            <a:sym typeface="微软雅黑" pitchFamily="34" charset="-122"/>
                          </a:rPr>
                          <m:t>𝑋</m:t>
                        </m:r>
                      </m:e>
                    </m:acc>
                  </m:oMath>
                </a14:m>
                <a: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is the MLE of </a:t>
                </a:r>
                <a14:m>
                  <m:oMath xmlns:m="http://schemas.openxmlformats.org/officeDocument/2006/math">
                    <m:r>
                      <m:rPr>
                        <m:sty m:val="p"/>
                      </m:r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μ</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oMath>
                </a14:m>
                <a:r>
                  <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and </a:t>
                </a:r>
                <a14:m>
                  <m:oMath xmlns:m="http://schemas.openxmlformats.org/officeDocument/2006/math">
                    <m:acc>
                      <m:accPr>
                        <m:chr m:val="̅"/>
                        <m:ctrlPr>
                          <a:rPr lang="zh-CN" altLang="en-US" sz="2800" i="1">
                            <a:solidFill>
                              <a:schemeClr val="tx1">
                                <a:lumMod val="65000"/>
                                <a:lumOff val="35000"/>
                              </a:schemeClr>
                            </a:solidFill>
                            <a:latin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cs typeface="+mn-ea"/>
                            <a:sym typeface="微软雅黑" pitchFamily="34" charset="-122"/>
                          </a:rPr>
                          <m:t>𝑋</m:t>
                        </m:r>
                      </m:e>
                    </m:acc>
                  </m:oMath>
                </a14:m>
                <a: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14:m>
                  <m:oMath xmlns:m="http://schemas.openxmlformats.org/officeDocument/2006/math">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𝑁</m:t>
                    </m:r>
                    <m:d>
                      <m:d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sSup>
                              <m:sSup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p>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num>
                          <m:den>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den>
                        </m:f>
                      </m:e>
                    </m:d>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Under </a:t>
                </a:r>
                <a14:m>
                  <m:oMath xmlns:m="http://schemas.openxmlformats.org/officeDocument/2006/math">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the</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test</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statistics</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Z</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acc>
                          <m:accPr>
                            <m:chr m:val="̅"/>
                            <m:ctrlPr>
                              <a:rPr lang="zh-CN" altLang="en-US" sz="2800" i="1">
                                <a:solidFill>
                                  <a:schemeClr val="tx1">
                                    <a:lumMod val="65000"/>
                                    <a:lumOff val="35000"/>
                                  </a:schemeClr>
                                </a:solidFill>
                                <a:latin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cs typeface="+mn-ea"/>
                                <a:sym typeface="微软雅黑" pitchFamily="34" charset="-122"/>
                              </a:rPr>
                              <m:t>𝑋</m:t>
                            </m:r>
                          </m:e>
                        </m:acc>
                        <m:r>
                          <a:rPr lang="en-US" altLang="zh-CN" sz="2800" b="0" i="1" smtClean="0">
                            <a:solidFill>
                              <a:schemeClr val="tx1">
                                <a:lumMod val="65000"/>
                                <a:lumOff val="35000"/>
                              </a:schemeClr>
                            </a:solidFill>
                            <a:latin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ad>
                          <m:radPr>
                            <m:degHide m:val="on"/>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oMath>
                </a14:m>
                <a:r>
                  <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~N(0,1).</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Since the significance level is α, </a:t>
                </a: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𝑃</m:t>
                    </m:r>
                    <m:d>
                      <m:dPr>
                        <m:begChr m:val="["/>
                        <m:end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acc>
                          <m:accPr>
                            <m: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acc>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sty m:val="p"/>
                          </m:rPr>
                          <a:rPr lang="en-US" altLang="zh-CN" sz="2800" b="0" i="0"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k</m:t>
                        </m:r>
                      </m:e>
                      <m:e>
                        <m:sSub>
                          <m:sSub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b="0" i="0"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H</m:t>
                            </m:r>
                          </m:e>
                          <m:sub>
                            <m:r>
                              <a:rPr lang="en-US" altLang="zh-CN" sz="2800" b="0" i="0"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e>
                    </m:d>
                    <m:r>
                      <a:rPr lang="en-US" altLang="zh-CN" sz="2800" b="0" i="0"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sty m:val="p"/>
                      </m:rPr>
                      <a:rPr lang="en-US" altLang="zh-CN" sz="2800" b="0" i="0"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P</m:t>
                    </m:r>
                    <m:d>
                      <m:dPr>
                        <m:begChr m:val="["/>
                        <m:endChr m:val="]"/>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acc>
                              <m:accPr>
                                <m:chr m:val="̅"/>
                                <m:ctrlPr>
                                  <a:rPr lang="zh-CN" altLang="en-US" sz="2800" i="1">
                                    <a:solidFill>
                                      <a:schemeClr val="tx1">
                                        <a:lumMod val="65000"/>
                                        <a:lumOff val="35000"/>
                                      </a:schemeClr>
                                    </a:solidFill>
                                    <a:latin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cs typeface="+mn-ea"/>
                                    <a:sym typeface="微软雅黑" pitchFamily="34" charset="-122"/>
                                  </a:rPr>
                                  <m:t>𝑋</m:t>
                                </m:r>
                              </m:e>
                            </m:acc>
                            <m:r>
                              <a:rPr lang="en-US" altLang="zh-CN" sz="2800" i="1">
                                <a:solidFill>
                                  <a:schemeClr val="tx1">
                                    <a:lumMod val="65000"/>
                                    <a:lumOff val="35000"/>
                                  </a:schemeClr>
                                </a:solidFill>
                                <a:latin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num>
                          <m:den>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num>
                              <m:den>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den>
                        </m:f>
                        <m: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b="0" i="0"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z</m:t>
                            </m:r>
                          </m:e>
                          <m:sub>
                            <m:r>
                              <m:rPr>
                                <m:sty m:val="p"/>
                              </m:r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α</m:t>
                            </m:r>
                          </m:sub>
                        </m:sSub>
                      </m:e>
                    </m:d>
                  </m:oMath>
                </a14:m>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Thus, the rejection region is </a:t>
                </a: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𝑊</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m:rPr>
                        <m:nor/>
                      </m:rP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m:rPr>
                        <m:nor/>
                      </m:rP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xn</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ea typeface="Cambria Math" panose="02040503050406030204" pitchFamily="18" charset="0"/>
                    <a:cs typeface="+mn-ea"/>
                    <a:sym typeface="微软雅黑" pitchFamily="34" charset="-122"/>
                  </a:rPr>
                  <a:t> </a:t>
                </a:r>
                <a14:m>
                  <m:oMath xmlns:m="http://schemas.openxmlformats.org/officeDocument/2006/math">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acc>
                          <m:accPr>
                            <m:chr m:val="̅"/>
                            <m:ctrlPr>
                              <a:rPr lang="zh-CN" altLang="en-US" sz="2800" i="1">
                                <a:solidFill>
                                  <a:schemeClr val="tx1">
                                    <a:lumMod val="65000"/>
                                    <a:lumOff val="35000"/>
                                  </a:schemeClr>
                                </a:solidFill>
                                <a:latin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cs typeface="+mn-ea"/>
                                <a:sym typeface="微软雅黑" pitchFamily="34" charset="-122"/>
                              </a:rPr>
                              <m:t>𝑋</m:t>
                            </m:r>
                          </m:e>
                        </m:acc>
                        <m:r>
                          <a:rPr lang="en-US" altLang="zh-CN" sz="2800" i="1">
                            <a:solidFill>
                              <a:schemeClr val="tx1">
                                <a:lumMod val="65000"/>
                                <a:lumOff val="35000"/>
                              </a:schemeClr>
                            </a:solidFill>
                            <a:latin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num>
                      <m:den>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num>
                          <m:den>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den>
                    </m:f>
                    <m: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z</m:t>
                        </m:r>
                      </m:e>
                      <m:sub>
                        <m:r>
                          <m:rPr>
                            <m:sty m:val="p"/>
                          </m:r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α</m:t>
                        </m:r>
                      </m:sub>
                    </m:sSub>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 P-value approach </a:t>
                </a: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𝑝</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sty m:val="p"/>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P</m:t>
                    </m:r>
                    <m:d>
                      <m:dPr>
                        <m:begChr m:val="["/>
                        <m:endChr m:val="]"/>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acc>
                              <m:accPr>
                                <m:chr m:val="̅"/>
                                <m:ctrlPr>
                                  <a:rPr lang="zh-CN" altLang="en-US" sz="2800" i="1">
                                    <a:solidFill>
                                      <a:schemeClr val="tx1">
                                        <a:lumMod val="65000"/>
                                        <a:lumOff val="35000"/>
                                      </a:schemeClr>
                                    </a:solidFill>
                                    <a:latin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cs typeface="+mn-ea"/>
                                    <a:sym typeface="微软雅黑" pitchFamily="34" charset="-122"/>
                                  </a:rPr>
                                  <m:t>𝑥</m:t>
                                </m:r>
                              </m:e>
                            </m:acc>
                            <m:r>
                              <a:rPr lang="en-US" altLang="zh-CN" sz="2800" i="1">
                                <a:solidFill>
                                  <a:schemeClr val="tx1">
                                    <a:lumMod val="65000"/>
                                    <a:lumOff val="35000"/>
                                  </a:schemeClr>
                                </a:solidFill>
                                <a:latin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num>
                          <m:den>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num>
                              <m:den>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den>
                        </m:f>
                        <m: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z</m:t>
                            </m:r>
                          </m:e>
                          <m:sub>
                            <m:r>
                              <m:rPr>
                                <m:sty m:val="p"/>
                              </m:r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α</m:t>
                            </m:r>
                          </m:sub>
                        </m:sSub>
                      </m:e>
                    </m:d>
                    <m:r>
                      <a:rPr lang="en-US" altLang="zh-CN" sz="2800" b="0" i="0"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m:rPr>
                        <m:sty m:val="p"/>
                      </m:r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Φ</m:t>
                    </m:r>
                    <m:r>
                      <a:rPr lang="en-US" altLang="zh-CN" sz="2800" b="0" i="0"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acc>
                          <m:accPr>
                            <m:chr m:val="̅"/>
                            <m:ctrlPr>
                              <a:rPr lang="zh-CN" altLang="en-US" sz="2800" i="1">
                                <a:solidFill>
                                  <a:schemeClr val="tx1">
                                    <a:lumMod val="65000"/>
                                    <a:lumOff val="35000"/>
                                  </a:schemeClr>
                                </a:solidFill>
                                <a:latin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cs typeface="+mn-ea"/>
                                <a:sym typeface="微软雅黑" pitchFamily="34" charset="-122"/>
                              </a:rPr>
                              <m:t>𝑥</m:t>
                            </m:r>
                          </m:e>
                        </m:acc>
                        <m:r>
                          <a:rPr lang="en-US" altLang="zh-CN" sz="2800" i="1">
                            <a:solidFill>
                              <a:schemeClr val="tx1">
                                <a:lumMod val="65000"/>
                                <a:lumOff val="35000"/>
                              </a:schemeClr>
                            </a:solidFill>
                            <a:latin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num>
                      <m:den>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num>
                          <m:den>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den>
                    </m:f>
                    <m:r>
                      <a:rPr lang="en-US" altLang="zh-CN" sz="2800" b="0" i="0"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endParaRPr lang="en-US" altLang="zh-CN" sz="2800" i="1" dirty="0">
                  <a:solidFill>
                    <a:schemeClr val="tx1">
                      <a:lumMod val="65000"/>
                      <a:lumOff val="35000"/>
                    </a:schemeClr>
                  </a:solidFill>
                  <a:latin typeface="Cambria Math" panose="02040503050406030204" pitchFamily="18" charset="0"/>
                  <a:cs typeface="+mn-ea"/>
                  <a:sym typeface="微软雅黑" pitchFamily="34" charset="-122"/>
                </a:endParaRPr>
              </a:p>
              <a:p>
                <a:pPr>
                  <a:spcBef>
                    <a:spcPct val="0"/>
                  </a:spcBef>
                  <a:buNone/>
                </a:pPr>
                <a14:m>
                  <m:oMath xmlns:m="http://schemas.openxmlformats.org/officeDocument/2006/math">
                    <m:acc>
                      <m:accPr>
                        <m:chr m:val="̅"/>
                        <m:ctrlPr>
                          <a:rPr lang="zh-CN" altLang="en-US" sz="2800" i="1">
                            <a:solidFill>
                              <a:schemeClr val="tx1">
                                <a:lumMod val="65000"/>
                                <a:lumOff val="35000"/>
                              </a:schemeClr>
                            </a:solidFill>
                            <a:latin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cs typeface="+mn-ea"/>
                            <a:sym typeface="微软雅黑" pitchFamily="34" charset="-122"/>
                          </a:rPr>
                          <m:t>𝑥</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observed sample mean.</a:t>
                </a:r>
              </a:p>
              <a:p>
                <a:pPr>
                  <a:spcBef>
                    <a:spcPct val="0"/>
                  </a:spcBef>
                  <a:buNone/>
                </a:pPr>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3" name="矩形 47">
                <a:extLst>
                  <a:ext uri="{FF2B5EF4-FFF2-40B4-BE49-F238E27FC236}">
                    <a16:creationId xmlns:a16="http://schemas.microsoft.com/office/drawing/2014/main" id="{E9351FA0-E9D4-752E-6EBD-AA7C4B83ACBF}"/>
                  </a:ext>
                </a:extLst>
              </p:cNvPr>
              <p:cNvSpPr>
                <a:spLocks noRot="1" noChangeAspect="1" noMove="1" noResize="1" noEditPoints="1" noAdjustHandles="1" noChangeArrowheads="1" noChangeShapeType="1" noTextEdit="1"/>
              </p:cNvSpPr>
              <p:nvPr/>
            </p:nvSpPr>
            <p:spPr bwMode="auto">
              <a:xfrm>
                <a:off x="332779" y="1950511"/>
                <a:ext cx="11354916" cy="5545036"/>
              </a:xfrm>
              <a:prstGeom prst="rect">
                <a:avLst/>
              </a:prstGeom>
              <a:blipFill>
                <a:blip r:embed="rId4"/>
                <a:stretch>
                  <a:fillRect l="-1128" t="-120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38872204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7.2	Hypothesis tests for a population mean</a:t>
            </a:r>
          </a:p>
        </p:txBody>
      </p:sp>
      <mc:AlternateContent xmlns:mc="http://schemas.openxmlformats.org/markup-compatibility/2006" xmlns:a14="http://schemas.microsoft.com/office/drawing/2010/main">
        <mc:Choice Requires="a14">
          <p:sp>
            <p:nvSpPr>
              <p:cNvPr id="3" name="矩形 47">
                <a:extLst>
                  <a:ext uri="{FF2B5EF4-FFF2-40B4-BE49-F238E27FC236}">
                    <a16:creationId xmlns:a16="http://schemas.microsoft.com/office/drawing/2014/main" id="{E9351FA0-E9D4-752E-6EBD-AA7C4B83ACBF}"/>
                  </a:ext>
                </a:extLst>
              </p:cNvPr>
              <p:cNvSpPr>
                <a:spLocks noChangeArrowheads="1"/>
              </p:cNvSpPr>
              <p:nvPr/>
            </p:nvSpPr>
            <p:spPr bwMode="auto">
              <a:xfrm>
                <a:off x="418542" y="1368620"/>
                <a:ext cx="11354916" cy="3903625"/>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For case(2b):  </a:t>
                </a:r>
                <a14:m>
                  <m:oMath xmlns:m="http://schemas.openxmlformats.org/officeDocument/2006/math">
                    <m:sSub>
                      <m:sSubPr>
                        <m:ctrlP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𝐻</m:t>
                        </m:r>
                      </m:e>
                      <m:sub>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0</m:t>
                        </m:r>
                      </m:sub>
                    </m:sSub>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𝜇</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sSub>
                      <m:sSubPr>
                        <m:ctrlP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𝜇</m:t>
                        </m:r>
                      </m:e>
                      <m:sub>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0</m:t>
                        </m:r>
                      </m:sub>
                    </m:sSub>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 </m:t>
                    </m:r>
                    <m:sSub>
                      <m:sSubPr>
                        <m:ctrlP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 </m:t>
                        </m:r>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𝐻</m:t>
                        </m:r>
                      </m:e>
                      <m:sub>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m:t>
                        </m:r>
                      </m:sub>
                    </m:sSub>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𝜇</m:t>
                    </m:r>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&gt;</m:t>
                    </m:r>
                    <m:sSub>
                      <m:sSubPr>
                        <m:ctrlP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𝜇</m:t>
                        </m:r>
                      </m:e>
                      <m:sub>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0</m:t>
                        </m:r>
                      </m:sub>
                    </m:sSub>
                  </m:oMath>
                </a14:m>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lvl="0">
                  <a:spcBef>
                    <a:spcPct val="0"/>
                  </a:spcBef>
                  <a:buNone/>
                </a:pP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Under </a:t>
                </a:r>
                <a14:m>
                  <m:oMath xmlns:m="http://schemas.openxmlformats.org/officeDocument/2006/math">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𝐻</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0</m:t>
                        </m:r>
                      </m:sub>
                    </m:sSub>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 </m:t>
                    </m:r>
                    <m:r>
                      <m:rPr>
                        <m:sty m:val="p"/>
                      </m:rP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the</m:t>
                    </m:r>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 </m:t>
                    </m:r>
                    <m:r>
                      <m:rPr>
                        <m:sty m:val="p"/>
                      </m:rP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test</m:t>
                    </m:r>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 </m:t>
                    </m:r>
                    <m:r>
                      <m:rPr>
                        <m:sty m:val="p"/>
                      </m:rP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statistics</m:t>
                    </m:r>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 </m:t>
                    </m:r>
                    <m:r>
                      <m:rPr>
                        <m:sty m:val="p"/>
                      </m:rP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Z</m:t>
                    </m:r>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f>
                      <m:f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fPr>
                      <m:num>
                        <m:acc>
                          <m:accPr>
                            <m:chr m:val="̅"/>
                            <m:ctrlPr>
                              <a:rPr kumimoji="0" lang="zh-CN" altLang="en-US"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cs typeface="+mn-ea"/>
                                <a:sym typeface="微软雅黑" pitchFamily="34" charset="-122"/>
                              </a:rPr>
                            </m:ctrlPr>
                          </m:accPr>
                          <m:e>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cs typeface="+mn-ea"/>
                                <a:sym typeface="微软雅黑" pitchFamily="34" charset="-122"/>
                              </a:rPr>
                              <m:t>𝑋</m:t>
                            </m:r>
                          </m:e>
                        </m:acc>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cs typeface="+mn-ea"/>
                            <a:sym typeface="微软雅黑" pitchFamily="34" charset="-122"/>
                          </a:rPr>
                          <m:t>−</m:t>
                        </m:r>
                        <m:sSub>
                          <m:sSubPr>
                            <m:ctrlP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𝜇</m:t>
                            </m:r>
                          </m:e>
                          <m:sub>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0</m:t>
                            </m:r>
                          </m:sub>
                        </m:sSub>
                      </m:num>
                      <m:den>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𝜎</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oMath>
                </a14:m>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~N(0,1)</a:t>
                </a:r>
                <a:r>
                  <a:rPr kumimoji="0" lang="en-US" altLang="zh-CN" sz="2800" b="0" i="0" u="none" strike="noStrike" kern="1200" cap="none" spc="0" normalizeH="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 and </a:t>
                </a:r>
                <a14:m>
                  <m:oMath xmlns:m="http://schemas.openxmlformats.org/officeDocument/2006/math">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acc>
                          <m:accPr>
                            <m:chr m:val="̅"/>
                            <m:ctrlPr>
                              <a:rPr lang="zh-CN" altLang="en-US" sz="2800" i="1">
                                <a:solidFill>
                                  <a:prstClr val="black">
                                    <a:lumMod val="65000"/>
                                    <a:lumOff val="35000"/>
                                  </a:prstClr>
                                </a:solidFill>
                                <a:latin typeface="Cambria Math" panose="02040503050406030204" pitchFamily="18" charset="0"/>
                                <a:cs typeface="+mn-ea"/>
                                <a:sym typeface="微软雅黑" pitchFamily="34" charset="-122"/>
                              </a:rPr>
                            </m:ctrlPr>
                          </m:accPr>
                          <m:e>
                            <m:r>
                              <a:rPr lang="en-US" altLang="zh-CN" sz="2800" i="1">
                                <a:solidFill>
                                  <a:prstClr val="black">
                                    <a:lumMod val="65000"/>
                                    <a:lumOff val="35000"/>
                                  </a:prstClr>
                                </a:solidFill>
                                <a:latin typeface="Cambria Math" panose="02040503050406030204" pitchFamily="18" charset="0"/>
                                <a:cs typeface="+mn-ea"/>
                                <a:sym typeface="微软雅黑" pitchFamily="34" charset="-122"/>
                              </a:rPr>
                              <m:t>𝑋</m:t>
                            </m:r>
                          </m:e>
                        </m:acc>
                        <m:r>
                          <a:rPr lang="en-US" altLang="zh-CN" sz="2800" i="1">
                            <a:solidFill>
                              <a:prstClr val="black">
                                <a:lumMod val="65000"/>
                                <a:lumOff val="35000"/>
                              </a:prstClr>
                            </a:solidFill>
                            <a:latin typeface="Cambria Math" panose="02040503050406030204" pitchFamily="18" charset="0"/>
                            <a:cs typeface="+mn-ea"/>
                            <a:sym typeface="微软雅黑" pitchFamily="34" charset="-122"/>
                          </a:rPr>
                          <m:t>−</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num>
                      <m:den>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r>
                      <a:rPr lang="en-US" altLang="zh-CN" sz="280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acc>
                          <m:accPr>
                            <m:chr m:val="̅"/>
                            <m:ctrlPr>
                              <a:rPr lang="zh-CN" altLang="en-US" sz="2800" i="1">
                                <a:solidFill>
                                  <a:prstClr val="black">
                                    <a:lumMod val="65000"/>
                                    <a:lumOff val="35000"/>
                                  </a:prstClr>
                                </a:solidFill>
                                <a:latin typeface="Cambria Math" panose="02040503050406030204" pitchFamily="18" charset="0"/>
                                <a:cs typeface="+mn-ea"/>
                                <a:sym typeface="微软雅黑" pitchFamily="34" charset="-122"/>
                              </a:rPr>
                            </m:ctrlPr>
                          </m:accPr>
                          <m:e>
                            <m:r>
                              <a:rPr lang="en-US" altLang="zh-CN" sz="2800" i="1">
                                <a:solidFill>
                                  <a:prstClr val="black">
                                    <a:lumMod val="65000"/>
                                    <a:lumOff val="35000"/>
                                  </a:prstClr>
                                </a:solidFill>
                                <a:latin typeface="Cambria Math" panose="02040503050406030204" pitchFamily="18" charset="0"/>
                                <a:cs typeface="+mn-ea"/>
                                <a:sym typeface="微软雅黑" pitchFamily="34" charset="-122"/>
                              </a:rPr>
                              <m:t>𝑋</m:t>
                            </m:r>
                          </m:e>
                        </m:acc>
                        <m:r>
                          <a:rPr lang="en-US" altLang="zh-CN" sz="2800" i="1">
                            <a:solidFill>
                              <a:prstClr val="black">
                                <a:lumMod val="65000"/>
                                <a:lumOff val="35000"/>
                              </a:prstClr>
                            </a:solidFill>
                            <a:latin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Sub>
                      </m:num>
                      <m:den>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oMath>
                </a14:m>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lvl="0">
                  <a:spcBef>
                    <a:spcPct val="0"/>
                  </a:spcBef>
                  <a:buNone/>
                </a:pP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T</a:t>
                </a:r>
                <a14:m>
                  <m:oMath xmlns:m="http://schemas.openxmlformats.org/officeDocument/2006/math">
                    <m:r>
                      <m:rPr>
                        <m:sty m:val="p"/>
                      </m:rP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hus</m:t>
                    </m:r>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 </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𝛼</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r>
                      <m:rPr>
                        <m:sty m:val="p"/>
                      </m:rPr>
                      <a:rPr kumimoji="0" lang="en-US" altLang="zh-CN" sz="2800" b="0" i="0" u="none" strike="noStrike" kern="1200" cap="none" spc="0" normalizeH="0" baseline="0" noProof="0" dirty="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P</m:t>
                    </m:r>
                    <m:d>
                      <m:dPr>
                        <m:begChr m:val="["/>
                        <m:endChr m:val="]"/>
                        <m:ctrlPr>
                          <a:rPr kumimoji="0" lang="en-US" altLang="zh-CN" sz="2800" b="0" i="1" u="none" strike="noStrike" kern="1200" cap="none" spc="0" normalizeH="0" baseline="0" noProof="0" dirty="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dPr>
                      <m:e>
                        <m:f>
                          <m:fPr>
                            <m:ctrlP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fPr>
                          <m:num>
                            <m:acc>
                              <m:accPr>
                                <m:chr m:val="̅"/>
                                <m:ctrlPr>
                                  <a:rPr kumimoji="0" lang="zh-CN" altLang="en-US"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cs typeface="+mn-ea"/>
                                    <a:sym typeface="微软雅黑" pitchFamily="34" charset="-122"/>
                                  </a:rPr>
                                </m:ctrlPr>
                              </m:accPr>
                              <m:e>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cs typeface="+mn-ea"/>
                                    <a:sym typeface="微软雅黑" pitchFamily="34" charset="-122"/>
                                  </a:rPr>
                                  <m:t>𝑋</m:t>
                                </m:r>
                              </m:e>
                            </m:acc>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cs typeface="+mn-ea"/>
                                <a:sym typeface="微软雅黑" pitchFamily="34" charset="-122"/>
                              </a:rPr>
                              <m:t>−</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num>
                          <m:den>
                            <m:f>
                              <m:fPr>
                                <m:ctrlP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fPr>
                              <m:num>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𝜎</m:t>
                                </m:r>
                              </m:num>
                              <m:den>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den>
                        </m:f>
                        <m: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sSub>
                          <m:sSubPr>
                            <m:ctrlPr>
                              <a:rPr kumimoji="0" lang="en-US" altLang="zh-CN" sz="2800" b="0" i="1" u="none" strike="noStrike" kern="1200" cap="none" spc="0" normalizeH="0" baseline="0" noProof="0" dirty="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m:rPr>
                                <m:sty m:val="p"/>
                              </m:rPr>
                              <a:rPr kumimoji="0" lang="en-US" altLang="zh-CN" sz="2800" b="0" i="0" u="none" strike="noStrike" kern="1200" cap="none" spc="0" normalizeH="0" baseline="0" noProof="0" dirty="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z</m:t>
                            </m:r>
                          </m:e>
                          <m:sub>
                            <m:r>
                              <m:rPr>
                                <m:sty m:val="p"/>
                              </m:rPr>
                              <a:rPr kumimoji="0" lang="en-US" altLang="zh-CN" sz="2800" b="0" i="1" u="none" strike="noStrike" kern="1200" cap="none" spc="0" normalizeH="0" baseline="0" noProof="0" dirty="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α</m:t>
                            </m:r>
                          </m:sub>
                        </m:sSub>
                      </m:e>
                    </m:d>
                    <m:r>
                      <a:rPr kumimoji="0" lang="en-US" altLang="zh-CN" sz="2800" b="0" i="1" u="none" strike="noStrike" kern="1200" cap="none" spc="0" normalizeH="0" baseline="0" noProof="0" dirty="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r>
                      <m:rPr>
                        <m:sty m:val="p"/>
                      </m:rP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P</m:t>
                    </m:r>
                    <m:d>
                      <m:dPr>
                        <m:begChr m:val="["/>
                        <m:endChr m:val="]"/>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acc>
                              <m:accPr>
                                <m:chr m:val="̅"/>
                                <m:ctrlPr>
                                  <a:rPr lang="zh-CN" altLang="en-US" sz="2800" i="1">
                                    <a:solidFill>
                                      <a:prstClr val="black">
                                        <a:lumMod val="65000"/>
                                        <a:lumOff val="35000"/>
                                      </a:prstClr>
                                    </a:solidFill>
                                    <a:latin typeface="Cambria Math" panose="02040503050406030204" pitchFamily="18" charset="0"/>
                                    <a:cs typeface="+mn-ea"/>
                                    <a:sym typeface="微软雅黑" pitchFamily="34" charset="-122"/>
                                  </a:rPr>
                                </m:ctrlPr>
                              </m:accPr>
                              <m:e>
                                <m:r>
                                  <a:rPr lang="en-US" altLang="zh-CN" sz="2800" i="1">
                                    <a:solidFill>
                                      <a:prstClr val="black">
                                        <a:lumMod val="65000"/>
                                        <a:lumOff val="35000"/>
                                      </a:prstClr>
                                    </a:solidFill>
                                    <a:latin typeface="Cambria Math" panose="02040503050406030204" pitchFamily="18" charset="0"/>
                                    <a:cs typeface="+mn-ea"/>
                                    <a:sym typeface="微软雅黑" pitchFamily="34" charset="-122"/>
                                  </a:rPr>
                                  <m:t>𝑥</m:t>
                                </m:r>
                              </m:e>
                            </m:acc>
                            <m:r>
                              <a:rPr lang="en-US" altLang="zh-CN" sz="2800" i="1">
                                <a:solidFill>
                                  <a:prstClr val="black">
                                    <a:lumMod val="65000"/>
                                    <a:lumOff val="35000"/>
                                  </a:prstClr>
                                </a:solidFill>
                                <a:latin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Sub>
                          </m:num>
                          <m:den>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num>
                              <m:den>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den>
                        </m:f>
                        <m: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z</m:t>
                            </m:r>
                          </m:e>
                          <m:sub>
                            <m:r>
                              <m:rPr>
                                <m:sty m:val="p"/>
                              </m:r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α</m:t>
                            </m:r>
                          </m:sub>
                        </m:sSub>
                      </m:e>
                    </m:d>
                  </m:oMath>
                </a14:m>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a:t>
                </a: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he rejection region is same as that in (2a).</a:t>
                </a:r>
                <a14:m>
                  <m:oMath xmlns:m="http://schemas.openxmlformats.org/officeDocument/2006/math">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𝑊</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r>
                      <m:rPr>
                        <m:nor/>
                      </m:rP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r>
                      <m:rPr>
                        <m:nor/>
                      </m:rP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x</m:t>
                    </m:r>
                    <m:r>
                      <m:rPr>
                        <m:nor/>
                      </m:rPr>
                      <a:rPr kumimoji="0" lang="en-US" altLang="zh-CN" sz="2800" b="0" i="0" u="none" strike="noStrike" kern="1200" cap="none" spc="0" normalizeH="0" baseline="-2500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m:t>
                    </m:r>
                    <m:r>
                      <m:rPr>
                        <m:nor/>
                      </m:rP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r>
                      <m:rPr>
                        <m:nor/>
                      </m:rP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x</m:t>
                    </m:r>
                    <m:r>
                      <m:rPr>
                        <m:nor/>
                      </m:rPr>
                      <a:rPr kumimoji="0" lang="en-US" altLang="zh-CN" sz="2800" b="0" i="0" u="none" strike="noStrike" kern="1200" cap="none" spc="0" normalizeH="0" baseline="-2500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2</m:t>
                    </m:r>
                    <m:r>
                      <m:rPr>
                        <m:nor/>
                      </m:rP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 ,</m:t>
                    </m:r>
                    <m:r>
                      <m:rPr>
                        <m:nor/>
                      </m:rP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xn</m:t>
                    </m:r>
                    <m:r>
                      <m:rPr>
                        <m:nor/>
                      </m:rP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oMath>
                </a14:m>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a:t>
                </a:r>
                <a:r>
                  <a:rPr kumimoji="0" lang="en-US" altLang="zh-CN" sz="2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Cambria Math" panose="02040503050406030204" pitchFamily="18" charset="0"/>
                    <a:cs typeface="+mn-ea"/>
                    <a:sym typeface="微软雅黑" pitchFamily="34" charset="-122"/>
                  </a:rPr>
                  <a:t> </a:t>
                </a:r>
                <a14:m>
                  <m:oMath xmlns:m="http://schemas.openxmlformats.org/officeDocument/2006/math">
                    <m:f>
                      <m:fPr>
                        <m:ctrlP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fPr>
                      <m:num>
                        <m:acc>
                          <m:accPr>
                            <m:chr m:val="̅"/>
                            <m:ctrlPr>
                              <a:rPr kumimoji="0" lang="zh-CN" altLang="en-US"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cs typeface="+mn-ea"/>
                                <a:sym typeface="微软雅黑" pitchFamily="34" charset="-122"/>
                              </a:rPr>
                            </m:ctrlPr>
                          </m:accPr>
                          <m:e>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cs typeface="+mn-ea"/>
                                <a:sym typeface="微软雅黑" pitchFamily="34" charset="-122"/>
                              </a:rPr>
                              <m:t>𝑋</m:t>
                            </m:r>
                          </m:e>
                        </m:acc>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cs typeface="+mn-ea"/>
                            <a:sym typeface="微软雅黑" pitchFamily="34" charset="-122"/>
                          </a:rPr>
                          <m:t>−</m:t>
                        </m:r>
                        <m:sSub>
                          <m:sSubPr>
                            <m:ctrlP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𝜇</m:t>
                            </m:r>
                          </m:e>
                          <m:sub>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0</m:t>
                            </m:r>
                          </m:sub>
                        </m:sSub>
                      </m:num>
                      <m:den>
                        <m:f>
                          <m:fPr>
                            <m:ctrlP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fPr>
                          <m:num>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𝜎</m:t>
                            </m:r>
                          </m:num>
                          <m:den>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den>
                    </m:f>
                    <m: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sSub>
                      <m:sSubPr>
                        <m:ctrlPr>
                          <a:rPr kumimoji="0" lang="en-US" altLang="zh-CN" sz="2800" b="0" i="1"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m:rPr>
                            <m:sty m:val="p"/>
                          </m:rP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z</m:t>
                        </m:r>
                      </m:e>
                      <m:sub>
                        <m:r>
                          <m:rPr>
                            <m:sty m:val="p"/>
                          </m:rPr>
                          <a:rPr kumimoji="0" lang="en-US" altLang="zh-CN" sz="2800" b="0" i="1"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α</m:t>
                        </m:r>
                      </m:sub>
                    </m:sSub>
                  </m:oMath>
                </a14:m>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a:t>
                </a: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Their P-values are also identical. </a:t>
                </a: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The same result applies to (3a) and (3b).</a:t>
                </a:r>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3" name="矩形 47">
                <a:extLst>
                  <a:ext uri="{FF2B5EF4-FFF2-40B4-BE49-F238E27FC236}">
                    <a16:creationId xmlns:a16="http://schemas.microsoft.com/office/drawing/2014/main" id="{E9351FA0-E9D4-752E-6EBD-AA7C4B83ACBF}"/>
                  </a:ext>
                </a:extLst>
              </p:cNvPr>
              <p:cNvSpPr>
                <a:spLocks noRot="1" noChangeAspect="1" noMove="1" noResize="1" noEditPoints="1" noAdjustHandles="1" noChangeArrowheads="1" noChangeShapeType="1" noTextEdit="1"/>
              </p:cNvSpPr>
              <p:nvPr/>
            </p:nvSpPr>
            <p:spPr bwMode="auto">
              <a:xfrm>
                <a:off x="418542" y="1368620"/>
                <a:ext cx="11354916" cy="3903625"/>
              </a:xfrm>
              <a:prstGeom prst="rect">
                <a:avLst/>
              </a:prstGeom>
              <a:blipFill>
                <a:blip r:embed="rId3"/>
                <a:stretch>
                  <a:fillRect l="-1128" t="-1719" r="-806" b="-343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38617452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7.2	Hypothesis tests for a population mean</a:t>
            </a:r>
          </a:p>
        </p:txBody>
      </p:sp>
      <p:sp>
        <p:nvSpPr>
          <p:cNvPr id="3" name="矩形 47">
            <a:extLst>
              <a:ext uri="{FF2B5EF4-FFF2-40B4-BE49-F238E27FC236}">
                <a16:creationId xmlns:a16="http://schemas.microsoft.com/office/drawing/2014/main" id="{E9351FA0-E9D4-752E-6EBD-AA7C4B83ACBF}"/>
              </a:ext>
            </a:extLst>
          </p:cNvPr>
          <p:cNvSpPr>
            <a:spLocks noChangeArrowheads="1"/>
          </p:cNvSpPr>
          <p:nvPr/>
        </p:nvSpPr>
        <p:spPr bwMode="auto">
          <a:xfrm>
            <a:off x="418542" y="1368620"/>
            <a:ext cx="11354916"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For two-tailed test and left-tailed test, we can discuss the procedures in</a:t>
            </a: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a similar way. The conclusions are summarized in the Table.</a:t>
            </a:r>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p:txBody>
      </p:sp>
      <p:pic>
        <p:nvPicPr>
          <p:cNvPr id="5" name="图片 4">
            <a:extLst>
              <a:ext uri="{FF2B5EF4-FFF2-40B4-BE49-F238E27FC236}">
                <a16:creationId xmlns:a16="http://schemas.microsoft.com/office/drawing/2014/main" id="{E4F06614-BD72-43AF-E1D1-776CEADA84D5}"/>
              </a:ext>
            </a:extLst>
          </p:cNvPr>
          <p:cNvPicPr>
            <a:picLocks noChangeAspect="1"/>
          </p:cNvPicPr>
          <p:nvPr/>
        </p:nvPicPr>
        <p:blipFill>
          <a:blip r:embed="rId3"/>
          <a:stretch>
            <a:fillRect/>
          </a:stretch>
        </p:blipFill>
        <p:spPr>
          <a:xfrm>
            <a:off x="418542" y="2615719"/>
            <a:ext cx="11099466" cy="2637925"/>
          </a:xfrm>
          <a:prstGeom prst="rect">
            <a:avLst/>
          </a:prstGeom>
        </p:spPr>
      </p:pic>
    </p:spTree>
    <p:extLst>
      <p:ext uri="{BB962C8B-B14F-4D97-AF65-F5344CB8AC3E}">
        <p14:creationId xmlns:p14="http://schemas.microsoft.com/office/powerpoint/2010/main" val="166472748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693779" y="1676861"/>
            <a:ext cx="11099855" cy="2677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7.2.1</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All students at a college took a certain standardized test. The standard deviation of the score is 30. A teacher suspects that the mean score is greater than 120, she randomly selects 50 students and finds that their mean score is 128. </a:t>
            </a:r>
          </a:p>
          <a:p>
            <a:pPr marL="514350" indent="-514350">
              <a:spcBef>
                <a:spcPct val="0"/>
              </a:spcBef>
              <a:buAutoNum type="arabicParenBoth"/>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Conduct an appropriate hypothesis test. Use α = 0.05. </a:t>
            </a:r>
          </a:p>
          <a:p>
            <a:pPr marL="514350" indent="-514350">
              <a:spcBef>
                <a:spcPct val="0"/>
              </a:spcBef>
              <a:buAutoNum type="arabicParenBoth"/>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Compute the power of the test.</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7.2	Hypothesis tests for a population mean</a:t>
            </a:r>
          </a:p>
        </p:txBody>
      </p:sp>
    </p:spTree>
    <p:extLst>
      <p:ext uri="{BB962C8B-B14F-4D97-AF65-F5344CB8AC3E}">
        <p14:creationId xmlns:p14="http://schemas.microsoft.com/office/powerpoint/2010/main" val="30384102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7.2	Hypothesis tests for a population mean</a:t>
            </a:r>
          </a:p>
        </p:txBody>
      </p:sp>
      <mc:AlternateContent xmlns:mc="http://schemas.openxmlformats.org/markup-compatibility/2006" xmlns:a14="http://schemas.microsoft.com/office/drawing/2010/main">
        <mc:Choice Requires="a14">
          <p:sp>
            <p:nvSpPr>
              <p:cNvPr id="12" name="矩形 47"/>
              <p:cNvSpPr>
                <a:spLocks noChangeArrowheads="1"/>
              </p:cNvSpPr>
              <p:nvPr/>
            </p:nvSpPr>
            <p:spPr bwMode="auto">
              <a:xfrm>
                <a:off x="510897" y="922984"/>
                <a:ext cx="11392927" cy="5987978"/>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base" latinLnBrk="0" hangingPunct="1">
                  <a:lnSpc>
                    <a:spcPct val="120000"/>
                  </a:lnSpc>
                  <a:spcBef>
                    <a:spcPct val="0"/>
                  </a:spcBef>
                  <a:spcAft>
                    <a:spcPct val="0"/>
                  </a:spcAft>
                  <a:buClrTx/>
                  <a:buSzTx/>
                  <a:buFont typeface="Arial" charset="0"/>
                  <a:buNone/>
                  <a:tabLst/>
                  <a:defRPr/>
                </a:pPr>
                <a:r>
                  <a:rPr kumimoji="0" lang="en-US" altLang="zh-CN" sz="2400" b="1" i="1" u="none" strike="noStrike" kern="1200" cap="none" spc="0" normalizeH="0" baseline="0" noProof="0" dirty="0">
                    <a:ln>
                      <a:noFill/>
                    </a:ln>
                    <a:solidFill>
                      <a:srgbClr val="C00000"/>
                    </a:solidFill>
                    <a:effectLst/>
                    <a:uLnTx/>
                    <a:uFillTx/>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kumimoji="0" lang="en-US" altLang="zh-CN" sz="2800" b="1" i="0" u="none" strike="noStrike" kern="1200" cap="none" spc="0" normalizeH="0" baseline="0" noProof="0" dirty="0">
                    <a:ln>
                      <a:noFill/>
                    </a:ln>
                    <a:solidFill>
                      <a:srgbClr val="C00000"/>
                    </a:solidFill>
                    <a:effectLst/>
                    <a:uLnTx/>
                    <a:uFillTx/>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p>
              <a:p>
                <a:pPr marL="0" marR="0" lvl="0" indent="0" algn="l" defTabSz="914400" rtl="0" eaLnBrk="1" fontAlgn="base" latinLnBrk="0" hangingPunct="1">
                  <a:lnSpc>
                    <a:spcPct val="120000"/>
                  </a:lnSpc>
                  <a:spcBef>
                    <a:spcPct val="0"/>
                  </a:spcBef>
                  <a:spcAft>
                    <a:spcPct val="0"/>
                  </a:spcAft>
                  <a:buClrTx/>
                  <a:buSzTx/>
                  <a:buFont typeface="Arial" charset="0"/>
                  <a:buNone/>
                  <a:tabLst/>
                  <a:defRPr/>
                </a:pP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(1) We propose three different methods to conduct an appropriate hypothesis test. Let µ =the mean score of all students at this college.</a:t>
                </a:r>
              </a:p>
              <a:p>
                <a:pPr marL="0" marR="0" lvl="0" indent="0" algn="l" defTabSz="914400" rtl="0" eaLnBrk="1" fontAlgn="base" latinLnBrk="0" hangingPunct="1">
                  <a:lnSpc>
                    <a:spcPct val="120000"/>
                  </a:lnSpc>
                  <a:spcBef>
                    <a:spcPct val="0"/>
                  </a:spcBef>
                  <a:spcAft>
                    <a:spcPct val="0"/>
                  </a:spcAft>
                  <a:buClrTx/>
                  <a:buSzTx/>
                  <a:buFont typeface="Arial" charset="0"/>
                  <a:buNone/>
                  <a:tabLst/>
                  <a:defRPr/>
                </a:pP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                                        H0 : µ ≤ 120, H1 : µ &gt; 120 </a:t>
                </a: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① Since </a:t>
                </a:r>
                <a14:m>
                  <m:oMath xmlns:m="http://schemas.openxmlformats.org/officeDocument/2006/math">
                    <m:sSup>
                      <m:sSup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30</m:t>
                        </m:r>
                      </m:e>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is known, we use the Z-test. The test statistic is</a:t>
                </a:r>
              </a:p>
              <a:p>
                <a:pPr lvl="0">
                  <a:lnSpc>
                    <a:spcPct val="120000"/>
                  </a:lnSpc>
                  <a:spcBef>
                    <a:spcPct val="0"/>
                  </a:spcBef>
                  <a:buNone/>
                </a:pPr>
                <a:r>
                  <a:rPr lang="en-US" altLang="zh-CN" sz="2800" dirty="0">
                    <a:solidFill>
                      <a:schemeClr val="tx1">
                        <a:lumMod val="65000"/>
                        <a:lumOff val="35000"/>
                      </a:schemeClr>
                    </a:solidFill>
                    <a:ea typeface="Cambria Math" panose="02040503050406030204" pitchFamily="18" charset="0"/>
                    <a:cs typeface="+mn-ea"/>
                    <a:sym typeface="微软雅黑" pitchFamily="34" charset="-122"/>
                  </a:rPr>
                  <a:t>                                  </a:t>
                </a:r>
                <a14:m>
                  <m:oMath xmlns:m="http://schemas.openxmlformats.org/officeDocument/2006/math">
                    <m:r>
                      <m:rPr>
                        <m:sty m:val="p"/>
                      </m:rP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Z</m:t>
                    </m:r>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acc>
                          <m:accPr>
                            <m:chr m:val="̅"/>
                            <m:ctrlPr>
                              <a:rPr lang="zh-CN" altLang="en-US" sz="2800" i="1">
                                <a:solidFill>
                                  <a:schemeClr val="tx1">
                                    <a:lumMod val="65000"/>
                                    <a:lumOff val="35000"/>
                                  </a:schemeClr>
                                </a:solidFill>
                                <a:latin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cs typeface="+mn-ea"/>
                                <a:sym typeface="微软雅黑" pitchFamily="34" charset="-122"/>
                              </a:rPr>
                              <m:t>𝑋</m:t>
                            </m:r>
                          </m:e>
                        </m:acc>
                        <m:r>
                          <a:rPr lang="en-US" altLang="zh-CN" sz="2800" i="1">
                            <a:solidFill>
                              <a:schemeClr val="tx1">
                                <a:lumMod val="65000"/>
                                <a:lumOff val="35000"/>
                              </a:schemeClr>
                            </a:solidFill>
                            <a:latin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~N(0,1).</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 rejection region is </a:t>
                </a:r>
                <a14:m>
                  <m:oMath xmlns:m="http://schemas.openxmlformats.org/officeDocument/2006/math">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𝑊</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m:rPr>
                        <m:nor/>
                      </m:rP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m:rPr>
                        <m:nor/>
                      </m:rP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b>
                    </m:sSub>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ea typeface="Cambria Math" panose="02040503050406030204" pitchFamily="18" charset="0"/>
                    <a:cs typeface="+mn-ea"/>
                    <a:sym typeface="微软雅黑" pitchFamily="34" charset="-122"/>
                  </a:rPr>
                  <a:t> </a:t>
                </a:r>
                <a14:m>
                  <m:oMath xmlns:m="http://schemas.openxmlformats.org/officeDocument/2006/math">
                    <m:r>
                      <m:rPr>
                        <m:sty m:val="p"/>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z</m:t>
                    </m:r>
                    <m: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z</m:t>
                        </m:r>
                      </m:e>
                      <m:sub>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0.05</m:t>
                        </m:r>
                      </m:sub>
                    </m:sSub>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b="0" i="0"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m:rPr>
                        <m:nor/>
                      </m:rP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m:rPr>
                        <m:nor/>
                      </m:rP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b>
                    </m:sSub>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ea typeface="Cambria Math" panose="02040503050406030204" pitchFamily="18" charset="0"/>
                    <a:cs typeface="+mn-ea"/>
                    <a:sym typeface="微软雅黑" pitchFamily="34" charset="-122"/>
                  </a:rPr>
                  <a:t> </a:t>
                </a:r>
                <a14:m>
                  <m:oMath xmlns:m="http://schemas.openxmlformats.org/officeDocument/2006/math">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acc>
                          <m:accPr>
                            <m:chr m:val="̅"/>
                            <m:ctrlPr>
                              <a:rPr lang="zh-CN" altLang="en-US" sz="2800" i="1">
                                <a:solidFill>
                                  <a:schemeClr val="tx1">
                                    <a:lumMod val="65000"/>
                                    <a:lumOff val="35000"/>
                                  </a:schemeClr>
                                </a:solidFill>
                                <a:latin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cs typeface="+mn-ea"/>
                                <a:sym typeface="微软雅黑" pitchFamily="34" charset="-122"/>
                              </a:rPr>
                              <m:t>𝑋</m:t>
                            </m:r>
                          </m:e>
                        </m:acc>
                        <m:r>
                          <a:rPr lang="en-US" altLang="zh-CN" sz="2800" i="1">
                            <a:solidFill>
                              <a:schemeClr val="tx1">
                                <a:lumMod val="65000"/>
                                <a:lumOff val="35000"/>
                              </a:schemeClr>
                            </a:solidFill>
                            <a:latin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num>
                      <m:den>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num>
                          <m:den>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den>
                    </m:f>
                    <m: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1.645}</m:t>
                    </m:r>
                  </m:oMath>
                </a14:m>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observation of Z is z = 1.89 ≥ 1.645. The sample data fall in the rejection region and H0 should be rejected. </a:t>
                </a:r>
              </a:p>
            </p:txBody>
          </p:sp>
        </mc:Choice>
        <mc:Fallback xmlns="">
          <p:sp>
            <p:nvSpPr>
              <p:cNvPr id="12" name="矩形 47"/>
              <p:cNvSpPr>
                <a:spLocks noRot="1" noChangeAspect="1" noMove="1" noResize="1" noEditPoints="1" noAdjustHandles="1" noChangeArrowheads="1" noChangeShapeType="1" noTextEdit="1"/>
              </p:cNvSpPr>
              <p:nvPr/>
            </p:nvSpPr>
            <p:spPr bwMode="auto">
              <a:xfrm>
                <a:off x="510897" y="922984"/>
                <a:ext cx="11392927" cy="5987978"/>
              </a:xfrm>
              <a:prstGeom prst="rect">
                <a:avLst/>
              </a:prstGeom>
              <a:blipFill>
                <a:blip r:embed="rId3"/>
                <a:stretch>
                  <a:fillRect l="-1124" t="-305" b="-254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27101238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7.2	Hypothesis tests for a population mean</a:t>
            </a:r>
          </a:p>
        </p:txBody>
      </p:sp>
      <mc:AlternateContent xmlns:mc="http://schemas.openxmlformats.org/markup-compatibility/2006" xmlns:a14="http://schemas.microsoft.com/office/drawing/2010/main">
        <mc:Choice Requires="a14">
          <p:sp>
            <p:nvSpPr>
              <p:cNvPr id="12" name="矩形 47"/>
              <p:cNvSpPr>
                <a:spLocks noChangeArrowheads="1"/>
              </p:cNvSpPr>
              <p:nvPr/>
            </p:nvSpPr>
            <p:spPr bwMode="auto">
              <a:xfrm>
                <a:off x="560774" y="1344304"/>
                <a:ext cx="11392927" cy="148046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lnSpc>
                    <a:spcPct val="120000"/>
                  </a:lnSpc>
                  <a:spcBef>
                    <a:spcPct val="0"/>
                  </a:spcBef>
                  <a:buNone/>
                </a:pPr>
                <a:r>
                  <a:rPr lang="zh-CN" altLang="en-US" dirty="0"/>
                  <a:t>②</a:t>
                </a: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we can also adopt the P-value approach to hypothesis testing. </a:t>
                </a: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The z-score is </a:t>
                </a:r>
                <a14:m>
                  <m:oMath xmlns:m="http://schemas.openxmlformats.org/officeDocument/2006/math">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𝑧</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128−120</m:t>
                        </m:r>
                      </m:num>
                      <m:den>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30/√50</m:t>
                        </m:r>
                      </m:den>
                    </m:f>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=1.89</m:t>
                    </m:r>
                  </m:oMath>
                </a14:m>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2" name="矩形 47"/>
              <p:cNvSpPr>
                <a:spLocks noRot="1" noChangeAspect="1" noMove="1" noResize="1" noEditPoints="1" noAdjustHandles="1" noChangeArrowheads="1" noChangeShapeType="1" noTextEdit="1"/>
              </p:cNvSpPr>
              <p:nvPr/>
            </p:nvSpPr>
            <p:spPr bwMode="auto">
              <a:xfrm>
                <a:off x="560774" y="1344304"/>
                <a:ext cx="11392927" cy="1480462"/>
              </a:xfrm>
              <a:prstGeom prst="rect">
                <a:avLst/>
              </a:prstGeom>
              <a:blipFill>
                <a:blip r:embed="rId3"/>
                <a:stretch>
                  <a:fillRect l="-1391" t="-2066" b="-41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4" name="图片 3">
            <a:extLst>
              <a:ext uri="{FF2B5EF4-FFF2-40B4-BE49-F238E27FC236}">
                <a16:creationId xmlns:a16="http://schemas.microsoft.com/office/drawing/2014/main" id="{54327BC5-1FD9-51CF-FF91-6E1A61E7D6EC}"/>
              </a:ext>
            </a:extLst>
          </p:cNvPr>
          <p:cNvPicPr>
            <a:picLocks noChangeAspect="1"/>
          </p:cNvPicPr>
          <p:nvPr/>
        </p:nvPicPr>
        <p:blipFill>
          <a:blip r:embed="rId4"/>
          <a:stretch>
            <a:fillRect/>
          </a:stretch>
        </p:blipFill>
        <p:spPr>
          <a:xfrm>
            <a:off x="433222" y="3129742"/>
            <a:ext cx="4481321" cy="2923068"/>
          </a:xfrm>
          <a:prstGeom prst="rect">
            <a:avLst/>
          </a:prstGeom>
        </p:spPr>
      </p:pic>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30DA2FDE-3257-69F0-0388-E4104EA45010}"/>
                  </a:ext>
                </a:extLst>
              </p:cNvPr>
              <p:cNvSpPr txBox="1"/>
              <p:nvPr/>
            </p:nvSpPr>
            <p:spPr>
              <a:xfrm>
                <a:off x="5353395" y="2977072"/>
                <a:ext cx="6144827" cy="3970318"/>
              </a:xfrm>
              <a:prstGeom prst="rect">
                <a:avLst/>
              </a:prstGeom>
              <a:noFill/>
            </p:spPr>
            <p:txBody>
              <a:bodyPr wrap="square" rtlCol="0">
                <a:spAutoFit/>
              </a:bodyPr>
              <a:lstStyle/>
              <a:p>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a:t>The P-value is the probability that we obtain the observed value of the test statistic that is more extreme in the direction of the alternative hypothesis, calculated when H0 is true.</a:t>
                </a:r>
              </a:p>
              <a:p>
                <a:pPr/>
                <a14:m>
                  <m:oMathPara xmlns:m="http://schemas.openxmlformats.org/officeDocument/2006/math">
                    <m:oMathParaPr>
                      <m:jc m:val="centerGroup"/>
                    </m:oMathParaPr>
                    <m:oMath xmlns:m="http://schemas.openxmlformats.org/officeDocument/2006/math">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𝑝</m:t>
                      </m:r>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m:t>
                      </m:r>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𝑃</m:t>
                      </m:r>
                      <m:d>
                        <m:dPr>
                          <m:ctrlPr>
                            <a:rPr lang="en-US" altLang="zh-CN" sz="2800" b="0" i="1" smtClean="0">
                              <a:solidFill>
                                <a:prstClr val="black">
                                  <a:lumMod val="65000"/>
                                  <a:lumOff val="35000"/>
                                </a:prstClr>
                              </a:solidFill>
                              <a:latin typeface="Cambria Math" panose="02040503050406030204" pitchFamily="18" charset="0"/>
                              <a:cs typeface="+mn-ea"/>
                              <a:sym typeface="Calibri" pitchFamily="34" charset="0"/>
                            </a:rPr>
                          </m:ctrlPr>
                        </m:dPr>
                        <m:e>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𝑍</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&gt;1.89</m:t>
                          </m:r>
                        </m:e>
                      </m:d>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=0.0294&lt; </m:t>
                      </m:r>
                      <m:r>
                        <m:rPr>
                          <m:sty m:val="p"/>
                        </m:r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α</m:t>
                      </m:r>
                    </m:oMath>
                  </m:oMathPara>
                </a14:m>
                <a:endParaRPr lang="en-US" altLang="zh-CN" sz="2800" b="0" dirty="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endParaRPr>
              </a:p>
              <a:p>
                <a:r>
                  <a:rPr lang="en-US" altLang="zh-CN" sz="2800" dirty="0">
                    <a:solidFill>
                      <a:prstClr val="black">
                        <a:lumMod val="65000"/>
                        <a:lumOff val="35000"/>
                      </a:prstClr>
                    </a:solidFill>
                    <a:latin typeface="Cambria Math" panose="02040503050406030204" pitchFamily="18" charset="0"/>
                    <a:cs typeface="+mn-ea"/>
                    <a:sym typeface="Calibri" pitchFamily="34" charset="0"/>
                  </a:rPr>
                  <a:t>We should reject H0. The conclusion is</a:t>
                </a:r>
              </a:p>
              <a:p>
                <a:r>
                  <a:rPr lang="en-US" altLang="zh-CN" sz="2800" dirty="0">
                    <a:solidFill>
                      <a:prstClr val="black">
                        <a:lumMod val="65000"/>
                        <a:lumOff val="35000"/>
                      </a:prstClr>
                    </a:solidFill>
                    <a:latin typeface="Cambria Math" panose="02040503050406030204" pitchFamily="18" charset="0"/>
                    <a:cs typeface="+mn-ea"/>
                    <a:sym typeface="Calibri" pitchFamily="34" charset="0"/>
                  </a:rPr>
                  <a:t>identical to that obtained by the critical value method.</a:t>
                </a:r>
                <a:endParaRPr lang="zh-CN" altLang="en-US" sz="2800" dirty="0">
                  <a:solidFill>
                    <a:prstClr val="black">
                      <a:lumMod val="65000"/>
                      <a:lumOff val="35000"/>
                    </a:prstClr>
                  </a:solidFill>
                  <a:latin typeface="Cambria Math" panose="02040503050406030204" pitchFamily="18" charset="0"/>
                  <a:cs typeface="+mn-ea"/>
                  <a:sym typeface="Calibri" pitchFamily="34" charset="0"/>
                </a:endParaRPr>
              </a:p>
            </p:txBody>
          </p:sp>
        </mc:Choice>
        <mc:Fallback xmlns="">
          <p:sp>
            <p:nvSpPr>
              <p:cNvPr id="5" name="文本框 4">
                <a:extLst>
                  <a:ext uri="{FF2B5EF4-FFF2-40B4-BE49-F238E27FC236}">
                    <a16:creationId xmlns:a16="http://schemas.microsoft.com/office/drawing/2014/main" id="{30DA2FDE-3257-69F0-0388-E4104EA45010}"/>
                  </a:ext>
                </a:extLst>
              </p:cNvPr>
              <p:cNvSpPr txBox="1">
                <a:spLocks noRot="1" noChangeAspect="1" noMove="1" noResize="1" noEditPoints="1" noAdjustHandles="1" noChangeArrowheads="1" noChangeShapeType="1" noTextEdit="1"/>
              </p:cNvSpPr>
              <p:nvPr/>
            </p:nvSpPr>
            <p:spPr>
              <a:xfrm>
                <a:off x="5353395" y="2977072"/>
                <a:ext cx="6144827" cy="3970318"/>
              </a:xfrm>
              <a:prstGeom prst="rect">
                <a:avLst/>
              </a:prstGeom>
              <a:blipFill>
                <a:blip r:embed="rId5"/>
                <a:stretch>
                  <a:fillRect l="-1984" t="-1534" r="-3175" b="-322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538604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a:xfrm rot="16200000" flipV="1">
            <a:off x="-2489201" y="2408238"/>
            <a:ext cx="6259513" cy="1443038"/>
          </a:xfrm>
          <a:custGeom>
            <a:avLst/>
            <a:gdLst>
              <a:gd name="connsiteX0" fmla="*/ 6260239 w 6260239"/>
              <a:gd name="connsiteY0" fmla="*/ 1443042 h 1443042"/>
              <a:gd name="connsiteX1" fmla="*/ 6260239 w 6260239"/>
              <a:gd name="connsiteY1" fmla="*/ 1370077 h 1443042"/>
              <a:gd name="connsiteX2" fmla="*/ 3239468 w 6260239"/>
              <a:gd name="connsiteY2" fmla="*/ 0 h 1443042"/>
              <a:gd name="connsiteX3" fmla="*/ 0 w 6260239"/>
              <a:gd name="connsiteY3" fmla="*/ 1443042 h 1443042"/>
            </a:gdLst>
            <a:ahLst/>
            <a:cxnLst>
              <a:cxn ang="0">
                <a:pos x="connsiteX0" y="connsiteY0"/>
              </a:cxn>
              <a:cxn ang="0">
                <a:pos x="connsiteX1" y="connsiteY1"/>
              </a:cxn>
              <a:cxn ang="0">
                <a:pos x="connsiteX2" y="connsiteY2"/>
              </a:cxn>
              <a:cxn ang="0">
                <a:pos x="connsiteX3" y="connsiteY3"/>
              </a:cxn>
            </a:cxnLst>
            <a:rect l="l" t="t" r="r" b="b"/>
            <a:pathLst>
              <a:path w="6260239" h="1443042">
                <a:moveTo>
                  <a:pt x="6260239" y="1443042"/>
                </a:moveTo>
                <a:lnTo>
                  <a:pt x="6260239" y="1370077"/>
                </a:lnTo>
                <a:lnTo>
                  <a:pt x="3239468" y="0"/>
                </a:lnTo>
                <a:lnTo>
                  <a:pt x="0" y="1443042"/>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endParaRPr>
          </a:p>
        </p:txBody>
      </p:sp>
      <p:sp>
        <p:nvSpPr>
          <p:cNvPr id="27" name="任意多边形 26"/>
          <p:cNvSpPr/>
          <p:nvPr/>
        </p:nvSpPr>
        <p:spPr>
          <a:xfrm rot="16200000" flipV="1">
            <a:off x="-2557463" y="2938463"/>
            <a:ext cx="6396037" cy="1443038"/>
          </a:xfrm>
          <a:custGeom>
            <a:avLst/>
            <a:gdLst>
              <a:gd name="connsiteX0" fmla="*/ 6396518 w 6396518"/>
              <a:gd name="connsiteY0" fmla="*/ 1443041 h 1443041"/>
              <a:gd name="connsiteX1" fmla="*/ 3214875 w 6396518"/>
              <a:gd name="connsiteY1" fmla="*/ 0 h 1443041"/>
              <a:gd name="connsiteX2" fmla="*/ 0 w 6396518"/>
              <a:gd name="connsiteY2" fmla="*/ 1432086 h 1443041"/>
              <a:gd name="connsiteX3" fmla="*/ 0 w 6396518"/>
              <a:gd name="connsiteY3" fmla="*/ 1443041 h 1443041"/>
            </a:gdLst>
            <a:ahLst/>
            <a:cxnLst>
              <a:cxn ang="0">
                <a:pos x="connsiteX0" y="connsiteY0"/>
              </a:cxn>
              <a:cxn ang="0">
                <a:pos x="connsiteX1" y="connsiteY1"/>
              </a:cxn>
              <a:cxn ang="0">
                <a:pos x="connsiteX2" y="connsiteY2"/>
              </a:cxn>
              <a:cxn ang="0">
                <a:pos x="connsiteX3" y="connsiteY3"/>
              </a:cxn>
            </a:cxnLst>
            <a:rect l="l" t="t" r="r" b="b"/>
            <a:pathLst>
              <a:path w="6396518" h="1443041">
                <a:moveTo>
                  <a:pt x="6396518" y="1443041"/>
                </a:moveTo>
                <a:lnTo>
                  <a:pt x="3214875" y="0"/>
                </a:lnTo>
                <a:lnTo>
                  <a:pt x="0" y="1432086"/>
                </a:lnTo>
                <a:lnTo>
                  <a:pt x="0" y="1443041"/>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endParaRPr>
          </a:p>
        </p:txBody>
      </p:sp>
      <p:cxnSp>
        <p:nvCxnSpPr>
          <p:cNvPr id="9" name="直接连接符 8"/>
          <p:cNvCxnSpPr/>
          <p:nvPr/>
        </p:nvCxnSpPr>
        <p:spPr>
          <a:xfrm rot="16200000" flipV="1">
            <a:off x="-529431" y="638969"/>
            <a:ext cx="2419350" cy="1103312"/>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901979" y="431666"/>
            <a:ext cx="6360459" cy="1138773"/>
          </a:xfrm>
          <a:prstGeom prst="rect">
            <a:avLst/>
          </a:prstGeom>
          <a:noFill/>
        </p:spPr>
        <p:txBody>
          <a:bodyPr wrap="none">
            <a:spAutoFit/>
          </a:bodyPr>
          <a:lstStyle/>
          <a:p>
            <a:pPr lvl="0" fontAlgn="auto">
              <a:spcBef>
                <a:spcPts val="0"/>
              </a:spcBef>
              <a:spcAft>
                <a:spcPts val="0"/>
              </a:spcAft>
              <a:defRPr/>
            </a:pPr>
            <a:r>
              <a:rPr lang="en-US" altLang="zh-CN" sz="3200" b="1" dirty="0">
                <a:solidFill>
                  <a:srgbClr val="4F91A0"/>
                </a:solidFill>
                <a:latin typeface="微软雅黑"/>
                <a:ea typeface="微软雅黑"/>
                <a:cs typeface="+mn-ea"/>
              </a:rPr>
              <a:t>Chapter 7  Hypothesis Testing</a:t>
            </a:r>
          </a:p>
          <a:p>
            <a:pPr fontAlgn="auto">
              <a:spcBef>
                <a:spcPts val="0"/>
              </a:spcBef>
              <a:spcAft>
                <a:spcPts val="0"/>
              </a:spcAft>
              <a:defRPr/>
            </a:pPr>
            <a:endParaRPr lang="en-US" altLang="zh-CN" sz="3600" b="1" dirty="0">
              <a:solidFill>
                <a:schemeClr val="tx2"/>
              </a:solidFill>
              <a:latin typeface="+mn-ea"/>
              <a:ea typeface="+mn-ea"/>
              <a:cs typeface="+mn-ea"/>
            </a:endParaRPr>
          </a:p>
        </p:txBody>
      </p:sp>
      <p:cxnSp>
        <p:nvCxnSpPr>
          <p:cNvPr id="16" name="直接连接符 15"/>
          <p:cNvCxnSpPr/>
          <p:nvPr/>
        </p:nvCxnSpPr>
        <p:spPr>
          <a:xfrm flipH="1">
            <a:off x="2135372" y="1101388"/>
            <a:ext cx="7713989" cy="20899"/>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10009726" y="6493032"/>
            <a:ext cx="1730375" cy="271462"/>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endParaRPr>
          </a:p>
        </p:txBody>
      </p:sp>
      <p:sp>
        <p:nvSpPr>
          <p:cNvPr id="33" name="任意多边形 32"/>
          <p:cNvSpPr/>
          <p:nvPr/>
        </p:nvSpPr>
        <p:spPr>
          <a:xfrm rot="2700000">
            <a:off x="11716544" y="3017044"/>
            <a:ext cx="950913" cy="949325"/>
          </a:xfrm>
          <a:custGeom>
            <a:avLst/>
            <a:gdLst>
              <a:gd name="connsiteX0" fmla="*/ 0 w 950633"/>
              <a:gd name="connsiteY0" fmla="*/ 0 h 950633"/>
              <a:gd name="connsiteX1" fmla="*/ 950633 w 950633"/>
              <a:gd name="connsiteY1" fmla="*/ 950633 h 950633"/>
              <a:gd name="connsiteX2" fmla="*/ 0 w 950633"/>
              <a:gd name="connsiteY2" fmla="*/ 950633 h 950633"/>
            </a:gdLst>
            <a:ahLst/>
            <a:cxnLst>
              <a:cxn ang="0">
                <a:pos x="connsiteX0" y="connsiteY0"/>
              </a:cxn>
              <a:cxn ang="0">
                <a:pos x="connsiteX1" y="connsiteY1"/>
              </a:cxn>
              <a:cxn ang="0">
                <a:pos x="connsiteX2" y="connsiteY2"/>
              </a:cxn>
            </a:cxnLst>
            <a:rect l="l" t="t" r="r" b="b"/>
            <a:pathLst>
              <a:path w="950633" h="950633">
                <a:moveTo>
                  <a:pt x="0" y="0"/>
                </a:moveTo>
                <a:lnTo>
                  <a:pt x="950633" y="950633"/>
                </a:lnTo>
                <a:lnTo>
                  <a:pt x="0" y="95063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endParaRPr>
          </a:p>
        </p:txBody>
      </p:sp>
      <p:sp>
        <p:nvSpPr>
          <p:cNvPr id="15" name="文本框 9"/>
          <p:cNvSpPr txBox="1">
            <a:spLocks noChangeArrowheads="1"/>
          </p:cNvSpPr>
          <p:nvPr/>
        </p:nvSpPr>
        <p:spPr bwMode="auto">
          <a:xfrm>
            <a:off x="2715508" y="2143411"/>
            <a:ext cx="58413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7.1	Basics of hypothesis testing</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18" name="文本框 9"/>
          <p:cNvSpPr txBox="1">
            <a:spLocks noChangeArrowheads="1"/>
          </p:cNvSpPr>
          <p:nvPr/>
        </p:nvSpPr>
        <p:spPr bwMode="auto">
          <a:xfrm>
            <a:off x="2715508" y="2737546"/>
            <a:ext cx="78793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7.2	Hypothesis tests for a population mean</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19" name="文本框 9"/>
          <p:cNvSpPr txBox="1">
            <a:spLocks noChangeArrowheads="1"/>
          </p:cNvSpPr>
          <p:nvPr/>
        </p:nvSpPr>
        <p:spPr bwMode="auto">
          <a:xfrm>
            <a:off x="2715508" y="3297056"/>
            <a:ext cx="71300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7.3	Testing differences between means</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20" name="文本框 9"/>
          <p:cNvSpPr txBox="1">
            <a:spLocks noChangeArrowheads="1"/>
          </p:cNvSpPr>
          <p:nvPr/>
        </p:nvSpPr>
        <p:spPr bwMode="auto">
          <a:xfrm>
            <a:off x="2715508" y="3891191"/>
            <a:ext cx="826617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7.4	Hypothesis tests for one or two variances</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21" name="文本框 9"/>
          <p:cNvSpPr txBox="1">
            <a:spLocks noChangeArrowheads="1"/>
          </p:cNvSpPr>
          <p:nvPr/>
        </p:nvSpPr>
        <p:spPr bwMode="auto">
          <a:xfrm>
            <a:off x="2715508" y="4457019"/>
            <a:ext cx="47416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7.5	 Goodness of fit tests</a:t>
            </a:r>
            <a:endParaRPr lang="zh-CN" altLang="en-US" sz="2800" dirty="0">
              <a:latin typeface="Adobe 仿宋 Std R" panose="02020400000000000000" pitchFamily="18" charset="-122"/>
              <a:ea typeface="Adobe 仿宋 Std R" panose="02020400000000000000" pitchFamily="18" charset="-122"/>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arn(inVertical)">
                                      <p:cBhvr>
                                        <p:cTn id="18" dur="500"/>
                                        <p:tgtEl>
                                          <p:spTgt spid="17"/>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strVal val="#ppt_x"/>
                                          </p:val>
                                        </p:tav>
                                        <p:tav tm="100000">
                                          <p:val>
                                            <p:strVal val="#ppt_x"/>
                                          </p:val>
                                        </p:tav>
                                      </p:tavLst>
                                    </p:anim>
                                    <p:anim calcmode="lin" valueType="num">
                                      <p:cBhvr>
                                        <p:cTn id="23" dur="500" fill="hold"/>
                                        <p:tgtEl>
                                          <p:spTgt spid="1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anim calcmode="lin" valueType="num">
                                      <p:cBhvr>
                                        <p:cTn id="27" dur="500" fill="hold"/>
                                        <p:tgtEl>
                                          <p:spTgt spid="18"/>
                                        </p:tgtEl>
                                        <p:attrNameLst>
                                          <p:attrName>ppt_x</p:attrName>
                                        </p:attrNameLst>
                                      </p:cBhvr>
                                      <p:tavLst>
                                        <p:tav tm="0">
                                          <p:val>
                                            <p:strVal val="#ppt_x"/>
                                          </p:val>
                                        </p:tav>
                                        <p:tav tm="100000">
                                          <p:val>
                                            <p:strVal val="#ppt_x"/>
                                          </p:val>
                                        </p:tav>
                                      </p:tavLst>
                                    </p:anim>
                                    <p:anim calcmode="lin" valueType="num">
                                      <p:cBhvr>
                                        <p:cTn id="28" dur="500" fill="hold"/>
                                        <p:tgtEl>
                                          <p:spTgt spid="1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anim calcmode="lin" valueType="num">
                                      <p:cBhvr>
                                        <p:cTn id="32" dur="500" fill="hold"/>
                                        <p:tgtEl>
                                          <p:spTgt spid="19"/>
                                        </p:tgtEl>
                                        <p:attrNameLst>
                                          <p:attrName>ppt_x</p:attrName>
                                        </p:attrNameLst>
                                      </p:cBhvr>
                                      <p:tavLst>
                                        <p:tav tm="0">
                                          <p:val>
                                            <p:strVal val="#ppt_x"/>
                                          </p:val>
                                        </p:tav>
                                        <p:tav tm="100000">
                                          <p:val>
                                            <p:strVal val="#ppt_x"/>
                                          </p:val>
                                        </p:tav>
                                      </p:tavLst>
                                    </p:anim>
                                    <p:anim calcmode="lin" valueType="num">
                                      <p:cBhvr>
                                        <p:cTn id="33" dur="500" fill="hold"/>
                                        <p:tgtEl>
                                          <p:spTgt spid="1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anim calcmode="lin" valueType="num">
                                      <p:cBhvr>
                                        <p:cTn id="37" dur="500" fill="hold"/>
                                        <p:tgtEl>
                                          <p:spTgt spid="20"/>
                                        </p:tgtEl>
                                        <p:attrNameLst>
                                          <p:attrName>ppt_x</p:attrName>
                                        </p:attrNameLst>
                                      </p:cBhvr>
                                      <p:tavLst>
                                        <p:tav tm="0">
                                          <p:val>
                                            <p:strVal val="#ppt_x"/>
                                          </p:val>
                                        </p:tav>
                                        <p:tav tm="100000">
                                          <p:val>
                                            <p:strVal val="#ppt_x"/>
                                          </p:val>
                                        </p:tav>
                                      </p:tavLst>
                                    </p:anim>
                                    <p:anim calcmode="lin" valueType="num">
                                      <p:cBhvr>
                                        <p:cTn id="38" dur="500" fill="hold"/>
                                        <p:tgtEl>
                                          <p:spTgt spid="2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anim calcmode="lin" valueType="num">
                                      <p:cBhvr>
                                        <p:cTn id="42" dur="500" fill="hold"/>
                                        <p:tgtEl>
                                          <p:spTgt spid="21"/>
                                        </p:tgtEl>
                                        <p:attrNameLst>
                                          <p:attrName>ppt_x</p:attrName>
                                        </p:attrNameLst>
                                      </p:cBhvr>
                                      <p:tavLst>
                                        <p:tav tm="0">
                                          <p:val>
                                            <p:strVal val="#ppt_x"/>
                                          </p:val>
                                        </p:tav>
                                        <p:tav tm="100000">
                                          <p:val>
                                            <p:strVal val="#ppt_x"/>
                                          </p:val>
                                        </p:tav>
                                      </p:tavLst>
                                    </p:anim>
                                    <p:anim calcmode="lin" valueType="num">
                                      <p:cBhvr>
                                        <p:cTn id="43"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animBg="1"/>
      <p:bldP spid="15" grpId="0"/>
      <p:bldP spid="18" grpId="0"/>
      <p:bldP spid="19" grpId="0"/>
      <p:bldP spid="20" grpId="0"/>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7.2	Hypothesis tests for a population mean</a:t>
            </a:r>
          </a:p>
        </p:txBody>
      </p:sp>
      <mc:AlternateContent xmlns:mc="http://schemas.openxmlformats.org/markup-compatibility/2006" xmlns:a14="http://schemas.microsoft.com/office/drawing/2010/main">
        <mc:Choice Requires="a14">
          <p:sp>
            <p:nvSpPr>
              <p:cNvPr id="12" name="矩形 47"/>
              <p:cNvSpPr>
                <a:spLocks noChangeArrowheads="1"/>
              </p:cNvSpPr>
              <p:nvPr/>
            </p:nvSpPr>
            <p:spPr bwMode="auto">
              <a:xfrm>
                <a:off x="510897" y="979546"/>
                <a:ext cx="11392927" cy="737906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rPr>
                  <a:t>③ Notice that the test statistic is same as the pivotal quantity we used to confidence interval in previous section. In fact, there is a one-to-one close relationship between confidence intervals and hypothesis tests.</a:t>
                </a: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For significance level </a:t>
                </a:r>
                <a14:m>
                  <m:oMath xmlns:m="http://schemas.openxmlformats.org/officeDocument/2006/math">
                    <m:r>
                      <m:rPr>
                        <m:sty m:val="p"/>
                      </m:r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α</m:t>
                    </m:r>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the</m:t>
                    </m:r>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acceptance</m:t>
                    </m:r>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region</m:t>
                    </m:r>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for</m:t>
                    </m:r>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the</m:t>
                    </m:r>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test</m:t>
                    </m:r>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is</m:t>
                    </m:r>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oMath>
                </a14:m>
                <a:endParaRPr lang="en-US" altLang="zh-CN" sz="2800" b="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a:lnSpc>
                    <a:spcPct val="120000"/>
                  </a:lnSpc>
                  <a:spcBef>
                    <a:spcPct val="0"/>
                  </a:spcBef>
                  <a:buNone/>
                </a:pPr>
                <a14:m>
                  <m:oMath xmlns:m="http://schemas.openxmlformats.org/officeDocument/2006/math">
                    <m:acc>
                      <m:accPr>
                        <m:chr m:val="̅"/>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𝑊</m:t>
                        </m:r>
                      </m:e>
                    </m:acc>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m:rPr>
                        <m:nor/>
                      </m:rP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m:rPr>
                        <m:nor/>
                      </m:rP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b>
                    </m:sSub>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ea typeface="Cambria Math" panose="02040503050406030204" pitchFamily="18" charset="0"/>
                    <a:cs typeface="+mn-ea"/>
                    <a:sym typeface="微软雅黑" pitchFamily="34" charset="-122"/>
                  </a:rPr>
                  <a:t> </a:t>
                </a:r>
                <a14:m>
                  <m:oMath xmlns:m="http://schemas.openxmlformats.org/officeDocument/2006/math">
                    <m:r>
                      <m:rPr>
                        <m:sty m:val="p"/>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z</m:t>
                    </m:r>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z</m:t>
                        </m:r>
                      </m:e>
                      <m:sub>
                        <m:r>
                          <a:rPr lang="zh-CN" altLang="en-US"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sub>
                    </m:sSub>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14:m>
                  <m:oMath xmlns:m="http://schemas.openxmlformats.org/officeDocument/2006/math">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m:rPr>
                        <m:nor/>
                      </m:rP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m:rPr>
                        <m:nor/>
                      </m:rP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b>
                    </m:sSub>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ea typeface="Cambria Math" panose="02040503050406030204" pitchFamily="18" charset="0"/>
                    <a:cs typeface="+mn-ea"/>
                    <a:sym typeface="微软雅黑" pitchFamily="34" charset="-122"/>
                  </a:rPr>
                  <a:t> </a:t>
                </a:r>
                <a14:m>
                  <m:oMath xmlns:m="http://schemas.openxmlformats.org/officeDocument/2006/math">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acc>
                          <m:accPr>
                            <m:chr m:val="̅"/>
                            <m:ctrlPr>
                              <a:rPr lang="zh-CN" altLang="en-US" sz="2800" i="1">
                                <a:solidFill>
                                  <a:schemeClr val="tx1">
                                    <a:lumMod val="65000"/>
                                    <a:lumOff val="35000"/>
                                  </a:schemeClr>
                                </a:solidFill>
                                <a:latin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cs typeface="+mn-ea"/>
                                <a:sym typeface="微软雅黑" pitchFamily="34" charset="-122"/>
                              </a:rPr>
                              <m:t>𝑥</m:t>
                            </m:r>
                          </m:e>
                        </m:acc>
                        <m:r>
                          <a:rPr lang="en-US" altLang="zh-CN" sz="2800" i="1">
                            <a:solidFill>
                              <a:schemeClr val="tx1">
                                <a:lumMod val="65000"/>
                                <a:lumOff val="35000"/>
                              </a:schemeClr>
                            </a:solidFill>
                            <a:latin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num>
                      <m:den>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num>
                          <m:den>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den>
                    </m:f>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z</m:t>
                        </m:r>
                      </m:e>
                      <m:sub>
                        <m:r>
                          <a:rPr lang="zh-CN" altLang="en-US"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sub>
                    </m:sSub>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endParaRPr lang="en-US" altLang="zh-CN" sz="2800" dirty="0">
                  <a:solidFill>
                    <a:schemeClr val="tx1">
                      <a:lumMod val="65000"/>
                      <a:lumOff val="35000"/>
                    </a:schemeClr>
                  </a:solidFill>
                  <a:ea typeface="Cambria Math" panose="02040503050406030204" pitchFamily="18" charset="0"/>
                  <a:cs typeface="+mn-ea"/>
                  <a:sym typeface="微软雅黑" pitchFamily="34" charset="-122"/>
                </a:endParaRP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It can be rewritten as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𝑊</m:t>
                        </m:r>
                      </m:e>
                    </m:acc>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m:rPr>
                        <m:nor/>
                      </m:rP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m:rPr>
                        <m:nor/>
                      </m:rP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b>
                    </m:sSub>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ea typeface="Cambria Math" panose="02040503050406030204" pitchFamily="18" charset="0"/>
                    <a:cs typeface="+mn-ea"/>
                    <a:sym typeface="微软雅黑" pitchFamily="34" charset="-122"/>
                  </a:rPr>
                  <a:t> </a:t>
                </a:r>
                <a14:m>
                  <m:oMath xmlns:m="http://schemas.openxmlformats.org/officeDocument/2006/math">
                    <m:acc>
                      <m:accPr>
                        <m:chr m:val="̅"/>
                        <m:ctrlPr>
                          <a:rPr lang="zh-CN" altLang="en-US" sz="2800" i="1">
                            <a:solidFill>
                              <a:schemeClr val="tx1">
                                <a:lumMod val="65000"/>
                                <a:lumOff val="35000"/>
                              </a:schemeClr>
                            </a:solidFill>
                            <a:latin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cs typeface="+mn-ea"/>
                            <a:sym typeface="微软雅黑" pitchFamily="34" charset="-122"/>
                          </a:rPr>
                          <m:t>𝑥</m:t>
                        </m:r>
                      </m:e>
                    </m:acc>
                    <m:r>
                      <a:rPr lang="en-US" altLang="zh-CN" sz="2800" i="1">
                        <a:solidFill>
                          <a:schemeClr val="tx1">
                            <a:lumMod val="65000"/>
                            <a:lumOff val="35000"/>
                          </a:schemeClr>
                        </a:solidFill>
                        <a:latin typeface="Cambria Math" panose="02040503050406030204" pitchFamily="18" charset="0"/>
                        <a:cs typeface="+mn-ea"/>
                        <a:sym typeface="微软雅黑" pitchFamily="34" charset="-122"/>
                      </a:rPr>
                      <m: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z</m:t>
                        </m:r>
                      </m:e>
                      <m:sub>
                        <m:r>
                          <a:rPr lang="zh-CN" altLang="en-US"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sub>
                    </m:sSub>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num>
                      <m:den>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endParaRPr lang="en-US" altLang="zh-CN" sz="2800" dirty="0">
                  <a:solidFill>
                    <a:schemeClr val="tx1">
                      <a:lumMod val="65000"/>
                      <a:lumOff val="35000"/>
                    </a:schemeClr>
                  </a:solidFill>
                  <a:ea typeface="Cambria Math" panose="02040503050406030204" pitchFamily="18" charset="0"/>
                  <a:cs typeface="+mn-ea"/>
                  <a:sym typeface="微软雅黑" pitchFamily="34" charset="-122"/>
                </a:endParaRPr>
              </a:p>
              <a:p>
                <a:pPr>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Let</a:t>
                </a:r>
                <a:r>
                  <a:rPr lang="en-US" altLang="zh-CN" sz="2800" dirty="0">
                    <a:solidFill>
                      <a:schemeClr val="tx1">
                        <a:lumMod val="65000"/>
                        <a:lumOff val="35000"/>
                      </a:schemeClr>
                    </a:solidFill>
                    <a:ea typeface="Cambria Math" panose="02040503050406030204" pitchFamily="18" charset="0"/>
                    <a:cs typeface="+mn-ea"/>
                    <a:sym typeface="微软雅黑" pitchFamily="34" charset="-122"/>
                  </a:rPr>
                  <a:t> </a:t>
                </a:r>
                <a14:m>
                  <m:oMath xmlns:m="http://schemas.openxmlformats.org/officeDocument/2006/math">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oMath>
                </a14:m>
                <a:r>
                  <a:rPr lang="en-US" altLang="zh-CN" sz="2800" b="0" dirty="0">
                    <a:solidFill>
                      <a:schemeClr val="tx1">
                        <a:lumMod val="65000"/>
                        <a:lumOff val="35000"/>
                      </a:schemeClr>
                    </a:solidFill>
                    <a:ea typeface="Cambria Math" panose="02040503050406030204" pitchFamily="18" charset="0"/>
                    <a:cs typeface="+mn-ea"/>
                    <a:sym typeface="微软雅黑" pitchFamily="34" charset="-122"/>
                  </a:rPr>
                  <a:t> </a:t>
                </a: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take any real value, a </a:t>
                </a: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m:rPr>
                        <m:sty m:val="p"/>
                      </m:r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α</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confidence</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interval</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of</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μ</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is</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obtained</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endParaRPr lang="en-US" altLang="zh-CN" sz="2800" b="0" dirty="0">
                  <a:solidFill>
                    <a:schemeClr val="tx1">
                      <a:lumMod val="65000"/>
                      <a:lumOff val="35000"/>
                    </a:schemeClr>
                  </a:solidFill>
                  <a:ea typeface="Cambria Math" panose="02040503050406030204" pitchFamily="18" charset="0"/>
                  <a:cs typeface="+mn-ea"/>
                  <a:sym typeface="微软雅黑" pitchFamily="34" charset="-122"/>
                </a:endParaRPr>
              </a:p>
              <a:p>
                <a:pPr>
                  <a:lnSpc>
                    <a:spcPct val="120000"/>
                  </a:lnSpc>
                  <a:spcBef>
                    <a:spcPct val="0"/>
                  </a:spcBef>
                  <a:buNone/>
                </a:pPr>
                <a14:m>
                  <m:oMathPara xmlns:m="http://schemas.openxmlformats.org/officeDocument/2006/math">
                    <m:oMathParaPr>
                      <m:jc m:val="centerGroup"/>
                    </m:oMathParaPr>
                    <m:oMath xmlns:m="http://schemas.openxmlformats.org/officeDocument/2006/math">
                      <m:acc>
                        <m:accPr>
                          <m:chr m:val="̅"/>
                          <m:ctrlPr>
                            <a:rPr lang="zh-CN" altLang="en-US" sz="2800" i="1">
                              <a:solidFill>
                                <a:schemeClr val="tx1">
                                  <a:lumMod val="65000"/>
                                  <a:lumOff val="35000"/>
                                </a:schemeClr>
                              </a:solidFill>
                              <a:latin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cs typeface="+mn-ea"/>
                              <a:sym typeface="微软雅黑" pitchFamily="34" charset="-122"/>
                            </a:rPr>
                            <m:t>𝑥</m:t>
                          </m:r>
                        </m:e>
                      </m:acc>
                      <m:r>
                        <a:rPr lang="en-US" altLang="zh-CN" sz="2800" i="1">
                          <a:solidFill>
                            <a:schemeClr val="tx1">
                              <a:lumMod val="65000"/>
                              <a:lumOff val="35000"/>
                            </a:schemeClr>
                          </a:solidFill>
                          <a:latin typeface="Cambria Math" panose="02040503050406030204" pitchFamily="18" charset="0"/>
                          <a:cs typeface="+mn-ea"/>
                          <a:sym typeface="微软雅黑" pitchFamily="34" charset="-122"/>
                        </a:rPr>
                        <m: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z</m:t>
                          </m:r>
                        </m:e>
                        <m:sub>
                          <m:r>
                            <a:rPr lang="zh-CN" altLang="en-US"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sub>
                      </m:sSub>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num>
                        <m:den>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,∞)=(121.01,∞)</m:t>
                      </m:r>
                    </m:oMath>
                  </m:oMathPara>
                </a14:m>
                <a:endParaRPr lang="en-US" altLang="zh-CN" sz="2800" b="0" dirty="0">
                  <a:solidFill>
                    <a:schemeClr val="tx1">
                      <a:lumMod val="65000"/>
                      <a:lumOff val="35000"/>
                    </a:schemeClr>
                  </a:solidFill>
                  <a:ea typeface="Cambria Math" panose="02040503050406030204" pitchFamily="18" charset="0"/>
                  <a:cs typeface="+mn-ea"/>
                  <a:sym typeface="微软雅黑" pitchFamily="34" charset="-122"/>
                </a:endParaRPr>
              </a:p>
              <a:p>
                <a:pPr>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Since 120 is out of this interval, H0 should be rejected</a:t>
                </a:r>
              </a:p>
              <a:p>
                <a:pPr>
                  <a:lnSpc>
                    <a:spcPct val="120000"/>
                  </a:lnSpc>
                  <a:spcBef>
                    <a:spcPct val="0"/>
                  </a:spcBef>
                  <a:buNone/>
                </a:pPr>
                <a:endParaRPr lang="en-US" altLang="zh-CN" sz="2800" dirty="0">
                  <a:solidFill>
                    <a:schemeClr val="tx1">
                      <a:lumMod val="65000"/>
                      <a:lumOff val="35000"/>
                    </a:schemeClr>
                  </a:solidFill>
                  <a:ea typeface="Cambria Math" panose="02040503050406030204" pitchFamily="18" charset="0"/>
                  <a:cs typeface="+mn-ea"/>
                  <a:sym typeface="微软雅黑" pitchFamily="34" charset="-122"/>
                </a:endParaRPr>
              </a:p>
              <a:p>
                <a:pPr>
                  <a:lnSpc>
                    <a:spcPct val="120000"/>
                  </a:lnSpc>
                  <a:spcBef>
                    <a:spcPct val="0"/>
                  </a:spcBef>
                  <a:buNone/>
                </a:pP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pPr>
                <a:endParaRPr lang="en-US" altLang="zh-CN" sz="2800" b="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2" name="矩形 47"/>
              <p:cNvSpPr>
                <a:spLocks noRot="1" noChangeAspect="1" noMove="1" noResize="1" noEditPoints="1" noAdjustHandles="1" noChangeArrowheads="1" noChangeShapeType="1" noTextEdit="1"/>
              </p:cNvSpPr>
              <p:nvPr/>
            </p:nvSpPr>
            <p:spPr bwMode="auto">
              <a:xfrm>
                <a:off x="510897" y="979546"/>
                <a:ext cx="11392927" cy="7379063"/>
              </a:xfrm>
              <a:prstGeom prst="rect">
                <a:avLst/>
              </a:prstGeom>
              <a:blipFill>
                <a:blip r:embed="rId3"/>
                <a:stretch>
                  <a:fillRect l="-1124" t="-413" r="-53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340152551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7.2	Hypothesis tests for a population mean</a:t>
            </a:r>
          </a:p>
        </p:txBody>
      </p:sp>
      <mc:AlternateContent xmlns:mc="http://schemas.openxmlformats.org/markup-compatibility/2006" xmlns:a14="http://schemas.microsoft.com/office/drawing/2010/main">
        <mc:Choice Requires="a14">
          <p:sp>
            <p:nvSpPr>
              <p:cNvPr id="11" name="矩形 47"/>
              <p:cNvSpPr>
                <a:spLocks noChangeArrowheads="1"/>
              </p:cNvSpPr>
              <p:nvPr/>
            </p:nvSpPr>
            <p:spPr bwMode="auto">
              <a:xfrm>
                <a:off x="546072" y="1000658"/>
                <a:ext cx="11099855" cy="5902185"/>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4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4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p>
              <a:p>
                <a:pPr>
                  <a:spcBef>
                    <a:spcPct val="0"/>
                  </a:spcBef>
                  <a:buNone/>
                </a:pPr>
                <a:r>
                  <a:rPr lang="en-US" altLang="zh-CN" sz="2400" b="1" dirty="0">
                    <a:solidFill>
                      <a:schemeClr val="bg2">
                        <a:lumMod val="50000"/>
                      </a:schemeClr>
                    </a:solidFill>
                    <a:latin typeface="Cambria Math" panose="02040503050406030204" pitchFamily="18" charset="0"/>
                    <a:ea typeface="Thorndale Duospace WT J" panose="02020609050405020304" pitchFamily="49" charset="-122"/>
                    <a:cs typeface="+mn-ea"/>
                    <a:sym typeface="微软雅黑" pitchFamily="34" charset="-122"/>
                  </a:rPr>
                  <a:t>(2)</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power 1 − β of the test (the likelihood of avoiding a Type II</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error) is the probability of correctly rejecting the null hypothesis when it is false. Let’s consider</a:t>
                </a:r>
              </a:p>
              <a:p>
                <a:pPr algn="ctr">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H0 : µ ≤ 120, H1 : µ &gt; 120 </a:t>
                </a:r>
              </a:p>
              <a:p>
                <a:pPr>
                  <a:spcBef>
                    <a:spcPct val="0"/>
                  </a:spcBef>
                  <a:buNone/>
                </a:pPr>
                <a14:m>
                  <m:oMathPara xmlns:m="http://schemas.openxmlformats.org/officeDocument/2006/math">
                    <m:oMathParaPr>
                      <m:jc m:val="centerGroup"/>
                    </m:oMathParaPr>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m:rPr>
                          <m:sty m:val="p"/>
                        </m:r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β</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P</m:t>
                      </m:r>
                      <m:d>
                        <m:dPr>
                          <m:begChr m:val="["/>
                          <m:end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reject</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H</m:t>
                              </m:r>
                            </m:e>
                            <m:sub>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e>
                      </m:d>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H</m:t>
                          </m:r>
                        </m:e>
                        <m:sub>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is</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true</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m:oMathPara>
                </a14:m>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P[</a:t>
                </a:r>
                <a14:m>
                  <m:oMath xmlns:m="http://schemas.openxmlformats.org/officeDocument/2006/math">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acc>
                          <m:accPr>
                            <m:chr m:val="̅"/>
                            <m:ctrlPr>
                              <a:rPr lang="zh-CN" altLang="en-US" sz="2800" i="1">
                                <a:solidFill>
                                  <a:schemeClr val="tx1">
                                    <a:lumMod val="65000"/>
                                    <a:lumOff val="35000"/>
                                  </a:schemeClr>
                                </a:solidFill>
                                <a:latin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cs typeface="+mn-ea"/>
                                <a:sym typeface="微软雅黑" pitchFamily="34" charset="-122"/>
                              </a:rPr>
                              <m:t>𝑋</m:t>
                            </m:r>
                          </m:e>
                        </m:acc>
                        <m:r>
                          <a:rPr lang="en-US" altLang="zh-CN" sz="2800" i="1">
                            <a:solidFill>
                              <a:schemeClr val="tx1">
                                <a:lumMod val="65000"/>
                                <a:lumOff val="35000"/>
                              </a:schemeClr>
                            </a:solidFill>
                            <a:latin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num>
                      <m:den>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num>
                          <m:den>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den>
                    </m:f>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z</m:t>
                        </m:r>
                      </m:e>
                      <m:sub>
                        <m:r>
                          <a:rPr lang="zh-CN" altLang="en-US"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sub>
                    </m:sSub>
                    <m:d>
                      <m:dPr>
                        <m:begChr m:val="|"/>
                        <m:endChr m:val="]"/>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0"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e>
                    </m:d>
                  </m:oMath>
                </a14:m>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P[</a:t>
                </a:r>
                <a14:m>
                  <m:oMath xmlns:m="http://schemas.openxmlformats.org/officeDocument/2006/math">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acc>
                          <m:accPr>
                            <m:chr m:val="̅"/>
                            <m:ctrlPr>
                              <a:rPr lang="zh-CN" altLang="en-US" sz="2800" i="1">
                                <a:solidFill>
                                  <a:schemeClr val="tx1">
                                    <a:lumMod val="65000"/>
                                    <a:lumOff val="35000"/>
                                  </a:schemeClr>
                                </a:solidFill>
                                <a:latin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cs typeface="+mn-ea"/>
                                <a:sym typeface="微软雅黑" pitchFamily="34" charset="-122"/>
                              </a:rPr>
                              <m:t>𝑋</m:t>
                            </m:r>
                          </m:e>
                        </m:acc>
                        <m:r>
                          <a:rPr lang="en-US" altLang="zh-CN" sz="2800" i="1">
                            <a:solidFill>
                              <a:schemeClr val="tx1">
                                <a:lumMod val="65000"/>
                                <a:lumOff val="35000"/>
                              </a:schemeClr>
                            </a:solidFill>
                            <a:latin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num>
                      <m:den>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num>
                          <m:den>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den>
                    </m:f>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z</m:t>
                        </m:r>
                      </m:e>
                      <m:sub>
                        <m:r>
                          <a:rPr lang="zh-CN" altLang="en-US"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sub>
                    </m:sSub>
                  </m:oMath>
                </a14:m>
                <a:r>
                  <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ea typeface="Cambria Math" panose="02040503050406030204" pitchFamily="18" charset="0"/>
                    <a:cs typeface="+mn-ea"/>
                    <a:sym typeface="微软雅黑" pitchFamily="34" charset="-122"/>
                  </a:rPr>
                  <a:t> </a:t>
                </a:r>
                <a14:m>
                  <m:oMath xmlns:m="http://schemas.openxmlformats.org/officeDocument/2006/math">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i="1">
                            <a:solidFill>
                              <a:schemeClr val="tx1">
                                <a:lumMod val="65000"/>
                                <a:lumOff val="35000"/>
                              </a:schemeClr>
                            </a:solidFill>
                            <a:latin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num>
                      <m:den>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num>
                          <m:den>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den>
                    </m:f>
                    <m:d>
                      <m:dPr>
                        <m:begChr m:val="|"/>
                        <m:endChr m:val="]"/>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e>
                    </m:d>
                  </m:oMath>
                </a14:m>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a:t>
                </a: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𝑃</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𝑍</m:t>
                    </m:r>
                  </m:oMath>
                </a14:m>
                <a:r>
                  <a:rPr lang="en-US" altLang="zh-CN" sz="2800" dirty="0">
                    <a:solidFill>
                      <a:schemeClr val="tx1">
                        <a:lumMod val="65000"/>
                        <a:lumOff val="35000"/>
                      </a:schemeClr>
                    </a:solidFill>
                    <a:ea typeface="Cambria Math" panose="02040503050406030204" pitchFamily="18" charset="0"/>
                    <a:cs typeface="+mn-ea"/>
                    <a:sym typeface="微软雅黑" pitchFamily="34" charset="-122"/>
                  </a:rPr>
                  <a:t> </a:t>
                </a:r>
                <a14:m>
                  <m:oMath xmlns:m="http://schemas.openxmlformats.org/officeDocument/2006/math">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z</m:t>
                        </m:r>
                      </m:e>
                      <m:sub>
                        <m:r>
                          <a:rPr lang="zh-CN" altLang="en-US"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sub>
                    </m:sSub>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ea typeface="Cambria Math" panose="02040503050406030204" pitchFamily="18" charset="0"/>
                    <a:cs typeface="+mn-ea"/>
                    <a:sym typeface="微软雅黑" pitchFamily="34" charset="-122"/>
                  </a:rPr>
                  <a:t> </a:t>
                </a:r>
                <a14:m>
                  <m:oMath xmlns:m="http://schemas.openxmlformats.org/officeDocument/2006/math">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i="1">
                            <a:solidFill>
                              <a:schemeClr val="tx1">
                                <a:lumMod val="65000"/>
                                <a:lumOff val="35000"/>
                              </a:schemeClr>
                            </a:solidFill>
                            <a:latin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num>
                      <m:den>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num>
                          <m:den>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den>
                    </m:f>
                  </m:oMath>
                </a14:m>
                <a:r>
                  <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m:rPr>
                        <m:sty m:val="p"/>
                      </m:r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Φ</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z</m:t>
                        </m:r>
                      </m:e>
                      <m:sub>
                        <m:r>
                          <a:rPr lang="zh-CN" altLang="en-US"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sub>
                    </m:sSub>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ea typeface="Cambria Math" panose="02040503050406030204" pitchFamily="18" charset="0"/>
                        <a:cs typeface="+mn-ea"/>
                        <a:sym typeface="微软雅黑" pitchFamily="34" charset="-122"/>
                      </a:rPr>
                      <m:t> </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i="1">
                            <a:solidFill>
                              <a:schemeClr val="tx1">
                                <a:lumMod val="65000"/>
                                <a:lumOff val="35000"/>
                              </a:schemeClr>
                            </a:solidFill>
                            <a:latin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num>
                      <m:den>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num>
                          <m:den>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den>
                    </m:f>
                  </m:oMath>
                </a14:m>
                <a:r>
                  <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m:rPr>
                        <m:sty m:val="p"/>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Φ</m:t>
                    </m:r>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1.645</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ea typeface="Cambria Math" panose="02040503050406030204" pitchFamily="18" charset="0"/>
                        <a:cs typeface="+mn-ea"/>
                        <a:sym typeface="微软雅黑" pitchFamily="34" charset="-122"/>
                      </a:rPr>
                      <m:t> </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120</m:t>
                        </m:r>
                        <m:r>
                          <a:rPr lang="en-US" altLang="zh-CN" sz="2800" i="1">
                            <a:solidFill>
                              <a:schemeClr val="tx1">
                                <a:lumMod val="65000"/>
                                <a:lumOff val="35000"/>
                              </a:schemeClr>
                            </a:solidFill>
                            <a:latin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num>
                      <m:den>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30</m:t>
                            </m:r>
                          </m:num>
                          <m:den>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50</m:t>
                                </m:r>
                              </m:e>
                            </m:rad>
                          </m:den>
                        </m:f>
                      </m:den>
                    </m:f>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1" name="矩形 47"/>
              <p:cNvSpPr>
                <a:spLocks noRot="1" noChangeAspect="1" noMove="1" noResize="1" noEditPoints="1" noAdjustHandles="1" noChangeArrowheads="1" noChangeShapeType="1" noTextEdit="1"/>
              </p:cNvSpPr>
              <p:nvPr/>
            </p:nvSpPr>
            <p:spPr bwMode="auto">
              <a:xfrm>
                <a:off x="546072" y="1000658"/>
                <a:ext cx="11099855" cy="5902185"/>
              </a:xfrm>
              <a:prstGeom prst="rect">
                <a:avLst/>
              </a:prstGeom>
              <a:blipFill>
                <a:blip r:embed="rId3"/>
                <a:stretch>
                  <a:fillRect l="-1154" t="-826" r="-247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12266086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200412" y="1385611"/>
                <a:ext cx="12585468" cy="52321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power is a function of </a:t>
                </a:r>
                <a14:m>
                  <m:oMath xmlns:m="http://schemas.openxmlformats.org/officeDocument/2006/math">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b="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As µ1 goes up, the power 1 − β of the test rises.</a:t>
                </a:r>
              </a:p>
            </p:txBody>
          </p:sp>
        </mc:Choice>
        <mc:Fallback xmlns="">
          <p:sp>
            <p:nvSpPr>
              <p:cNvPr id="27" name="矩形 47"/>
              <p:cNvSpPr>
                <a:spLocks noRot="1" noChangeAspect="1" noMove="1" noResize="1" noEditPoints="1" noAdjustHandles="1" noChangeArrowheads="1" noChangeShapeType="1" noTextEdit="1"/>
              </p:cNvSpPr>
              <p:nvPr/>
            </p:nvSpPr>
            <p:spPr bwMode="auto">
              <a:xfrm>
                <a:off x="200412" y="1385611"/>
                <a:ext cx="12585468" cy="523212"/>
              </a:xfrm>
              <a:prstGeom prst="rect">
                <a:avLst/>
              </a:prstGeom>
              <a:blipFill>
                <a:blip r:embed="rId3"/>
                <a:stretch>
                  <a:fillRect l="-1017" t="-11628" b="-3139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7.2	Hypothesis tests for a population mean</a:t>
            </a:r>
          </a:p>
        </p:txBody>
      </p:sp>
      <p:pic>
        <p:nvPicPr>
          <p:cNvPr id="6" name="图片 5">
            <a:extLst>
              <a:ext uri="{FF2B5EF4-FFF2-40B4-BE49-F238E27FC236}">
                <a16:creationId xmlns:a16="http://schemas.microsoft.com/office/drawing/2014/main" id="{31F2EFC6-A178-EE26-0A06-48FFB2C7BDE2}"/>
              </a:ext>
            </a:extLst>
          </p:cNvPr>
          <p:cNvPicPr>
            <a:picLocks noChangeAspect="1"/>
          </p:cNvPicPr>
          <p:nvPr/>
        </p:nvPicPr>
        <p:blipFill>
          <a:blip r:embed="rId4"/>
          <a:stretch>
            <a:fillRect/>
          </a:stretch>
        </p:blipFill>
        <p:spPr>
          <a:xfrm>
            <a:off x="565535" y="2208172"/>
            <a:ext cx="5133321" cy="4026373"/>
          </a:xfrm>
          <a:prstGeom prst="rect">
            <a:avLst/>
          </a:prstGeom>
        </p:spPr>
      </p:pic>
      <p:pic>
        <p:nvPicPr>
          <p:cNvPr id="8" name="图片 7">
            <a:extLst>
              <a:ext uri="{FF2B5EF4-FFF2-40B4-BE49-F238E27FC236}">
                <a16:creationId xmlns:a16="http://schemas.microsoft.com/office/drawing/2014/main" id="{3649F025-5C27-6A5C-6208-95A942C5F7A6}"/>
              </a:ext>
            </a:extLst>
          </p:cNvPr>
          <p:cNvPicPr>
            <a:picLocks noChangeAspect="1"/>
          </p:cNvPicPr>
          <p:nvPr/>
        </p:nvPicPr>
        <p:blipFill>
          <a:blip r:embed="rId5"/>
          <a:stretch>
            <a:fillRect/>
          </a:stretch>
        </p:blipFill>
        <p:spPr>
          <a:xfrm>
            <a:off x="6493146" y="2155303"/>
            <a:ext cx="4581525" cy="4629150"/>
          </a:xfrm>
          <a:prstGeom prst="rect">
            <a:avLst/>
          </a:prstGeom>
        </p:spPr>
      </p:pic>
    </p:spTree>
    <p:extLst>
      <p:ext uri="{BB962C8B-B14F-4D97-AF65-F5344CB8AC3E}">
        <p14:creationId xmlns:p14="http://schemas.microsoft.com/office/powerpoint/2010/main" val="20522628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630814" cy="810454"/>
          </a:xfrm>
        </p:spPr>
        <p:txBody>
          <a:bodyPr/>
          <a:lstStyle/>
          <a:p>
            <a:r>
              <a:rPr lang="en-US" altLang="zh-CN" sz="2400" dirty="0">
                <a:solidFill>
                  <a:schemeClr val="tx2"/>
                </a:solidFill>
                <a:latin typeface="+mj-ea"/>
                <a:cs typeface="+mn-ea"/>
              </a:rPr>
              <a:t>7.2	Hypothesis tests for a population mean</a:t>
            </a:r>
          </a:p>
        </p:txBody>
      </p:sp>
      <mc:AlternateContent xmlns:mc="http://schemas.openxmlformats.org/markup-compatibility/2006" xmlns:a14="http://schemas.microsoft.com/office/drawing/2010/main">
        <mc:Choice Requires="a14">
          <p:sp>
            <p:nvSpPr>
              <p:cNvPr id="10" name="矩形 47"/>
              <p:cNvSpPr>
                <a:spLocks noChangeArrowheads="1"/>
              </p:cNvSpPr>
              <p:nvPr/>
            </p:nvSpPr>
            <p:spPr bwMode="auto">
              <a:xfrm>
                <a:off x="765041" y="1407234"/>
                <a:ext cx="10812715" cy="314707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In fact, to increase the power of a test, one may do any of the following: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increase the effect size |µ1 − µ0| </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difference between the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nulland</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alternative values) ; </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(ii) increase the sample size n; </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(iii) Decrease the variability </a:t>
                </a:r>
                <a14:m>
                  <m:oMath xmlns:m="http://schemas.openxmlformats.org/officeDocument/2006/math">
                    <m:sSup>
                      <m:sSup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p>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in the sample; </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(iv) increase the significance level α of the test.</a:t>
                </a:r>
                <a:endParaRPr lang="en-US" altLang="zh-CN" sz="2800" dirty="0">
                  <a:solidFill>
                    <a:srgbClr val="FF0000"/>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0" name="矩形 47"/>
              <p:cNvSpPr>
                <a:spLocks noRot="1" noChangeAspect="1" noMove="1" noResize="1" noEditPoints="1" noAdjustHandles="1" noChangeArrowheads="1" noChangeShapeType="1" noTextEdit="1"/>
              </p:cNvSpPr>
              <p:nvPr/>
            </p:nvSpPr>
            <p:spPr bwMode="auto">
              <a:xfrm>
                <a:off x="765041" y="1407234"/>
                <a:ext cx="10812715" cy="3147072"/>
              </a:xfrm>
              <a:prstGeom prst="rect">
                <a:avLst/>
              </a:prstGeom>
              <a:blipFill>
                <a:blip r:embed="rId3"/>
                <a:stretch>
                  <a:fillRect l="-1127" t="-969" r="-2537" b="-445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21030501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7.2	Hypothesis tests for a population mean</a:t>
            </a:r>
          </a:p>
        </p:txBody>
      </p:sp>
      <mc:AlternateContent xmlns:mc="http://schemas.openxmlformats.org/markup-compatibility/2006" xmlns:a14="http://schemas.microsoft.com/office/drawing/2010/main">
        <mc:Choice Requires="a14">
          <p:sp>
            <p:nvSpPr>
              <p:cNvPr id="13" name="矩形 47"/>
              <p:cNvSpPr>
                <a:spLocks noChangeArrowheads="1"/>
              </p:cNvSpPr>
              <p:nvPr/>
            </p:nvSpPr>
            <p:spPr bwMode="auto">
              <a:xfrm>
                <a:off x="710766" y="1395602"/>
                <a:ext cx="11109932" cy="3201125"/>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population variance </a:t>
                </a:r>
                <a14:m>
                  <m:oMath xmlns:m="http://schemas.openxmlformats.org/officeDocument/2006/math">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is unknown, Z-test can not be applied. </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Since sample variance </a:t>
                </a:r>
                <a14:m>
                  <m:oMath xmlns:m="http://schemas.openxmlformats.org/officeDocument/2006/math">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𝑆</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is an unbiased estimator of </a:t>
                </a:r>
                <a14:m>
                  <m:oMath xmlns:m="http://schemas.openxmlformats.org/officeDocument/2006/math">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T-test will be used. The test statistic under the null hypothesis H0 is</a:t>
                </a:r>
              </a:p>
              <a:p>
                <a:pPr>
                  <a:spcBef>
                    <a:spcPct val="0"/>
                  </a:spcBef>
                  <a:buNone/>
                </a:pPr>
                <a14:m>
                  <m:oMathPara xmlns:m="http://schemas.openxmlformats.org/officeDocument/2006/math">
                    <m:oMathParaPr>
                      <m:jc m:val="centerGroup"/>
                    </m:oMathParaPr>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𝑇</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acc>
                            <m:accPr>
                              <m: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acc>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𝑆</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ad>
                            <m:radPr>
                              <m:degHide m:val="on"/>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𝑡</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oMath>
                  </m:oMathPara>
                </a14:m>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procedures are similar to those in Z-test and summarized in Table.</a:t>
                </a:r>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3" name="矩形 47"/>
              <p:cNvSpPr>
                <a:spLocks noRot="1" noChangeAspect="1" noMove="1" noResize="1" noEditPoints="1" noAdjustHandles="1" noChangeArrowheads="1" noChangeShapeType="1" noTextEdit="1"/>
              </p:cNvSpPr>
              <p:nvPr/>
            </p:nvSpPr>
            <p:spPr bwMode="auto">
              <a:xfrm>
                <a:off x="710766" y="1395602"/>
                <a:ext cx="11109932" cy="3201125"/>
              </a:xfrm>
              <a:prstGeom prst="rect">
                <a:avLst/>
              </a:prstGeom>
              <a:blipFill>
                <a:blip r:embed="rId3"/>
                <a:stretch>
                  <a:fillRect l="-1153" t="-209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4" name="图片 3">
            <a:extLst>
              <a:ext uri="{FF2B5EF4-FFF2-40B4-BE49-F238E27FC236}">
                <a16:creationId xmlns:a16="http://schemas.microsoft.com/office/drawing/2014/main" id="{01F9FC02-4F88-B0E7-3B37-685C560B467A}"/>
              </a:ext>
            </a:extLst>
          </p:cNvPr>
          <p:cNvPicPr>
            <a:picLocks noChangeAspect="1"/>
          </p:cNvPicPr>
          <p:nvPr/>
        </p:nvPicPr>
        <p:blipFill>
          <a:blip r:embed="rId4"/>
          <a:stretch>
            <a:fillRect/>
          </a:stretch>
        </p:blipFill>
        <p:spPr>
          <a:xfrm>
            <a:off x="1396807" y="4162806"/>
            <a:ext cx="9858625" cy="2599184"/>
          </a:xfrm>
          <a:prstGeom prst="rect">
            <a:avLst/>
          </a:prstGeom>
        </p:spPr>
      </p:pic>
    </p:spTree>
    <p:extLst>
      <p:ext uri="{BB962C8B-B14F-4D97-AF65-F5344CB8AC3E}">
        <p14:creationId xmlns:p14="http://schemas.microsoft.com/office/powerpoint/2010/main" val="32632242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466038" y="1344352"/>
            <a:ext cx="11259923" cy="3539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spcBef>
                <a:spcPct val="0"/>
              </a:spcBef>
              <a:buNone/>
            </a:pPr>
            <a:r>
              <a:rPr kumimoji="0" lang="en-US" altLang="zh-CN" sz="28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微软雅黑" pitchFamily="34" charset="-122"/>
              </a:rPr>
              <a:t>Example 7.2.2</a:t>
            </a:r>
            <a:r>
              <a:rPr kumimoji="0" lang="zh-CN" altLang="en-US" sz="28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微软雅黑" pitchFamily="34" charset="-122"/>
              </a:rPr>
              <a:t> </a:t>
            </a: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To test whether the average weight of student population is different from 140 lb. A random sample of 22 students’ weights from student population is selected. The observations are as follows: 135, 119,106, 135, 180, 108, 128, 160, 143, 175, 170, 205, 195, 185, 182, 150, 175, 190, 180, 195, 220, 235. Suppose the population is normally distributed, conduct an appropriate hypothesis test using α = 0.05.</a:t>
            </a:r>
          </a:p>
          <a:p>
            <a:pPr lvl="0">
              <a:spcBef>
                <a:spcPct val="0"/>
              </a:spcBef>
              <a:buNone/>
            </a:pPr>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7.2	Hypothesis tests for a population mean</a:t>
            </a:r>
          </a:p>
        </p:txBody>
      </p:sp>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0F54D52C-876F-3C79-9905-9188827A0E5E}"/>
                  </a:ext>
                </a:extLst>
              </p:cNvPr>
              <p:cNvSpPr txBox="1"/>
              <p:nvPr/>
            </p:nvSpPr>
            <p:spPr>
              <a:xfrm>
                <a:off x="593889" y="4562573"/>
                <a:ext cx="9681327" cy="1661993"/>
              </a:xfrm>
              <a:prstGeom prst="rect">
                <a:avLst/>
              </a:prstGeom>
              <a:noFill/>
            </p:spPr>
            <p:txBody>
              <a:bodyPr wrap="square" rtlCol="0">
                <a:spAutoFit/>
              </a:bodyPr>
              <a:lstStyle/>
              <a:p>
                <a:pPr lvl="0">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Let </a:t>
                </a:r>
                <a14:m>
                  <m:oMath xmlns:m="http://schemas.openxmlformats.org/officeDocument/2006/math">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μ</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the average weight of student population.</a:t>
                </a:r>
              </a:p>
              <a:p>
                <a:pPr lvl="0">
                  <a:spcBef>
                    <a:spcPct val="0"/>
                  </a:spcBef>
                  <a:buNone/>
                </a:pPr>
                <a14:m>
                  <m:oMathPara xmlns:m="http://schemas.openxmlformats.org/officeDocument/2006/math">
                    <m:oMathParaPr>
                      <m:jc m:val="centerGroup"/>
                    </m:oMathParaPr>
                    <m:oMath xmlns:m="http://schemas.openxmlformats.org/officeDocument/2006/math">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=140, </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≠140</m:t>
                      </m:r>
                    </m:oMath>
                  </m:oMathPara>
                </a14:m>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endParaRPr lang="zh-CN" altLang="en-US" dirty="0"/>
              </a:p>
            </p:txBody>
          </p:sp>
        </mc:Choice>
        <mc:Fallback xmlns="">
          <p:sp>
            <p:nvSpPr>
              <p:cNvPr id="3" name="文本框 2">
                <a:extLst>
                  <a:ext uri="{FF2B5EF4-FFF2-40B4-BE49-F238E27FC236}">
                    <a16:creationId xmlns:a16="http://schemas.microsoft.com/office/drawing/2014/main" id="{0F54D52C-876F-3C79-9905-9188827A0E5E}"/>
                  </a:ext>
                </a:extLst>
              </p:cNvPr>
              <p:cNvSpPr txBox="1">
                <a:spLocks noRot="1" noChangeAspect="1" noMove="1" noResize="1" noEditPoints="1" noAdjustHandles="1" noChangeArrowheads="1" noChangeShapeType="1" noTextEdit="1"/>
              </p:cNvSpPr>
              <p:nvPr/>
            </p:nvSpPr>
            <p:spPr>
              <a:xfrm>
                <a:off x="593889" y="4562573"/>
                <a:ext cx="9681327" cy="1661993"/>
              </a:xfrm>
              <a:prstGeom prst="rect">
                <a:avLst/>
              </a:prstGeom>
              <a:blipFill>
                <a:blip r:embed="rId3"/>
                <a:stretch>
                  <a:fillRect l="-1259" t="-293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20173118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10766" y="1214497"/>
                <a:ext cx="11099855" cy="363149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① Since </a:t>
                </a:r>
                <a14:m>
                  <m:oMath xmlns:m="http://schemas.openxmlformats.org/officeDocument/2006/math">
                    <m:sSup>
                      <m:sSup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is unknown, we use the T-test. The test statistic is</a:t>
                </a:r>
              </a:p>
              <a:p>
                <a:pPr>
                  <a:spcBef>
                    <a:spcPct val="0"/>
                  </a:spcBef>
                  <a:buNone/>
                </a:pPr>
                <a14:m>
                  <m:oMathPara xmlns:m="http://schemas.openxmlformats.org/officeDocument/2006/math">
                    <m:oMathParaPr>
                      <m:jc m:val="centerGroup"/>
                    </m:oMathParaPr>
                    <m:oMath xmlns:m="http://schemas.openxmlformats.org/officeDocument/2006/math">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𝑇</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acc>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𝑆</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𝑡</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The rejection region is </a:t>
                </a:r>
              </a:p>
              <a:p>
                <a:pPr>
                  <a:spcBef>
                    <a:spcPct val="0"/>
                  </a:spcBef>
                  <a:buNone/>
                </a:pP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𝑊</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m:rPr>
                        <m:nor/>
                      </m:rP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m:rPr>
                        <m:nor/>
                      </m:rP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b>
                    </m:sSub>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ea typeface="Cambria Math" panose="02040503050406030204" pitchFamily="18" charset="0"/>
                    <a:cs typeface="+mn-ea"/>
                    <a:sym typeface="微软雅黑" pitchFamily="34" charset="-122"/>
                  </a:rPr>
                  <a:t> </a:t>
                </a:r>
                <a14:m>
                  <m:oMath xmlns:m="http://schemas.openxmlformats.org/officeDocument/2006/math">
                    <m:r>
                      <m:rPr>
                        <m:sty m:val="p"/>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t</m:t>
                    </m:r>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b="0" i="0"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t</m:t>
                        </m:r>
                      </m:e>
                      <m:sub>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0.025</m:t>
                        </m:r>
                      </m:sub>
                    </m:sSub>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(21)</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14:m>
                  <m:oMath xmlns:m="http://schemas.openxmlformats.org/officeDocument/2006/math">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m:rPr>
                        <m:nor/>
                      </m:rP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m:rPr>
                        <m:nor/>
                      </m:rP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b>
                    </m:sSub>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ea typeface="Cambria Math" panose="02040503050406030204" pitchFamily="18" charset="0"/>
                    <a:cs typeface="+mn-ea"/>
                    <a:sym typeface="微软雅黑" pitchFamily="34" charset="-122"/>
                  </a:rPr>
                  <a:t> </a:t>
                </a:r>
                <a14:m>
                  <m:oMath xmlns:m="http://schemas.openxmlformats.org/officeDocument/2006/math">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acc>
                          <m:accPr>
                            <m:chr m:val="̅"/>
                            <m:ctrlPr>
                              <a:rPr lang="zh-CN" altLang="en-US" sz="2800" i="1">
                                <a:solidFill>
                                  <a:schemeClr val="tx1">
                                    <a:lumMod val="65000"/>
                                    <a:lumOff val="35000"/>
                                  </a:schemeClr>
                                </a:solidFill>
                                <a:latin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cs typeface="+mn-ea"/>
                                <a:sym typeface="微软雅黑" pitchFamily="34" charset="-122"/>
                              </a:rPr>
                              <m:t>𝑥</m:t>
                            </m:r>
                          </m:e>
                        </m:acc>
                        <m:r>
                          <a:rPr lang="en-US" altLang="zh-CN" sz="2800" i="1">
                            <a:solidFill>
                              <a:schemeClr val="tx1">
                                <a:lumMod val="65000"/>
                                <a:lumOff val="35000"/>
                              </a:schemeClr>
                            </a:solidFill>
                            <a:latin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num>
                      <m:den>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𝑠</m:t>
                            </m:r>
                          </m:num>
                          <m:den>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den>
                    </m:f>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2.0796</m:t>
                    </m:r>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endParaRPr lang="en-US" altLang="zh-CN" sz="2800" dirty="0">
                  <a:solidFill>
                    <a:schemeClr val="tx1">
                      <a:lumMod val="65000"/>
                      <a:lumOff val="35000"/>
                    </a:schemeClr>
                  </a:solidFill>
                  <a:ea typeface="Cambria Math" panose="02040503050406030204" pitchFamily="18" charset="0"/>
                  <a:cs typeface="+mn-ea"/>
                  <a:sym typeface="微软雅黑" pitchFamily="34" charset="-122"/>
                </a:endParaRPr>
              </a:p>
              <a:p>
                <a:pPr>
                  <a:spcBef>
                    <a:spcPct val="0"/>
                  </a:spcBef>
                  <a:buNone/>
                </a:pPr>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27" name="矩形 47"/>
              <p:cNvSpPr>
                <a:spLocks noRot="1" noChangeAspect="1" noMove="1" noResize="1" noEditPoints="1" noAdjustHandles="1" noChangeArrowheads="1" noChangeShapeType="1" noTextEdit="1"/>
              </p:cNvSpPr>
              <p:nvPr/>
            </p:nvSpPr>
            <p:spPr bwMode="auto">
              <a:xfrm>
                <a:off x="710766" y="1214497"/>
                <a:ext cx="11099855" cy="3631499"/>
              </a:xfrm>
              <a:prstGeom prst="rect">
                <a:avLst/>
              </a:prstGeom>
              <a:blipFill>
                <a:blip r:embed="rId3"/>
                <a:stretch>
                  <a:fillRect l="-1154" t="-167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7.2	Hypothesis tests for a population mean</a:t>
            </a:r>
          </a:p>
        </p:txBody>
      </p:sp>
      <mc:AlternateContent xmlns:mc="http://schemas.openxmlformats.org/markup-compatibility/2006" xmlns:a14="http://schemas.microsoft.com/office/drawing/2010/main">
        <mc:Choice Requires="a14">
          <p:sp>
            <p:nvSpPr>
              <p:cNvPr id="13" name="矩形 47"/>
              <p:cNvSpPr>
                <a:spLocks noChangeArrowheads="1"/>
              </p:cNvSpPr>
              <p:nvPr/>
            </p:nvSpPr>
            <p:spPr bwMode="auto">
              <a:xfrm>
                <a:off x="710766" y="3827753"/>
                <a:ext cx="10770467" cy="284064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14:m>
                  <m:oMathPara xmlns:m="http://schemas.openxmlformats.org/officeDocument/2006/math">
                    <m:oMathParaPr>
                      <m:jc m:val="centerGroup"/>
                    </m:oMathParaPr>
                    <m:oMath xmlns:m="http://schemas.openxmlformats.org/officeDocument/2006/math">
                      <m:d>
                        <m:dPr>
                          <m:begChr m:val="|"/>
                          <m:end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𝑡</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d>
                        <m:dPr>
                          <m:begChr m:val="|"/>
                          <m:end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166.86−140</m:t>
                              </m:r>
                            </m:num>
                            <m:den>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35.18</m:t>
                                  </m:r>
                                </m:num>
                                <m:den>
                                  <m:rad>
                                    <m:radPr>
                                      <m:degHide m:val="on"/>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22</m:t>
                                      </m:r>
                                    </m:e>
                                  </m:rad>
                                </m:den>
                              </m:f>
                            </m:den>
                          </m:f>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=3.58≥2.0796</m:t>
                      </m:r>
                    </m:oMath>
                  </m:oMathPara>
                </a14:m>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sample data fall in the rejection region and H0 should be rejected. The sample data indicate that the average weight of student population is statistically significantly different from 140 lb.</a:t>
                </a:r>
              </a:p>
            </p:txBody>
          </p:sp>
        </mc:Choice>
        <mc:Fallback xmlns="">
          <p:sp>
            <p:nvSpPr>
              <p:cNvPr id="13" name="矩形 47"/>
              <p:cNvSpPr>
                <a:spLocks noRot="1" noChangeAspect="1" noMove="1" noResize="1" noEditPoints="1" noAdjustHandles="1" noChangeArrowheads="1" noChangeShapeType="1" noTextEdit="1"/>
              </p:cNvSpPr>
              <p:nvPr/>
            </p:nvSpPr>
            <p:spPr bwMode="auto">
              <a:xfrm>
                <a:off x="710766" y="3827753"/>
                <a:ext cx="10770467" cy="2840641"/>
              </a:xfrm>
              <a:prstGeom prst="rect">
                <a:avLst/>
              </a:prstGeom>
              <a:blipFill>
                <a:blip r:embed="rId4"/>
                <a:stretch>
                  <a:fillRect l="-1189" r="-1642" b="-493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21734265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546072" y="1058779"/>
                <a:ext cx="11099855" cy="2237784"/>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② We can also adopt the P-value approach to hypothesis testing. The</a:t>
                </a: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t-score is</a:t>
                </a:r>
                <a:r>
                  <a:rPr lang="en-US" altLang="zh-CN" sz="2800" dirty="0">
                    <a:solidFill>
                      <a:schemeClr val="tx1">
                        <a:lumMod val="65000"/>
                        <a:lumOff val="35000"/>
                      </a:schemeClr>
                    </a:solidFill>
                    <a:ea typeface="Cambria Math" panose="02040503050406030204" pitchFamily="18" charset="0"/>
                    <a:cs typeface="+mn-ea"/>
                    <a:sym typeface="微软雅黑" pitchFamily="34" charset="-122"/>
                  </a:rPr>
                  <a:t> </a:t>
                </a:r>
                <a:endPar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lvl="0" algn="ctr">
                  <a:spcBef>
                    <a:spcPct val="0"/>
                  </a:spcBef>
                  <a:buNone/>
                </a:pPr>
                <a14:m>
                  <m:oMathPara xmlns:m="http://schemas.openxmlformats.org/officeDocument/2006/math">
                    <m:oMathParaPr>
                      <m:jc m:val="centerGroup"/>
                    </m:oMathParaPr>
                    <m:oMath xmlns:m="http://schemas.openxmlformats.org/officeDocument/2006/math">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𝑡</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166.86−140</m:t>
                          </m:r>
                        </m:num>
                        <m:den>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35.18</m:t>
                              </m:r>
                            </m:num>
                            <m:den>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22</m:t>
                                  </m:r>
                                </m:e>
                              </m:rad>
                            </m:den>
                          </m:f>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=3.58</m:t>
                      </m:r>
                    </m:oMath>
                  </m:oMathPara>
                </a14:m>
                <a:endParaRPr kumimoji="0" lang="en-US" altLang="zh-CN" sz="2800" b="0" i="1"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27" name="矩形 47"/>
              <p:cNvSpPr>
                <a:spLocks noRot="1" noChangeAspect="1" noMove="1" noResize="1" noEditPoints="1" noAdjustHandles="1" noChangeArrowheads="1" noChangeShapeType="1" noTextEdit="1"/>
              </p:cNvSpPr>
              <p:nvPr/>
            </p:nvSpPr>
            <p:spPr bwMode="auto">
              <a:xfrm>
                <a:off x="546072" y="1058779"/>
                <a:ext cx="11099855" cy="2237784"/>
              </a:xfrm>
              <a:prstGeom prst="rect">
                <a:avLst/>
              </a:prstGeom>
              <a:blipFill>
                <a:blip r:embed="rId3"/>
                <a:stretch>
                  <a:fillRect l="-1154" t="-299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7.2	Hypothesis tests for a population mean</a:t>
            </a:r>
          </a:p>
        </p:txBody>
      </p:sp>
      <p:pic>
        <p:nvPicPr>
          <p:cNvPr id="4" name="图片 3">
            <a:extLst>
              <a:ext uri="{FF2B5EF4-FFF2-40B4-BE49-F238E27FC236}">
                <a16:creationId xmlns:a16="http://schemas.microsoft.com/office/drawing/2014/main" id="{07CA1707-E881-720D-1AF8-63D9C3533C42}"/>
              </a:ext>
            </a:extLst>
          </p:cNvPr>
          <p:cNvPicPr>
            <a:picLocks noChangeAspect="1"/>
          </p:cNvPicPr>
          <p:nvPr/>
        </p:nvPicPr>
        <p:blipFill>
          <a:blip r:embed="rId4"/>
          <a:stretch>
            <a:fillRect/>
          </a:stretch>
        </p:blipFill>
        <p:spPr>
          <a:xfrm>
            <a:off x="248375" y="3561437"/>
            <a:ext cx="5387962" cy="2732388"/>
          </a:xfrm>
          <a:prstGeom prst="rect">
            <a:avLst/>
          </a:prstGeom>
        </p:spPr>
      </p:pic>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788B2796-9DE7-2775-7813-932304EA26F7}"/>
                  </a:ext>
                </a:extLst>
              </p:cNvPr>
              <p:cNvSpPr txBox="1"/>
              <p:nvPr/>
            </p:nvSpPr>
            <p:spPr>
              <a:xfrm>
                <a:off x="5852160" y="3461687"/>
                <a:ext cx="6091465" cy="3375604"/>
              </a:xfrm>
              <a:prstGeom prst="rect">
                <a:avLst/>
              </a:prstGeom>
              <a:noFill/>
            </p:spPr>
            <p:txBody>
              <a:bodyPr wrap="square" rtlCol="0">
                <a:spAutoFit/>
              </a:bodyPr>
              <a:lstStyle/>
              <a:p>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a:t>The P-value is the probability that we obtain the observed value of the test statistic that is more extreme in the direction of the alternative hypothesis, calculated when H0 is true.</a:t>
                </a:r>
              </a:p>
              <a:p>
                <a:pPr/>
                <a14:m>
                  <m:oMathPara xmlns:m="http://schemas.openxmlformats.org/officeDocument/2006/math">
                    <m:oMathParaPr>
                      <m:jc m:val="centerGroup"/>
                    </m:oMathParaPr>
                    <m:oMath xmlns:m="http://schemas.openxmlformats.org/officeDocument/2006/math">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𝑝</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𝑃</m:t>
                      </m:r>
                      <m:d>
                        <m:d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ctrlPr>
                        </m:dPr>
                        <m:e>
                          <m:d>
                            <m:dPr>
                              <m:begChr m:val="|"/>
                              <m:endChr m:val="|"/>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ctrlPr>
                            </m:d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𝑇</m:t>
                              </m:r>
                              <m:d>
                                <m:d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ctrlPr>
                                </m:d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21</m:t>
                                  </m:r>
                                </m:e>
                              </m:d>
                            </m:e>
                          </m:d>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≥3.58</m:t>
                          </m:r>
                        </m:e>
                      </m:d>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=0.0018&lt;</m:t>
                      </m:r>
                      <m:r>
                        <m:rPr>
                          <m:sty m:val="p"/>
                        </m:r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α</m:t>
                      </m:r>
                    </m:oMath>
                  </m:oMathPara>
                </a14:m>
                <a:endParaRPr lang="en-US" altLang="zh-CN" sz="2800" b="0" dirty="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endParaRPr>
              </a:p>
              <a:p>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a:t>We should reject H0.</a:t>
                </a:r>
              </a:p>
              <a:p>
                <a:endParaRPr lang="zh-CN" altLang="en-US" dirty="0"/>
              </a:p>
            </p:txBody>
          </p:sp>
        </mc:Choice>
        <mc:Fallback xmlns="">
          <p:sp>
            <p:nvSpPr>
              <p:cNvPr id="5" name="文本框 4">
                <a:extLst>
                  <a:ext uri="{FF2B5EF4-FFF2-40B4-BE49-F238E27FC236}">
                    <a16:creationId xmlns:a16="http://schemas.microsoft.com/office/drawing/2014/main" id="{788B2796-9DE7-2775-7813-932304EA26F7}"/>
                  </a:ext>
                </a:extLst>
              </p:cNvPr>
              <p:cNvSpPr txBox="1">
                <a:spLocks noRot="1" noChangeAspect="1" noMove="1" noResize="1" noEditPoints="1" noAdjustHandles="1" noChangeArrowheads="1" noChangeShapeType="1" noTextEdit="1"/>
              </p:cNvSpPr>
              <p:nvPr/>
            </p:nvSpPr>
            <p:spPr>
              <a:xfrm>
                <a:off x="5852160" y="3461687"/>
                <a:ext cx="6091465" cy="3375604"/>
              </a:xfrm>
              <a:prstGeom prst="rect">
                <a:avLst/>
              </a:prstGeom>
              <a:blipFill>
                <a:blip r:embed="rId5"/>
                <a:stretch>
                  <a:fillRect l="-2002" t="-1986" r="-210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0919842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down)">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546072" y="1058779"/>
                <a:ext cx="11099855" cy="180689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② For significance level α, the acceptance region for the test is</a:t>
                </a:r>
                <a:endParaRPr kumimoji="0" lang="en-US" altLang="zh-CN" sz="2800" b="0" i="1"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lvl="0">
                  <a:spcBef>
                    <a:spcPct val="0"/>
                  </a:spcBef>
                  <a:buNone/>
                </a:pPr>
                <a14:m>
                  <m:oMathPara xmlns:m="http://schemas.openxmlformats.org/officeDocument/2006/math">
                    <m:oMathParaPr>
                      <m:jc m:val="centerGroup"/>
                    </m:oMathParaPr>
                    <m:oMath xmlns:m="http://schemas.openxmlformats.org/officeDocument/2006/math">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𝑡</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f>
                        <m:fPr>
                          <m:ctrlP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fPr>
                        <m:num>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166.86−140</m:t>
                          </m:r>
                        </m:num>
                        <m:den>
                          <m:f>
                            <m:fPr>
                              <m:ctrlP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fPr>
                            <m:num>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35.18</m:t>
                              </m:r>
                            </m:num>
                            <m:den>
                              <m:rad>
                                <m:radPr>
                                  <m:degHide m:val="on"/>
                                  <m:ctrlP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radPr>
                                <m:deg/>
                                <m:e>
                                  <m:r>
                                    <a:rPr kumimoji="0" lang="en-US" altLang="zh-CN" sz="2800" b="0" i="1" u="none" strike="noStrike" kern="1200" cap="none" spc="0" normalizeH="0" baseline="0" noProof="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22</m:t>
                                  </m:r>
                                </m:e>
                              </m:rad>
                            </m:den>
                          </m:f>
                        </m:den>
                      </m:f>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=3.58</m:t>
                      </m:r>
                    </m:oMath>
                  </m:oMathPara>
                </a14:m>
                <a:endParaRPr kumimoji="0" lang="en-US" altLang="zh-CN" sz="2800" b="0" i="1"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27" name="矩形 47"/>
              <p:cNvSpPr>
                <a:spLocks noRot="1" noChangeAspect="1" noMove="1" noResize="1" noEditPoints="1" noAdjustHandles="1" noChangeArrowheads="1" noChangeShapeType="1" noTextEdit="1"/>
              </p:cNvSpPr>
              <p:nvPr/>
            </p:nvSpPr>
            <p:spPr bwMode="auto">
              <a:xfrm>
                <a:off x="546072" y="1058779"/>
                <a:ext cx="11099855" cy="1806897"/>
              </a:xfrm>
              <a:prstGeom prst="rect">
                <a:avLst/>
              </a:prstGeom>
              <a:blipFill>
                <a:blip r:embed="rId3"/>
                <a:stretch>
                  <a:fillRect l="-1154" t="-371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7.2	Hypothesis tests for a population mean</a:t>
            </a:r>
          </a:p>
        </p:txBody>
      </p:sp>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90FE74FE-540D-FA48-419A-9C9B35C1689F}"/>
                  </a:ext>
                </a:extLst>
              </p:cNvPr>
              <p:cNvSpPr txBox="1"/>
              <p:nvPr/>
            </p:nvSpPr>
            <p:spPr>
              <a:xfrm>
                <a:off x="546071" y="2778611"/>
                <a:ext cx="11099855" cy="4135363"/>
              </a:xfrm>
              <a:prstGeom prst="rect">
                <a:avLst/>
              </a:prstGeom>
              <a:noFill/>
            </p:spPr>
            <p:txBody>
              <a:bodyPr wrap="square">
                <a:spAutoFit/>
              </a:body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 significance level α, the acceptance region for the test is</a:t>
                </a:r>
              </a:p>
              <a:p>
                <a:pPr>
                  <a:lnSpc>
                    <a:spcPct val="120000"/>
                  </a:lnSpc>
                </a:pPr>
                <a14:m>
                  <m:oMath xmlns:m="http://schemas.openxmlformats.org/officeDocument/2006/math">
                    <m:acc>
                      <m:accPr>
                        <m:chr m:val="̅"/>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𝑊</m:t>
                        </m:r>
                      </m:e>
                    </m:acc>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m:rPr>
                        <m:nor/>
                      </m:rP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m:rPr>
                        <m:nor/>
                      </m:rP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b>
                    </m:sSub>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ea typeface="Cambria Math" panose="02040503050406030204" pitchFamily="18" charset="0"/>
                    <a:cs typeface="+mn-ea"/>
                    <a:sym typeface="微软雅黑" pitchFamily="34" charset="-122"/>
                  </a:rPr>
                  <a:t> </a:t>
                </a:r>
                <a14:m>
                  <m:oMath xmlns:m="http://schemas.openxmlformats.org/officeDocument/2006/math">
                    <m: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sty m:val="p"/>
                      </m:rPr>
                      <a:rPr lang="en-US" altLang="zh-CN" sz="2800" b="0" i="0"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t</m:t>
                    </m:r>
                    <m:r>
                      <a:rPr lang="en-US" altLang="zh-CN" sz="2800" b="0" i="0"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b="0" i="0"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t</m:t>
                        </m:r>
                      </m:e>
                      <m:sub>
                        <m:f>
                          <m:f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zh-CN" altLang="en-US"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num>
                          <m:den>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sub>
                    </m:sSub>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14:m>
                  <m:oMath xmlns:m="http://schemas.openxmlformats.org/officeDocument/2006/math">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m:rPr>
                        <m:nor/>
                      </m:rP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m:rPr>
                        <m:nor/>
                      </m:rP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b>
                    </m:sSub>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ea typeface="Cambria Math" panose="02040503050406030204" pitchFamily="18" charset="0"/>
                    <a:cs typeface="+mn-ea"/>
                    <a:sym typeface="微软雅黑" pitchFamily="34" charset="-122"/>
                  </a:rPr>
                  <a:t> </a:t>
                </a:r>
                <a14:m>
                  <m:oMath xmlns:m="http://schemas.openxmlformats.org/officeDocument/2006/math">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acc>
                          <m:accPr>
                            <m:chr m:val="̅"/>
                            <m:ctrlPr>
                              <a:rPr lang="zh-CN" altLang="en-US" sz="2800" i="1">
                                <a:solidFill>
                                  <a:schemeClr val="tx1">
                                    <a:lumMod val="65000"/>
                                    <a:lumOff val="35000"/>
                                  </a:schemeClr>
                                </a:solidFill>
                                <a:latin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cs typeface="+mn-ea"/>
                                <a:sym typeface="微软雅黑" pitchFamily="34" charset="-122"/>
                              </a:rPr>
                              <m:t>𝑥</m:t>
                            </m:r>
                          </m:e>
                        </m:acc>
                        <m:r>
                          <a:rPr lang="en-US" altLang="zh-CN" sz="2800" i="1">
                            <a:solidFill>
                              <a:schemeClr val="tx1">
                                <a:lumMod val="65000"/>
                                <a:lumOff val="35000"/>
                              </a:schemeClr>
                            </a:solidFill>
                            <a:latin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num>
                      <m:den>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𝑠</m:t>
                            </m:r>
                          </m:num>
                          <m:den>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den>
                    </m:f>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t</m:t>
                        </m:r>
                      </m:e>
                      <m:sub>
                        <m:f>
                          <m:f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zh-CN" altLang="en-US"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num>
                          <m:den>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sub>
                    </m:sSub>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oMath>
                </a14:m>
                <a:endParaRPr lang="en-US" altLang="zh-CN" sz="2800" dirty="0">
                  <a:solidFill>
                    <a:schemeClr val="tx1">
                      <a:lumMod val="65000"/>
                      <a:lumOff val="35000"/>
                    </a:schemeClr>
                  </a:solidFill>
                  <a:ea typeface="Cambria Math" panose="02040503050406030204" pitchFamily="18" charset="0"/>
                  <a:cs typeface="+mn-ea"/>
                  <a:sym typeface="微软雅黑" pitchFamily="34" charset="-122"/>
                </a:endParaRPr>
              </a:p>
              <a:p>
                <a:pPr>
                  <a:lnSpc>
                    <a:spcPct val="120000"/>
                  </a:lnSpc>
                </a:pP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𝑊</m:t>
                        </m:r>
                      </m:e>
                    </m:acc>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m:rPr>
                        <m:nor/>
                      </m:rP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m:rPr>
                        <m:nor/>
                      </m:rP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b>
                    </m:sSub>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ea typeface="Cambria Math" panose="02040503050406030204" pitchFamily="18" charset="0"/>
                    <a:cs typeface="+mn-ea"/>
                    <a:sym typeface="微软雅黑" pitchFamily="34" charset="-122"/>
                  </a:rPr>
                  <a:t> </a:t>
                </a:r>
                <a14:m>
                  <m:oMath xmlns:m="http://schemas.openxmlformats.org/officeDocument/2006/math">
                    <m:acc>
                      <m:accPr>
                        <m:chr m:val="̅"/>
                        <m:ctrlPr>
                          <a:rPr lang="zh-CN" altLang="en-US" sz="2800" i="1">
                            <a:solidFill>
                              <a:schemeClr val="tx1">
                                <a:lumMod val="65000"/>
                                <a:lumOff val="35000"/>
                              </a:schemeClr>
                            </a:solidFill>
                            <a:latin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cs typeface="+mn-ea"/>
                            <a:sym typeface="微软雅黑" pitchFamily="34" charset="-122"/>
                          </a:rPr>
                          <m:t>𝑥</m:t>
                        </m:r>
                      </m:e>
                    </m:acc>
                    <m:r>
                      <a:rPr lang="en-US" altLang="zh-CN" sz="2800" i="1">
                        <a:solidFill>
                          <a:schemeClr val="tx1">
                            <a:lumMod val="65000"/>
                            <a:lumOff val="35000"/>
                          </a:schemeClr>
                        </a:solidFill>
                        <a:latin typeface="Cambria Math" panose="02040503050406030204" pitchFamily="18" charset="0"/>
                        <a:cs typeface="+mn-ea"/>
                        <a:sym typeface="微软雅黑" pitchFamily="34" charset="-122"/>
                      </a:rPr>
                      <m: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t</m:t>
                        </m:r>
                      </m:e>
                      <m:sub>
                        <m:f>
                          <m:f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zh-CN" altLang="en-US"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num>
                          <m:den>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sub>
                    </m:sSub>
                    <m:d>
                      <m:d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e>
                    </m:d>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𝑠</m:t>
                        </m:r>
                      </m:num>
                      <m:den>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m:t>
                    </m:r>
                    <m:acc>
                      <m:accPr>
                        <m:chr m:val="̅"/>
                        <m:ctrlPr>
                          <a:rPr lang="zh-CN" altLang="en-US" sz="2800" i="1">
                            <a:solidFill>
                              <a:schemeClr val="tx1">
                                <a:lumMod val="65000"/>
                                <a:lumOff val="35000"/>
                              </a:schemeClr>
                            </a:solidFill>
                            <a:latin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cs typeface="+mn-ea"/>
                            <a:sym typeface="微软雅黑" pitchFamily="34" charset="-122"/>
                          </a:rPr>
                          <m:t>𝑥</m:t>
                        </m:r>
                      </m:e>
                    </m:acc>
                    <m:r>
                      <a:rPr lang="en-US" altLang="zh-CN" sz="2800" b="0" i="1" smtClean="0">
                        <a:solidFill>
                          <a:schemeClr val="tx1">
                            <a:lumMod val="65000"/>
                            <a:lumOff val="35000"/>
                          </a:schemeClr>
                        </a:solidFill>
                        <a:latin typeface="Cambria Math" panose="02040503050406030204" pitchFamily="18" charset="0"/>
                        <a:cs typeface="+mn-ea"/>
                        <a:sym typeface="微软雅黑" pitchFamily="34" charset="-122"/>
                      </a:rPr>
                      <m: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t</m:t>
                        </m:r>
                      </m:e>
                      <m:sub>
                        <m:f>
                          <m:f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zh-CN" altLang="en-US"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num>
                          <m:den>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sub>
                    </m:sSub>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𝑠</m:t>
                        </m:r>
                      </m:num>
                      <m:den>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endParaRPr lang="en-US" altLang="zh-CN" sz="2800" dirty="0">
                  <a:solidFill>
                    <a:schemeClr val="tx1">
                      <a:lumMod val="65000"/>
                      <a:lumOff val="35000"/>
                    </a:schemeClr>
                  </a:solidFill>
                  <a:ea typeface="Cambria Math" panose="02040503050406030204" pitchFamily="18" charset="0"/>
                  <a:cs typeface="+mn-ea"/>
                  <a:sym typeface="微软雅黑" pitchFamily="34" charset="-122"/>
                </a:endParaRPr>
              </a:p>
              <a:p>
                <a:pPr>
                  <a:lnSpc>
                    <a:spcPct val="120000"/>
                  </a:lnSpc>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Let µ0 take any real value, a 1 − α confidence interval of µ is obtained:</a:t>
                </a:r>
              </a:p>
              <a:p>
                <a:pPr algn="ctr">
                  <a:lnSpc>
                    <a:spcPct val="120000"/>
                  </a:lnSpc>
                </a:pP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cs typeface="+mn-ea"/>
                        <a:sym typeface="微软雅黑" pitchFamily="34" charset="-122"/>
                      </a:rPr>
                      <m:t> (</m:t>
                    </m:r>
                    <m:acc>
                      <m:accPr>
                        <m:chr m:val="̅"/>
                        <m:ctrlPr>
                          <a:rPr lang="zh-CN" altLang="en-US" sz="2800" i="1">
                            <a:solidFill>
                              <a:schemeClr val="tx1">
                                <a:lumMod val="65000"/>
                                <a:lumOff val="35000"/>
                              </a:schemeClr>
                            </a:solidFill>
                            <a:latin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cs typeface="+mn-ea"/>
                            <a:sym typeface="微软雅黑" pitchFamily="34" charset="-122"/>
                          </a:rPr>
                          <m:t>𝑥</m:t>
                        </m:r>
                      </m:e>
                    </m:acc>
                    <m:r>
                      <a:rPr lang="en-US" altLang="zh-CN" sz="2800" i="1">
                        <a:solidFill>
                          <a:schemeClr val="tx1">
                            <a:lumMod val="65000"/>
                            <a:lumOff val="35000"/>
                          </a:schemeClr>
                        </a:solidFill>
                        <a:latin typeface="Cambria Math" panose="02040503050406030204" pitchFamily="18" charset="0"/>
                        <a:cs typeface="+mn-ea"/>
                        <a:sym typeface="微软雅黑" pitchFamily="34" charset="-122"/>
                      </a:rPr>
                      <m: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t</m:t>
                        </m:r>
                      </m:e>
                      <m:sub>
                        <m:f>
                          <m:f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zh-CN" altLang="en-US"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num>
                          <m:den>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sub>
                    </m:sSub>
                    <m:d>
                      <m:d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e>
                    </m:d>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𝑠</m:t>
                        </m:r>
                      </m:num>
                      <m:den>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a:t>
                </a:r>
                <a:r>
                  <a:rPr lang="zh-CN" altLang="en-US" sz="2800" dirty="0">
                    <a:solidFill>
                      <a:schemeClr val="tx1">
                        <a:lumMod val="65000"/>
                        <a:lumOff val="35000"/>
                      </a:schemeClr>
                    </a:solidFill>
                    <a:cs typeface="+mn-ea"/>
                    <a:sym typeface="微软雅黑" pitchFamily="34" charset="-122"/>
                  </a:rPr>
                  <a:t>  </a:t>
                </a:r>
                <a14:m>
                  <m:oMath xmlns:m="http://schemas.openxmlformats.org/officeDocument/2006/math">
                    <m:acc>
                      <m:accPr>
                        <m:chr m:val="̅"/>
                        <m:ctrlPr>
                          <a:rPr lang="zh-CN" altLang="en-US" sz="2800" i="1">
                            <a:solidFill>
                              <a:schemeClr val="tx1">
                                <a:lumMod val="65000"/>
                                <a:lumOff val="35000"/>
                              </a:schemeClr>
                            </a:solidFill>
                            <a:latin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cs typeface="+mn-ea"/>
                            <a:sym typeface="微软雅黑" pitchFamily="34" charset="-122"/>
                          </a:rPr>
                          <m:t>𝑥</m:t>
                        </m:r>
                      </m:e>
                    </m:acc>
                    <m:r>
                      <a:rPr lang="en-US" altLang="zh-CN" sz="2800" b="0" i="1" smtClean="0">
                        <a:solidFill>
                          <a:schemeClr val="tx1">
                            <a:lumMod val="65000"/>
                            <a:lumOff val="35000"/>
                          </a:schemeClr>
                        </a:solidFill>
                        <a:latin typeface="Cambria Math" panose="02040503050406030204" pitchFamily="18" charset="0"/>
                        <a:cs typeface="+mn-ea"/>
                        <a:sym typeface="微软雅黑" pitchFamily="34" charset="-122"/>
                      </a:rPr>
                      <m: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t</m:t>
                        </m:r>
                      </m:e>
                      <m:sub>
                        <m:f>
                          <m:f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zh-CN" altLang="en-US"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num>
                          <m:den>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sub>
                    </m:sSub>
                    <m:d>
                      <m:d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e>
                    </m:d>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𝑠</m:t>
                        </m:r>
                      </m:num>
                      <m:den>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)=(151.26,182.46)</a:t>
                </a:r>
              </a:p>
              <a:p>
                <a:pPr algn="ctr">
                  <a:lnSpc>
                    <a:spcPct val="120000"/>
                  </a:lnSpc>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Since 140 is out of this interval, H0 should be rejected.</a:t>
                </a:r>
              </a:p>
            </p:txBody>
          </p:sp>
        </mc:Choice>
        <mc:Fallback xmlns="">
          <p:sp>
            <p:nvSpPr>
              <p:cNvPr id="6" name="文本框 5">
                <a:extLst>
                  <a:ext uri="{FF2B5EF4-FFF2-40B4-BE49-F238E27FC236}">
                    <a16:creationId xmlns:a16="http://schemas.microsoft.com/office/drawing/2014/main" id="{90FE74FE-540D-FA48-419A-9C9B35C1689F}"/>
                  </a:ext>
                </a:extLst>
              </p:cNvPr>
              <p:cNvSpPr txBox="1">
                <a:spLocks noRot="1" noChangeAspect="1" noMove="1" noResize="1" noEditPoints="1" noAdjustHandles="1" noChangeArrowheads="1" noChangeShapeType="1" noTextEdit="1"/>
              </p:cNvSpPr>
              <p:nvPr/>
            </p:nvSpPr>
            <p:spPr>
              <a:xfrm>
                <a:off x="546071" y="2778611"/>
                <a:ext cx="11099855" cy="4135363"/>
              </a:xfrm>
              <a:prstGeom prst="rect">
                <a:avLst/>
              </a:prstGeom>
              <a:blipFill>
                <a:blip r:embed="rId4"/>
                <a:stretch>
                  <a:fillRect l="-1154" t="-737" b="-324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03226665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1" y="1191999"/>
                <a:ext cx="11426959" cy="441774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Suppose </a:t>
                </a:r>
                <a14:m>
                  <m:oMath xmlns:m="http://schemas.openxmlformats.org/officeDocument/2006/math">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b="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b="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𝑚</m:t>
                        </m:r>
                      </m:sub>
                    </m:sSub>
                    <m:r>
                      <a:rPr lang="en-US" altLang="zh-CN" sz="2800" b="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is</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a</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random</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sample</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from</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sty m:val="p"/>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N</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bSup>
                      </m:e>
                    </m: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𝑌</m:t>
                        </m:r>
                      </m:e>
                      <m:sub>
                        <m:r>
                          <a:rPr lang="en-US" altLang="zh-CN" sz="2800" b="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𝑌</m:t>
                        </m:r>
                      </m:e>
                      <m:sub>
                        <m:r>
                          <a:rPr lang="en-US" altLang="zh-CN" sz="2800" b="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sub>
                    </m:sSub>
                    <m:r>
                      <a:rPr lang="en-US" altLang="zh-CN" sz="2800" b="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is</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a</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random</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sample</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from</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X</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N</m:t>
                    </m:r>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e>
                    </m:d>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𝑎𝑛𝑑</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𝑌</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are independent. Let </a:t>
                </a:r>
                <a14:m>
                  <m:oMath xmlns:m="http://schemas.openxmlformats.org/officeDocument/2006/math">
                    <m:acc>
                      <m:accPr>
                        <m:chr m:val="̅"/>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𝑋</m:t>
                        </m:r>
                      </m:e>
                    </m:acc>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and </a:t>
                </a:r>
                <a14:m>
                  <m:oMath xmlns:m="http://schemas.openxmlformats.org/officeDocument/2006/math">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b="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𝑆</m:t>
                        </m:r>
                      </m:e>
                      <m:sub>
                        <m:r>
                          <a:rPr lang="en-US" altLang="zh-CN" sz="2800" b="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b="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b="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be</m:t>
                    </m:r>
                    <m:r>
                      <a:rPr lang="en-US" altLang="zh-CN" sz="2800" b="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sample</m:t>
                    </m:r>
                    <m:r>
                      <a:rPr lang="en-US" altLang="zh-CN" sz="2800" b="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mean</m:t>
                    </m:r>
                    <m:r>
                      <a:rPr lang="en-US" altLang="zh-CN" sz="2800" b="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and</m:t>
                    </m:r>
                    <m:r>
                      <a:rPr lang="en-US" altLang="zh-CN" sz="2800" b="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sample</m:t>
                    </m:r>
                    <m:r>
                      <a:rPr lang="en-US" altLang="zh-CN" sz="2800" b="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variance</m:t>
                    </m:r>
                    <m:r>
                      <a:rPr lang="en-US" altLang="zh-CN" sz="2800" b="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from</m:t>
                    </m:r>
                    <m:r>
                      <a:rPr lang="en-US" altLang="zh-CN" sz="2800" b="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X</m:t>
                    </m:r>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let </a:t>
                </a:r>
                <a14:m>
                  <m:oMath xmlns:m="http://schemas.openxmlformats.org/officeDocument/2006/math">
                    <m:acc>
                      <m:accPr>
                        <m:chr m:val="̅"/>
                        <m:ctrlPr>
                          <a:rPr lang="en-US" altLang="zh-CN" sz="280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𝑌</m:t>
                        </m:r>
                      </m:e>
                    </m:acc>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and </a:t>
                </a:r>
                <a14:m>
                  <m:oMath xmlns:m="http://schemas.openxmlformats.org/officeDocument/2006/math">
                    <m:sSubSup>
                      <m:sSubSupPr>
                        <m:ctrlP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𝑆</m:t>
                        </m:r>
                      </m:e>
                      <m:sub>
                        <m: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oMath>
                </a14:m>
                <a:endParaRPr lang="en-US" altLang="zh-CN" sz="2800" b="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be sample mean and sample variance from Y . We consider the following</a:t>
                </a:r>
              </a:p>
              <a:p>
                <a:pPr>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hypotheses:</a:t>
                </a:r>
              </a:p>
              <a:p>
                <a:pPr>
                  <a:spcBef>
                    <a:spcPct val="0"/>
                  </a:spcBef>
                  <a:buNone/>
                </a:pPr>
                <a:r>
                  <a:rPr lang="en-US" altLang="zh-CN" sz="2800" b="0" dirty="0">
                    <a:solidFill>
                      <a:prstClr val="black">
                        <a:lumMod val="65000"/>
                        <a:lumOff val="35000"/>
                      </a:prstClr>
                    </a:solidFill>
                    <a:ea typeface="Cambria Math" panose="02040503050406030204" pitchFamily="18" charset="0"/>
                    <a:cs typeface="+mn-ea"/>
                    <a:sym typeface="微软雅黑" pitchFamily="34" charset="-122"/>
                  </a:rPr>
                  <a:t>(1) </a:t>
                </a:r>
                <a14:m>
                  <m:oMath xmlns:m="http://schemas.openxmlformats.org/officeDocument/2006/math">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 </m:t>
                    </m:r>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_2≠0.</m:t>
                    </m:r>
                  </m:oMath>
                </a14:m>
                <a:endParaRPr lang="en-US" altLang="zh-CN" sz="2800" b="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(2) </a:t>
                </a:r>
                <a14:m>
                  <m:oMath xmlns:m="http://schemas.openxmlformats.org/officeDocument/2006/math">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80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0, </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_2&gt;0.</m:t>
                    </m:r>
                  </m:oMath>
                </a14:m>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(3) </a:t>
                </a:r>
                <a14:m>
                  <m:oMath xmlns:m="http://schemas.openxmlformats.org/officeDocument/2006/math">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80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0, </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_2&lt;0.</m:t>
                    </m:r>
                  </m:oMath>
                </a14:m>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These problems will be discussed in two cases.</a:t>
                </a:r>
              </a:p>
              <a:p>
                <a:pPr>
                  <a:spcBef>
                    <a:spcPct val="0"/>
                  </a:spcBef>
                  <a:buNone/>
                </a:pPr>
                <a:endParaRPr lang="en-US" altLang="zh-CN" sz="2800" b="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27" name="矩形 47"/>
              <p:cNvSpPr>
                <a:spLocks noRot="1" noChangeAspect="1" noMove="1" noResize="1" noEditPoints="1" noAdjustHandles="1" noChangeArrowheads="1" noChangeShapeType="1" noTextEdit="1"/>
              </p:cNvSpPr>
              <p:nvPr/>
            </p:nvSpPr>
            <p:spPr bwMode="auto">
              <a:xfrm>
                <a:off x="765041" y="1191999"/>
                <a:ext cx="11426959" cy="4417740"/>
              </a:xfrm>
              <a:prstGeom prst="rect">
                <a:avLst/>
              </a:prstGeom>
              <a:blipFill>
                <a:blip r:embed="rId3"/>
                <a:stretch>
                  <a:fillRect l="-1067" t="-1381" r="-53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7.3	Testing differences between means</a:t>
            </a:r>
          </a:p>
        </p:txBody>
      </p:sp>
    </p:spTree>
    <p:extLst>
      <p:ext uri="{BB962C8B-B14F-4D97-AF65-F5344CB8AC3E}">
        <p14:creationId xmlns:p14="http://schemas.microsoft.com/office/powerpoint/2010/main" val="184034178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2" y="1381918"/>
            <a:ext cx="10811440" cy="2246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457200" indent="-457200">
              <a:spcBef>
                <a:spcPct val="0"/>
              </a:spcBef>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Statistical inference is the process of deducing properties of an underlying distribution by analysis of data.</a:t>
            </a:r>
          </a:p>
          <a:p>
            <a:pPr marL="457200" indent="-457200">
              <a:spcBef>
                <a:spcPct val="0"/>
              </a:spcBef>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It includes </a:t>
            </a:r>
            <a:r>
              <a:rPr lang="en-US" altLang="zh-CN" sz="2800" dirty="0">
                <a:solidFill>
                  <a:srgbClr val="FF0000"/>
                </a:solidFill>
                <a:latin typeface="Cambria Math" panose="02040503050406030204" pitchFamily="18" charset="0"/>
                <a:ea typeface="Cambria Math" panose="02040503050406030204" pitchFamily="18" charset="0"/>
                <a:cs typeface="+mn-ea"/>
                <a:sym typeface="微软雅黑" pitchFamily="34" charset="-122"/>
              </a:rPr>
              <a:t>deriving estimates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and </a:t>
            </a:r>
            <a:r>
              <a:rPr lang="en-US" altLang="zh-CN" sz="2800" dirty="0">
                <a:solidFill>
                  <a:srgbClr val="FF0000"/>
                </a:solidFill>
                <a:latin typeface="Cambria Math" panose="02040503050406030204" pitchFamily="18" charset="0"/>
                <a:ea typeface="Cambria Math" panose="02040503050406030204" pitchFamily="18" charset="0"/>
                <a:cs typeface="+mn-ea"/>
                <a:sym typeface="微软雅黑" pitchFamily="34" charset="-122"/>
              </a:rPr>
              <a:t>hypothesis testing.</a:t>
            </a:r>
          </a:p>
          <a:p>
            <a:pPr marL="457200" indent="-457200">
              <a:spcBef>
                <a:spcPct val="0"/>
              </a:spcBef>
            </a:pPr>
            <a:r>
              <a:rPr lang="en-US" altLang="zh-CN" sz="2800" dirty="0">
                <a:latin typeface="Cambria Math" panose="02040503050406030204" pitchFamily="18" charset="0"/>
                <a:ea typeface="Cambria Math" panose="02040503050406030204" pitchFamily="18" charset="0"/>
                <a:cs typeface="+mn-ea"/>
                <a:sym typeface="微软雅黑" pitchFamily="34" charset="-122"/>
              </a:rPr>
              <a:t>This chapter introduces the basics of hypothesis testing: </a:t>
            </a:r>
          </a:p>
          <a:p>
            <a:pPr>
              <a:spcBef>
                <a:spcPct val="0"/>
              </a:spcBef>
              <a:buNone/>
            </a:pPr>
            <a:r>
              <a:rPr lang="en-US" altLang="zh-CN" sz="2800" dirty="0">
                <a:solidFill>
                  <a:srgbClr val="FF0000"/>
                </a:solidFill>
                <a:latin typeface="Cambria Math" panose="02040503050406030204" pitchFamily="18" charset="0"/>
                <a:ea typeface="Cambria Math" panose="02040503050406030204" pitchFamily="18" charset="0"/>
                <a:cs typeface="+mn-ea"/>
                <a:sym typeface="微软雅黑" pitchFamily="34" charset="-122"/>
              </a:rPr>
              <a:t>      the logic of hypothesis testing, test statistics, and decision making.</a:t>
            </a:r>
          </a:p>
        </p:txBody>
      </p:sp>
      <p:sp>
        <p:nvSpPr>
          <p:cNvPr id="2" name="标题 1"/>
          <p:cNvSpPr>
            <a:spLocks noGrp="1"/>
          </p:cNvSpPr>
          <p:nvPr>
            <p:ph type="title"/>
          </p:nvPr>
        </p:nvSpPr>
        <p:spPr>
          <a:xfrm>
            <a:off x="765042" y="381545"/>
            <a:ext cx="7869004" cy="810454"/>
          </a:xfrm>
        </p:spPr>
        <p:txBody>
          <a:bodyPr/>
          <a:lstStyle/>
          <a:p>
            <a:r>
              <a:rPr lang="en-US" altLang="zh-CN" sz="2400" dirty="0">
                <a:solidFill>
                  <a:schemeClr val="tx2"/>
                </a:solidFill>
                <a:latin typeface="+mj-ea"/>
                <a:cs typeface="+mn-ea"/>
              </a:rPr>
              <a:t>7     </a:t>
            </a:r>
            <a:r>
              <a:rPr lang="en-US" altLang="zh-CN" sz="2400" dirty="0">
                <a:solidFill>
                  <a:srgbClr val="4F91A0"/>
                </a:solidFill>
                <a:latin typeface="+mn-ea"/>
                <a:ea typeface="+mn-ea"/>
                <a:cs typeface="+mn-ea"/>
              </a:rPr>
              <a:t>Hypothesis Testing</a:t>
            </a:r>
            <a:endParaRPr lang="en-US" altLang="zh-CN" sz="2400" dirty="0">
              <a:solidFill>
                <a:schemeClr val="tx2"/>
              </a:solidFill>
              <a:latin typeface="+mj-ea"/>
              <a:cs typeface="+mn-ea"/>
            </a:endParaRPr>
          </a:p>
        </p:txBody>
      </p:sp>
    </p:spTree>
    <p:extLst>
      <p:ext uri="{BB962C8B-B14F-4D97-AF65-F5344CB8AC3E}">
        <p14:creationId xmlns:p14="http://schemas.microsoft.com/office/powerpoint/2010/main" val="9523050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anim calcmode="lin" valueType="num">
                                      <p:cBhvr>
                                        <p:cTn id="8" dur="500" fill="hold"/>
                                        <p:tgtEl>
                                          <p:spTgt spid="27"/>
                                        </p:tgtEl>
                                        <p:attrNameLst>
                                          <p:attrName>ppt_x</p:attrName>
                                        </p:attrNameLst>
                                      </p:cBhvr>
                                      <p:tavLst>
                                        <p:tav tm="0">
                                          <p:val>
                                            <p:strVal val="#ppt_x"/>
                                          </p:val>
                                        </p:tav>
                                        <p:tav tm="100000">
                                          <p:val>
                                            <p:strVal val="#ppt_x"/>
                                          </p:val>
                                        </p:tav>
                                      </p:tavLst>
                                    </p:anim>
                                    <p:anim calcmode="lin" valueType="num">
                                      <p:cBhvr>
                                        <p:cTn id="9"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7.3	Testing differences between means</a:t>
            </a:r>
          </a:p>
        </p:txBody>
      </p:sp>
      <mc:AlternateContent xmlns:mc="http://schemas.openxmlformats.org/markup-compatibility/2006" xmlns:a14="http://schemas.microsoft.com/office/drawing/2010/main">
        <mc:Choice Requires="a14">
          <p:sp>
            <p:nvSpPr>
              <p:cNvPr id="10" name="矩形 47"/>
              <p:cNvSpPr>
                <a:spLocks noChangeArrowheads="1"/>
              </p:cNvSpPr>
              <p:nvPr/>
            </p:nvSpPr>
            <p:spPr bwMode="auto">
              <a:xfrm>
                <a:off x="765041" y="992494"/>
                <a:ext cx="10812715" cy="300273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a:t>
                </a:r>
                <a14:m>
                  <m:oMath xmlns:m="http://schemas.openxmlformats.org/officeDocument/2006/math">
                    <m:sSubSup>
                      <m:sSub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and</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SubSup>
                      <m:sSub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are</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known</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acc>
                      <m:accPr>
                        <m: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acc>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acc>
                      <m:accPr>
                        <m: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acc>
                  </m:oMath>
                </a14:m>
                <a:r>
                  <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an estimator of </a:t>
                </a:r>
                <a14:m>
                  <m:oMath xmlns:m="http://schemas.openxmlformats.org/officeDocument/2006/math">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and</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oMath>
                </a14:m>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lnSpc>
                    <a:spcPct val="120000"/>
                  </a:lnSpc>
                  <a:spcBef>
                    <a:spcPct val="0"/>
                  </a:spcBef>
                  <a:buNone/>
                </a:pPr>
                <a14:m>
                  <m:oMathPara xmlns:m="http://schemas.openxmlformats.org/officeDocument/2006/math">
                    <m:oMathParaPr>
                      <m:jc m:val="centerGroup"/>
                    </m:oMathParaPr>
                    <m:oMath xmlns:m="http://schemas.openxmlformats.org/officeDocument/2006/math">
                      <m:acc>
                        <m:accPr>
                          <m: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acc>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acc>
                        <m:accPr>
                          <m: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acc>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𝑁</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sSubSup>
                                <m:sSub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bSup>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𝑚</m:t>
                              </m:r>
                            </m:den>
                          </m:f>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sSubSup>
                                <m:sSub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bSup>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den>
                          </m:f>
                        </m:e>
                      </m:d>
                    </m:oMath>
                  </m:oMathPara>
                </a14:m>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lnSpc>
                    <a:spcPct val="120000"/>
                  </a:lnSpc>
                  <a:spcBef>
                    <a:spcPct val="0"/>
                  </a:spcBef>
                  <a:buNone/>
                </a:pPr>
                <a:r>
                  <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test statistic under the null hypothesis </a:t>
                </a:r>
                <a14:m>
                  <m:oMath xmlns:m="http://schemas.openxmlformats.org/officeDocument/2006/math">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is</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𝑍</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acc>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acc>
                      </m:num>
                      <m:den>
                        <m:rad>
                          <m:radPr>
                            <m:degHide m:val="on"/>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sSubSup>
                                  <m:sSub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bSup>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𝑚</m:t>
                                </m:r>
                              </m:den>
                            </m:f>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sSubSup>
                                  <m:sSub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bSup>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den>
                            </m:f>
                          </m:e>
                        </m:rad>
                      </m:den>
                    </m:f>
                  </m:oMath>
                </a14:m>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0" name="矩形 47"/>
              <p:cNvSpPr>
                <a:spLocks noRot="1" noChangeAspect="1" noMove="1" noResize="1" noEditPoints="1" noAdjustHandles="1" noChangeArrowheads="1" noChangeShapeType="1" noTextEdit="1"/>
              </p:cNvSpPr>
              <p:nvPr/>
            </p:nvSpPr>
            <p:spPr bwMode="auto">
              <a:xfrm>
                <a:off x="765041" y="992494"/>
                <a:ext cx="10812715" cy="3002737"/>
              </a:xfrm>
              <a:prstGeom prst="rect">
                <a:avLst/>
              </a:prstGeom>
              <a:blipFill>
                <a:blip r:embed="rId3"/>
                <a:stretch>
                  <a:fillRect l="-1127" t="-81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6" name="图片 5">
            <a:extLst>
              <a:ext uri="{FF2B5EF4-FFF2-40B4-BE49-F238E27FC236}">
                <a16:creationId xmlns:a16="http://schemas.microsoft.com/office/drawing/2014/main" id="{F402CDA9-2DFE-5218-5F62-95D5E24636B0}"/>
              </a:ext>
            </a:extLst>
          </p:cNvPr>
          <p:cNvPicPr>
            <a:picLocks noChangeAspect="1"/>
          </p:cNvPicPr>
          <p:nvPr/>
        </p:nvPicPr>
        <p:blipFill>
          <a:blip r:embed="rId4"/>
          <a:stretch>
            <a:fillRect/>
          </a:stretch>
        </p:blipFill>
        <p:spPr>
          <a:xfrm>
            <a:off x="1181084" y="3995231"/>
            <a:ext cx="9980628" cy="2655880"/>
          </a:xfrm>
          <a:prstGeom prst="rect">
            <a:avLst/>
          </a:prstGeom>
        </p:spPr>
      </p:pic>
    </p:spTree>
    <p:extLst>
      <p:ext uri="{BB962C8B-B14F-4D97-AF65-F5344CB8AC3E}">
        <p14:creationId xmlns:p14="http://schemas.microsoft.com/office/powerpoint/2010/main" val="42415839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7.3	Testing differences between means</a:t>
            </a:r>
          </a:p>
        </p:txBody>
      </p:sp>
      <mc:AlternateContent xmlns:mc="http://schemas.openxmlformats.org/markup-compatibility/2006" xmlns:a14="http://schemas.microsoft.com/office/drawing/2010/main">
        <mc:Choice Requires="a14">
          <p:sp>
            <p:nvSpPr>
              <p:cNvPr id="10" name="矩形 47"/>
              <p:cNvSpPr>
                <a:spLocks noChangeArrowheads="1"/>
              </p:cNvSpPr>
              <p:nvPr/>
            </p:nvSpPr>
            <p:spPr bwMode="auto">
              <a:xfrm>
                <a:off x="765041" y="992494"/>
                <a:ext cx="11055657" cy="6176876"/>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base" latinLnBrk="0" hangingPunct="1">
                  <a:lnSpc>
                    <a:spcPct val="120000"/>
                  </a:lnSpc>
                  <a:spcBef>
                    <a:spcPct val="0"/>
                  </a:spcBef>
                  <a:spcAft>
                    <a:spcPct val="0"/>
                  </a:spcAft>
                  <a:buClrTx/>
                  <a:buSzTx/>
                  <a:buFont typeface="Arial" charset="0"/>
                  <a:buNone/>
                  <a:tabLst/>
                  <a:defRPr/>
                </a:pP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If </a:t>
                </a:r>
                <a14:m>
                  <m:oMath xmlns:m="http://schemas.openxmlformats.org/officeDocument/2006/math">
                    <m:sSubSup>
                      <m:sSubSup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Sup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𝜎</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m:t>
                        </m:r>
                      </m:sub>
                      <m:sup>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2</m:t>
                        </m:r>
                      </m:sup>
                    </m:sSubSup>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 </m:t>
                    </m:r>
                    <m:r>
                      <m:rPr>
                        <m:sty m:val="p"/>
                      </m:rP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and</m:t>
                    </m:r>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 </m:t>
                    </m:r>
                    <m:sSubSup>
                      <m:sSubSup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Sup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𝜎</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2</m:t>
                        </m:r>
                      </m:sub>
                      <m:sup>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2</m:t>
                        </m:r>
                      </m:sup>
                    </m:sSubSup>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 </m:t>
                    </m:r>
                    <m:r>
                      <m:rPr>
                        <m:sty m:val="p"/>
                      </m:rP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are</m:t>
                    </m:r>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 </m:t>
                    </m:r>
                    <m:r>
                      <m:rPr>
                        <m:sty m:val="p"/>
                      </m:rP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unknown</m:t>
                    </m:r>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 </m:t>
                    </m:r>
                    <m:r>
                      <m:rPr>
                        <m:sty m:val="p"/>
                      </m:rP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but</m:t>
                    </m:r>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 </m:t>
                    </m:r>
                    <m:r>
                      <m:rPr>
                        <m:sty m:val="p"/>
                      </m:rP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equal</m:t>
                    </m:r>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  </m:t>
                    </m:r>
                    <m:sSubSup>
                      <m:sSubSup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Sup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𝜎</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m:t>
                        </m:r>
                      </m:sub>
                      <m:sup>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2</m:t>
                        </m:r>
                      </m:sup>
                    </m:sSubSup>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sSubSup>
                      <m:sSubSup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Sup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𝜎</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2</m:t>
                        </m:r>
                      </m:sub>
                      <m:sup>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2</m:t>
                        </m:r>
                      </m:sup>
                    </m:sSubSup>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sSup>
                      <m:sSup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p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𝜎</m:t>
                        </m:r>
                      </m:e>
                      <m:sup>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2</m:t>
                        </m:r>
                      </m:sup>
                    </m:sSup>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acc>
                      <m:accPr>
                        <m:chr m:val="̅"/>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acc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𝑋</m:t>
                        </m:r>
                      </m:e>
                    </m:acc>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acc>
                      <m:accPr>
                        <m:chr m:val="̅"/>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acc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𝑌</m:t>
                        </m:r>
                      </m:e>
                    </m:acc>
                  </m:oMath>
                </a14:m>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 is an estimator of </a:t>
                </a:r>
                <a14:m>
                  <m:oMath xmlns:m="http://schemas.openxmlformats.org/officeDocument/2006/math">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𝜇</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m:t>
                        </m:r>
                      </m:sub>
                    </m:s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𝜇</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2</m:t>
                        </m:r>
                      </m:sub>
                    </m:sSub>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 </m:t>
                    </m:r>
                    <m:r>
                      <m:rPr>
                        <m:sty m:val="p"/>
                      </m:rP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and</m:t>
                    </m:r>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 </m:t>
                    </m:r>
                    <m:acc>
                      <m:accPr>
                        <m:chr m:val="̅"/>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acc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𝑋</m:t>
                        </m:r>
                      </m:e>
                    </m:acc>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acc>
                      <m:accPr>
                        <m:chr m:val="̅"/>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acc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𝑌</m:t>
                        </m:r>
                      </m:e>
                    </m:acc>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𝑁</m:t>
                    </m:r>
                    <m:d>
                      <m:d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dPr>
                      <m:e>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𝜇</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m:t>
                            </m:r>
                          </m:sub>
                        </m:s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𝜇</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2</m:t>
                            </m:r>
                          </m:sub>
                        </m:sSub>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f>
                          <m:f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fPr>
                          <m:num>
                            <m:sSubSup>
                              <m:sSubSup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Sup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𝜎</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m:t>
                                </m:r>
                              </m:sub>
                              <m:sup>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2</m:t>
                                </m:r>
                              </m:sup>
                            </m:sSubSup>
                          </m:num>
                          <m:den>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𝑚</m:t>
                            </m:r>
                          </m:den>
                        </m:f>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f>
                          <m:f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fPr>
                          <m:num>
                            <m:sSubSup>
                              <m:sSubSup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Sup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𝜎</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2</m:t>
                                </m:r>
                              </m:sub>
                              <m:sup>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2</m:t>
                                </m:r>
                              </m:sup>
                            </m:sSubSup>
                          </m:num>
                          <m:den>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𝑛</m:t>
                            </m:r>
                          </m:den>
                        </m:f>
                      </m:e>
                    </m:d>
                  </m:oMath>
                </a14:m>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pP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Since</a:t>
                </a:r>
                <a:r>
                  <a:rPr kumimoji="0" lang="en-US" altLang="zh-CN" sz="2800" b="0" i="0" u="none" strike="noStrike" kern="1200" cap="none" spc="0" normalizeH="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f>
                      <m:fPr>
                        <m:ctrlPr>
                          <a:rPr kumimoji="0" lang="en-US" altLang="zh-CN" sz="2800" b="0" i="1"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fPr>
                      <m:num>
                        <m:d>
                          <m:dPr>
                            <m:ctrlPr>
                              <a:rPr kumimoji="0" lang="en-US" altLang="zh-CN" sz="2800" b="0" i="1"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dPr>
                          <m:e>
                            <m:r>
                              <a:rPr kumimoji="0" lang="en-US" altLang="zh-CN" sz="2800" b="0" i="1"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𝑚</m:t>
                            </m:r>
                            <m:r>
                              <a:rPr kumimoji="0" lang="en-US" altLang="zh-CN" sz="2800" b="0" i="1"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m:t>
                            </m:r>
                          </m:e>
                        </m:d>
                        <m:sSubSup>
                          <m:sSubSupPr>
                            <m:ctrlPr>
                              <a:rPr kumimoji="0" lang="en-US" altLang="zh-CN" sz="2800" b="0" i="1"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SupPr>
                          <m:e>
                            <m:r>
                              <a:rPr kumimoji="0" lang="en-US" altLang="zh-CN" sz="2800" b="0" i="1"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𝑆</m:t>
                            </m:r>
                          </m:e>
                          <m:sub>
                            <m:r>
                              <a:rPr kumimoji="0" lang="en-US" altLang="zh-CN" sz="2800" b="0" i="1"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m:t>
                            </m:r>
                          </m:sub>
                          <m:sup>
                            <m:r>
                              <a:rPr kumimoji="0" lang="en-US" altLang="zh-CN" sz="2800" b="0" i="1"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2</m:t>
                            </m:r>
                          </m:sup>
                        </m:sSubSup>
                      </m:num>
                      <m:den>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den>
                    </m:f>
                    <m:r>
                      <a:rPr kumimoji="0" lang="en-US" altLang="zh-CN" sz="2800" b="0" i="1"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sSup>
                      <m:sSupPr>
                        <m:ctrlPr>
                          <a:rPr kumimoji="0" lang="en-US" altLang="zh-CN" sz="2800" b="0" i="1"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pPr>
                      <m:e>
                        <m:r>
                          <a:rPr kumimoji="0" lang="zh-CN" altLang="en-US" sz="2800" b="0" i="1"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𝜒</m:t>
                        </m:r>
                      </m:e>
                      <m:sup>
                        <m:r>
                          <a:rPr kumimoji="0" lang="en-US" altLang="zh-CN" sz="2800" b="0" i="1"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2</m:t>
                        </m:r>
                      </m:sup>
                    </m:sSup>
                    <m:d>
                      <m:dPr>
                        <m:ctrlPr>
                          <a:rPr kumimoji="0" lang="en-US" altLang="zh-CN" sz="2800" b="0" i="1"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dPr>
                      <m:e>
                        <m:r>
                          <m:rPr>
                            <m:sty m:val="p"/>
                          </m:rPr>
                          <a:rPr kumimoji="0" lang="en-US" altLang="zh-CN" sz="2800" b="0" i="0"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m:t>
                        </m:r>
                        <m:r>
                          <a:rPr kumimoji="0" lang="en-US" altLang="zh-CN" sz="2800" b="0" i="0"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m:t>
                        </m:r>
                      </m:e>
                    </m:d>
                    <m:r>
                      <a:rPr kumimoji="0" lang="en-US" altLang="zh-CN" sz="2800" b="0" i="0"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e>
                        </m:d>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𝑆</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num>
                      <m:den>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den>
                    </m:f>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m:rPr>
                            <m:sty m:val="p"/>
                          </m:rP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n</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e>
                    </m:d>
                  </m:oMath>
                </a14:m>
                <a:endParaRPr kumimoji="0" lang="en-US" altLang="zh-CN" sz="2800" b="0" i="0" u="none" strike="noStrike" kern="1200" cap="none" spc="0" normalizeH="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pPr>
                <a:r>
                  <a:rPr lang="en-US" altLang="zh-CN" sz="2800" noProof="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Thus, </a:t>
                </a:r>
                <a14:m>
                  <m:oMath xmlns:m="http://schemas.openxmlformats.org/officeDocument/2006/math">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𝑚</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e>
                        </m:d>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𝑆</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e>
                        </m:d>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𝑆</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num>
                      <m:den>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den>
                    </m:f>
                  </m:oMath>
                </a14:m>
                <a:r>
                  <a:rPr lang="en-US" altLang="zh-CN" sz="2800" dirty="0">
                    <a:solidFill>
                      <a:prstClr val="black">
                        <a:lumMod val="65000"/>
                        <a:lumOff val="35000"/>
                      </a:prstClr>
                    </a:solidFill>
                    <a:ea typeface="Cambria Math" panose="02040503050406030204" pitchFamily="18" charset="0"/>
                    <a:cs typeface="+mn-ea"/>
                    <a:sym typeface="微软雅黑" pitchFamily="34" charset="-122"/>
                  </a:rPr>
                  <a:t> </a:t>
                </a:r>
                <a14:m>
                  <m:oMath xmlns:m="http://schemas.openxmlformats.org/officeDocument/2006/math">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e>
                    </m:d>
                  </m:oMath>
                </a14:m>
                <a:endParaRPr kumimoji="0" lang="en-US" altLang="zh-CN" sz="2800" b="0" i="0" u="none" strike="noStrike" kern="1200" cap="none" spc="0" normalizeH="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pPr>
                <a:r>
                  <a:rPr lang="en-US" altLang="zh-CN" sz="2800" noProof="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Let </a:t>
                </a:r>
                <a14:m>
                  <m:oMath xmlns:m="http://schemas.openxmlformats.org/officeDocument/2006/math">
                    <m:sSubSup>
                      <m:sSubSupPr>
                        <m:ctrlPr>
                          <a:rPr lang="en-US" altLang="zh-CN" sz="2800" b="0" i="1" noProof="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b="0" i="1" noProof="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𝑆</m:t>
                        </m:r>
                      </m:e>
                      <m:sub>
                        <m:r>
                          <a:rPr lang="en-US" altLang="zh-CN" sz="2800" b="0" i="1" noProof="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𝑝</m:t>
                        </m:r>
                      </m:sub>
                      <m:sup>
                        <m:r>
                          <a:rPr lang="en-US" altLang="zh-CN" sz="2800" b="0" i="1" noProof="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b="0" i="0" noProof="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prstClr val="black">
                        <a:lumMod val="65000"/>
                        <a:lumOff val="35000"/>
                      </a:prstClr>
                    </a:solidFill>
                    <a:ea typeface="Cambria Math" panose="02040503050406030204" pitchFamily="18" charset="0"/>
                    <a:cs typeface="+mn-ea"/>
                    <a:sym typeface="微软雅黑" pitchFamily="34" charset="-122"/>
                  </a:rPr>
                  <a:t> </a:t>
                </a:r>
                <a14:m>
                  <m:oMath xmlns:m="http://schemas.openxmlformats.org/officeDocument/2006/math">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𝑚</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e>
                        </m:d>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𝑆</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e>
                        </m:d>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𝑆</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num>
                      <m:den>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𝑚</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den>
                    </m:f>
                  </m:oMath>
                </a14:m>
                <a:r>
                  <a:rPr lang="en-US" altLang="zh-CN" sz="2800" dirty="0">
                    <a:solidFill>
                      <a:prstClr val="black">
                        <a:lumMod val="65000"/>
                        <a:lumOff val="35000"/>
                      </a:prstClr>
                    </a:solidFill>
                    <a:ea typeface="Cambria Math" panose="02040503050406030204" pitchFamily="18" charset="0"/>
                    <a:cs typeface="+mn-ea"/>
                    <a:sym typeface="微软雅黑" pitchFamily="34" charset="-122"/>
                  </a:rPr>
                  <a:t>  </a:t>
                </a: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be the pooled estimator of </a:t>
                </a:r>
                <a14:m>
                  <m:oMath xmlns:m="http://schemas.openxmlformats.org/officeDocument/2006/math">
                    <m:sSup>
                      <m:sSup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oMath>
                </a14:m>
                <a:endParaRPr kumimoji="0" lang="en-US" altLang="zh-CN" sz="2800" b="0" i="0" u="none" strike="noStrike" kern="1200" cap="none" spc="0" normalizeH="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Then, T-test can be used. The test statistic under the null hypothesis H0</a:t>
                </a: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Is      </a:t>
                </a:r>
                <a14:m>
                  <m:oMath xmlns:m="http://schemas.openxmlformats.org/officeDocument/2006/math">
                    <m:r>
                      <m:rPr>
                        <m:sty m:val="p"/>
                      </m:rP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T</m:t>
                    </m:r>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acc>
                          <m:accPr>
                            <m:chr m:val="̅"/>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𝑋</m:t>
                            </m:r>
                          </m:e>
                        </m:acc>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acc>
                          <m:accPr>
                            <m:chr m:val="̅"/>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𝑌</m:t>
                            </m:r>
                          </m:e>
                        </m:acc>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num>
                      <m:den>
                        <m:sSub>
                          <m:sSub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𝑆</m:t>
                            </m:r>
                          </m:e>
                          <m:sub>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𝑝</m:t>
                            </m:r>
                          </m:sub>
                        </m:sSub>
                        <m:rad>
                          <m:radPr>
                            <m:degHide m:val="on"/>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radPr>
                          <m:deg/>
                          <m:e>
                            <m:f>
                              <m:f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𝑚</m:t>
                                </m:r>
                              </m:den>
                            </m:f>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den>
                            </m:f>
                          </m:e>
                        </m:rad>
                      </m:den>
                    </m:f>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𝑡</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𝑚</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oMath>
                </a14:m>
                <a:endParaRPr kumimoji="0" lang="en-US" altLang="zh-CN" sz="2800" b="0" i="0" u="none" strike="noStrike" kern="1200" cap="none" spc="0" normalizeH="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marL="0" marR="0" lvl="0" indent="0" algn="l" defTabSz="914400" rtl="0" eaLnBrk="1" fontAlgn="base" latinLnBrk="0" hangingPunct="1">
                  <a:lnSpc>
                    <a:spcPct val="120000"/>
                  </a:lnSpc>
                  <a:spcBef>
                    <a:spcPct val="0"/>
                  </a:spcBef>
                  <a:spcAft>
                    <a:spcPct val="0"/>
                  </a:spcAft>
                  <a:buClrTx/>
                  <a:buSzTx/>
                  <a:buFont typeface="Arial" charset="0"/>
                  <a:buNone/>
                  <a:tabLst/>
                  <a:defRPr/>
                </a:pPr>
                <a:endParaRPr kumimoji="0" lang="en-US" altLang="zh-CN" sz="2800" b="0" i="0" u="none" strike="noStrike" kern="1200" cap="none" spc="0" normalizeH="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0" name="矩形 47"/>
              <p:cNvSpPr>
                <a:spLocks noRot="1" noChangeAspect="1" noMove="1" noResize="1" noEditPoints="1" noAdjustHandles="1" noChangeArrowheads="1" noChangeShapeType="1" noTextEdit="1"/>
              </p:cNvSpPr>
              <p:nvPr/>
            </p:nvSpPr>
            <p:spPr bwMode="auto">
              <a:xfrm>
                <a:off x="765041" y="992494"/>
                <a:ext cx="11055657" cy="6176876"/>
              </a:xfrm>
              <a:prstGeom prst="rect">
                <a:avLst/>
              </a:prstGeom>
              <a:blipFill>
                <a:blip r:embed="rId3"/>
                <a:stretch>
                  <a:fillRect l="-1103" t="-395" r="-38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38982919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7.3	Testing differences between means</a:t>
            </a:r>
          </a:p>
        </p:txBody>
      </p:sp>
      <p:pic>
        <p:nvPicPr>
          <p:cNvPr id="4" name="图片 3">
            <a:extLst>
              <a:ext uri="{FF2B5EF4-FFF2-40B4-BE49-F238E27FC236}">
                <a16:creationId xmlns:a16="http://schemas.microsoft.com/office/drawing/2014/main" id="{3BE76F46-47BB-E741-6521-A78CFF3646B4}"/>
              </a:ext>
            </a:extLst>
          </p:cNvPr>
          <p:cNvPicPr>
            <a:picLocks noChangeAspect="1"/>
          </p:cNvPicPr>
          <p:nvPr/>
        </p:nvPicPr>
        <p:blipFill>
          <a:blip r:embed="rId3"/>
          <a:stretch>
            <a:fillRect/>
          </a:stretch>
        </p:blipFill>
        <p:spPr>
          <a:xfrm>
            <a:off x="572557" y="2294615"/>
            <a:ext cx="11046886" cy="2268769"/>
          </a:xfrm>
          <a:prstGeom prst="rect">
            <a:avLst/>
          </a:prstGeom>
        </p:spPr>
      </p:pic>
      <p:sp>
        <p:nvSpPr>
          <p:cNvPr id="5" name="文本框 4">
            <a:extLst>
              <a:ext uri="{FF2B5EF4-FFF2-40B4-BE49-F238E27FC236}">
                <a16:creationId xmlns:a16="http://schemas.microsoft.com/office/drawing/2014/main" id="{25E10854-4DAA-9652-7AB3-EDDC0ADE9AEB}"/>
              </a:ext>
            </a:extLst>
          </p:cNvPr>
          <p:cNvSpPr txBox="1"/>
          <p:nvPr/>
        </p:nvSpPr>
        <p:spPr>
          <a:xfrm>
            <a:off x="765041" y="1546167"/>
            <a:ext cx="9260108" cy="523220"/>
          </a:xfrm>
          <a:prstGeom prst="rect">
            <a:avLst/>
          </a:prstGeom>
          <a:noFill/>
        </p:spPr>
        <p:txBody>
          <a:bodyPr wrap="square" rtlCol="0">
            <a:spAutoFit/>
          </a:bodyPr>
          <a:lstStyle/>
          <a:p>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a:t>The procedures are summarized as follows.</a:t>
            </a:r>
            <a:endParaRPr lang="zh-CN" altLang="en-US" sz="2800" dirty="0">
              <a:solidFill>
                <a:prstClr val="black">
                  <a:lumMod val="65000"/>
                  <a:lumOff val="35000"/>
                </a:prstClr>
              </a:solidFill>
              <a:latin typeface="Cambria Math" panose="02040503050406030204" pitchFamily="18" charset="0"/>
              <a:cs typeface="+mn-ea"/>
              <a:sym typeface="Calibri" pitchFamily="34" charset="0"/>
            </a:endParaRPr>
          </a:p>
        </p:txBody>
      </p:sp>
    </p:spTree>
    <p:extLst>
      <p:ext uri="{BB962C8B-B14F-4D97-AF65-F5344CB8AC3E}">
        <p14:creationId xmlns:p14="http://schemas.microsoft.com/office/powerpoint/2010/main" val="26414574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693779" y="1676861"/>
            <a:ext cx="11099855" cy="2246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spcBef>
                <a:spcPct val="0"/>
              </a:spcBef>
              <a:buNone/>
            </a:pPr>
            <a:r>
              <a:rPr kumimoji="0" lang="en-US" altLang="zh-CN" sz="28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微软雅黑" pitchFamily="34" charset="-122"/>
              </a:rPr>
              <a:t>Example 7.3.1</a:t>
            </a:r>
            <a:r>
              <a:rPr kumimoji="0" lang="zh-CN" altLang="en-US" sz="28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微软雅黑" pitchFamily="34" charset="-122"/>
              </a:rPr>
              <a:t> </a:t>
            </a: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Students at a college attended a test. The summaries</a:t>
            </a: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below are of the scores of some students. Do the data provide evidence that the mean score of male students is higher than that of female students at the 0.05 level of significance? Assume the populations to be approximately normal with equal variances.</a:t>
            </a:r>
            <a:endParaRPr kumimoji="0" lang="zh-CN" altLang="en-US" sz="24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7.3	Testing differences between means</a:t>
            </a:r>
          </a:p>
        </p:txBody>
      </p:sp>
      <p:pic>
        <p:nvPicPr>
          <p:cNvPr id="4" name="图片 3">
            <a:extLst>
              <a:ext uri="{FF2B5EF4-FFF2-40B4-BE49-F238E27FC236}">
                <a16:creationId xmlns:a16="http://schemas.microsoft.com/office/drawing/2014/main" id="{079DA930-C51A-A4C1-C18D-C90A67D9B2B1}"/>
              </a:ext>
            </a:extLst>
          </p:cNvPr>
          <p:cNvPicPr>
            <a:picLocks noChangeAspect="1"/>
          </p:cNvPicPr>
          <p:nvPr/>
        </p:nvPicPr>
        <p:blipFill>
          <a:blip r:embed="rId3"/>
          <a:stretch>
            <a:fillRect/>
          </a:stretch>
        </p:blipFill>
        <p:spPr>
          <a:xfrm>
            <a:off x="1839063" y="4229694"/>
            <a:ext cx="8513873" cy="1295316"/>
          </a:xfrm>
          <a:prstGeom prst="rect">
            <a:avLst/>
          </a:prstGeom>
        </p:spPr>
      </p:pic>
    </p:spTree>
    <p:extLst>
      <p:ext uri="{BB962C8B-B14F-4D97-AF65-F5344CB8AC3E}">
        <p14:creationId xmlns:p14="http://schemas.microsoft.com/office/powerpoint/2010/main" val="85088700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7.3	Testing differences between means</a:t>
            </a:r>
          </a:p>
        </p:txBody>
      </p:sp>
      <mc:AlternateContent xmlns:mc="http://schemas.openxmlformats.org/markup-compatibility/2006" xmlns:a14="http://schemas.microsoft.com/office/drawing/2010/main">
        <mc:Choice Requires="a14">
          <p:sp>
            <p:nvSpPr>
              <p:cNvPr id="5" name="矩形 47">
                <a:extLst>
                  <a:ext uri="{FF2B5EF4-FFF2-40B4-BE49-F238E27FC236}">
                    <a16:creationId xmlns:a16="http://schemas.microsoft.com/office/drawing/2014/main" id="{0B324701-2CE3-7DC1-FF0B-710BF2159C4C}"/>
                  </a:ext>
                </a:extLst>
              </p:cNvPr>
              <p:cNvSpPr>
                <a:spLocks noChangeArrowheads="1"/>
              </p:cNvSpPr>
              <p:nvPr/>
            </p:nvSpPr>
            <p:spPr bwMode="auto">
              <a:xfrm>
                <a:off x="510898" y="1046046"/>
                <a:ext cx="10916062" cy="488838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base" latinLnBrk="0" hangingPunct="1">
                  <a:lnSpc>
                    <a:spcPct val="120000"/>
                  </a:lnSpc>
                  <a:spcBef>
                    <a:spcPct val="0"/>
                  </a:spcBef>
                  <a:spcAft>
                    <a:spcPct val="0"/>
                  </a:spcAft>
                  <a:buClrTx/>
                  <a:buSzTx/>
                  <a:buFont typeface="Arial" charset="0"/>
                  <a:buNone/>
                  <a:tabLst/>
                  <a:defRPr/>
                </a:pPr>
                <a:r>
                  <a:rPr kumimoji="0" lang="en-US" altLang="zh-CN" sz="2400" b="1" i="1" u="none" strike="noStrike" kern="1200" cap="none" spc="0" normalizeH="0" baseline="0" noProof="0" dirty="0">
                    <a:ln>
                      <a:noFill/>
                    </a:ln>
                    <a:solidFill>
                      <a:srgbClr val="C00000"/>
                    </a:solidFill>
                    <a:effectLst/>
                    <a:uLnTx/>
                    <a:uFillTx/>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kumimoji="0" lang="en-US" altLang="zh-CN" sz="2800" b="1" i="0" u="none" strike="noStrike" kern="1200" cap="none" spc="0" normalizeH="0" baseline="0" noProof="0" dirty="0">
                    <a:ln>
                      <a:noFill/>
                    </a:ln>
                    <a:solidFill>
                      <a:srgbClr val="C00000"/>
                    </a:solidFill>
                    <a:effectLst/>
                    <a:uLnTx/>
                    <a:uFillTx/>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Let </a:t>
                </a:r>
                <a14:m>
                  <m:oMath xmlns:m="http://schemas.openxmlformats.org/officeDocument/2006/math">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the mean score of male students and </a:t>
                </a:r>
                <a14:m>
                  <m:oMath xmlns:m="http://schemas.openxmlformats.org/officeDocument/2006/math">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Sub>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the mean score of female students.</a:t>
                </a:r>
              </a:p>
              <a:p>
                <a:pPr lvl="0">
                  <a:lnSpc>
                    <a:spcPct val="120000"/>
                  </a:lnSpc>
                  <a:spcBef>
                    <a:spcPct val="0"/>
                  </a:spcBef>
                  <a:buNone/>
                </a:pPr>
                <a14:m>
                  <m:oMathPara xmlns:m="http://schemas.openxmlformats.org/officeDocument/2006/math">
                    <m:oMathParaPr>
                      <m:jc m:val="centerGroup"/>
                    </m:oMathParaPr>
                    <m:oMath xmlns:m="http://schemas.openxmlformats.org/officeDocument/2006/math">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     </m:t>
                      </m:r>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80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&gt;</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oMath>
                  </m:oMathPara>
                </a14:m>
                <a:endParaRPr lang="en-US" altLang="zh-CN" sz="2800" b="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① Since the population variances </a:t>
                </a:r>
                <a14:m>
                  <m:oMath xmlns:m="http://schemas.openxmlformats.org/officeDocument/2006/math">
                    <m:sSubSup>
                      <m:sSubSup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and </a:t>
                </a:r>
                <a14:m>
                  <m:oMath xmlns:m="http://schemas.openxmlformats.org/officeDocument/2006/math">
                    <m:sSubSup>
                      <m:sSubSup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are unknown but equal,</a:t>
                </a:r>
              </a:p>
              <a:p>
                <a:pPr lvl="0">
                  <a:lnSpc>
                    <a:spcPct val="120000"/>
                  </a:lnSpc>
                  <a:spcBef>
                    <a:spcPct val="0"/>
                  </a:spcBef>
                  <a:buNone/>
                </a:pPr>
                <a14:m>
                  <m:oMath xmlns:m="http://schemas.openxmlformats.org/officeDocument/2006/math">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we use the T-test. The test statistic under H0 is</a:t>
                </a:r>
              </a:p>
              <a:p>
                <a:pPr>
                  <a:lnSpc>
                    <a:spcPct val="120000"/>
                  </a:lnSpc>
                  <a:spcBef>
                    <a:spcPct val="0"/>
                  </a:spcBef>
                  <a:buNone/>
                </a:pPr>
                <a14:m>
                  <m:oMathPara xmlns:m="http://schemas.openxmlformats.org/officeDocument/2006/math">
                    <m:oMathParaPr>
                      <m:jc m:val="centerGroup"/>
                    </m:oMathParaPr>
                    <m:oMath xmlns:m="http://schemas.openxmlformats.org/officeDocument/2006/math">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T</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acc>
                            <m:accPr>
                              <m:chr m:val="̅"/>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𝑋</m:t>
                              </m:r>
                            </m:e>
                          </m:acc>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acc>
                            <m:accPr>
                              <m:chr m:val="̅"/>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𝑌</m:t>
                              </m:r>
                            </m:e>
                          </m:acc>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num>
                        <m:den>
                          <m:sSub>
                            <m:sSub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𝑆</m:t>
                              </m:r>
                            </m:e>
                            <m:sub>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𝑝</m:t>
                              </m:r>
                            </m:sub>
                          </m:sSub>
                          <m:rad>
                            <m:radPr>
                              <m:degHide m:val="on"/>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radPr>
                            <m:deg/>
                            <m:e>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𝑚</m:t>
                                  </m:r>
                                </m:den>
                              </m:f>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den>
                              </m:f>
                            </m:e>
                          </m:rad>
                        </m:den>
                      </m:f>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𝑡</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𝑚</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oMath>
                  </m:oMathPara>
                </a14:m>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5" name="矩形 47">
                <a:extLst>
                  <a:ext uri="{FF2B5EF4-FFF2-40B4-BE49-F238E27FC236}">
                    <a16:creationId xmlns:a16="http://schemas.microsoft.com/office/drawing/2014/main" id="{0B324701-2CE3-7DC1-FF0B-710BF2159C4C}"/>
                  </a:ext>
                </a:extLst>
              </p:cNvPr>
              <p:cNvSpPr>
                <a:spLocks noRot="1" noChangeAspect="1" noMove="1" noResize="1" noEditPoints="1" noAdjustHandles="1" noChangeArrowheads="1" noChangeShapeType="1" noTextEdit="1"/>
              </p:cNvSpPr>
              <p:nvPr/>
            </p:nvSpPr>
            <p:spPr bwMode="auto">
              <a:xfrm>
                <a:off x="510898" y="1046046"/>
                <a:ext cx="10916062" cy="4888381"/>
              </a:xfrm>
              <a:prstGeom prst="rect">
                <a:avLst/>
              </a:prstGeom>
              <a:blipFill>
                <a:blip r:embed="rId3"/>
                <a:stretch>
                  <a:fillRect l="-1173" t="-49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383435608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7.3	Testing differences between means</a:t>
            </a:r>
          </a:p>
        </p:txBody>
      </p:sp>
      <mc:AlternateContent xmlns:mc="http://schemas.openxmlformats.org/markup-compatibility/2006" xmlns:a14="http://schemas.microsoft.com/office/drawing/2010/main">
        <mc:Choice Requires="a14">
          <p:sp>
            <p:nvSpPr>
              <p:cNvPr id="5" name="矩形 47">
                <a:extLst>
                  <a:ext uri="{FF2B5EF4-FFF2-40B4-BE49-F238E27FC236}">
                    <a16:creationId xmlns:a16="http://schemas.microsoft.com/office/drawing/2014/main" id="{0B324701-2CE3-7DC1-FF0B-710BF2159C4C}"/>
                  </a:ext>
                </a:extLst>
              </p:cNvPr>
              <p:cNvSpPr>
                <a:spLocks noChangeArrowheads="1"/>
              </p:cNvSpPr>
              <p:nvPr/>
            </p:nvSpPr>
            <p:spPr bwMode="auto">
              <a:xfrm>
                <a:off x="510898" y="1046046"/>
                <a:ext cx="10916062" cy="461163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base" latinLnBrk="0" hangingPunct="1">
                  <a:lnSpc>
                    <a:spcPct val="120000"/>
                  </a:lnSpc>
                  <a:spcBef>
                    <a:spcPct val="0"/>
                  </a:spcBef>
                  <a:spcAft>
                    <a:spcPct val="0"/>
                  </a:spcAft>
                  <a:buClrTx/>
                  <a:buSzTx/>
                  <a:buFont typeface="Arial" charset="0"/>
                  <a:buNone/>
                  <a:tabLst/>
                  <a:defRPr/>
                </a:pP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The</a:t>
                </a:r>
                <a:r>
                  <a:rPr kumimoji="0" lang="en-US" altLang="zh-CN" sz="2800" b="0" i="0" u="none" strike="noStrike" kern="1200" cap="none" spc="0" normalizeH="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 rejection region is </a:t>
                </a:r>
              </a:p>
              <a:p>
                <a:pPr lvl="0">
                  <a:lnSpc>
                    <a:spcPct val="120000"/>
                  </a:lnSpc>
                  <a:spcBef>
                    <a:spcPct val="0"/>
                  </a:spcBef>
                  <a:buNone/>
                </a:pPr>
                <a14:m>
                  <m:oMath xmlns:m="http://schemas.openxmlformats.org/officeDocument/2006/math">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𝑊</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𝑥</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m:t>
                        </m:r>
                      </m:sub>
                    </m:s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𝑥</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𝑛</m:t>
                        </m:r>
                      </m:sub>
                    </m:sSub>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oMath>
                </a14:m>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acc>
                          <m:accPr>
                            <m:chr m:val="̅"/>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𝑥</m:t>
                            </m:r>
                          </m:e>
                        </m:acc>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acc>
                          <m:accPr>
                            <m:chr m:val="̅"/>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𝑦</m:t>
                            </m:r>
                          </m:e>
                        </m:acc>
                      </m:num>
                      <m:den>
                        <m:sSub>
                          <m:sSub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𝑠</m:t>
                            </m:r>
                          </m:e>
                          <m:sub>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𝑝</m:t>
                            </m:r>
                          </m:sub>
                        </m:sSub>
                        <m:rad>
                          <m:radPr>
                            <m:degHide m:val="on"/>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radPr>
                          <m:deg/>
                          <m:e>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𝑚</m:t>
                                </m:r>
                              </m:den>
                            </m:f>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den>
                            </m:f>
                          </m:e>
                        </m:rad>
                      </m:den>
                    </m:f>
                    <m:r>
                      <a:rPr lang="en-US" altLang="zh-CN" sz="280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𝑡</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_</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𝛼</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𝑚</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oMath>
                </a14:m>
                <a:endParaRPr lang="en-US" altLang="zh-CN" sz="2800" b="0" i="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pPr>
                <a14:m>
                  <m:oMath xmlns:m="http://schemas.openxmlformats.org/officeDocument/2006/math">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𝑚</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=12,</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𝑛</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=10, </m:t>
                    </m:r>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𝑡</m:t>
                        </m:r>
                      </m:e>
                      <m:sub>
                        <m:r>
                          <a:rPr kumimoji="0" lang="zh-CN" altLang="en-US"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𝛼</m:t>
                        </m:r>
                      </m:sub>
                    </m:sSub>
                    <m:d>
                      <m:d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d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𝑚</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𝑛</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−2</m:t>
                        </m:r>
                      </m:e>
                    </m:d>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𝑡</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0.05</m:t>
                        </m:r>
                      </m:sub>
                    </m:sSub>
                    <m:d>
                      <m:d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dPr>
                      <m:e>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20</m:t>
                        </m:r>
                      </m:e>
                    </m:d>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=1.7247,</m:t>
                    </m:r>
                    <m:acc>
                      <m:accPr>
                        <m:chr m:val="̅"/>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𝑥</m:t>
                        </m:r>
                      </m:e>
                    </m:acc>
                    <m:r>
                      <m:rPr>
                        <m:nor/>
                      </m:rP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=86,</m:t>
                    </m:r>
                  </m:oMath>
                </a14:m>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acc>
                      <m:accPr>
                        <m:chr m:val="̅"/>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𝑦</m:t>
                        </m:r>
                      </m:e>
                    </m:acc>
                  </m:oMath>
                </a14:m>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=84,</a:t>
                </a:r>
              </a:p>
              <a:p>
                <a:pPr lvl="0">
                  <a:lnSpc>
                    <a:spcPct val="120000"/>
                  </a:lnSpc>
                  <a:spcBef>
                    <a:spcPct val="0"/>
                  </a:spcBef>
                  <a:buNone/>
                </a:pPr>
                <a14:m>
                  <m:oMath xmlns:m="http://schemas.openxmlformats.org/officeDocument/2006/math">
                    <m:sSub>
                      <m:sSub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𝑠</m:t>
                        </m:r>
                      </m:e>
                      <m:sub>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𝑝</m:t>
                        </m:r>
                      </m:sub>
                    </m:sSub>
                    <m:r>
                      <a:rPr lang="en-US" altLang="zh-CN" sz="2800" b="0" i="0"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𝑚</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e>
                        </m:d>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𝑆</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e>
                        </m:d>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𝑆</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num>
                      <m:den>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𝑚</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den>
                    </m:f>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=4.478,</m:t>
                    </m:r>
                  </m:oMath>
                </a14:m>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 then </a:t>
                </a:r>
                <a14:m>
                  <m:oMath xmlns:m="http://schemas.openxmlformats.org/officeDocument/2006/math">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𝑡</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=1.04&lt;1.7247.</m:t>
                    </m:r>
                  </m:oMath>
                </a14:m>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The sample data do not fall in the rejection region and H0</a:t>
                </a: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can not be rejected. The sample data do not rule out the possibility that the mean score of male students is same as that of female students.</a:t>
                </a:r>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5" name="矩形 47">
                <a:extLst>
                  <a:ext uri="{FF2B5EF4-FFF2-40B4-BE49-F238E27FC236}">
                    <a16:creationId xmlns:a16="http://schemas.microsoft.com/office/drawing/2014/main" id="{0B324701-2CE3-7DC1-FF0B-710BF2159C4C}"/>
                  </a:ext>
                </a:extLst>
              </p:cNvPr>
              <p:cNvSpPr>
                <a:spLocks noRot="1" noChangeAspect="1" noMove="1" noResize="1" noEditPoints="1" noAdjustHandles="1" noChangeArrowheads="1" noChangeShapeType="1" noTextEdit="1"/>
              </p:cNvSpPr>
              <p:nvPr/>
            </p:nvSpPr>
            <p:spPr bwMode="auto">
              <a:xfrm>
                <a:off x="510898" y="1046046"/>
                <a:ext cx="10916062" cy="4611639"/>
              </a:xfrm>
              <a:prstGeom prst="rect">
                <a:avLst/>
              </a:prstGeom>
              <a:blipFill>
                <a:blip r:embed="rId3"/>
                <a:stretch>
                  <a:fillRect l="-1173" t="-661" r="-1619" b="-277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28530943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7.3	Testing differences between means</a:t>
            </a:r>
          </a:p>
        </p:txBody>
      </p:sp>
      <mc:AlternateContent xmlns:mc="http://schemas.openxmlformats.org/markup-compatibility/2006" xmlns:a14="http://schemas.microsoft.com/office/drawing/2010/main">
        <mc:Choice Requires="a14">
          <p:sp>
            <p:nvSpPr>
              <p:cNvPr id="5" name="矩形 47">
                <a:extLst>
                  <a:ext uri="{FF2B5EF4-FFF2-40B4-BE49-F238E27FC236}">
                    <a16:creationId xmlns:a16="http://schemas.microsoft.com/office/drawing/2014/main" id="{0B324701-2CE3-7DC1-FF0B-710BF2159C4C}"/>
                  </a:ext>
                </a:extLst>
              </p:cNvPr>
              <p:cNvSpPr>
                <a:spLocks noChangeArrowheads="1"/>
              </p:cNvSpPr>
              <p:nvPr/>
            </p:nvSpPr>
            <p:spPr bwMode="auto">
              <a:xfrm>
                <a:off x="510898" y="1046046"/>
                <a:ext cx="10916062" cy="631268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② We can also adopt the P-value approach to hypothesis testing. The</a:t>
                </a: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t-score is</a:t>
                </a:r>
              </a:p>
              <a:p>
                <a:pPr lvl="0">
                  <a:lnSpc>
                    <a:spcPct val="120000"/>
                  </a:lnSpc>
                  <a:spcBef>
                    <a:spcPct val="0"/>
                  </a:spcBef>
                  <a:buNone/>
                </a:pPr>
                <a14:m>
                  <m:oMathPara xmlns:m="http://schemas.openxmlformats.org/officeDocument/2006/math">
                    <m:oMathParaPr>
                      <m:jc m:val="centerGroup"/>
                    </m:oMathParaPr>
                    <m:oMath xmlns:m="http://schemas.openxmlformats.org/officeDocument/2006/math">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𝑡</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86−84</m:t>
                          </m:r>
                        </m:num>
                        <m:den>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4.478 </m:t>
                          </m:r>
                          <m:rad>
                            <m:radPr>
                              <m:degHide m:val="on"/>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radPr>
                            <m:deg/>
                            <m:e>
                              <m:f>
                                <m:f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12</m:t>
                                  </m:r>
                                </m:den>
                              </m:f>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den>
                              </m:f>
                            </m:e>
                          </m:rad>
                        </m:den>
                      </m:f>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=1.04</m:t>
                      </m:r>
                    </m:oMath>
                  </m:oMathPara>
                </a14:m>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The P-value is the probability that we obtain the observed value of the test statistic that is more extreme in the direction of the alternative hypothesis, calculated when H0 is true.</a:t>
                </a:r>
              </a:p>
              <a:p>
                <a:pPr lvl="0">
                  <a:lnSpc>
                    <a:spcPct val="120000"/>
                  </a:lnSpc>
                  <a:spcBef>
                    <a:spcPct val="0"/>
                  </a:spcBef>
                  <a:buNone/>
                </a:pPr>
                <a:r>
                  <a:rPr lang="fr-FR"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p = P(T(20) ≥ 1.04) =0.1554&gt;</a:t>
                </a:r>
                <a14:m>
                  <m:oMath xmlns:m="http://schemas.openxmlformats.org/officeDocument/2006/math">
                    <m:r>
                      <m:rPr>
                        <m:sty m:val="p"/>
                      </m:r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α</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prstClr val="black">
                        <a:lumMod val="65000"/>
                        <a:lumOff val="35000"/>
                      </a:prstClr>
                    </a:solidFill>
                    <a:ea typeface="Cambria Math" panose="02040503050406030204" pitchFamily="18" charset="0"/>
                    <a:cs typeface="+mn-ea"/>
                    <a:sym typeface="微软雅黑" pitchFamily="34" charset="-122"/>
                  </a:rPr>
                  <a:t> </a:t>
                </a: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we do not reject H0. The conclusion is identical to that obtained by the critical value method.</a:t>
                </a:r>
              </a:p>
              <a:p>
                <a:pPr lvl="0">
                  <a:lnSpc>
                    <a:spcPct val="120000"/>
                  </a:lnSpc>
                  <a:spcBef>
                    <a:spcPct val="0"/>
                  </a:spcBef>
                  <a:buNone/>
                </a:pPr>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pPr>
                <a:endParaRPr lang="en-US" altLang="zh-CN" sz="2800" b="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5" name="矩形 47">
                <a:extLst>
                  <a:ext uri="{FF2B5EF4-FFF2-40B4-BE49-F238E27FC236}">
                    <a16:creationId xmlns:a16="http://schemas.microsoft.com/office/drawing/2014/main" id="{0B324701-2CE3-7DC1-FF0B-710BF2159C4C}"/>
                  </a:ext>
                </a:extLst>
              </p:cNvPr>
              <p:cNvSpPr>
                <a:spLocks noRot="1" noChangeAspect="1" noMove="1" noResize="1" noEditPoints="1" noAdjustHandles="1" noChangeArrowheads="1" noChangeShapeType="1" noTextEdit="1"/>
              </p:cNvSpPr>
              <p:nvPr/>
            </p:nvSpPr>
            <p:spPr bwMode="auto">
              <a:xfrm>
                <a:off x="510898" y="1046046"/>
                <a:ext cx="10916062" cy="6312682"/>
              </a:xfrm>
              <a:prstGeom prst="rect">
                <a:avLst/>
              </a:prstGeom>
              <a:blipFill>
                <a:blip r:embed="rId3"/>
                <a:stretch>
                  <a:fillRect l="-1173" t="-483" r="-50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21089566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1" y="1191999"/>
                <a:ext cx="11099855" cy="5601205"/>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a:t>
                </a: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𝑁</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400" dirty="0">
                    <a:solidFill>
                      <a:schemeClr val="tx1">
                        <a:lumMod val="65000"/>
                        <a:lumOff val="35000"/>
                      </a:schemeClr>
                    </a:solidFill>
                    <a:latin typeface="+mn-ea"/>
                    <a:ea typeface="+mn-ea"/>
                    <a:cs typeface="Thorndale Duospace WT J" panose="02020609050405020304" pitchFamily="49" charset="-122"/>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(X1,X2,··· ,Xn) is a sample and (x1,x2,··· ,xn) are its observations. For significant level α, we discuss the following three sets of hypotheses.</a:t>
                </a:r>
              </a:p>
              <a:p>
                <a:pPr>
                  <a:spcBef>
                    <a:spcPct val="0"/>
                  </a:spcBef>
                  <a:buNone/>
                </a:pPr>
                <a:r>
                  <a:rPr lang="en-US" altLang="zh-CN" sz="2800" b="0" dirty="0">
                    <a:solidFill>
                      <a:schemeClr val="tx1">
                        <a:lumMod val="65000"/>
                        <a:lumOff val="35000"/>
                      </a:schemeClr>
                    </a:solidFill>
                    <a:ea typeface="Cambria Math" panose="02040503050406030204" pitchFamily="18" charset="0"/>
                    <a:cs typeface="+mn-ea"/>
                    <a:sym typeface="微软雅黑" pitchFamily="34" charset="-122"/>
                  </a:rPr>
                  <a:t>(1) </a:t>
                </a:r>
                <a14:m>
                  <m:oMath xmlns:m="http://schemas.openxmlformats.org/officeDocument/2006/math">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H</m:t>
                        </m:r>
                      </m:e>
                      <m:sub>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bSup>
                  </m:oMath>
                </a14:m>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 </a:t>
                </a:r>
                <a14:m>
                  <m:oMath xmlns:m="http://schemas.openxmlformats.org/officeDocument/2006/math">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H</m:t>
                        </m:r>
                      </m:e>
                      <m:sub>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&gt;</m:t>
                    </m:r>
                    <m:sSubSup>
                      <m:sSub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bSup>
                  </m:oMath>
                </a14:m>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(3) </a:t>
                </a:r>
                <a14:m>
                  <m:oMath xmlns:m="http://schemas.openxmlformats.org/officeDocument/2006/math">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H</m:t>
                        </m:r>
                      </m:e>
                      <m:sub>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m:t>
                    </m:r>
                    <m:sSubSup>
                      <m:sSub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bSup>
                  </m:oMath>
                </a14:m>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where </a:t>
                </a:r>
                <a14:m>
                  <m:oMath xmlns:m="http://schemas.openxmlformats.org/officeDocument/2006/math">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is a constant.</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the population mean µ is unknown, sample variance S2</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is an unbiased estimator of </a:t>
                </a:r>
                <a14:m>
                  <m:oMath xmlns:m="http://schemas.openxmlformats.org/officeDocument/2006/math">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Here χ2-test will be used. The test statistic under the null hypothesis H0 is</a:t>
                </a:r>
              </a:p>
              <a:p>
                <a:pPr>
                  <a:spcBef>
                    <a:spcPct val="0"/>
                  </a:spcBef>
                  <a:buNone/>
                </a:pPr>
                <a14:m>
                  <m:oMath xmlns:m="http://schemas.openxmlformats.org/officeDocument/2006/math">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e>
                        </m:d>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𝑆</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num>
                      <m:den>
                        <m:sSubSup>
                          <m:sSub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bSup>
                      </m:den>
                    </m:f>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oMath>
                </a14:m>
                <a:r>
                  <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(n-1)</a:t>
                </a:r>
              </a:p>
              <a:p>
                <a:pPr>
                  <a:spcBef>
                    <a:spcPct val="0"/>
                  </a:spcBef>
                  <a:buNone/>
                </a:pPr>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27" name="矩形 47"/>
              <p:cNvSpPr>
                <a:spLocks noRot="1" noChangeAspect="1" noMove="1" noResize="1" noEditPoints="1" noAdjustHandles="1" noChangeArrowheads="1" noChangeShapeType="1" noTextEdit="1"/>
              </p:cNvSpPr>
              <p:nvPr/>
            </p:nvSpPr>
            <p:spPr bwMode="auto">
              <a:xfrm>
                <a:off x="765041" y="1191999"/>
                <a:ext cx="11099855" cy="5601205"/>
              </a:xfrm>
              <a:prstGeom prst="rect">
                <a:avLst/>
              </a:prstGeom>
              <a:blipFill>
                <a:blip r:embed="rId3"/>
                <a:stretch>
                  <a:fillRect l="-1098" t="-1198" r="-159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7830319" cy="810454"/>
          </a:xfrm>
        </p:spPr>
        <p:txBody>
          <a:bodyPr/>
          <a:lstStyle/>
          <a:p>
            <a:r>
              <a:rPr lang="en-US" altLang="zh-CN" sz="2400" dirty="0">
                <a:solidFill>
                  <a:schemeClr val="tx2"/>
                </a:solidFill>
                <a:latin typeface="+mj-ea"/>
                <a:cs typeface="+mn-ea"/>
              </a:rPr>
              <a:t>7.4	Hypothesis tests for one or two variances</a:t>
            </a:r>
          </a:p>
        </p:txBody>
      </p:sp>
    </p:spTree>
    <p:extLst>
      <p:ext uri="{BB962C8B-B14F-4D97-AF65-F5344CB8AC3E}">
        <p14:creationId xmlns:p14="http://schemas.microsoft.com/office/powerpoint/2010/main" val="184825958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1191999"/>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The procedures are summarized in the following Table.</a:t>
            </a:r>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830319" cy="810454"/>
          </a:xfrm>
        </p:spPr>
        <p:txBody>
          <a:bodyPr/>
          <a:lstStyle/>
          <a:p>
            <a:r>
              <a:rPr lang="en-US" altLang="zh-CN" sz="2400" dirty="0">
                <a:solidFill>
                  <a:schemeClr val="tx2"/>
                </a:solidFill>
                <a:latin typeface="+mj-ea"/>
                <a:cs typeface="+mn-ea"/>
              </a:rPr>
              <a:t>7.4	Hypothesis tests for one or two variances</a:t>
            </a:r>
          </a:p>
        </p:txBody>
      </p:sp>
      <p:pic>
        <p:nvPicPr>
          <p:cNvPr id="4" name="图片 3">
            <a:extLst>
              <a:ext uri="{FF2B5EF4-FFF2-40B4-BE49-F238E27FC236}">
                <a16:creationId xmlns:a16="http://schemas.microsoft.com/office/drawing/2014/main" id="{48AF20EC-7729-EC95-2D01-1F5703AD8836}"/>
              </a:ext>
            </a:extLst>
          </p:cNvPr>
          <p:cNvPicPr>
            <a:picLocks noChangeAspect="1"/>
          </p:cNvPicPr>
          <p:nvPr/>
        </p:nvPicPr>
        <p:blipFill>
          <a:blip r:embed="rId3"/>
          <a:stretch>
            <a:fillRect/>
          </a:stretch>
        </p:blipFill>
        <p:spPr>
          <a:xfrm>
            <a:off x="541885" y="1762788"/>
            <a:ext cx="10308251" cy="2856790"/>
          </a:xfrm>
          <a:prstGeom prst="rect">
            <a:avLst/>
          </a:prstGeom>
        </p:spPr>
      </p:pic>
    </p:spTree>
    <p:extLst>
      <p:ext uri="{BB962C8B-B14F-4D97-AF65-F5344CB8AC3E}">
        <p14:creationId xmlns:p14="http://schemas.microsoft.com/office/powerpoint/2010/main" val="147588242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546072" y="1030781"/>
            <a:ext cx="11099855" cy="5693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spcBef>
                <a:spcPct val="0"/>
              </a:spcBef>
              <a:buNone/>
            </a:pPr>
            <a:r>
              <a:rPr kumimoji="0" lang="en-US" altLang="zh-CN" sz="28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微软雅黑" pitchFamily="34" charset="-122"/>
              </a:rPr>
              <a:t>Example 7.4.1</a:t>
            </a:r>
            <a:r>
              <a:rPr kumimoji="0" lang="zh-CN" altLang="en-US" sz="28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微软雅黑" pitchFamily="34" charset="-122"/>
              </a:rPr>
              <a:t> </a:t>
            </a: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A manufacturer of hard safety hats for construction workers is concerned about the mean and the variation of the forces its helmets transmits to wearers when subjected to an external force. The manufacturer has designed the helmets so that the mean force transmitted by the helmets to the workers is 800 pounds (or less) with a standard deviation to be less than 40 pounds. Tests were run on a random sample of n = 40 helmets, and the sample mean and sample standard deviation were found to be 825 pounds and 48.5 pounds, respectively.</a:t>
            </a: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(1) Do the data provide sufficient evidence, at the α = 0.05 level, to</a:t>
            </a: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conclude that the population standard deviation exceeds 40 pounds?</a:t>
            </a: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(2) Do the data provide sufficient evidence, at the α = 0.05 level, to</a:t>
            </a: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conclude that the population standard deviation differs from 40 pounds?</a:t>
            </a:r>
            <a:endParaRPr kumimoji="0" lang="zh-CN" altLang="en-US" sz="24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1" y="381545"/>
            <a:ext cx="7963323" cy="748986"/>
          </a:xfrm>
        </p:spPr>
        <p:txBody>
          <a:bodyPr/>
          <a:lstStyle/>
          <a:p>
            <a:r>
              <a:rPr lang="en-US" altLang="zh-CN" sz="2400" dirty="0">
                <a:solidFill>
                  <a:schemeClr val="tx2"/>
                </a:solidFill>
                <a:latin typeface="+mj-ea"/>
                <a:cs typeface="+mn-ea"/>
              </a:rPr>
              <a:t>7.4	Hypothesis tests for one or two variances</a:t>
            </a:r>
          </a:p>
        </p:txBody>
      </p:sp>
    </p:spTree>
    <p:extLst>
      <p:ext uri="{BB962C8B-B14F-4D97-AF65-F5344CB8AC3E}">
        <p14:creationId xmlns:p14="http://schemas.microsoft.com/office/powerpoint/2010/main" val="212228895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7.1	Basics of hypothesis testing</a:t>
            </a:r>
          </a:p>
        </p:txBody>
      </p:sp>
      <p:sp>
        <p:nvSpPr>
          <p:cNvPr id="10" name="矩形 47"/>
          <p:cNvSpPr>
            <a:spLocks noChangeArrowheads="1"/>
          </p:cNvSpPr>
          <p:nvPr/>
        </p:nvSpPr>
        <p:spPr bwMode="auto">
          <a:xfrm>
            <a:off x="765041" y="1170782"/>
            <a:ext cx="10812715" cy="5289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In practice, we often want to determine whether we can reject not reject some assumptions about a population given information about a sample.</a:t>
            </a:r>
          </a:p>
          <a:p>
            <a:pPr>
              <a:lnSpc>
                <a:spcPct val="120000"/>
              </a:lnSpc>
              <a:spcBef>
                <a:spcPct val="0"/>
              </a:spcBef>
              <a:buNone/>
            </a:pPr>
            <a:r>
              <a:rPr lang="en-US" altLang="zh-CN" b="1"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Example:</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 Select 100 light bulbs and record their lifetimes. Based on information from the sample, can you reject the hypothesis that the mean lifetime for the entire population of bulbs is 600 hours?</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 40 students took an exam. Based on information from the sample,</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can you reject the hypothesis that the population mean score is greater than or equal to 80 points?</a:t>
            </a:r>
          </a:p>
        </p:txBody>
      </p:sp>
    </p:spTree>
    <p:extLst>
      <p:ext uri="{BB962C8B-B14F-4D97-AF65-F5344CB8AC3E}">
        <p14:creationId xmlns:p14="http://schemas.microsoft.com/office/powerpoint/2010/main" val="17251035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8395584" cy="810454"/>
          </a:xfrm>
        </p:spPr>
        <p:txBody>
          <a:bodyPr/>
          <a:lstStyle/>
          <a:p>
            <a:r>
              <a:rPr lang="en-US" altLang="zh-CN" sz="2400" dirty="0">
                <a:solidFill>
                  <a:schemeClr val="tx2"/>
                </a:solidFill>
                <a:latin typeface="+mj-ea"/>
                <a:cs typeface="+mn-ea"/>
              </a:rPr>
              <a:t>7.4	Hypothesis tests for one or two variances</a:t>
            </a:r>
          </a:p>
        </p:txBody>
      </p:sp>
      <mc:AlternateContent xmlns:mc="http://schemas.openxmlformats.org/markup-compatibility/2006" xmlns:a14="http://schemas.microsoft.com/office/drawing/2010/main">
        <mc:Choice Requires="a14">
          <p:sp>
            <p:nvSpPr>
              <p:cNvPr id="5" name="矩形 47">
                <a:extLst>
                  <a:ext uri="{FF2B5EF4-FFF2-40B4-BE49-F238E27FC236}">
                    <a16:creationId xmlns:a16="http://schemas.microsoft.com/office/drawing/2014/main" id="{0B324701-2CE3-7DC1-FF0B-710BF2159C4C}"/>
                  </a:ext>
                </a:extLst>
              </p:cNvPr>
              <p:cNvSpPr>
                <a:spLocks noChangeArrowheads="1"/>
              </p:cNvSpPr>
              <p:nvPr/>
            </p:nvSpPr>
            <p:spPr bwMode="auto">
              <a:xfrm>
                <a:off x="510898" y="896421"/>
                <a:ext cx="10916062" cy="5983746"/>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base" latinLnBrk="0" hangingPunct="1">
                  <a:lnSpc>
                    <a:spcPct val="120000"/>
                  </a:lnSpc>
                  <a:spcBef>
                    <a:spcPct val="0"/>
                  </a:spcBef>
                  <a:spcAft>
                    <a:spcPct val="0"/>
                  </a:spcAft>
                  <a:buClrTx/>
                  <a:buSzTx/>
                  <a:buFont typeface="Arial" charset="0"/>
                  <a:buNone/>
                  <a:tabLst/>
                  <a:defRPr/>
                </a:pPr>
                <a:r>
                  <a:rPr kumimoji="0" lang="en-US" altLang="zh-CN" sz="2400" b="1" i="1" u="none" strike="noStrike" kern="1200" cap="none" spc="0" normalizeH="0" baseline="0" noProof="0" dirty="0">
                    <a:ln>
                      <a:noFill/>
                    </a:ln>
                    <a:solidFill>
                      <a:srgbClr val="C00000"/>
                    </a:solidFill>
                    <a:effectLst/>
                    <a:uLnTx/>
                    <a:uFillTx/>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kumimoji="0" lang="en-US" altLang="zh-CN" sz="2800" b="1" i="0" u="none" strike="noStrike" kern="1200" cap="none" spc="0" normalizeH="0" baseline="0" noProof="0" dirty="0">
                    <a:ln>
                      <a:noFill/>
                    </a:ln>
                    <a:solidFill>
                      <a:srgbClr val="C00000"/>
                    </a:solidFill>
                    <a:effectLst/>
                    <a:uLnTx/>
                    <a:uFillTx/>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p>
              <a:p>
                <a:pPr marL="514350" lvl="0" indent="-514350">
                  <a:lnSpc>
                    <a:spcPct val="120000"/>
                  </a:lnSpc>
                  <a:spcBef>
                    <a:spcPct val="0"/>
                  </a:spcBef>
                  <a:buAutoNum type="arabicParenBoth"/>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We want to test the hypotheses:</a:t>
                </a:r>
              </a:p>
              <a:p>
                <a:pPr lvl="0">
                  <a:lnSpc>
                    <a:spcPct val="120000"/>
                  </a:lnSpc>
                  <a:spcBef>
                    <a:spcPct val="0"/>
                  </a:spcBef>
                  <a:buNone/>
                </a:pPr>
                <a14:m>
                  <m:oMathPara xmlns:m="http://schemas.openxmlformats.org/officeDocument/2006/math">
                    <m:oMathParaPr>
                      <m:jc m:val="centerGroup"/>
                    </m:oMathParaPr>
                    <m:oMath xmlns:m="http://schemas.openxmlformats.org/officeDocument/2006/math">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40</m:t>
                          </m:r>
                        </m:e>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=1600, </m:t>
                      </m:r>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H</m:t>
                          </m:r>
                        </m:e>
                        <m:sub>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&gt;</m:t>
                      </m:r>
                      <m:sSup>
                        <m:sSup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40</m:t>
                          </m:r>
                        </m:e>
                        <m:sup>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=1600</m:t>
                      </m:r>
                    </m:oMath>
                  </m:oMathPara>
                </a14:m>
                <a:endParaRPr lang="en-US" altLang="zh-CN" sz="2800" b="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the test statistic under </a:t>
                </a:r>
                <a14:m>
                  <m:oMath xmlns:m="http://schemas.openxmlformats.org/officeDocument/2006/math">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Sub>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is   </a:t>
                </a:r>
                <a14:m>
                  <m:oMath xmlns:m="http://schemas.openxmlformats.org/officeDocument/2006/math">
                    <m:sSup>
                      <m:sSup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d>
                          <m:d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e>
                        </m:d>
                        <m:sSup>
                          <m:sSup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𝑆</m:t>
                            </m:r>
                          </m:e>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num>
                      <m:den>
                        <m:sSubSup>
                          <m:sSubSup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den>
                    </m:f>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oMath>
                </a14:m>
                <a:endParaRPr lang="en-US" altLang="zh-CN" sz="2800" b="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The rejection region is  </a:t>
                </a:r>
                <a14:m>
                  <m:oMath xmlns:m="http://schemas.openxmlformats.org/officeDocument/2006/math">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𝑊</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sub>
                    </m:s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e>
                        </m:d>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𝑆</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num>
                      <m:den>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den>
                    </m:f>
                    <m:r>
                      <a:rPr lang="en-US" altLang="zh-CN" sz="280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zh-CN" altLang="en-US" sz="280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b>
                        <m:r>
                          <a:rPr lang="zh-CN" altLang="en-US" sz="280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𝛼</m:t>
                        </m:r>
                      </m:sub>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e>
                    </m:d>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oMath>
                </a14:m>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pPr>
                <a14:m>
                  <m:oMath xmlns:m="http://schemas.openxmlformats.org/officeDocument/2006/math">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=40, </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𝑠</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=48.5, </m:t>
                    </m:r>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=40,</m:t>
                    </m:r>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b>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𝛼</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d>
                      <m:d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e>
                    </m:d>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0.05</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39</m:t>
                        </m:r>
                      </m:e>
                    </m:d>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=54.572,</m:t>
                    </m:r>
                  </m:oMath>
                </a14:m>
                <a:r>
                  <a:rPr lang="en-US" altLang="zh-CN" sz="2800" b="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then the value of the test statistic is</a:t>
                </a:r>
                <a14:m>
                  <m:oMath xmlns:m="http://schemas.openxmlformats.org/officeDocument/2006/math">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sSup>
                      <m:sSup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=57.336&gt;54.572.</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The test statistic</a:t>
                </a: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falls in the rejection region. That is, we reject the null hypothesis in favor of the alternative hypothesis. The sample data indicate that the population standard deviation exceeds 40 pounds.</a:t>
                </a:r>
              </a:p>
            </p:txBody>
          </p:sp>
        </mc:Choice>
        <mc:Fallback xmlns="">
          <p:sp>
            <p:nvSpPr>
              <p:cNvPr id="5" name="矩形 47">
                <a:extLst>
                  <a:ext uri="{FF2B5EF4-FFF2-40B4-BE49-F238E27FC236}">
                    <a16:creationId xmlns:a16="http://schemas.microsoft.com/office/drawing/2014/main" id="{0B324701-2CE3-7DC1-FF0B-710BF2159C4C}"/>
                  </a:ext>
                </a:extLst>
              </p:cNvPr>
              <p:cNvSpPr>
                <a:spLocks noRot="1" noChangeAspect="1" noMove="1" noResize="1" noEditPoints="1" noAdjustHandles="1" noChangeArrowheads="1" noChangeShapeType="1" noTextEdit="1"/>
              </p:cNvSpPr>
              <p:nvPr/>
            </p:nvSpPr>
            <p:spPr bwMode="auto">
              <a:xfrm>
                <a:off x="510898" y="896421"/>
                <a:ext cx="10916062" cy="5983746"/>
              </a:xfrm>
              <a:prstGeom prst="rect">
                <a:avLst/>
              </a:prstGeom>
              <a:blipFill>
                <a:blip r:embed="rId3"/>
                <a:stretch>
                  <a:fillRect l="-1173" t="-305" b="-183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24240358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8395584" cy="810454"/>
          </a:xfrm>
        </p:spPr>
        <p:txBody>
          <a:bodyPr/>
          <a:lstStyle/>
          <a:p>
            <a:r>
              <a:rPr lang="en-US" altLang="zh-CN" sz="2400" dirty="0">
                <a:solidFill>
                  <a:schemeClr val="tx2"/>
                </a:solidFill>
                <a:latin typeface="+mj-ea"/>
                <a:cs typeface="+mn-ea"/>
              </a:rPr>
              <a:t>7.4	Hypothesis tests for one or two variances</a:t>
            </a:r>
          </a:p>
        </p:txBody>
      </p:sp>
      <mc:AlternateContent xmlns:mc="http://schemas.openxmlformats.org/markup-compatibility/2006" xmlns:a14="http://schemas.microsoft.com/office/drawing/2010/main">
        <mc:Choice Requires="a14">
          <p:sp>
            <p:nvSpPr>
              <p:cNvPr id="5" name="矩形 47">
                <a:extLst>
                  <a:ext uri="{FF2B5EF4-FFF2-40B4-BE49-F238E27FC236}">
                    <a16:creationId xmlns:a16="http://schemas.microsoft.com/office/drawing/2014/main" id="{0B324701-2CE3-7DC1-FF0B-710BF2159C4C}"/>
                  </a:ext>
                </a:extLst>
              </p:cNvPr>
              <p:cNvSpPr>
                <a:spLocks noChangeArrowheads="1"/>
              </p:cNvSpPr>
              <p:nvPr/>
            </p:nvSpPr>
            <p:spPr bwMode="auto">
              <a:xfrm>
                <a:off x="510898" y="1179048"/>
                <a:ext cx="10916062" cy="263000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base" latinLnBrk="0" hangingPunct="1">
                  <a:lnSpc>
                    <a:spcPct val="120000"/>
                  </a:lnSpc>
                  <a:spcBef>
                    <a:spcPct val="0"/>
                  </a:spcBef>
                  <a:spcAft>
                    <a:spcPct val="0"/>
                  </a:spcAft>
                  <a:buClrTx/>
                  <a:buSzTx/>
                  <a:buFont typeface="Arial" charset="0"/>
                  <a:buNone/>
                  <a:tabLst/>
                  <a:defRPr/>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The P-value is the probability that we would observe a </a:t>
                </a:r>
                <a14:m>
                  <m:oMath xmlns:m="http://schemas.openxmlformats.org/officeDocument/2006/math">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(39)</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random variable more extreme than 57.336.</a:t>
                </a:r>
              </a:p>
              <a:p>
                <a:pPr lvl="0">
                  <a:lnSpc>
                    <a:spcPct val="120000"/>
                  </a:lnSpc>
                  <a:spcBef>
                    <a:spcPct val="0"/>
                  </a:spcBef>
                  <a:buNone/>
                </a:pPr>
                <a14:m>
                  <m:oMathPara xmlns:m="http://schemas.openxmlformats.org/officeDocument/2006/math">
                    <m:oMathParaPr>
                      <m:jc m:val="centerGroup"/>
                    </m:oMathParaPr>
                    <m:oMath xmlns:m="http://schemas.openxmlformats.org/officeDocument/2006/math">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𝑝</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𝑃</m:t>
                      </m:r>
                      <m:d>
                        <m:d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39</m:t>
                              </m:r>
                            </m:e>
                          </m:d>
                          <m:r>
                            <a:rPr lang="en-US" altLang="zh-CN" sz="280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57.336</m:t>
                          </m:r>
                        </m:e>
                      </m:d>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=0.029&lt;0.05=</m:t>
                      </m:r>
                      <m:r>
                        <m:rPr>
                          <m:sty m:val="p"/>
                        </m:r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α</m:t>
                      </m:r>
                    </m:oMath>
                  </m:oMathPara>
                </a14:m>
                <a:endParaRPr lang="en-US" altLang="zh-CN" sz="2800" b="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We reject the null hypothesis in favor of the alternative hypothesis. The</a:t>
                </a: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P-value approach yields the same conclusion.</a:t>
                </a:r>
                <a:endParaRPr lang="en-US" altLang="zh-CN" sz="2800" b="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5" name="矩形 47">
                <a:extLst>
                  <a:ext uri="{FF2B5EF4-FFF2-40B4-BE49-F238E27FC236}">
                    <a16:creationId xmlns:a16="http://schemas.microsoft.com/office/drawing/2014/main" id="{0B324701-2CE3-7DC1-FF0B-710BF2159C4C}"/>
                  </a:ext>
                </a:extLst>
              </p:cNvPr>
              <p:cNvSpPr>
                <a:spLocks noRot="1" noChangeAspect="1" noMove="1" noResize="1" noEditPoints="1" noAdjustHandles="1" noChangeArrowheads="1" noChangeShapeType="1" noTextEdit="1"/>
              </p:cNvSpPr>
              <p:nvPr/>
            </p:nvSpPr>
            <p:spPr bwMode="auto">
              <a:xfrm>
                <a:off x="510898" y="1179048"/>
                <a:ext cx="10916062" cy="2630007"/>
              </a:xfrm>
              <a:prstGeom prst="rect">
                <a:avLst/>
              </a:prstGeom>
              <a:blipFill>
                <a:blip r:embed="rId3"/>
                <a:stretch>
                  <a:fillRect l="-1173" t="-926" r="-1005" b="-532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4" name="图片 3">
            <a:extLst>
              <a:ext uri="{FF2B5EF4-FFF2-40B4-BE49-F238E27FC236}">
                <a16:creationId xmlns:a16="http://schemas.microsoft.com/office/drawing/2014/main" id="{9D06B0AF-53CB-C7EC-30B0-453581764959}"/>
              </a:ext>
            </a:extLst>
          </p:cNvPr>
          <p:cNvPicPr>
            <a:picLocks noChangeAspect="1"/>
          </p:cNvPicPr>
          <p:nvPr/>
        </p:nvPicPr>
        <p:blipFill>
          <a:blip r:embed="rId4"/>
          <a:stretch>
            <a:fillRect/>
          </a:stretch>
        </p:blipFill>
        <p:spPr>
          <a:xfrm>
            <a:off x="2602403" y="3955732"/>
            <a:ext cx="6987194" cy="2400571"/>
          </a:xfrm>
          <a:prstGeom prst="rect">
            <a:avLst/>
          </a:prstGeom>
        </p:spPr>
      </p:pic>
    </p:spTree>
    <p:extLst>
      <p:ext uri="{BB962C8B-B14F-4D97-AF65-F5344CB8AC3E}">
        <p14:creationId xmlns:p14="http://schemas.microsoft.com/office/powerpoint/2010/main" val="18023752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8395584" cy="810454"/>
          </a:xfrm>
        </p:spPr>
        <p:txBody>
          <a:bodyPr/>
          <a:lstStyle/>
          <a:p>
            <a:r>
              <a:rPr lang="en-US" altLang="zh-CN" sz="2400" dirty="0">
                <a:solidFill>
                  <a:schemeClr val="tx2"/>
                </a:solidFill>
                <a:latin typeface="+mj-ea"/>
                <a:cs typeface="+mn-ea"/>
              </a:rPr>
              <a:t>7.4	Hypothesis tests for one or two variances</a:t>
            </a:r>
          </a:p>
        </p:txBody>
      </p:sp>
      <mc:AlternateContent xmlns:mc="http://schemas.openxmlformats.org/markup-compatibility/2006" xmlns:a14="http://schemas.microsoft.com/office/drawing/2010/main">
        <mc:Choice Requires="a14">
          <p:sp>
            <p:nvSpPr>
              <p:cNvPr id="5" name="矩形 47">
                <a:extLst>
                  <a:ext uri="{FF2B5EF4-FFF2-40B4-BE49-F238E27FC236}">
                    <a16:creationId xmlns:a16="http://schemas.microsoft.com/office/drawing/2014/main" id="{0B324701-2CE3-7DC1-FF0B-710BF2159C4C}"/>
                  </a:ext>
                </a:extLst>
              </p:cNvPr>
              <p:cNvSpPr>
                <a:spLocks noChangeArrowheads="1"/>
              </p:cNvSpPr>
              <p:nvPr/>
            </p:nvSpPr>
            <p:spPr bwMode="auto">
              <a:xfrm>
                <a:off x="188692" y="1123844"/>
                <a:ext cx="11615381" cy="535261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(2) We want to test the hypotheses:</a:t>
                </a:r>
              </a:p>
              <a:p>
                <a:pPr lvl="0">
                  <a:lnSpc>
                    <a:spcPct val="120000"/>
                  </a:lnSpc>
                  <a:spcBef>
                    <a:spcPct val="0"/>
                  </a:spcBef>
                  <a:buNone/>
                </a:pPr>
                <a14:m>
                  <m:oMathPara xmlns:m="http://schemas.openxmlformats.org/officeDocument/2006/math">
                    <m:oMathParaPr>
                      <m:jc m:val="centerGroup"/>
                    </m:oMathParaPr>
                    <m:oMath xmlns:m="http://schemas.openxmlformats.org/officeDocument/2006/math">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40</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=1600, </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H</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40</m:t>
                          </m:r>
                        </m:e>
                        <m:sup>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=1600</m:t>
                      </m:r>
                    </m:oMath>
                  </m:oMathPara>
                </a14:m>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the test statistic under </a:t>
                </a:r>
                <a14:m>
                  <m:oMath xmlns:m="http://schemas.openxmlformats.org/officeDocument/2006/math">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Sub>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is   </a:t>
                </a:r>
                <a14:m>
                  <m:oMath xmlns:m="http://schemas.openxmlformats.org/officeDocument/2006/math">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e>
                        </m:d>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𝑆</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num>
                      <m:den>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den>
                    </m:f>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oMath>
                </a14:m>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pPr>
                <a14:m>
                  <m:oMath xmlns:m="http://schemas.openxmlformats.org/officeDocument/2006/math">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=40, </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𝑠</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=48.5, </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=40,</m:t>
                    </m:r>
                    <m:r>
                      <a:rPr lang="en-US" altLang="zh-CN" sz="280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0.0</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5</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39</m:t>
                        </m:r>
                      </m:e>
                    </m:d>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58.119</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97</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5</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39</m:t>
                        </m:r>
                      </m:e>
                    </m:d>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23.654.</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oMath>
                </a14:m>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a:lnSpc>
                    <a:spcPct val="120000"/>
                  </a:lnSpc>
                  <a:spcBef>
                    <a:spcPct val="0"/>
                  </a:spcBef>
                  <a:buNone/>
                </a:pPr>
                <a14:m>
                  <m:oMathPara xmlns:m="http://schemas.openxmlformats.org/officeDocument/2006/math">
                    <m:oMathParaPr>
                      <m:jc m:val="centerGroup"/>
                    </m:oMathParaPr>
                    <m:oMath xmlns:m="http://schemas.openxmlformats.org/officeDocument/2006/math">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𝑊</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sub>
                      </m:s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e>
                          </m:d>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𝑆</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num>
                        <m:den>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den>
                      </m:f>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b>
                          <m:f>
                            <m:f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𝛼</m:t>
                              </m:r>
                            </m:num>
                            <m:den>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den>
                          </m:f>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e>
                      </m:d>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𝑜𝑟</m:t>
                      </m:r>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e>
                          </m:d>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𝑆</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num>
                        <m:den>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den>
                      </m:f>
                      <m:r>
                        <a:rPr lang="en-US" altLang="zh-CN" sz="280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𝛼</m:t>
                              </m:r>
                            </m:num>
                            <m:den>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den>
                          </m:f>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e>
                      </m:d>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oMath>
                  </m:oMathPara>
                </a14:m>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a:lnSpc>
                    <a:spcPct val="120000"/>
                  </a:lnSpc>
                  <a:spcBef>
                    <a:spcPct val="0"/>
                  </a:spcBef>
                  <a:buNone/>
                </a:pPr>
                <a14:m>
                  <m:oMathPara xmlns:m="http://schemas.openxmlformats.org/officeDocument/2006/math">
                    <m:oMathParaPr>
                      <m:jc m:val="centerGroup"/>
                    </m:oMathParaPr>
                    <m:oMath xmlns:m="http://schemas.openxmlformats.org/officeDocument/2006/math">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sub>
                      </m:s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e>
                          </m:d>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𝑆</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num>
                        <m:den>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den>
                      </m:f>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58.119 </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𝑜𝑟</m:t>
                      </m:r>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e>
                          </m:d>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𝑆</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num>
                        <m:den>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den>
                      </m:f>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23.654</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oMath>
                  </m:oMathPara>
                </a14:m>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The value of the test statistic is</a:t>
                </a:r>
                <a14:m>
                  <m:oMath xmlns:m="http://schemas.openxmlformats.org/officeDocument/2006/math">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=57.336.</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we fail to reject null hypothesis.</a:t>
                </a:r>
              </a:p>
            </p:txBody>
          </p:sp>
        </mc:Choice>
        <mc:Fallback xmlns="">
          <p:sp>
            <p:nvSpPr>
              <p:cNvPr id="5" name="矩形 47">
                <a:extLst>
                  <a:ext uri="{FF2B5EF4-FFF2-40B4-BE49-F238E27FC236}">
                    <a16:creationId xmlns:a16="http://schemas.microsoft.com/office/drawing/2014/main" id="{0B324701-2CE3-7DC1-FF0B-710BF2159C4C}"/>
                  </a:ext>
                </a:extLst>
              </p:cNvPr>
              <p:cNvSpPr>
                <a:spLocks noRot="1" noChangeAspect="1" noMove="1" noResize="1" noEditPoints="1" noAdjustHandles="1" noChangeArrowheads="1" noChangeShapeType="1" noTextEdit="1"/>
              </p:cNvSpPr>
              <p:nvPr/>
            </p:nvSpPr>
            <p:spPr bwMode="auto">
              <a:xfrm>
                <a:off x="188692" y="1123844"/>
                <a:ext cx="11615381" cy="5352611"/>
              </a:xfrm>
              <a:prstGeom prst="rect">
                <a:avLst/>
              </a:prstGeom>
              <a:blipFill>
                <a:blip r:embed="rId3"/>
                <a:stretch>
                  <a:fillRect l="-1102" t="-456" r="-1732" b="-216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251126805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8395584" cy="810454"/>
          </a:xfrm>
        </p:spPr>
        <p:txBody>
          <a:bodyPr/>
          <a:lstStyle/>
          <a:p>
            <a:r>
              <a:rPr lang="en-US" altLang="zh-CN" sz="2400" dirty="0">
                <a:solidFill>
                  <a:schemeClr val="tx2"/>
                </a:solidFill>
                <a:latin typeface="+mj-ea"/>
                <a:cs typeface="+mn-ea"/>
              </a:rPr>
              <a:t>7.4	Hypothesis tests for one or two variances</a:t>
            </a:r>
          </a:p>
        </p:txBody>
      </p:sp>
      <mc:AlternateContent xmlns:mc="http://schemas.openxmlformats.org/markup-compatibility/2006" xmlns:a14="http://schemas.microsoft.com/office/drawing/2010/main">
        <mc:Choice Requires="a14">
          <p:sp>
            <p:nvSpPr>
              <p:cNvPr id="5" name="矩形 47">
                <a:extLst>
                  <a:ext uri="{FF2B5EF4-FFF2-40B4-BE49-F238E27FC236}">
                    <a16:creationId xmlns:a16="http://schemas.microsoft.com/office/drawing/2014/main" id="{0B324701-2CE3-7DC1-FF0B-710BF2159C4C}"/>
                  </a:ext>
                </a:extLst>
              </p:cNvPr>
              <p:cNvSpPr>
                <a:spLocks noChangeArrowheads="1"/>
              </p:cNvSpPr>
              <p:nvPr/>
            </p:nvSpPr>
            <p:spPr bwMode="auto">
              <a:xfrm>
                <a:off x="188692" y="1123844"/>
                <a:ext cx="12003308" cy="314707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In this case, the P-value is given as follows</a:t>
                </a:r>
              </a:p>
              <a:p>
                <a:pPr lvl="0">
                  <a:lnSpc>
                    <a:spcPct val="120000"/>
                  </a:lnSpc>
                  <a:spcBef>
                    <a:spcPct val="0"/>
                  </a:spcBef>
                  <a:buNone/>
                </a:pPr>
                <a14:m>
                  <m:oMathPara xmlns:m="http://schemas.openxmlformats.org/officeDocument/2006/math">
                    <m:oMathParaPr>
                      <m:jc m:val="centerGroup"/>
                    </m:oMathParaPr>
                    <m:oMath xmlns:m="http://schemas.openxmlformats.org/officeDocument/2006/math">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𝑝</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=2</m:t>
                      </m:r>
                      <m:func>
                        <m:func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funcPr>
                        <m:fName>
                          <m:r>
                            <m:rPr>
                              <m:sty m:val="p"/>
                            </m:rP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min</m:t>
                          </m:r>
                        </m:fName>
                        <m:e>
                          <m:d>
                            <m:dPr>
                              <m:begChr m:val="{"/>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d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𝑃</m:t>
                              </m:r>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(39)</m:t>
                              </m:r>
                              <m:r>
                                <a:rPr lang="en-US" altLang="zh-CN" sz="280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57.336</m:t>
                              </m:r>
                            </m:e>
                          </m:d>
                        </m:e>
                      </m:func>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d>
                        <m:dPr>
                          <m:begChr m:val="{"/>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𝑃</m:t>
                          </m:r>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39</m:t>
                              </m:r>
                            </m:e>
                          </m:d>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&lt;</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57.336</m:t>
                          </m:r>
                        </m:e>
                      </m:d>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}=0.058&gt;0.05=</m:t>
                      </m:r>
                      <m:r>
                        <m:rPr>
                          <m:sty m:val="p"/>
                        </m:r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α</m:t>
                      </m:r>
                    </m:oMath>
                  </m:oMathPara>
                </a14:m>
                <a:endParaRPr lang="en-US" altLang="zh-CN" sz="2800" b="0" i="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We fail to reject the null hypothesis in favor of the two-sided alternative</a:t>
                </a: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hypothesis. The P-value approach yields the same conclusion.</a:t>
                </a:r>
              </a:p>
              <a:p>
                <a:pPr lvl="0">
                  <a:lnSpc>
                    <a:spcPct val="120000"/>
                  </a:lnSpc>
                  <a:spcBef>
                    <a:spcPct val="0"/>
                  </a:spcBef>
                  <a:buNone/>
                </a:pPr>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marL="0" marR="0" lvl="0" indent="0" algn="l" defTabSz="914400" rtl="0" eaLnBrk="1" fontAlgn="base" latinLnBrk="0" hangingPunct="1">
                  <a:lnSpc>
                    <a:spcPct val="120000"/>
                  </a:lnSpc>
                  <a:spcBef>
                    <a:spcPct val="0"/>
                  </a:spcBef>
                  <a:spcAft>
                    <a:spcPct val="0"/>
                  </a:spcAft>
                  <a:buClrTx/>
                  <a:buSzTx/>
                  <a:buFont typeface="Arial" charset="0"/>
                  <a:buNone/>
                  <a:tabLst/>
                  <a:defRPr/>
                </a:pPr>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5" name="矩形 47">
                <a:extLst>
                  <a:ext uri="{FF2B5EF4-FFF2-40B4-BE49-F238E27FC236}">
                    <a16:creationId xmlns:a16="http://schemas.microsoft.com/office/drawing/2014/main" id="{0B324701-2CE3-7DC1-FF0B-710BF2159C4C}"/>
                  </a:ext>
                </a:extLst>
              </p:cNvPr>
              <p:cNvSpPr>
                <a:spLocks noRot="1" noChangeAspect="1" noMove="1" noResize="1" noEditPoints="1" noAdjustHandles="1" noChangeArrowheads="1" noChangeShapeType="1" noTextEdit="1"/>
              </p:cNvSpPr>
              <p:nvPr/>
            </p:nvSpPr>
            <p:spPr bwMode="auto">
              <a:xfrm>
                <a:off x="188692" y="1123844"/>
                <a:ext cx="12003308" cy="3147072"/>
              </a:xfrm>
              <a:prstGeom prst="rect">
                <a:avLst/>
              </a:prstGeom>
              <a:blipFill>
                <a:blip r:embed="rId3"/>
                <a:stretch>
                  <a:fillRect l="-1067" t="-77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3" name="文本框 2">
            <a:extLst>
              <a:ext uri="{FF2B5EF4-FFF2-40B4-BE49-F238E27FC236}">
                <a16:creationId xmlns:a16="http://schemas.microsoft.com/office/drawing/2014/main" id="{D938D916-E286-5A5C-6D05-4B9169535854}"/>
              </a:ext>
            </a:extLst>
          </p:cNvPr>
          <p:cNvSpPr txBox="1"/>
          <p:nvPr/>
        </p:nvSpPr>
        <p:spPr>
          <a:xfrm>
            <a:off x="282804" y="3419573"/>
            <a:ext cx="10312924" cy="2954655"/>
          </a:xfrm>
          <a:prstGeom prst="rect">
            <a:avLst/>
          </a:prstGeom>
          <a:noFill/>
        </p:spPr>
        <p:txBody>
          <a:bodyPr wrap="square" rtlCol="0">
            <a:spAutoFit/>
          </a:bodyPr>
          <a:lstStyle/>
          <a:p>
            <a:pPr lvl="0">
              <a:lnSpc>
                <a:spcPct val="120000"/>
              </a:lnSpc>
              <a:spcBef>
                <a:spcPct val="0"/>
              </a:spcBef>
              <a:buNone/>
            </a:pPr>
            <a:r>
              <a:rPr lang="en-US" altLang="zh-CN" sz="2800" dirty="0">
                <a:solidFill>
                  <a:srgbClr val="FF0000"/>
                </a:solidFill>
                <a:latin typeface="Cambria Math" panose="02040503050406030204" pitchFamily="18" charset="0"/>
                <a:ea typeface="Cambria Math" panose="02040503050406030204" pitchFamily="18" charset="0"/>
                <a:cs typeface="+mn-ea"/>
                <a:sym typeface="微软雅黑" pitchFamily="34" charset="-122"/>
              </a:rPr>
              <a:t>Note: this example illustrates a fact that the conclusion (1) for the one-sided test does not always agree with the conclusion (2) for the two-sided test. If you have reasons to believe that the parameter will differ from the null value in a particular direction, then you should conduct the one-sided test.</a:t>
            </a:r>
          </a:p>
          <a:p>
            <a:endParaRPr lang="zh-CN" altLang="en-US" dirty="0"/>
          </a:p>
        </p:txBody>
      </p:sp>
    </p:spTree>
    <p:extLst>
      <p:ext uri="{BB962C8B-B14F-4D97-AF65-F5344CB8AC3E}">
        <p14:creationId xmlns:p14="http://schemas.microsoft.com/office/powerpoint/2010/main" val="324358095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8395584" cy="810454"/>
          </a:xfrm>
        </p:spPr>
        <p:txBody>
          <a:bodyPr/>
          <a:lstStyle/>
          <a:p>
            <a:r>
              <a:rPr lang="en-US" altLang="zh-CN" sz="2400" dirty="0">
                <a:solidFill>
                  <a:schemeClr val="tx2"/>
                </a:solidFill>
                <a:latin typeface="+mj-ea"/>
                <a:cs typeface="+mn-ea"/>
              </a:rPr>
              <a:t>7.4	Hypothesis tests for one or two variances</a:t>
            </a:r>
          </a:p>
        </p:txBody>
      </p:sp>
      <mc:AlternateContent xmlns:mc="http://schemas.openxmlformats.org/markup-compatibility/2006" xmlns:a14="http://schemas.microsoft.com/office/drawing/2010/main">
        <mc:Choice Requires="a14">
          <p:sp>
            <p:nvSpPr>
              <p:cNvPr id="5" name="矩形 47">
                <a:extLst>
                  <a:ext uri="{FF2B5EF4-FFF2-40B4-BE49-F238E27FC236}">
                    <a16:creationId xmlns:a16="http://schemas.microsoft.com/office/drawing/2014/main" id="{0B324701-2CE3-7DC1-FF0B-710BF2159C4C}"/>
                  </a:ext>
                </a:extLst>
              </p:cNvPr>
              <p:cNvSpPr>
                <a:spLocks noChangeArrowheads="1"/>
              </p:cNvSpPr>
              <p:nvPr/>
            </p:nvSpPr>
            <p:spPr bwMode="auto">
              <a:xfrm>
                <a:off x="188692" y="1123844"/>
                <a:ext cx="12003308" cy="5582354"/>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When testing two independent samples from two populations, it is helpful to know that the two populations have equal variances or not. In order</a:t>
                </a: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to test these hypotheses, a test of equality of variances must be conducted.</a:t>
                </a:r>
              </a:p>
              <a:p>
                <a:pPr>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Suppose </a:t>
                </a:r>
                <a14:m>
                  <m:oMath xmlns:m="http://schemas.openxmlformats.org/officeDocument/2006/math">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𝑚</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is</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a</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random</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sample</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from</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sty m:val="p"/>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N</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bSup>
                      </m:e>
                    </m: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𝑌</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𝑌</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sub>
                    </m:s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is</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a</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random</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sample</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from</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X</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N</m:t>
                    </m:r>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e>
                    </m:d>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𝑎𝑛𝑑</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𝑌</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are independent. Let </a:t>
                </a:r>
                <a14:m>
                  <m:oMath xmlns:m="http://schemas.openxmlformats.org/officeDocument/2006/math">
                    <m:acc>
                      <m:accPr>
                        <m:chr m:val="̅"/>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𝑋</m:t>
                        </m:r>
                      </m:e>
                    </m:acc>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and </a:t>
                </a:r>
                <a14:m>
                  <m:oMath xmlns:m="http://schemas.openxmlformats.org/officeDocument/2006/math">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𝑆</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be</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sample</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mean</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and</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sample</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variance</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from</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X</m:t>
                    </m:r>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let </a:t>
                </a:r>
                <a14:m>
                  <m:oMath xmlns:m="http://schemas.openxmlformats.org/officeDocument/2006/math">
                    <m:acc>
                      <m:accPr>
                        <m:chr m:val="̅"/>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𝑌</m:t>
                        </m:r>
                      </m:e>
                    </m:acc>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and </a:t>
                </a:r>
                <a14:m>
                  <m:oMath xmlns:m="http://schemas.openxmlformats.org/officeDocument/2006/math">
                    <m:sSubSup>
                      <m:sSubSup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𝑆</m:t>
                        </m:r>
                      </m:e>
                      <m:sub>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oMath>
                </a14:m>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be sample mean and sample variance from Y . We consider the following</a:t>
                </a:r>
              </a:p>
              <a:p>
                <a:pPr>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hypotheses:</a:t>
                </a:r>
              </a:p>
              <a:p>
                <a:pPr marL="514350" indent="-514350">
                  <a:spcBef>
                    <a:spcPct val="0"/>
                  </a:spcBef>
                  <a:buAutoNum type="arabicParenBoth"/>
                </a:pPr>
                <a14:m>
                  <m:oMath xmlns:m="http://schemas.openxmlformats.org/officeDocument/2006/math">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oMath>
                </a14:m>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(2) </a:t>
                </a:r>
                <a14:m>
                  <m:oMath xmlns:m="http://schemas.openxmlformats.org/officeDocument/2006/math">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&gt;</m:t>
                    </m:r>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oMath>
                </a14:m>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(3) </a:t>
                </a:r>
                <a14:m>
                  <m:oMath xmlns:m="http://schemas.openxmlformats.org/officeDocument/2006/math">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&lt;</m:t>
                    </m:r>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oMath>
                </a14:m>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pPr>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5" name="矩形 47">
                <a:extLst>
                  <a:ext uri="{FF2B5EF4-FFF2-40B4-BE49-F238E27FC236}">
                    <a16:creationId xmlns:a16="http://schemas.microsoft.com/office/drawing/2014/main" id="{0B324701-2CE3-7DC1-FF0B-710BF2159C4C}"/>
                  </a:ext>
                </a:extLst>
              </p:cNvPr>
              <p:cNvSpPr>
                <a:spLocks noRot="1" noChangeAspect="1" noMove="1" noResize="1" noEditPoints="1" noAdjustHandles="1" noChangeArrowheads="1" noChangeShapeType="1" noTextEdit="1"/>
              </p:cNvSpPr>
              <p:nvPr/>
            </p:nvSpPr>
            <p:spPr bwMode="auto">
              <a:xfrm>
                <a:off x="188692" y="1123844"/>
                <a:ext cx="12003308" cy="5582354"/>
              </a:xfrm>
              <a:prstGeom prst="rect">
                <a:avLst/>
              </a:prstGeom>
              <a:blipFill>
                <a:blip r:embed="rId3"/>
                <a:stretch>
                  <a:fillRect l="-1067" t="-437" r="-40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249927562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8395584" cy="810454"/>
          </a:xfrm>
        </p:spPr>
        <p:txBody>
          <a:bodyPr/>
          <a:lstStyle/>
          <a:p>
            <a:r>
              <a:rPr lang="en-US" altLang="zh-CN" sz="2400" dirty="0">
                <a:solidFill>
                  <a:schemeClr val="tx2"/>
                </a:solidFill>
                <a:latin typeface="+mj-ea"/>
                <a:cs typeface="+mn-ea"/>
              </a:rPr>
              <a:t>7.4	Hypothesis tests for one or two variances</a:t>
            </a:r>
          </a:p>
        </p:txBody>
      </p:sp>
      <mc:AlternateContent xmlns:mc="http://schemas.openxmlformats.org/markup-compatibility/2006" xmlns:a14="http://schemas.microsoft.com/office/drawing/2010/main">
        <mc:Choice Requires="a14">
          <p:sp>
            <p:nvSpPr>
              <p:cNvPr id="5" name="矩形 47">
                <a:extLst>
                  <a:ext uri="{FF2B5EF4-FFF2-40B4-BE49-F238E27FC236}">
                    <a16:creationId xmlns:a16="http://schemas.microsoft.com/office/drawing/2014/main" id="{0B324701-2CE3-7DC1-FF0B-710BF2159C4C}"/>
                  </a:ext>
                </a:extLst>
              </p:cNvPr>
              <p:cNvSpPr>
                <a:spLocks noChangeArrowheads="1"/>
              </p:cNvSpPr>
              <p:nvPr/>
            </p:nvSpPr>
            <p:spPr bwMode="auto">
              <a:xfrm>
                <a:off x="188692" y="1040719"/>
                <a:ext cx="12003308" cy="329506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Here the population means </a:t>
                </a:r>
                <a14:m>
                  <m:oMath xmlns:m="http://schemas.openxmlformats.org/officeDocument/2006/math">
                    <m:sSub>
                      <m:sSubPr>
                        <m:ctrlP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and </a:t>
                </a:r>
                <a14:m>
                  <m:oMath xmlns:m="http://schemas.openxmlformats.org/officeDocument/2006/math">
                    <m:sSub>
                      <m:sSubPr>
                        <m:ctrlP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Sub>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are unknown. The sample variances </a:t>
                </a:r>
                <a14:m>
                  <m:oMath xmlns:m="http://schemas.openxmlformats.org/officeDocument/2006/math">
                    <m:sSubSup>
                      <m:sSubSupPr>
                        <m:ctrlP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𝑆</m:t>
                        </m:r>
                      </m:e>
                      <m:sub>
                        <m: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oMath>
                </a14:m>
                <a:endParaRPr lang="en-US" altLang="zh-CN" sz="2800" b="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and </a:t>
                </a:r>
                <a14:m>
                  <m:oMath xmlns:m="http://schemas.openxmlformats.org/officeDocument/2006/math">
                    <m:sSubSup>
                      <m:sSubSup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𝑆</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are unbiased estimators of </a:t>
                </a:r>
                <a14:m>
                  <m:oMath xmlns:m="http://schemas.openxmlformats.org/officeDocument/2006/math">
                    <m:sSubSup>
                      <m:sSubSup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and</a:t>
                </a:r>
                <a14:m>
                  <m:oMath xmlns:m="http://schemas.openxmlformats.org/officeDocument/2006/math">
                    <m:sSubSup>
                      <m:sSubSupPr>
                        <m:ctrlP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respectively. Then</a:t>
                </a: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F-test will be used. The test statistic under the null hypothesis H0 is</a:t>
                </a:r>
              </a:p>
              <a:p>
                <a:pPr lvl="0">
                  <a:lnSpc>
                    <a:spcPct val="120000"/>
                  </a:lnSpc>
                  <a:spcBef>
                    <a:spcPct val="0"/>
                  </a:spcBef>
                  <a:buNone/>
                </a:pPr>
                <a14:m>
                  <m:oMathPara xmlns:m="http://schemas.openxmlformats.org/officeDocument/2006/math">
                    <m:oMathParaPr>
                      <m:jc m:val="centerGroup"/>
                    </m:oMathParaPr>
                    <m:oMath xmlns:m="http://schemas.openxmlformats.org/officeDocument/2006/math">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𝐹</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f>
                        <m:f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fPr>
                        <m:num>
                          <m:sSubSup>
                            <m:sSubSup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Sup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𝑆</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m:t>
                              </m:r>
                            </m:sub>
                            <m:sup>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2</m:t>
                              </m:r>
                            </m:sup>
                          </m:sSubSup>
                        </m:num>
                        <m:den>
                          <m:sSubSup>
                            <m:sSubSup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Sup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𝑆</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2</m:t>
                              </m:r>
                            </m:sub>
                            <m:sup>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2</m:t>
                              </m:r>
                            </m:sup>
                          </m:sSubSup>
                        </m:den>
                      </m:f>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r>
                        <m:rPr>
                          <m:sty m:val="p"/>
                        </m:rP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F</m:t>
                      </m:r>
                      <m:d>
                        <m:d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dPr>
                        <m:e>
                          <m:r>
                            <m:rPr>
                              <m:sty m:val="p"/>
                            </m:rP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m:t>
                          </m:r>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m:t>
                          </m:r>
                          <m:r>
                            <m:rPr>
                              <m:sty m:val="p"/>
                            </m:rP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n</m:t>
                          </m:r>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m:t>
                          </m:r>
                        </m:e>
                      </m:d>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oMath>
                  </m:oMathPara>
                </a14:m>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pP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The procedure are summarized as</a:t>
                </a:r>
                <a:r>
                  <a:rPr kumimoji="0" lang="en-US" altLang="zh-CN" sz="2800" b="0" i="0" u="none" strike="noStrike" kern="1200" cap="none" spc="0" normalizeH="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 follows.</a:t>
                </a:r>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5" name="矩形 47">
                <a:extLst>
                  <a:ext uri="{FF2B5EF4-FFF2-40B4-BE49-F238E27FC236}">
                    <a16:creationId xmlns:a16="http://schemas.microsoft.com/office/drawing/2014/main" id="{0B324701-2CE3-7DC1-FF0B-710BF2159C4C}"/>
                  </a:ext>
                </a:extLst>
              </p:cNvPr>
              <p:cNvSpPr>
                <a:spLocks noRot="1" noChangeAspect="1" noMove="1" noResize="1" noEditPoints="1" noAdjustHandles="1" noChangeArrowheads="1" noChangeShapeType="1" noTextEdit="1"/>
              </p:cNvSpPr>
              <p:nvPr/>
            </p:nvSpPr>
            <p:spPr bwMode="auto">
              <a:xfrm>
                <a:off x="188692" y="1040719"/>
                <a:ext cx="12003308" cy="3295061"/>
              </a:xfrm>
              <a:prstGeom prst="rect">
                <a:avLst/>
              </a:prstGeom>
              <a:blipFill>
                <a:blip r:embed="rId3"/>
                <a:stretch>
                  <a:fillRect l="-1067" t="-741" b="-425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4" name="图片 3">
            <a:extLst>
              <a:ext uri="{FF2B5EF4-FFF2-40B4-BE49-F238E27FC236}">
                <a16:creationId xmlns:a16="http://schemas.microsoft.com/office/drawing/2014/main" id="{8F8513DC-8E28-EC07-A80B-06541B540EF4}"/>
              </a:ext>
            </a:extLst>
          </p:cNvPr>
          <p:cNvPicPr>
            <a:picLocks noChangeAspect="1"/>
          </p:cNvPicPr>
          <p:nvPr/>
        </p:nvPicPr>
        <p:blipFill>
          <a:blip r:embed="rId4"/>
          <a:stretch>
            <a:fillRect/>
          </a:stretch>
        </p:blipFill>
        <p:spPr>
          <a:xfrm>
            <a:off x="1056417" y="4238080"/>
            <a:ext cx="10267857" cy="2619920"/>
          </a:xfrm>
          <a:prstGeom prst="rect">
            <a:avLst/>
          </a:prstGeom>
        </p:spPr>
      </p:pic>
    </p:spTree>
    <p:extLst>
      <p:ext uri="{BB962C8B-B14F-4D97-AF65-F5344CB8AC3E}">
        <p14:creationId xmlns:p14="http://schemas.microsoft.com/office/powerpoint/2010/main" val="3184171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750"/>
                                        <p:tgtEl>
                                          <p:spTgt spid="4"/>
                                        </p:tgtEl>
                                      </p:cBhvr>
                                    </p:animEffect>
                                    <p:anim calcmode="lin" valueType="num">
                                      <p:cBhvr>
                                        <p:cTn id="15" dur="750" fill="hold"/>
                                        <p:tgtEl>
                                          <p:spTgt spid="4"/>
                                        </p:tgtEl>
                                        <p:attrNameLst>
                                          <p:attrName>ppt_x</p:attrName>
                                        </p:attrNameLst>
                                      </p:cBhvr>
                                      <p:tavLst>
                                        <p:tav tm="0">
                                          <p:val>
                                            <p:strVal val="#ppt_x"/>
                                          </p:val>
                                        </p:tav>
                                        <p:tav tm="100000">
                                          <p:val>
                                            <p:strVal val="#ppt_x"/>
                                          </p:val>
                                        </p:tav>
                                      </p:tavLst>
                                    </p:anim>
                                    <p:anim calcmode="lin" valueType="num">
                                      <p:cBhvr>
                                        <p:cTn id="16" dur="7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546072" y="1030781"/>
            <a:ext cx="11099855" cy="2677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r>
              <a:rPr kumimoji="0" lang="en-US" altLang="zh-CN" sz="28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微软雅黑" pitchFamily="34" charset="-122"/>
              </a:rPr>
              <a:t>Example 7.4.2</a:t>
            </a:r>
            <a:r>
              <a:rPr kumimoji="0" lang="zh-CN" altLang="en-US" sz="28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微软雅黑" pitchFamily="34" charset="-122"/>
              </a:rPr>
              <a:t> </a:t>
            </a: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Lammers Limos offers limousine service from the city hall in Toledo, Ohio, to Metro Airport in Detroit. Sean Lammers, president of the company, is considering two routes. One is via U.S. 25 and the other via I-75. He wants to study the time it takes to drive to the airport using each route and then compare the results. He collected the following sample data, which is reported in minutes.</a:t>
            </a:r>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963323" cy="748986"/>
          </a:xfrm>
        </p:spPr>
        <p:txBody>
          <a:bodyPr/>
          <a:lstStyle/>
          <a:p>
            <a:r>
              <a:rPr lang="en-US" altLang="zh-CN" sz="2400" dirty="0">
                <a:solidFill>
                  <a:schemeClr val="tx2"/>
                </a:solidFill>
                <a:latin typeface="+mj-ea"/>
                <a:cs typeface="+mn-ea"/>
              </a:rPr>
              <a:t>7.4	Hypothesis tests for one or two variances</a:t>
            </a:r>
          </a:p>
        </p:txBody>
      </p:sp>
      <p:pic>
        <p:nvPicPr>
          <p:cNvPr id="4" name="图片 3">
            <a:extLst>
              <a:ext uri="{FF2B5EF4-FFF2-40B4-BE49-F238E27FC236}">
                <a16:creationId xmlns:a16="http://schemas.microsoft.com/office/drawing/2014/main" id="{116A37CD-3808-451D-AD8A-D059AB9F56BD}"/>
              </a:ext>
            </a:extLst>
          </p:cNvPr>
          <p:cNvPicPr>
            <a:picLocks noChangeAspect="1"/>
          </p:cNvPicPr>
          <p:nvPr/>
        </p:nvPicPr>
        <p:blipFill>
          <a:blip r:embed="rId3"/>
          <a:stretch>
            <a:fillRect/>
          </a:stretch>
        </p:blipFill>
        <p:spPr>
          <a:xfrm>
            <a:off x="2933006" y="3708429"/>
            <a:ext cx="6706855" cy="1079702"/>
          </a:xfrm>
          <a:prstGeom prst="rect">
            <a:avLst/>
          </a:prstGeom>
        </p:spPr>
      </p:pic>
      <p:sp>
        <p:nvSpPr>
          <p:cNvPr id="5" name="文本框 4">
            <a:extLst>
              <a:ext uri="{FF2B5EF4-FFF2-40B4-BE49-F238E27FC236}">
                <a16:creationId xmlns:a16="http://schemas.microsoft.com/office/drawing/2014/main" id="{D44F3119-46F9-67FF-0933-A9B342F5D0E7}"/>
              </a:ext>
            </a:extLst>
          </p:cNvPr>
          <p:cNvSpPr txBox="1"/>
          <p:nvPr/>
        </p:nvSpPr>
        <p:spPr>
          <a:xfrm>
            <a:off x="175295" y="4919278"/>
            <a:ext cx="12222276" cy="1815882"/>
          </a:xfrm>
          <a:prstGeom prst="rect">
            <a:avLst/>
          </a:prstGeom>
          <a:noFill/>
        </p:spPr>
        <p:txBody>
          <a:bodyPr wrap="square" rtlCol="0">
            <a:spAutoFit/>
          </a:bodyPr>
          <a:lstStyle/>
          <a:p>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a:t>(1) Can we conclude the variation in the driving times for U.S. 25 is larger than the variation in the driving times for I-75 at the 0.05 significance level?</a:t>
            </a:r>
          </a:p>
          <a:p>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a:t>(2) Can we conclude the variation in the driving times for U.S. 25 is different from the variation in the driving times for I-75 at the 0.1 significance level?</a:t>
            </a:r>
            <a:endParaRPr lang="zh-CN" altLang="en-US" sz="2800" dirty="0">
              <a:solidFill>
                <a:prstClr val="black">
                  <a:lumMod val="65000"/>
                  <a:lumOff val="35000"/>
                </a:prstClr>
              </a:solidFill>
              <a:latin typeface="Cambria Math" panose="02040503050406030204" pitchFamily="18" charset="0"/>
              <a:cs typeface="+mn-ea"/>
              <a:sym typeface="Calibri" pitchFamily="34" charset="0"/>
            </a:endParaRPr>
          </a:p>
        </p:txBody>
      </p:sp>
    </p:spTree>
    <p:extLst>
      <p:ext uri="{BB962C8B-B14F-4D97-AF65-F5344CB8AC3E}">
        <p14:creationId xmlns:p14="http://schemas.microsoft.com/office/powerpoint/2010/main" val="491066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8395584" cy="810454"/>
          </a:xfrm>
        </p:spPr>
        <p:txBody>
          <a:bodyPr/>
          <a:lstStyle/>
          <a:p>
            <a:r>
              <a:rPr lang="en-US" altLang="zh-CN" sz="2400" dirty="0">
                <a:solidFill>
                  <a:schemeClr val="tx2"/>
                </a:solidFill>
                <a:latin typeface="+mj-ea"/>
                <a:cs typeface="+mn-ea"/>
              </a:rPr>
              <a:t>7.4	Hypothesis tests for one or two variances</a:t>
            </a:r>
          </a:p>
        </p:txBody>
      </p:sp>
      <mc:AlternateContent xmlns:mc="http://schemas.openxmlformats.org/markup-compatibility/2006" xmlns:a14="http://schemas.microsoft.com/office/drawing/2010/main">
        <mc:Choice Requires="a14">
          <p:sp>
            <p:nvSpPr>
              <p:cNvPr id="5" name="矩形 47">
                <a:extLst>
                  <a:ext uri="{FF2B5EF4-FFF2-40B4-BE49-F238E27FC236}">
                    <a16:creationId xmlns:a16="http://schemas.microsoft.com/office/drawing/2014/main" id="{0B324701-2CE3-7DC1-FF0B-710BF2159C4C}"/>
                  </a:ext>
                </a:extLst>
              </p:cNvPr>
              <p:cNvSpPr>
                <a:spLocks noChangeArrowheads="1"/>
              </p:cNvSpPr>
              <p:nvPr/>
            </p:nvSpPr>
            <p:spPr bwMode="auto">
              <a:xfrm>
                <a:off x="510898" y="980149"/>
                <a:ext cx="11681102" cy="561268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base" latinLnBrk="0" hangingPunct="1">
                  <a:lnSpc>
                    <a:spcPct val="120000"/>
                  </a:lnSpc>
                  <a:spcBef>
                    <a:spcPct val="0"/>
                  </a:spcBef>
                  <a:spcAft>
                    <a:spcPct val="0"/>
                  </a:spcAft>
                  <a:buClrTx/>
                  <a:buSzTx/>
                  <a:buFont typeface="Arial" charset="0"/>
                  <a:buNone/>
                  <a:tabLst/>
                  <a:defRPr/>
                </a:pPr>
                <a:r>
                  <a:rPr kumimoji="0" lang="en-US" altLang="zh-CN" sz="2400" b="1" i="1" u="none" strike="noStrike" kern="1200" cap="none" spc="0" normalizeH="0" baseline="0" noProof="0" dirty="0">
                    <a:ln>
                      <a:noFill/>
                    </a:ln>
                    <a:solidFill>
                      <a:srgbClr val="C00000"/>
                    </a:solidFill>
                    <a:effectLst/>
                    <a:uLnTx/>
                    <a:uFillTx/>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kumimoji="0" lang="en-US" altLang="zh-CN" sz="2800" b="1" i="0" u="none" strike="noStrike" kern="1200" cap="none" spc="0" normalizeH="0" baseline="0" noProof="0" dirty="0">
                    <a:ln>
                      <a:noFill/>
                    </a:ln>
                    <a:solidFill>
                      <a:srgbClr val="C00000"/>
                    </a:solidFill>
                    <a:effectLst/>
                    <a:uLnTx/>
                    <a:uFillTx/>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p>
              <a:p>
                <a:pPr marL="514350" marR="0" lvl="0" indent="-514350" algn="l" defTabSz="914400" rtl="0" eaLnBrk="1" fontAlgn="base" latinLnBrk="0" hangingPunct="1">
                  <a:lnSpc>
                    <a:spcPct val="120000"/>
                  </a:lnSpc>
                  <a:spcBef>
                    <a:spcPct val="0"/>
                  </a:spcBef>
                  <a:spcAft>
                    <a:spcPct val="0"/>
                  </a:spcAft>
                  <a:buClrTx/>
                  <a:buSzTx/>
                  <a:buFont typeface="Arial" charset="0"/>
                  <a:buAutoNum type="arabicParenBoth"/>
                  <a:tabLst/>
                  <a:defRPr/>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Let </a:t>
                </a:r>
                <a14:m>
                  <m:oMath xmlns:m="http://schemas.openxmlformats.org/officeDocument/2006/math">
                    <m:sSubSup>
                      <m:sSubSup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oMath>
                </a14:m>
                <a:r>
                  <a:rPr lang="en-US" altLang="zh-CN" sz="2800" b="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and </a:t>
                </a:r>
                <a14:m>
                  <m:oMath xmlns:m="http://schemas.openxmlformats.org/officeDocument/2006/math">
                    <m:sSubSup>
                      <m:sSubSup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oMath>
                </a14:m>
                <a:r>
                  <a:rPr lang="en-US" altLang="zh-CN" sz="2800" b="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be the variances of driving times for U.S. 25 and 1-75 respectively, we want to test the hypothesis:</a:t>
                </a:r>
              </a:p>
              <a:p>
                <a:pPr>
                  <a:lnSpc>
                    <a:spcPct val="120000"/>
                  </a:lnSpc>
                  <a:spcBef>
                    <a:spcPct val="0"/>
                  </a:spcBef>
                  <a:buNone/>
                </a:pPr>
                <a14:m>
                  <m:oMathPara xmlns:m="http://schemas.openxmlformats.org/officeDocument/2006/math">
                    <m:oMathParaPr>
                      <m:jc m:val="centerGroup"/>
                    </m:oMathParaPr>
                    <m:oMath xmlns:m="http://schemas.openxmlformats.org/officeDocument/2006/math">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&gt;</m:t>
                      </m:r>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oMath>
                  </m:oMathPara>
                </a14:m>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marR="0" lvl="0" algn="l" defTabSz="914400" rtl="0" eaLnBrk="1" fontAlgn="base" latinLnBrk="0" hangingPunct="1">
                  <a:lnSpc>
                    <a:spcPct val="120000"/>
                  </a:lnSpc>
                  <a:spcBef>
                    <a:spcPct val="0"/>
                  </a:spcBef>
                  <a:spcAft>
                    <a:spcPct val="0"/>
                  </a:spcAft>
                  <a:buClrTx/>
                  <a:buSzTx/>
                  <a:buNone/>
                  <a:tabLst/>
                  <a:defRPr/>
                </a:pPr>
                <a:r>
                  <a:rPr lang="en-US" altLang="zh-CN" sz="2800" b="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The test statistics under </a:t>
                </a:r>
                <a14:m>
                  <m:oMath xmlns:m="http://schemas.openxmlformats.org/officeDocument/2006/math">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Sub>
                  </m:oMath>
                </a14:m>
                <a:r>
                  <a:rPr lang="en-US" altLang="zh-CN" sz="2800" b="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is </a:t>
                </a:r>
                <a14:m>
                  <m:oMath xmlns:m="http://schemas.openxmlformats.org/officeDocument/2006/math">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𝐹</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𝑆</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num>
                      <m:den>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𝑆</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den>
                    </m:f>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F</m:t>
                    </m:r>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n</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e>
                    </m:d>
                  </m:oMath>
                </a14:m>
                <a:endParaRPr lang="en-US" altLang="zh-CN" sz="2800" b="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pPr>
                <a:r>
                  <a:rPr lang="en-US" altLang="zh-CN" sz="2800" b="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The rejection region is </a:t>
                </a:r>
                <a:endParaRPr lang="en-US" altLang="zh-CN" sz="2800" b="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pPr>
                <a14:m>
                  <m:oMathPara xmlns:m="http://schemas.openxmlformats.org/officeDocument/2006/math">
                    <m:oMathParaPr>
                      <m:jc m:val="centerGroup"/>
                    </m:oMathParaPr>
                    <m:oMath xmlns:m="http://schemas.openxmlformats.org/officeDocument/2006/math">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𝑊</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d>
                        <m:dPr>
                          <m:begChr m:val="{"/>
                          <m:endChr m:val="}"/>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d>
                            <m:d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sub>
                              </m:sSub>
                            </m:e>
                          </m:d>
                        </m:e>
                        <m:e>
                          <m:r>
                            <m:rPr>
                              <m:sty m:val="p"/>
                            </m:rP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F</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𝐹</m:t>
                              </m:r>
                            </m:e>
                            <m:sub>
                              <m:r>
                                <m:rPr>
                                  <m:sty m:val="p"/>
                                </m:r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α</m:t>
                              </m:r>
                            </m:sub>
                          </m:sSub>
                          <m:d>
                            <m:d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m:rPr>
                                  <m:sty m:val="p"/>
                                </m:rP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m:t>
                              </m:r>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r>
                                <m:rPr>
                                  <m:sty m:val="p"/>
                                </m:rP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n</m:t>
                              </m:r>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e>
                          </m:d>
                        </m:e>
                      </m:d>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d>
                        <m:dPr>
                          <m:begChr m:val="{"/>
                          <m:endChr m:val="}"/>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sub>
                              </m:sSub>
                            </m:e>
                          </m:d>
                        </m:e>
                        <m:e>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F</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3.87</m:t>
                          </m:r>
                        </m:e>
                      </m:d>
                    </m:oMath>
                  </m:oMathPara>
                </a14:m>
                <a:endParaRPr lang="en-US" altLang="zh-CN" sz="2800" b="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The value of the test statistic is </a:t>
                </a:r>
                <a14:m>
                  <m:oMath xmlns:m="http://schemas.openxmlformats.org/officeDocument/2006/math">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𝐹</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4.23</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So we can conclude the variation in the driving times for U.S. 25 is larger than the variation in the driving times for I-75 at the 0.05 significance level.</a:t>
                </a:r>
                <a:endParaRPr lang="en-US" altLang="zh-CN" sz="2800" b="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5" name="矩形 47">
                <a:extLst>
                  <a:ext uri="{FF2B5EF4-FFF2-40B4-BE49-F238E27FC236}">
                    <a16:creationId xmlns:a16="http://schemas.microsoft.com/office/drawing/2014/main" id="{0B324701-2CE3-7DC1-FF0B-710BF2159C4C}"/>
                  </a:ext>
                </a:extLst>
              </p:cNvPr>
              <p:cNvSpPr>
                <a:spLocks noRot="1" noChangeAspect="1" noMove="1" noResize="1" noEditPoints="1" noAdjustHandles="1" noChangeArrowheads="1" noChangeShapeType="1" noTextEdit="1"/>
              </p:cNvSpPr>
              <p:nvPr/>
            </p:nvSpPr>
            <p:spPr bwMode="auto">
              <a:xfrm>
                <a:off x="510898" y="980149"/>
                <a:ext cx="11681102" cy="5612682"/>
              </a:xfrm>
              <a:prstGeom prst="rect">
                <a:avLst/>
              </a:prstGeom>
              <a:blipFill>
                <a:blip r:embed="rId3"/>
                <a:stretch>
                  <a:fillRect l="-1096" t="-434" b="-206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239430258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8395584" cy="810454"/>
          </a:xfrm>
        </p:spPr>
        <p:txBody>
          <a:bodyPr/>
          <a:lstStyle/>
          <a:p>
            <a:r>
              <a:rPr lang="en-US" altLang="zh-CN" sz="2400" dirty="0">
                <a:solidFill>
                  <a:schemeClr val="tx2"/>
                </a:solidFill>
                <a:latin typeface="+mj-ea"/>
                <a:cs typeface="+mn-ea"/>
              </a:rPr>
              <a:t>7.4	Hypothesis tests for one or two variances</a:t>
            </a:r>
          </a:p>
        </p:txBody>
      </p:sp>
      <mc:AlternateContent xmlns:mc="http://schemas.openxmlformats.org/markup-compatibility/2006" xmlns:a14="http://schemas.microsoft.com/office/drawing/2010/main">
        <mc:Choice Requires="a14">
          <p:sp>
            <p:nvSpPr>
              <p:cNvPr id="5" name="矩形 47">
                <a:extLst>
                  <a:ext uri="{FF2B5EF4-FFF2-40B4-BE49-F238E27FC236}">
                    <a16:creationId xmlns:a16="http://schemas.microsoft.com/office/drawing/2014/main" id="{0B324701-2CE3-7DC1-FF0B-710BF2159C4C}"/>
                  </a:ext>
                </a:extLst>
              </p:cNvPr>
              <p:cNvSpPr>
                <a:spLocks noChangeArrowheads="1"/>
              </p:cNvSpPr>
              <p:nvPr/>
            </p:nvSpPr>
            <p:spPr bwMode="auto">
              <a:xfrm>
                <a:off x="510898" y="980149"/>
                <a:ext cx="11681102" cy="521533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base" latinLnBrk="0" hangingPunct="1">
                  <a:lnSpc>
                    <a:spcPct val="120000"/>
                  </a:lnSpc>
                  <a:spcBef>
                    <a:spcPct val="0"/>
                  </a:spcBef>
                  <a:spcAft>
                    <a:spcPct val="0"/>
                  </a:spcAft>
                  <a:buClrTx/>
                  <a:buSzTx/>
                  <a:buFont typeface="Arial" charset="0"/>
                  <a:buNone/>
                  <a:tabLst/>
                  <a:defRPr/>
                </a:pP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In this case, the P-value is the probability that we would observe an</a:t>
                </a:r>
              </a:p>
              <a:p>
                <a:pPr marL="0" marR="0" lvl="0" indent="0" algn="l" defTabSz="914400" rtl="0" eaLnBrk="1" fontAlgn="base" latinLnBrk="0" hangingPunct="1">
                  <a:lnSpc>
                    <a:spcPct val="120000"/>
                  </a:lnSpc>
                  <a:spcBef>
                    <a:spcPct val="0"/>
                  </a:spcBef>
                  <a:spcAft>
                    <a:spcPct val="0"/>
                  </a:spcAft>
                  <a:buClrTx/>
                  <a:buSzTx/>
                  <a:buFont typeface="Arial" charset="0"/>
                  <a:buNone/>
                  <a:tabLst/>
                  <a:defRPr/>
                </a:pP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F(6, 7) random variable more extreme than 4.23.</a:t>
                </a:r>
              </a:p>
              <a:p>
                <a:pPr marL="0" marR="0" lvl="0" indent="0" algn="l" defTabSz="914400" rtl="0" eaLnBrk="1" fontAlgn="base" latinLnBrk="0" hangingPunct="1">
                  <a:lnSpc>
                    <a:spcPct val="120000"/>
                  </a:lnSpc>
                  <a:spcBef>
                    <a:spcPct val="0"/>
                  </a:spcBef>
                  <a:spcAft>
                    <a:spcPct val="0"/>
                  </a:spcAft>
                  <a:buClrTx/>
                  <a:buSzTx/>
                  <a:buFont typeface="Arial" charset="0"/>
                  <a:buNone/>
                  <a:tabLst/>
                  <a:defRPr/>
                </a:pPr>
                <a14:m>
                  <m:oMathPara xmlns:m="http://schemas.openxmlformats.org/officeDocument/2006/math">
                    <m:oMathParaPr>
                      <m:jc m:val="centerGroup"/>
                    </m:oMathParaPr>
                    <m:oMath xmlns:m="http://schemas.openxmlformats.org/officeDocument/2006/math">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𝑝</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𝑃</m:t>
                      </m:r>
                      <m:d>
                        <m:d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d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𝐹</m:t>
                          </m:r>
                          <m:d>
                            <m:d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d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6,7</m:t>
                              </m:r>
                            </m:e>
                          </m:d>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≥4.23</m:t>
                          </m:r>
                        </m:e>
                      </m:d>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=0.04&lt;0.05=</m:t>
                      </m:r>
                      <m:r>
                        <m:rPr>
                          <m:sty m:val="p"/>
                        </m:r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α</m:t>
                      </m:r>
                    </m:oMath>
                  </m:oMathPara>
                </a14:m>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marL="0" marR="0" lvl="0" indent="0" algn="l" defTabSz="914400" rtl="0" eaLnBrk="1" fontAlgn="base" latinLnBrk="0" hangingPunct="1">
                  <a:lnSpc>
                    <a:spcPct val="120000"/>
                  </a:lnSpc>
                  <a:spcBef>
                    <a:spcPct val="0"/>
                  </a:spcBef>
                  <a:spcAft>
                    <a:spcPct val="0"/>
                  </a:spcAft>
                  <a:buClrTx/>
                  <a:buSzTx/>
                  <a:buFont typeface="Arial" charset="0"/>
                  <a:buNone/>
                  <a:tabLst/>
                  <a:defRPr/>
                </a:pPr>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marL="0" marR="0" lvl="0" indent="0" algn="l" defTabSz="914400" rtl="0" eaLnBrk="1" fontAlgn="base" latinLnBrk="0" hangingPunct="1">
                  <a:lnSpc>
                    <a:spcPct val="120000"/>
                  </a:lnSpc>
                  <a:spcBef>
                    <a:spcPct val="0"/>
                  </a:spcBef>
                  <a:spcAft>
                    <a:spcPct val="0"/>
                  </a:spcAft>
                  <a:buClrTx/>
                  <a:buSzTx/>
                  <a:buFont typeface="Arial" charset="0"/>
                  <a:buNone/>
                  <a:tabLst/>
                  <a:defRPr/>
                </a:pPr>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marL="0" marR="0" lvl="0" indent="0" algn="l" defTabSz="914400" rtl="0" eaLnBrk="1" fontAlgn="base" latinLnBrk="0" hangingPunct="1">
                  <a:lnSpc>
                    <a:spcPct val="120000"/>
                  </a:lnSpc>
                  <a:spcBef>
                    <a:spcPct val="0"/>
                  </a:spcBef>
                  <a:spcAft>
                    <a:spcPct val="0"/>
                  </a:spcAft>
                  <a:buClrTx/>
                  <a:buSzTx/>
                  <a:buFont typeface="Arial" charset="0"/>
                  <a:buNone/>
                  <a:tabLst/>
                  <a:defRPr/>
                </a:pPr>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marL="0" marR="0" lvl="0" indent="0" algn="l" defTabSz="914400" rtl="0" eaLnBrk="1" fontAlgn="base" latinLnBrk="0" hangingPunct="1">
                  <a:lnSpc>
                    <a:spcPct val="120000"/>
                  </a:lnSpc>
                  <a:spcBef>
                    <a:spcPct val="0"/>
                  </a:spcBef>
                  <a:spcAft>
                    <a:spcPct val="0"/>
                  </a:spcAft>
                  <a:buClrTx/>
                  <a:buSzTx/>
                  <a:buFont typeface="Arial" charset="0"/>
                  <a:buNone/>
                  <a:tabLst/>
                  <a:defRPr/>
                </a:pPr>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marL="0" marR="0" lvl="0" indent="0" algn="l" defTabSz="914400" rtl="0" eaLnBrk="1" fontAlgn="base" latinLnBrk="0" hangingPunct="1">
                  <a:lnSpc>
                    <a:spcPct val="120000"/>
                  </a:lnSpc>
                  <a:spcBef>
                    <a:spcPct val="0"/>
                  </a:spcBef>
                  <a:spcAft>
                    <a:spcPct val="0"/>
                  </a:spcAft>
                  <a:buClrTx/>
                  <a:buSzTx/>
                  <a:buFont typeface="Arial" charset="0"/>
                  <a:buNone/>
                  <a:tabLst/>
                  <a:defRPr/>
                </a:pPr>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marL="0" marR="0" lvl="0" indent="0" algn="l" defTabSz="914400" rtl="0" eaLnBrk="1" fontAlgn="base" latinLnBrk="0" hangingPunct="1">
                  <a:lnSpc>
                    <a:spcPct val="120000"/>
                  </a:lnSpc>
                  <a:spcBef>
                    <a:spcPct val="0"/>
                  </a:spcBef>
                  <a:spcAft>
                    <a:spcPct val="0"/>
                  </a:spcAft>
                  <a:buClrTx/>
                  <a:buSzTx/>
                  <a:buFont typeface="Arial" charset="0"/>
                  <a:buNone/>
                  <a:tabLst/>
                  <a:defRPr/>
                </a:pP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We reject the null hypothesis in favor of the alternative hypothesis. The</a:t>
                </a:r>
              </a:p>
              <a:p>
                <a:pPr marL="0" marR="0" lvl="0" indent="0" algn="l" defTabSz="914400" rtl="0" eaLnBrk="1" fontAlgn="base" latinLnBrk="0" hangingPunct="1">
                  <a:lnSpc>
                    <a:spcPct val="120000"/>
                  </a:lnSpc>
                  <a:spcBef>
                    <a:spcPct val="0"/>
                  </a:spcBef>
                  <a:spcAft>
                    <a:spcPct val="0"/>
                  </a:spcAft>
                  <a:buClrTx/>
                  <a:buSzTx/>
                  <a:buFont typeface="Arial" charset="0"/>
                  <a:buNone/>
                  <a:tabLst/>
                  <a:defRPr/>
                </a:pP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P-value approach yields the same conclusion.</a:t>
                </a:r>
              </a:p>
            </p:txBody>
          </p:sp>
        </mc:Choice>
        <mc:Fallback xmlns="">
          <p:sp>
            <p:nvSpPr>
              <p:cNvPr id="5" name="矩形 47">
                <a:extLst>
                  <a:ext uri="{FF2B5EF4-FFF2-40B4-BE49-F238E27FC236}">
                    <a16:creationId xmlns:a16="http://schemas.microsoft.com/office/drawing/2014/main" id="{0B324701-2CE3-7DC1-FF0B-710BF2159C4C}"/>
                  </a:ext>
                </a:extLst>
              </p:cNvPr>
              <p:cNvSpPr>
                <a:spLocks noRot="1" noChangeAspect="1" noMove="1" noResize="1" noEditPoints="1" noAdjustHandles="1" noChangeArrowheads="1" noChangeShapeType="1" noTextEdit="1"/>
              </p:cNvSpPr>
              <p:nvPr/>
            </p:nvSpPr>
            <p:spPr bwMode="auto">
              <a:xfrm>
                <a:off x="510898" y="980149"/>
                <a:ext cx="11681102" cy="5215330"/>
              </a:xfrm>
              <a:prstGeom prst="rect">
                <a:avLst/>
              </a:prstGeom>
              <a:blipFill>
                <a:blip r:embed="rId3"/>
                <a:stretch>
                  <a:fillRect l="-1096" t="-585" b="-233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4" name="图片 3">
            <a:extLst>
              <a:ext uri="{FF2B5EF4-FFF2-40B4-BE49-F238E27FC236}">
                <a16:creationId xmlns:a16="http://schemas.microsoft.com/office/drawing/2014/main" id="{39398311-A4DD-0BD1-1D31-E7D31C9423E5}"/>
              </a:ext>
            </a:extLst>
          </p:cNvPr>
          <p:cNvPicPr>
            <a:picLocks noChangeAspect="1"/>
          </p:cNvPicPr>
          <p:nvPr/>
        </p:nvPicPr>
        <p:blipFill>
          <a:blip r:embed="rId4"/>
          <a:stretch>
            <a:fillRect/>
          </a:stretch>
        </p:blipFill>
        <p:spPr>
          <a:xfrm>
            <a:off x="2765367" y="2798651"/>
            <a:ext cx="6994661" cy="2288737"/>
          </a:xfrm>
          <a:prstGeom prst="rect">
            <a:avLst/>
          </a:prstGeom>
        </p:spPr>
      </p:pic>
    </p:spTree>
    <p:extLst>
      <p:ext uri="{BB962C8B-B14F-4D97-AF65-F5344CB8AC3E}">
        <p14:creationId xmlns:p14="http://schemas.microsoft.com/office/powerpoint/2010/main" val="212179845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8395584" cy="810454"/>
          </a:xfrm>
        </p:spPr>
        <p:txBody>
          <a:bodyPr/>
          <a:lstStyle/>
          <a:p>
            <a:r>
              <a:rPr lang="en-US" altLang="zh-CN" sz="2400" dirty="0">
                <a:solidFill>
                  <a:schemeClr val="tx2"/>
                </a:solidFill>
                <a:latin typeface="+mj-ea"/>
                <a:cs typeface="+mn-ea"/>
              </a:rPr>
              <a:t>7.4	Hypothesis tests for one or two variances</a:t>
            </a:r>
          </a:p>
        </p:txBody>
      </p:sp>
      <mc:AlternateContent xmlns:mc="http://schemas.openxmlformats.org/markup-compatibility/2006" xmlns:a14="http://schemas.microsoft.com/office/drawing/2010/main">
        <mc:Choice Requires="a14">
          <p:sp>
            <p:nvSpPr>
              <p:cNvPr id="5" name="矩形 47">
                <a:extLst>
                  <a:ext uri="{FF2B5EF4-FFF2-40B4-BE49-F238E27FC236}">
                    <a16:creationId xmlns:a16="http://schemas.microsoft.com/office/drawing/2014/main" id="{0B324701-2CE3-7DC1-FF0B-710BF2159C4C}"/>
                  </a:ext>
                </a:extLst>
              </p:cNvPr>
              <p:cNvSpPr>
                <a:spLocks noChangeArrowheads="1"/>
              </p:cNvSpPr>
              <p:nvPr/>
            </p:nvSpPr>
            <p:spPr bwMode="auto">
              <a:xfrm>
                <a:off x="510898" y="980149"/>
                <a:ext cx="11681102" cy="583691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lnSpc>
                    <a:spcPct val="120000"/>
                  </a:lnSpc>
                  <a:spcBef>
                    <a:spcPct val="0"/>
                  </a:spcBef>
                  <a:buNone/>
                  <a:defRPr/>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(2) We want to test the hypotheses:</a:t>
                </a:r>
              </a:p>
              <a:p>
                <a:pPr>
                  <a:lnSpc>
                    <a:spcPct val="120000"/>
                  </a:lnSpc>
                  <a:spcBef>
                    <a:spcPct val="0"/>
                  </a:spcBef>
                  <a:buNone/>
                </a:pPr>
                <a14:m>
                  <m:oMathPara xmlns:m="http://schemas.openxmlformats.org/officeDocument/2006/math">
                    <m:oMathParaPr>
                      <m:jc m:val="centerGroup"/>
                    </m:oMathParaPr>
                    <m:oMath xmlns:m="http://schemas.openxmlformats.org/officeDocument/2006/math">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&gt;</m:t>
                      </m:r>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oMath>
                  </m:oMathPara>
                </a14:m>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defRPr/>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The test statistics under </a:t>
                </a:r>
                <a14:m>
                  <m:oMath xmlns:m="http://schemas.openxmlformats.org/officeDocument/2006/math">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Sub>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is   </a:t>
                </a:r>
                <a14:m>
                  <m:oMath xmlns:m="http://schemas.openxmlformats.org/officeDocument/2006/math">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𝐹</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𝑆</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num>
                      <m:den>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𝑆</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den>
                    </m:f>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F</m:t>
                    </m:r>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n</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e>
                    </m:d>
                  </m:oMath>
                </a14:m>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defRPr/>
                </a:pP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The</a:t>
                </a:r>
                <a:r>
                  <a:rPr kumimoji="0" lang="en-US" altLang="zh-CN" sz="2800" b="0" i="0" u="none" strike="noStrike" kern="1200" cap="none" spc="0" normalizeH="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 rejection region is </a:t>
                </a:r>
              </a:p>
              <a:p>
                <a:pPr lvl="0">
                  <a:lnSpc>
                    <a:spcPct val="120000"/>
                  </a:lnSpc>
                  <a:spcBef>
                    <a:spcPct val="0"/>
                  </a:spcBef>
                  <a:buNone/>
                  <a:defRPr/>
                </a:pPr>
                <a14:m>
                  <m:oMathPara xmlns:m="http://schemas.openxmlformats.org/officeDocument/2006/math">
                    <m:oMathParaPr>
                      <m:jc m:val="centerGroup"/>
                    </m:oMathParaPr>
                    <m:oMath xmlns:m="http://schemas.openxmlformats.org/officeDocument/2006/math">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𝑊</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d>
                        <m:dPr>
                          <m:begChr m:val="{"/>
                          <m:endChr m:val="|"/>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dPr>
                        <m:e>
                          <m:d>
                            <m:d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dPr>
                            <m:e>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𝑥</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m:t>
                                  </m:r>
                                </m:sub>
                              </m:s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𝑥</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𝑛</m:t>
                                  </m:r>
                                </m:sub>
                              </m:sSub>
                            </m:e>
                          </m:d>
                        </m:e>
                      </m:d>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𝐹</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𝐹</m:t>
                          </m:r>
                        </m:e>
                        <m:sub>
                          <m:f>
                            <m:f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fPr>
                            <m:num>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𝛼</m:t>
                              </m:r>
                            </m:num>
                            <m:den>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2</m:t>
                              </m:r>
                            </m:den>
                          </m:f>
                        </m:sub>
                      </m:sSub>
                      <m:d>
                        <m:d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d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𝑚</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𝑛</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m:t>
                          </m:r>
                        </m:e>
                      </m:d>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 </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𝑜𝑟</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𝐹</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𝐹</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𝛼</m:t>
                              </m:r>
                            </m:num>
                            <m:den>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den>
                          </m:f>
                        </m:sub>
                      </m:sSub>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𝑚</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e>
                      </m:d>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oMath>
                  </m:oMathPara>
                </a14:m>
                <a:endParaRPr lang="en-US" altLang="zh-CN" sz="2800" i="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defRPr/>
                </a:pPr>
                <a14:m>
                  <m:oMathPara xmlns:m="http://schemas.openxmlformats.org/officeDocument/2006/math">
                    <m:oMathParaPr>
                      <m:jc m:val="centerGroup"/>
                    </m:oMathParaPr>
                    <m:oMath xmlns:m="http://schemas.openxmlformats.org/officeDocument/2006/math">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sub>
                      </m:s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𝐹</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≥3.87 </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𝑜𝑟</m:t>
                      </m:r>
                      <m:r>
                        <a:rPr lang="en-US" altLang="zh-CN" sz="280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𝐹</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≤0.24</m:t>
                          </m:r>
                        </m:e>
                        <m:sub/>
                      </m:sSub>
                    </m:oMath>
                  </m:oMathPara>
                </a14:m>
                <a:endParaRPr lang="en-US" altLang="zh-CN" sz="2800" i="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defRPr/>
                </a:pP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The value of the test statistic is </a:t>
                </a:r>
                <a14:m>
                  <m:oMath xmlns:m="http://schemas.openxmlformats.org/officeDocument/2006/math">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𝐹</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=4.23.</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It falls in the rejection region. </a:t>
                </a:r>
              </a:p>
              <a:p>
                <a:pPr lvl="0">
                  <a:lnSpc>
                    <a:spcPct val="120000"/>
                  </a:lnSpc>
                  <a:spcBef>
                    <a:spcPct val="0"/>
                  </a:spcBef>
                  <a:buNone/>
                  <a:defRPr/>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So we can conclude that the variation in the driving times for U.S. 25 is different from the variation in the driving  times for I-75 at the 0.1 significance level.</a:t>
                </a:r>
              </a:p>
            </p:txBody>
          </p:sp>
        </mc:Choice>
        <mc:Fallback xmlns="">
          <p:sp>
            <p:nvSpPr>
              <p:cNvPr id="5" name="矩形 47">
                <a:extLst>
                  <a:ext uri="{FF2B5EF4-FFF2-40B4-BE49-F238E27FC236}">
                    <a16:creationId xmlns:a16="http://schemas.microsoft.com/office/drawing/2014/main" id="{0B324701-2CE3-7DC1-FF0B-710BF2159C4C}"/>
                  </a:ext>
                </a:extLst>
              </p:cNvPr>
              <p:cNvSpPr>
                <a:spLocks noRot="1" noChangeAspect="1" noMove="1" noResize="1" noEditPoints="1" noAdjustHandles="1" noChangeArrowheads="1" noChangeShapeType="1" noTextEdit="1"/>
              </p:cNvSpPr>
              <p:nvPr/>
            </p:nvSpPr>
            <p:spPr bwMode="auto">
              <a:xfrm>
                <a:off x="510898" y="980149"/>
                <a:ext cx="11681102" cy="5836911"/>
              </a:xfrm>
              <a:prstGeom prst="rect">
                <a:avLst/>
              </a:prstGeom>
              <a:blipFill>
                <a:blip r:embed="rId3"/>
                <a:stretch>
                  <a:fillRect l="-1096" t="-522" b="-198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33117494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47"/>
          <p:cNvSpPr>
            <a:spLocks noChangeArrowheads="1"/>
          </p:cNvSpPr>
          <p:nvPr/>
        </p:nvSpPr>
        <p:spPr bwMode="auto">
          <a:xfrm>
            <a:off x="765040" y="1132622"/>
            <a:ext cx="11221913" cy="2703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b="1" dirty="0">
                <a:solidFill>
                  <a:schemeClr val="accent4">
                    <a:lumMod val="50000"/>
                  </a:schemeClr>
                </a:solidFill>
                <a:latin typeface="Adobe 楷体 Std R" panose="02020400000000000000" pitchFamily="18" charset="-122"/>
                <a:ea typeface="Adobe 楷体 Std R" panose="02020400000000000000" pitchFamily="18" charset="-122"/>
                <a:cs typeface="+mn-ea"/>
                <a:sym typeface="微软雅黑" pitchFamily="34" charset="-122"/>
              </a:rPr>
              <a:t>Definition 7.1.1  </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 hypothesis is a statement or claim regarding a characteristic of one or more populations. Hypothesis testing is a procedure, based on a sample evidence and probability, used to test claims regarding a characteristic of one or more populations</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mc:AlternateContent xmlns:mc="http://schemas.openxmlformats.org/markup-compatibility/2006" xmlns:a14="http://schemas.microsoft.com/office/drawing/2010/main">
        <mc:Choice Requires="a14">
          <p:sp>
            <p:nvSpPr>
              <p:cNvPr id="16" name="矩形 47"/>
              <p:cNvSpPr>
                <a:spLocks noChangeArrowheads="1"/>
              </p:cNvSpPr>
              <p:nvPr/>
            </p:nvSpPr>
            <p:spPr bwMode="auto">
              <a:xfrm>
                <a:off x="765040" y="4023804"/>
                <a:ext cx="10812715" cy="263000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To conduct a hypothesis test, one should state a pair of hypotheses in</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advance. The null hypothesis (denoted by </a:t>
                </a:r>
                <a14:m>
                  <m:oMath xmlns:m="http://schemas.openxmlformats.org/officeDocument/2006/math">
                    <m:sSub>
                      <m:sSubPr>
                        <m:ctrlPr>
                          <a:rPr lang="en-US" altLang="zh-CN" sz="2800" b="1"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1"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𝑯</m:t>
                        </m:r>
                      </m:e>
                      <m:sub>
                        <m:r>
                          <a:rPr lang="en-US" altLang="zh-CN" sz="2800" b="1"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𝟎</m:t>
                        </m:r>
                      </m:sub>
                    </m:sSub>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population hypothesis that contains a statement of equality. The alternative hypothesis (denoted by </a:t>
                </a:r>
                <a14:m>
                  <m:oMath xmlns:m="http://schemas.openxmlformats.org/officeDocument/2006/math">
                    <m:sSub>
                      <m:sSubPr>
                        <m:ctrlPr>
                          <a:rPr lang="en-US" altLang="zh-CN" sz="2800" b="1"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1"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𝑯</m:t>
                        </m:r>
                      </m:e>
                      <m:sub>
                        <m:r>
                          <a:rPr lang="en-US" altLang="zh-CN" sz="2800" b="1"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𝟏</m:t>
                        </m:r>
                      </m:sub>
                    </m:sSub>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or </a:t>
                </a:r>
                <a14:m>
                  <m:oMath xmlns:m="http://schemas.openxmlformats.org/officeDocument/2006/math">
                    <m:sSub>
                      <m:sSubPr>
                        <m:ctrlPr>
                          <a:rPr lang="en-US" altLang="zh-CN" sz="2800" b="1"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1"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𝑯</m:t>
                        </m:r>
                      </m:e>
                      <m:sub>
                        <m:r>
                          <a:rPr lang="en-US" altLang="zh-CN" sz="2800" b="1"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𝜶</m:t>
                        </m:r>
                      </m:sub>
                    </m:sSub>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the population statement that contains an inequality.</a:t>
                </a:r>
              </a:p>
            </p:txBody>
          </p:sp>
        </mc:Choice>
        <mc:Fallback xmlns="">
          <p:sp>
            <p:nvSpPr>
              <p:cNvPr id="16" name="矩形 47"/>
              <p:cNvSpPr>
                <a:spLocks noRot="1" noChangeAspect="1" noMove="1" noResize="1" noEditPoints="1" noAdjustHandles="1" noChangeArrowheads="1" noChangeShapeType="1" noTextEdit="1"/>
              </p:cNvSpPr>
              <p:nvPr/>
            </p:nvSpPr>
            <p:spPr bwMode="auto">
              <a:xfrm>
                <a:off x="765040" y="4023804"/>
                <a:ext cx="10812715" cy="2630007"/>
              </a:xfrm>
              <a:prstGeom prst="rect">
                <a:avLst/>
              </a:prstGeom>
              <a:blipFill>
                <a:blip r:embed="rId3"/>
                <a:stretch>
                  <a:fillRect l="-1127" t="-926" b="-532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7" name="标题 1">
            <a:extLst>
              <a:ext uri="{FF2B5EF4-FFF2-40B4-BE49-F238E27FC236}">
                <a16:creationId xmlns:a16="http://schemas.microsoft.com/office/drawing/2014/main" id="{C7F21AAA-BEA3-F8BB-3E70-D333EF4721C1}"/>
              </a:ext>
            </a:extLst>
          </p:cNvPr>
          <p:cNvSpPr txBox="1">
            <a:spLocks/>
          </p:cNvSpPr>
          <p:nvPr/>
        </p:nvSpPr>
        <p:spPr bwMode="auto">
          <a:xfrm>
            <a:off x="765041" y="381545"/>
            <a:ext cx="7107719" cy="81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2800" b="1" kern="1200">
                <a:solidFill>
                  <a:schemeClr val="tx1">
                    <a:lumMod val="75000"/>
                    <a:lumOff val="25000"/>
                  </a:schemeClr>
                </a:solidFill>
                <a:latin typeface="+mj-lt"/>
                <a:ea typeface="+mj-ea"/>
                <a:cs typeface="等线 Light"/>
              </a:defRPr>
            </a:lvl1pPr>
            <a:lvl2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2pPr>
            <a:lvl3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3pPr>
            <a:lvl4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4pPr>
            <a:lvl5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5pPr>
            <a:lvl6pPr marL="457200" algn="l" rtl="0" fontAlgn="base">
              <a:lnSpc>
                <a:spcPct val="90000"/>
              </a:lnSpc>
              <a:spcBef>
                <a:spcPct val="0"/>
              </a:spcBef>
              <a:spcAft>
                <a:spcPct val="0"/>
              </a:spcAft>
              <a:defRPr sz="4400">
                <a:solidFill>
                  <a:schemeClr val="tx1"/>
                </a:solidFill>
                <a:latin typeface="等线 Light"/>
                <a:ea typeface="等线 Light"/>
                <a:cs typeface="等线 Light"/>
              </a:defRPr>
            </a:lvl6pPr>
            <a:lvl7pPr marL="914400" algn="l" rtl="0" fontAlgn="base">
              <a:lnSpc>
                <a:spcPct val="90000"/>
              </a:lnSpc>
              <a:spcBef>
                <a:spcPct val="0"/>
              </a:spcBef>
              <a:spcAft>
                <a:spcPct val="0"/>
              </a:spcAft>
              <a:defRPr sz="4400">
                <a:solidFill>
                  <a:schemeClr val="tx1"/>
                </a:solidFill>
                <a:latin typeface="等线 Light"/>
                <a:ea typeface="等线 Light"/>
                <a:cs typeface="等线 Light"/>
              </a:defRPr>
            </a:lvl7pPr>
            <a:lvl8pPr marL="1371600" algn="l" rtl="0" fontAlgn="base">
              <a:lnSpc>
                <a:spcPct val="90000"/>
              </a:lnSpc>
              <a:spcBef>
                <a:spcPct val="0"/>
              </a:spcBef>
              <a:spcAft>
                <a:spcPct val="0"/>
              </a:spcAft>
              <a:defRPr sz="4400">
                <a:solidFill>
                  <a:schemeClr val="tx1"/>
                </a:solidFill>
                <a:latin typeface="等线 Light"/>
                <a:ea typeface="等线 Light"/>
                <a:cs typeface="等线 Light"/>
              </a:defRPr>
            </a:lvl8pPr>
            <a:lvl9pPr marL="1828800" algn="l" rtl="0" fontAlgn="base">
              <a:lnSpc>
                <a:spcPct val="90000"/>
              </a:lnSpc>
              <a:spcBef>
                <a:spcPct val="0"/>
              </a:spcBef>
              <a:spcAft>
                <a:spcPct val="0"/>
              </a:spcAft>
              <a:defRPr sz="4400">
                <a:solidFill>
                  <a:schemeClr val="tx1"/>
                </a:solidFill>
                <a:latin typeface="等线 Light"/>
                <a:ea typeface="等线 Light"/>
                <a:cs typeface="等线 Light"/>
              </a:defRPr>
            </a:lvl9pPr>
          </a:lstStyle>
          <a:p>
            <a:r>
              <a:rPr lang="en-US" altLang="zh-CN" sz="2400" dirty="0">
                <a:solidFill>
                  <a:schemeClr val="tx2"/>
                </a:solidFill>
                <a:latin typeface="+mj-ea"/>
                <a:cs typeface="+mn-ea"/>
              </a:rPr>
              <a:t>7.1	Basics of hypothesis testing</a:t>
            </a:r>
          </a:p>
        </p:txBody>
      </p:sp>
    </p:spTree>
    <p:extLst>
      <p:ext uri="{BB962C8B-B14F-4D97-AF65-F5344CB8AC3E}">
        <p14:creationId xmlns:p14="http://schemas.microsoft.com/office/powerpoint/2010/main" val="2072271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8395584" cy="810454"/>
          </a:xfrm>
        </p:spPr>
        <p:txBody>
          <a:bodyPr/>
          <a:lstStyle/>
          <a:p>
            <a:r>
              <a:rPr lang="en-US" altLang="zh-CN" sz="2400" dirty="0">
                <a:solidFill>
                  <a:schemeClr val="tx2"/>
                </a:solidFill>
                <a:latin typeface="+mj-ea"/>
                <a:cs typeface="+mn-ea"/>
              </a:rPr>
              <a:t>7.4	Hypothesis tests for one or two variances</a:t>
            </a:r>
          </a:p>
        </p:txBody>
      </p:sp>
      <mc:AlternateContent xmlns:mc="http://schemas.openxmlformats.org/markup-compatibility/2006" xmlns:a14="http://schemas.microsoft.com/office/drawing/2010/main">
        <mc:Choice Requires="a14">
          <p:sp>
            <p:nvSpPr>
              <p:cNvPr id="5" name="矩形 47">
                <a:extLst>
                  <a:ext uri="{FF2B5EF4-FFF2-40B4-BE49-F238E27FC236}">
                    <a16:creationId xmlns:a16="http://schemas.microsoft.com/office/drawing/2014/main" id="{0B324701-2CE3-7DC1-FF0B-710BF2159C4C}"/>
                  </a:ext>
                </a:extLst>
              </p:cNvPr>
              <p:cNvSpPr>
                <a:spLocks noChangeArrowheads="1"/>
              </p:cNvSpPr>
              <p:nvPr/>
            </p:nvSpPr>
            <p:spPr bwMode="auto">
              <a:xfrm>
                <a:off x="643902" y="1316057"/>
                <a:ext cx="11681102" cy="211294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base" latinLnBrk="0" hangingPunct="1">
                  <a:lnSpc>
                    <a:spcPct val="120000"/>
                  </a:lnSpc>
                  <a:spcBef>
                    <a:spcPct val="0"/>
                  </a:spcBef>
                  <a:spcAft>
                    <a:spcPct val="0"/>
                  </a:spcAft>
                  <a:buClrTx/>
                  <a:buSzTx/>
                  <a:buFont typeface="Arial" charset="0"/>
                  <a:buNone/>
                  <a:tabLst/>
                  <a:defRPr/>
                </a:pP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In this</a:t>
                </a:r>
                <a:r>
                  <a:rPr kumimoji="0" lang="en-US" altLang="zh-CN" sz="2800" b="0" i="0" u="none" strike="noStrike" kern="1200" cap="none" spc="0" normalizeH="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 case, the P-value is given as follows</a:t>
                </a:r>
              </a:p>
              <a:p>
                <a:pPr marL="0" marR="0" lvl="0" indent="0" algn="l" defTabSz="914400" rtl="0" eaLnBrk="1" fontAlgn="base" latinLnBrk="0" hangingPunct="1">
                  <a:lnSpc>
                    <a:spcPct val="120000"/>
                  </a:lnSpc>
                  <a:spcBef>
                    <a:spcPct val="0"/>
                  </a:spcBef>
                  <a:spcAft>
                    <a:spcPct val="0"/>
                  </a:spcAft>
                  <a:buClrTx/>
                  <a:buSzTx/>
                  <a:buFont typeface="Arial" charset="0"/>
                  <a:buNone/>
                  <a:tabLst/>
                  <a:defRPr/>
                </a:pPr>
                <a14:m>
                  <m:oMathPara xmlns:m="http://schemas.openxmlformats.org/officeDocument/2006/math">
                    <m:oMathParaPr>
                      <m:jc m:val="centerGroup"/>
                    </m:oMathParaPr>
                    <m:oMath xmlns:m="http://schemas.openxmlformats.org/officeDocument/2006/math">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𝑝</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=2</m:t>
                      </m:r>
                      <m:r>
                        <m:rPr>
                          <m:sty m:val="p"/>
                        </m:rP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min</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𝑃</m:t>
                      </m:r>
                      <m:d>
                        <m:dPr>
                          <m:endChr m:val="}"/>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d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𝐹</m:t>
                          </m:r>
                          <m:d>
                            <m:d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d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6,7</m:t>
                              </m:r>
                            </m:e>
                          </m:d>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≥4.23, </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𝑃</m:t>
                          </m:r>
                          <m:d>
                            <m:d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d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𝐹</m:t>
                              </m:r>
                              <m:d>
                                <m:d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d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6,7</m:t>
                                  </m:r>
                                </m:e>
                              </m:d>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≤4.23</m:t>
                              </m:r>
                            </m:e>
                          </m:d>
                        </m:e>
                      </m:d>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=0.08&lt;0.1=</m:t>
                      </m:r>
                      <m:r>
                        <m:rPr>
                          <m:sty m:val="p"/>
                        </m:r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α</m:t>
                      </m:r>
                    </m:oMath>
                  </m:oMathPara>
                </a14:m>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defRPr/>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We reject the null hypothesis in favor of the alternative hypothesis. The</a:t>
                </a:r>
              </a:p>
              <a:p>
                <a:pPr lvl="0">
                  <a:lnSpc>
                    <a:spcPct val="120000"/>
                  </a:lnSpc>
                  <a:spcBef>
                    <a:spcPct val="0"/>
                  </a:spcBef>
                  <a:buNone/>
                  <a:defRPr/>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P-value approach yields the same conclusion.</a:t>
                </a:r>
              </a:p>
            </p:txBody>
          </p:sp>
        </mc:Choice>
        <mc:Fallback xmlns="">
          <p:sp>
            <p:nvSpPr>
              <p:cNvPr id="5" name="矩形 47">
                <a:extLst>
                  <a:ext uri="{FF2B5EF4-FFF2-40B4-BE49-F238E27FC236}">
                    <a16:creationId xmlns:a16="http://schemas.microsoft.com/office/drawing/2014/main" id="{0B324701-2CE3-7DC1-FF0B-710BF2159C4C}"/>
                  </a:ext>
                </a:extLst>
              </p:cNvPr>
              <p:cNvSpPr>
                <a:spLocks noRot="1" noChangeAspect="1" noMove="1" noResize="1" noEditPoints="1" noAdjustHandles="1" noChangeArrowheads="1" noChangeShapeType="1" noTextEdit="1"/>
              </p:cNvSpPr>
              <p:nvPr/>
            </p:nvSpPr>
            <p:spPr bwMode="auto">
              <a:xfrm>
                <a:off x="643902" y="1316057"/>
                <a:ext cx="11681102" cy="2112943"/>
              </a:xfrm>
              <a:prstGeom prst="rect">
                <a:avLst/>
              </a:prstGeom>
              <a:blipFill>
                <a:blip r:embed="rId3"/>
                <a:stretch>
                  <a:fillRect l="-1096" t="-1441" b="-691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400714125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7.5	Goodness of fit tests</a:t>
            </a:r>
          </a:p>
        </p:txBody>
      </p:sp>
      <mc:AlternateContent xmlns:mc="http://schemas.openxmlformats.org/markup-compatibility/2006" xmlns:a14="http://schemas.microsoft.com/office/drawing/2010/main">
        <mc:Choice Requires="a14">
          <p:sp>
            <p:nvSpPr>
              <p:cNvPr id="10" name="矩形 47"/>
              <p:cNvSpPr>
                <a:spLocks noChangeArrowheads="1"/>
              </p:cNvSpPr>
              <p:nvPr/>
            </p:nvSpPr>
            <p:spPr bwMode="auto">
              <a:xfrm>
                <a:off x="765041" y="1191999"/>
                <a:ext cx="10812715" cy="397031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hypothesis testing problems we have discussed so far are parametric hypothesis tests. We assume that the population form is known and test the claims about the population mean and variance etc. In practice, we attempt to fit a statistical distribution to observed data. We want to know how well the distribution actually reflects the data and test the following hypotheses:</a:t>
                </a:r>
              </a:p>
              <a:p>
                <a:pPr>
                  <a:spcBef>
                    <a:spcPct val="0"/>
                  </a:spcBef>
                  <a:buNone/>
                </a:pPr>
                <a14:m>
                  <m:oMathPara xmlns:m="http://schemas.openxmlformats.org/officeDocument/2006/math">
                    <m:oMathParaPr>
                      <m:jc m:val="centerGroup"/>
                    </m:oMathParaPr>
                    <m:oMath xmlns:m="http://schemas.openxmlformats.org/officeDocument/2006/math">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𝐹</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𝐹</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e>
                      </m:d>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H</m:t>
                          </m:r>
                        </m:e>
                        <m:sub>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F</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𝐹</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m:rPr>
                              <m:sty m:val="p"/>
                            </m:rP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e>
                      </m:d>
                    </m:oMath>
                  </m:oMathPara>
                </a14:m>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where </a:t>
                </a:r>
                <a14:m>
                  <m:oMath xmlns:m="http://schemas.openxmlformats.org/officeDocument/2006/math">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𝐹</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m:rPr>
                            <m:sty m:val="p"/>
                          </m:rP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e>
                    </m: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is a given distribution. These testing problems are called chi-square goodness of fit tests.</a:t>
                </a:r>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0" name="矩形 47"/>
              <p:cNvSpPr>
                <a:spLocks noRot="1" noChangeAspect="1" noMove="1" noResize="1" noEditPoints="1" noAdjustHandles="1" noChangeArrowheads="1" noChangeShapeType="1" noTextEdit="1"/>
              </p:cNvSpPr>
              <p:nvPr/>
            </p:nvSpPr>
            <p:spPr bwMode="auto">
              <a:xfrm>
                <a:off x="765041" y="1191999"/>
                <a:ext cx="10812715" cy="3970310"/>
              </a:xfrm>
              <a:prstGeom prst="rect">
                <a:avLst/>
              </a:prstGeom>
              <a:blipFill>
                <a:blip r:embed="rId3"/>
                <a:stretch>
                  <a:fillRect l="-1127" t="-1690" r="-113" b="-337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424960811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矩形 47"/>
              <p:cNvSpPr>
                <a:spLocks noChangeArrowheads="1"/>
              </p:cNvSpPr>
              <p:nvPr/>
            </p:nvSpPr>
            <p:spPr bwMode="auto">
              <a:xfrm>
                <a:off x="385642" y="1599192"/>
                <a:ext cx="11435055" cy="534530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Suppose a population </a:t>
                </a:r>
                <a14:m>
                  <m:oMath xmlns:m="http://schemas.openxmlformats.org/officeDocument/2006/math">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 </m:t>
                    </m:r>
                    <m:sSub>
                      <m:sSubPr>
                        <m:ctrlP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𝐹</m:t>
                        </m:r>
                      </m:e>
                      <m:sub>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Sub>
                    <m:d>
                      <m:dPr>
                        <m:ctrlP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𝑥</m:t>
                        </m:r>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𝜃</m:t>
                        </m:r>
                      </m:e>
                    </m:d>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where </a:t>
                </a:r>
                <a14:m>
                  <m:oMath xmlns:m="http://schemas.openxmlformats.org/officeDocument/2006/math">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𝜃</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is a unknown parameter vector with</a:t>
                </a:r>
                <a14:m>
                  <m:oMath xmlns:m="http://schemas.openxmlformats.org/officeDocument/2006/math">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𝑟</m:t>
                    </m:r>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elements. </a:t>
                </a:r>
                <a14:m>
                  <m:oMath xmlns:m="http://schemas.openxmlformats.org/officeDocument/2006/math">
                    <m:acc>
                      <m:accPr>
                        <m:chr m:val="̂"/>
                        <m:ctrlP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𝜃</m:t>
                        </m:r>
                      </m:e>
                    </m:acc>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is the maximum likelihood estimator of </a:t>
                </a:r>
                <a14:m>
                  <m:oMath xmlns:m="http://schemas.openxmlformats.org/officeDocument/2006/math">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𝜃</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Divide the range </a:t>
                </a:r>
                <a14:m>
                  <m:oMath xmlns:m="http://schemas.openxmlformats.org/officeDocument/2006/math">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Ω = (</m:t>
                    </m:r>
                    <m:sSub>
                      <m:sSubPr>
                        <m:ctrlP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𝑎</m:t>
                        </m:r>
                      </m:e>
                      <m:sub>
                        <m: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𝑎</m:t>
                        </m:r>
                      </m:e>
                      <m:sub>
                        <m: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𝑘</m:t>
                        </m:r>
                      </m:sub>
                    </m:sSub>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of </a:t>
                </a:r>
                <a14:m>
                  <m:oMath xmlns:m="http://schemas.openxmlformats.org/officeDocument/2006/math">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𝑋</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into </a:t>
                </a:r>
                <a14:m>
                  <m:oMath xmlns:m="http://schemas.openxmlformats.org/officeDocument/2006/math">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𝑘</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non overlapping bins:</a:t>
                </a:r>
              </a:p>
              <a:p>
                <a:pPr lvl="0">
                  <a:lnSpc>
                    <a:spcPct val="120000"/>
                  </a:lnSpc>
                  <a:spcBef>
                    <a:spcPct val="0"/>
                  </a:spcBef>
                  <a:buNone/>
                </a:pPr>
                <a14:m>
                  <m:oMathPara xmlns:m="http://schemas.openxmlformats.org/officeDocument/2006/math">
                    <m:oMathParaPr>
                      <m:jc m:val="centerGroup"/>
                    </m:oMathParaPr>
                    <m:oMath xmlns:m="http://schemas.openxmlformats.org/officeDocument/2006/math">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𝐴</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m:t>
                          </m:r>
                        </m:sub>
                      </m:s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d>
                        <m:dPr>
                          <m:endChr m:val="]"/>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dPr>
                        <m:e>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𝑎</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0</m:t>
                              </m:r>
                            </m:sub>
                          </m:s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𝑎</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m:t>
                              </m:r>
                            </m:sub>
                          </m:sSub>
                        </m:e>
                      </m:d>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 </m:t>
                      </m:r>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𝐴</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2</m:t>
                          </m:r>
                        </m:sub>
                      </m:s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d>
                        <m:dPr>
                          <m:endChr m:val="]"/>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dPr>
                        <m:e>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𝑎</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m:t>
                              </m:r>
                            </m:sub>
                          </m:s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𝑎</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2</m:t>
                              </m:r>
                            </m:sub>
                          </m:sSub>
                        </m:e>
                      </m:d>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𝐴</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𝑘</m:t>
                          </m:r>
                        </m:sub>
                      </m:s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d>
                        <m:d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dPr>
                        <m:e>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𝑎</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𝑘</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m:t>
                              </m:r>
                            </m:sub>
                          </m:s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𝑎</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𝑘</m:t>
                              </m:r>
                            </m:sub>
                          </m:sSub>
                        </m:e>
                      </m:d>
                    </m:oMath>
                  </m:oMathPara>
                </a14:m>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Suppose </a:t>
                </a:r>
                <a14:m>
                  <m:oMath xmlns:m="http://schemas.openxmlformats.org/officeDocument/2006/math">
                    <m:d>
                      <m:d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sub>
                        </m:sSub>
                      </m:e>
                    </m:d>
                  </m:oMath>
                </a14:m>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 is a sample of size </a:t>
                </a:r>
                <a14:m>
                  <m:oMath xmlns:m="http://schemas.openxmlformats.org/officeDocument/2006/math">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𝑛</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oMath>
                </a14:m>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 Let</a:t>
                </a:r>
                <a:r>
                  <a:rPr kumimoji="0" lang="en-US" altLang="zh-CN" sz="2800" b="0" i="0" u="none" strike="noStrike" kern="1200" cap="none" spc="0" normalizeH="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sSub>
                      <m:sSubPr>
                        <m:ctrlPr>
                          <a:rPr kumimoji="0" lang="en-US" altLang="zh-CN" sz="2800" b="0" i="1"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𝑛</m:t>
                        </m:r>
                      </m:e>
                      <m:sub>
                        <m:r>
                          <a:rPr kumimoji="0" lang="en-US" altLang="zh-CN" sz="2800" b="0" i="1"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𝑖</m:t>
                        </m:r>
                      </m:sub>
                    </m:sSub>
                    <m:r>
                      <a:rPr kumimoji="0" lang="en-US" altLang="zh-CN" sz="2800" b="0" i="0"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r>
                      <a:rPr kumimoji="0" lang="en-US" altLang="zh-CN" sz="2800" b="0" i="1"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r>
                      <a:rPr kumimoji="0" lang="en-US" altLang="zh-CN" sz="2800" b="0" i="1"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𝑖</m:t>
                    </m:r>
                    <m:r>
                      <a:rPr kumimoji="0" lang="en-US" altLang="zh-CN" sz="2800" b="0" i="1"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m:t>
                    </m:r>
                    <m:r>
                      <a:rPr kumimoji="0" lang="en-US" altLang="zh-CN" sz="2800" b="0" i="1"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𝑘</m:t>
                    </m:r>
                    <m:r>
                      <a:rPr kumimoji="0" lang="en-US" altLang="zh-CN" sz="2800" b="0" i="1"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oMath>
                </a14:m>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 denote the observed frequency in</a:t>
                </a: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𝐴</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𝑖</m:t>
                        </m:r>
                      </m:sub>
                    </m:sSub>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nary>
                      <m:naryPr>
                        <m:chr m:val="∑"/>
                        <m:limLoc m:val="subSup"/>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5"/>
                          </m:r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𝑘</m:t>
                        </m:r>
                      </m:sup>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e>
                    </m:nary>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𝑖</m:t>
                        </m:r>
                      </m:sub>
                    </m:sSub>
                  </m:oMath>
                </a14:m>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Let </a:t>
                </a:r>
                <a14:m>
                  <m:oMath xmlns:m="http://schemas.openxmlformats.org/officeDocument/2006/math">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𝑖</m:t>
                        </m:r>
                      </m:sub>
                    </m:s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m:rPr>
                        <m:sty m:val="p"/>
                      </m:rP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k</m:t>
                    </m:r>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oMath>
                </a14:m>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 </a:t>
                </a: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denote probabilities hypothesized for k bins. </a:t>
                </a:r>
                <a14:m>
                  <m:oMath xmlns:m="http://schemas.openxmlformats.org/officeDocument/2006/math">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𝑝</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𝑖</m:t>
                        </m:r>
                      </m:sub>
                    </m:s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𝐹</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0</m:t>
                        </m:r>
                      </m:sub>
                    </m:sSub>
                    <m:d>
                      <m:d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dPr>
                      <m:e>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𝑎</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𝑖</m:t>
                            </m:r>
                          </m:sub>
                        </m:s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acc>
                          <m:accPr>
                            <m:chr m:val="̂"/>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accPr>
                          <m:e>
                            <m:r>
                              <a:rPr kumimoji="0" lang="zh-CN" altLang="en-US"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𝜃</m:t>
                            </m:r>
                          </m:e>
                        </m:acc>
                      </m:e>
                    </m:d>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𝐹</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Sub>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𝑎</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acc>
                          <m:accPr>
                            <m:chr m:val="̂"/>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𝜃</m:t>
                            </m:r>
                          </m:e>
                        </m:acc>
                      </m:e>
                    </m:d>
                  </m:oMath>
                </a14:m>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𝑛</m:t>
                    </m:r>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𝑝</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𝑖</m:t>
                        </m:r>
                      </m:sub>
                    </m:sSub>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r>
                      <m:rPr>
                        <m:sty m:val="p"/>
                      </m:rP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i</m:t>
                    </m:r>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r>
                      <m:rPr>
                        <m:sty m:val="p"/>
                      </m:rP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k</m:t>
                    </m:r>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oMath>
                </a14:m>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 </a:t>
                </a: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is  theoretical or expected frequency in </a:t>
                </a:r>
                <a14:m>
                  <m:oMath xmlns:m="http://schemas.openxmlformats.org/officeDocument/2006/math">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𝐴</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𝑖</m:t>
                        </m:r>
                      </m:sub>
                    </m:sSub>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oMath>
                </a14:m>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 </a:t>
                </a:r>
              </a:p>
              <a:p>
                <a:pPr lvl="0">
                  <a:lnSpc>
                    <a:spcPct val="120000"/>
                  </a:lnSpc>
                  <a:spcBef>
                    <a:spcPct val="0"/>
                  </a:spcBef>
                  <a:buNone/>
                </a:pPr>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2" name="矩形 47"/>
              <p:cNvSpPr>
                <a:spLocks noRot="1" noChangeAspect="1" noMove="1" noResize="1" noEditPoints="1" noAdjustHandles="1" noChangeArrowheads="1" noChangeShapeType="1" noTextEdit="1"/>
              </p:cNvSpPr>
              <p:nvPr/>
            </p:nvSpPr>
            <p:spPr bwMode="auto">
              <a:xfrm>
                <a:off x="385642" y="1599192"/>
                <a:ext cx="11435055" cy="5345301"/>
              </a:xfrm>
              <a:prstGeom prst="rect">
                <a:avLst/>
              </a:prstGeom>
              <a:blipFill>
                <a:blip r:embed="rId3"/>
                <a:stretch>
                  <a:fillRect l="-1066" t="-456" r="-159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16" name="矩形 15"/>
          <p:cNvSpPr/>
          <p:nvPr/>
        </p:nvSpPr>
        <p:spPr>
          <a:xfrm>
            <a:off x="498047" y="1114672"/>
            <a:ext cx="3408936" cy="584767"/>
          </a:xfrm>
          <a:prstGeom prst="rect">
            <a:avLst/>
          </a:prstGeom>
        </p:spPr>
        <p:txBody>
          <a:bodyPr wrap="square" lIns="91431" tIns="45716" rIns="91431" bIns="45716">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200" b="1" i="0" u="none" strike="noStrike" kern="1200" cap="none" spc="0" normalizeH="0" baseline="0" noProof="0" dirty="0">
                <a:ln>
                  <a:noFill/>
                </a:ln>
                <a:solidFill>
                  <a:srgbClr val="4F91A0">
                    <a:lumMod val="50000"/>
                  </a:srgbClr>
                </a:solidFill>
                <a:effectLst/>
                <a:uLnTx/>
                <a:uFillTx/>
                <a:latin typeface="Adobe 楷体 Std R" panose="02020400000000000000" pitchFamily="18" charset="-122"/>
                <a:ea typeface="Adobe 楷体 Std R" panose="02020400000000000000" pitchFamily="18" charset="-122"/>
                <a:cs typeface="+mn-ea"/>
              </a:rPr>
              <a:t>Theorem 7.5.1</a:t>
            </a:r>
          </a:p>
        </p:txBody>
      </p:sp>
      <p:sp>
        <p:nvSpPr>
          <p:cNvPr id="6" name="标题 5">
            <a:extLst>
              <a:ext uri="{FF2B5EF4-FFF2-40B4-BE49-F238E27FC236}">
                <a16:creationId xmlns:a16="http://schemas.microsoft.com/office/drawing/2014/main" id="{B6117B65-1E52-A9B9-C767-8B039B69CF18}"/>
              </a:ext>
            </a:extLst>
          </p:cNvPr>
          <p:cNvSpPr>
            <a:spLocks noGrp="1"/>
          </p:cNvSpPr>
          <p:nvPr>
            <p:ph type="title"/>
          </p:nvPr>
        </p:nvSpPr>
        <p:spPr/>
        <p:txBody>
          <a:bodyPr/>
          <a:lstStyle/>
          <a:p>
            <a:endParaRPr lang="zh-CN" altLang="en-US"/>
          </a:p>
        </p:txBody>
      </p:sp>
      <p:sp>
        <p:nvSpPr>
          <p:cNvPr id="7" name="标题 1">
            <a:extLst>
              <a:ext uri="{FF2B5EF4-FFF2-40B4-BE49-F238E27FC236}">
                <a16:creationId xmlns:a16="http://schemas.microsoft.com/office/drawing/2014/main" id="{F941DA64-E236-4ABA-36F4-CE33C630F980}"/>
              </a:ext>
            </a:extLst>
          </p:cNvPr>
          <p:cNvSpPr txBox="1">
            <a:spLocks/>
          </p:cNvSpPr>
          <p:nvPr/>
        </p:nvSpPr>
        <p:spPr bwMode="auto">
          <a:xfrm>
            <a:off x="765041" y="381545"/>
            <a:ext cx="7107719" cy="81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2800" b="1" kern="1200">
                <a:solidFill>
                  <a:schemeClr val="tx1">
                    <a:lumMod val="75000"/>
                    <a:lumOff val="25000"/>
                  </a:schemeClr>
                </a:solidFill>
                <a:latin typeface="+mj-lt"/>
                <a:ea typeface="+mj-ea"/>
                <a:cs typeface="等线 Light"/>
              </a:defRPr>
            </a:lvl1pPr>
            <a:lvl2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2pPr>
            <a:lvl3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3pPr>
            <a:lvl4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4pPr>
            <a:lvl5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5pPr>
            <a:lvl6pPr marL="457200" algn="l" rtl="0" fontAlgn="base">
              <a:lnSpc>
                <a:spcPct val="90000"/>
              </a:lnSpc>
              <a:spcBef>
                <a:spcPct val="0"/>
              </a:spcBef>
              <a:spcAft>
                <a:spcPct val="0"/>
              </a:spcAft>
              <a:defRPr sz="4400">
                <a:solidFill>
                  <a:schemeClr val="tx1"/>
                </a:solidFill>
                <a:latin typeface="等线 Light"/>
                <a:ea typeface="等线 Light"/>
                <a:cs typeface="等线 Light"/>
              </a:defRPr>
            </a:lvl6pPr>
            <a:lvl7pPr marL="914400" algn="l" rtl="0" fontAlgn="base">
              <a:lnSpc>
                <a:spcPct val="90000"/>
              </a:lnSpc>
              <a:spcBef>
                <a:spcPct val="0"/>
              </a:spcBef>
              <a:spcAft>
                <a:spcPct val="0"/>
              </a:spcAft>
              <a:defRPr sz="4400">
                <a:solidFill>
                  <a:schemeClr val="tx1"/>
                </a:solidFill>
                <a:latin typeface="等线 Light"/>
                <a:ea typeface="等线 Light"/>
                <a:cs typeface="等线 Light"/>
              </a:defRPr>
            </a:lvl7pPr>
            <a:lvl8pPr marL="1371600" algn="l" rtl="0" fontAlgn="base">
              <a:lnSpc>
                <a:spcPct val="90000"/>
              </a:lnSpc>
              <a:spcBef>
                <a:spcPct val="0"/>
              </a:spcBef>
              <a:spcAft>
                <a:spcPct val="0"/>
              </a:spcAft>
              <a:defRPr sz="4400">
                <a:solidFill>
                  <a:schemeClr val="tx1"/>
                </a:solidFill>
                <a:latin typeface="等线 Light"/>
                <a:ea typeface="等线 Light"/>
                <a:cs typeface="等线 Light"/>
              </a:defRPr>
            </a:lvl8pPr>
            <a:lvl9pPr marL="1828800" algn="l" rtl="0" fontAlgn="base">
              <a:lnSpc>
                <a:spcPct val="90000"/>
              </a:lnSpc>
              <a:spcBef>
                <a:spcPct val="0"/>
              </a:spcBef>
              <a:spcAft>
                <a:spcPct val="0"/>
              </a:spcAft>
              <a:defRPr sz="4400">
                <a:solidFill>
                  <a:schemeClr val="tx1"/>
                </a:solidFill>
                <a:latin typeface="等线 Light"/>
                <a:ea typeface="等线 Light"/>
                <a:cs typeface="等线 Light"/>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r>
              <a:rPr lang="en-US" altLang="zh-CN" sz="2400" dirty="0">
                <a:solidFill>
                  <a:schemeClr val="tx2"/>
                </a:solidFill>
                <a:latin typeface="+mj-ea"/>
                <a:cs typeface="+mn-ea"/>
              </a:rPr>
              <a:t>7.5	Goodness of fit tests</a:t>
            </a:r>
            <a:endParaRPr kumimoji="0" lang="en-US" altLang="zh-CN" sz="2400" b="1" i="0" u="none" strike="noStrike" kern="1200" cap="none" spc="0" normalizeH="0" baseline="0" noProof="0" dirty="0">
              <a:ln>
                <a:noFill/>
              </a:ln>
              <a:solidFill>
                <a:srgbClr val="4F91A0"/>
              </a:solidFill>
              <a:effectLst/>
              <a:uLnTx/>
              <a:uFillTx/>
              <a:latin typeface="微软雅黑"/>
              <a:ea typeface="微软雅黑"/>
              <a:cs typeface="+mn-ea"/>
            </a:endParaRPr>
          </a:p>
        </p:txBody>
      </p:sp>
    </p:spTree>
    <p:extLst>
      <p:ext uri="{BB962C8B-B14F-4D97-AF65-F5344CB8AC3E}">
        <p14:creationId xmlns:p14="http://schemas.microsoft.com/office/powerpoint/2010/main" val="41351474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p:tgtEl>
                                          <p:spTgt spid="16"/>
                                        </p:tgtEl>
                                        <p:attrNameLst>
                                          <p:attrName>ppt_y</p:attrName>
                                        </p:attrNameLst>
                                      </p:cBhvr>
                                      <p:tavLst>
                                        <p:tav tm="0">
                                          <p:val>
                                            <p:strVal val="#ppt_y-#ppt_h*1.125000"/>
                                          </p:val>
                                        </p:tav>
                                        <p:tav tm="100000">
                                          <p:val>
                                            <p:strVal val="#ppt_y"/>
                                          </p:val>
                                        </p:tav>
                                      </p:tavLst>
                                    </p:anim>
                                    <p:animEffect transition="in" filter="wipe(down)">
                                      <p:cBhvr>
                                        <p:cTn id="8" dur="750"/>
                                        <p:tgtEl>
                                          <p:spTgt spid="16"/>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p:tgtEl>
                                          <p:spTgt spid="12"/>
                                        </p:tgtEl>
                                        <p:attrNameLst>
                                          <p:attrName>ppt_y</p:attrName>
                                        </p:attrNameLst>
                                      </p:cBhvr>
                                      <p:tavLst>
                                        <p:tav tm="0">
                                          <p:val>
                                            <p:strVal val="#ppt_y-#ppt_h*1.125000"/>
                                          </p:val>
                                        </p:tav>
                                        <p:tav tm="100000">
                                          <p:val>
                                            <p:strVal val="#ppt_y"/>
                                          </p:val>
                                        </p:tav>
                                      </p:tavLst>
                                    </p:anim>
                                    <p:animEffect transition="in" filter="wipe(down)">
                                      <p:cBhvr>
                                        <p:cTn id="12"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矩形 47"/>
              <p:cNvSpPr>
                <a:spLocks noChangeArrowheads="1"/>
              </p:cNvSpPr>
              <p:nvPr/>
            </p:nvSpPr>
            <p:spPr bwMode="auto">
              <a:xfrm>
                <a:off x="385642" y="1316564"/>
                <a:ext cx="11435055" cy="2504588"/>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base" latinLnBrk="0" hangingPunct="1">
                  <a:lnSpc>
                    <a:spcPct val="120000"/>
                  </a:lnSpc>
                  <a:spcBef>
                    <a:spcPct val="0"/>
                  </a:spcBef>
                  <a:spcAft>
                    <a:spcPct val="0"/>
                  </a:spcAft>
                  <a:buClrTx/>
                  <a:buSzTx/>
                  <a:buFont typeface="Arial" charset="0"/>
                  <a:buNone/>
                  <a:tabLst/>
                  <a:defRPr/>
                </a:pP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The</a:t>
                </a: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n, as </a:t>
                </a:r>
                <a14:m>
                  <m:oMath xmlns:m="http://schemas.openxmlformats.org/officeDocument/2006/math">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oMath>
                </a14:m>
                <a:r>
                  <a:rPr lang="en-US" altLang="zh-CN" sz="2800" b="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goes to infinity.</a:t>
                </a:r>
              </a:p>
              <a:p>
                <a:pPr lvl="0">
                  <a:lnSpc>
                    <a:spcPct val="120000"/>
                  </a:lnSpc>
                  <a:spcBef>
                    <a:spcPct val="0"/>
                  </a:spcBef>
                  <a:buNone/>
                </a:pPr>
                <a14:m>
                  <m:oMathPara xmlns:m="http://schemas.openxmlformats.org/officeDocument/2006/math">
                    <m:oMathParaPr>
                      <m:jc m:val="centerGroup"/>
                    </m:oMathParaPr>
                    <m:oMath xmlns:m="http://schemas.openxmlformats.org/officeDocument/2006/math">
                      <m:sSup>
                        <m:sSup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nary>
                        <m:naryPr>
                          <m:chr m:val="∑"/>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3"/>
                            </m:r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𝑘</m:t>
                          </m:r>
                        </m:sup>
                        <m:e>
                          <m:f>
                            <m:f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sSup>
                                <m:sSup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d>
                                    <m:d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e>
                                        <m:sub>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𝑖</m:t>
                                          </m:r>
                                        </m:sub>
                                      </m:sSub>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sSub>
                                        <m:sSub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𝑖</m:t>
                                          </m:r>
                                        </m:sub>
                                      </m:sSub>
                                    </m:e>
                                  </m:d>
                                </m:e>
                                <m:sup>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num>
                            <m:den>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𝑖</m:t>
                                  </m:r>
                                </m:sub>
                              </m:sSub>
                            </m:den>
                          </m:f>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𝑘</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𝑟</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e>
                      </m:nary>
                    </m:oMath>
                  </m:oMathPara>
                </a14:m>
                <a:endParaRPr lang="en-US" altLang="zh-CN" sz="2800" b="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defRPr/>
                </a:pPr>
                <a:endParaRPr lang="en-US" altLang="zh-CN" sz="2800" b="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2" name="矩形 47"/>
              <p:cNvSpPr>
                <a:spLocks noRot="1" noChangeAspect="1" noMove="1" noResize="1" noEditPoints="1" noAdjustHandles="1" noChangeArrowheads="1" noChangeShapeType="1" noTextEdit="1"/>
              </p:cNvSpPr>
              <p:nvPr/>
            </p:nvSpPr>
            <p:spPr bwMode="auto">
              <a:xfrm>
                <a:off x="385642" y="1316564"/>
                <a:ext cx="11435055" cy="2504588"/>
              </a:xfrm>
              <a:prstGeom prst="rect">
                <a:avLst/>
              </a:prstGeom>
              <a:blipFill>
                <a:blip r:embed="rId3"/>
                <a:stretch>
                  <a:fillRect l="-1066" t="-121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6" name="标题 5">
            <a:extLst>
              <a:ext uri="{FF2B5EF4-FFF2-40B4-BE49-F238E27FC236}">
                <a16:creationId xmlns:a16="http://schemas.microsoft.com/office/drawing/2014/main" id="{B6117B65-1E52-A9B9-C767-8B039B69CF18}"/>
              </a:ext>
            </a:extLst>
          </p:cNvPr>
          <p:cNvSpPr>
            <a:spLocks noGrp="1"/>
          </p:cNvSpPr>
          <p:nvPr>
            <p:ph type="title"/>
          </p:nvPr>
        </p:nvSpPr>
        <p:spPr/>
        <p:txBody>
          <a:bodyPr/>
          <a:lstStyle/>
          <a:p>
            <a:endParaRPr lang="zh-CN" altLang="en-US"/>
          </a:p>
        </p:txBody>
      </p:sp>
      <p:sp>
        <p:nvSpPr>
          <p:cNvPr id="7" name="标题 1">
            <a:extLst>
              <a:ext uri="{FF2B5EF4-FFF2-40B4-BE49-F238E27FC236}">
                <a16:creationId xmlns:a16="http://schemas.microsoft.com/office/drawing/2014/main" id="{F941DA64-E236-4ABA-36F4-CE33C630F980}"/>
              </a:ext>
            </a:extLst>
          </p:cNvPr>
          <p:cNvSpPr txBox="1">
            <a:spLocks/>
          </p:cNvSpPr>
          <p:nvPr/>
        </p:nvSpPr>
        <p:spPr bwMode="auto">
          <a:xfrm>
            <a:off x="765041" y="381545"/>
            <a:ext cx="7107719" cy="81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2800" b="1" kern="1200">
                <a:solidFill>
                  <a:schemeClr val="tx1">
                    <a:lumMod val="75000"/>
                    <a:lumOff val="25000"/>
                  </a:schemeClr>
                </a:solidFill>
                <a:latin typeface="+mj-lt"/>
                <a:ea typeface="+mj-ea"/>
                <a:cs typeface="等线 Light"/>
              </a:defRPr>
            </a:lvl1pPr>
            <a:lvl2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2pPr>
            <a:lvl3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3pPr>
            <a:lvl4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4pPr>
            <a:lvl5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5pPr>
            <a:lvl6pPr marL="457200" algn="l" rtl="0" fontAlgn="base">
              <a:lnSpc>
                <a:spcPct val="90000"/>
              </a:lnSpc>
              <a:spcBef>
                <a:spcPct val="0"/>
              </a:spcBef>
              <a:spcAft>
                <a:spcPct val="0"/>
              </a:spcAft>
              <a:defRPr sz="4400">
                <a:solidFill>
                  <a:schemeClr val="tx1"/>
                </a:solidFill>
                <a:latin typeface="等线 Light"/>
                <a:ea typeface="等线 Light"/>
                <a:cs typeface="等线 Light"/>
              </a:defRPr>
            </a:lvl6pPr>
            <a:lvl7pPr marL="914400" algn="l" rtl="0" fontAlgn="base">
              <a:lnSpc>
                <a:spcPct val="90000"/>
              </a:lnSpc>
              <a:spcBef>
                <a:spcPct val="0"/>
              </a:spcBef>
              <a:spcAft>
                <a:spcPct val="0"/>
              </a:spcAft>
              <a:defRPr sz="4400">
                <a:solidFill>
                  <a:schemeClr val="tx1"/>
                </a:solidFill>
                <a:latin typeface="等线 Light"/>
                <a:ea typeface="等线 Light"/>
                <a:cs typeface="等线 Light"/>
              </a:defRPr>
            </a:lvl7pPr>
            <a:lvl8pPr marL="1371600" algn="l" rtl="0" fontAlgn="base">
              <a:lnSpc>
                <a:spcPct val="90000"/>
              </a:lnSpc>
              <a:spcBef>
                <a:spcPct val="0"/>
              </a:spcBef>
              <a:spcAft>
                <a:spcPct val="0"/>
              </a:spcAft>
              <a:defRPr sz="4400">
                <a:solidFill>
                  <a:schemeClr val="tx1"/>
                </a:solidFill>
                <a:latin typeface="等线 Light"/>
                <a:ea typeface="等线 Light"/>
                <a:cs typeface="等线 Light"/>
              </a:defRPr>
            </a:lvl8pPr>
            <a:lvl9pPr marL="1828800" algn="l" rtl="0" fontAlgn="base">
              <a:lnSpc>
                <a:spcPct val="90000"/>
              </a:lnSpc>
              <a:spcBef>
                <a:spcPct val="0"/>
              </a:spcBef>
              <a:spcAft>
                <a:spcPct val="0"/>
              </a:spcAft>
              <a:defRPr sz="4400">
                <a:solidFill>
                  <a:schemeClr val="tx1"/>
                </a:solidFill>
                <a:latin typeface="等线 Light"/>
                <a:ea typeface="等线 Light"/>
                <a:cs typeface="等线 Light"/>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r>
              <a:rPr lang="en-US" altLang="zh-CN" sz="2400" dirty="0">
                <a:solidFill>
                  <a:schemeClr val="tx2"/>
                </a:solidFill>
                <a:latin typeface="+mj-ea"/>
                <a:cs typeface="+mn-ea"/>
              </a:rPr>
              <a:t>7.5	Goodness of fit tests</a:t>
            </a:r>
            <a:endParaRPr kumimoji="0" lang="en-US" altLang="zh-CN" sz="2400" b="1" i="0" u="none" strike="noStrike" kern="1200" cap="none" spc="0" normalizeH="0" baseline="0" noProof="0" dirty="0">
              <a:ln>
                <a:noFill/>
              </a:ln>
              <a:solidFill>
                <a:srgbClr val="4F91A0"/>
              </a:solidFill>
              <a:effectLst/>
              <a:uLnTx/>
              <a:uFillTx/>
              <a:latin typeface="微软雅黑"/>
              <a:ea typeface="微软雅黑"/>
              <a:cs typeface="+mn-ea"/>
            </a:endParaRPr>
          </a:p>
        </p:txBody>
      </p:sp>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7FF1D45A-5516-9F0A-768E-2A1D4CD4D2E2}"/>
                  </a:ext>
                </a:extLst>
              </p:cNvPr>
              <p:cNvSpPr txBox="1"/>
              <p:nvPr/>
            </p:nvSpPr>
            <p:spPr>
              <a:xfrm>
                <a:off x="282803" y="3467047"/>
                <a:ext cx="11076495" cy="3387787"/>
              </a:xfrm>
              <a:prstGeom prst="rect">
                <a:avLst/>
              </a:prstGeom>
              <a:noFill/>
            </p:spPr>
            <p:txBody>
              <a:bodyPr wrap="square" rtlCol="0">
                <a:spAutoFit/>
              </a:bodyPr>
              <a:lstStyle/>
              <a:p>
                <a:pPr>
                  <a:spcBef>
                    <a:spcPct val="0"/>
                  </a:spcBef>
                  <a:buNone/>
                  <a:defRPr/>
                </a:pPr>
                <a:r>
                  <a:rPr lang="en-US" altLang="zh-CN" sz="2800" b="1" i="1" dirty="0">
                    <a:solidFill>
                      <a:srgbClr val="4F91A0">
                        <a:lumMod val="50000"/>
                      </a:srgbClr>
                    </a:solidFill>
                    <a:latin typeface="Adobe 楷体 Std R" panose="02020400000000000000" pitchFamily="18" charset="-122"/>
                    <a:ea typeface="Adobe 楷体 Std R" panose="02020400000000000000" pitchFamily="18" charset="-122"/>
                    <a:cs typeface="+mn-ea"/>
                    <a:sym typeface="微软雅黑" pitchFamily="34" charset="-122"/>
                  </a:rPr>
                  <a:t>Proof.  </a:t>
                </a: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We provide the proof just for </a:t>
                </a:r>
                <a14:m>
                  <m:oMath xmlns:m="http://schemas.openxmlformats.org/officeDocument/2006/math">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𝑘</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In this case, </a:t>
                </a:r>
                <a14:m>
                  <m:oMath xmlns:m="http://schemas.openxmlformats.org/officeDocument/2006/math">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B</m:t>
                    </m:r>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n</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p</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e>
                    </m:d>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p</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p</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 </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n</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n</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n</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n</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np</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n</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n</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n</m:t>
                    </m:r>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p</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Sub>
                      </m:e>
                    </m:d>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np</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n</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Thus,</a:t>
                </a:r>
              </a:p>
              <a:p>
                <a:pPr>
                  <a:spcBef>
                    <a:spcPct val="0"/>
                  </a:spcBef>
                  <a:buNone/>
                  <a:defRPr/>
                </a:pPr>
                <a14:m>
                  <m:oMathPara xmlns:m="http://schemas.openxmlformats.org/officeDocument/2006/math">
                    <m:oMathParaPr>
                      <m:jc m:val="centerGroup"/>
                    </m:oMathParaPr>
                    <m:oMath xmlns:m="http://schemas.openxmlformats.org/officeDocument/2006/math">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sSup>
                            <m:sSup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d>
                                <m:d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e>
                                    <m:sub>
                                      <m: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sSub>
                                    <m:sSub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e>
                              </m:d>
                            </m:e>
                            <m:sup>
                              <m: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num>
                        <m:den>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den>
                      </m:f>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sSup>
                            <m:sSup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d>
                                <m:d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e>
                                    <m:sub>
                                      <m: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sSub>
                                    <m:sSub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Sub>
                                </m:e>
                              </m:d>
                            </m:e>
                            <m:sup>
                              <m: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num>
                        <m:den>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Sub>
                        </m:den>
                      </m:f>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sSup>
                            <m:sSup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d>
                                <m:d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e>
                                    <m:sub>
                                      <m: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sSub>
                                    <m:sSub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e>
                              </m:d>
                            </m:e>
                            <m:sup>
                              <m: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num>
                        <m:den>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Sub>
                        </m:den>
                      </m:f>
                    </m:oMath>
                  </m:oMathPara>
                </a14:m>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defRPr/>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By the Central Limit Theorem, </a:t>
                </a:r>
                <a14:m>
                  <m:oMath xmlns:m="http://schemas.openxmlformats.org/officeDocument/2006/math">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num>
                      <m:den>
                        <m:rad>
                          <m:radPr>
                            <m:degHide m:val="on"/>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b>
                            </m:sSub>
                          </m:e>
                        </m:rad>
                      </m:den>
                    </m:f>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N(0,1)</a:t>
                </a:r>
              </a:p>
              <a:p>
                <a:pPr>
                  <a:spcBef>
                    <a:spcPct val="0"/>
                  </a:spcBef>
                  <a:buNone/>
                  <a:defRPr/>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Therefore, </a:t>
                </a:r>
                <a14:m>
                  <m:oMath xmlns:m="http://schemas.openxmlformats.org/officeDocument/2006/math">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(1). Here we omit the proof for other cases.</a:t>
                </a:r>
              </a:p>
            </p:txBody>
          </p:sp>
        </mc:Choice>
        <mc:Fallback xmlns="">
          <p:sp>
            <p:nvSpPr>
              <p:cNvPr id="3" name="文本框 2">
                <a:extLst>
                  <a:ext uri="{FF2B5EF4-FFF2-40B4-BE49-F238E27FC236}">
                    <a16:creationId xmlns:a16="http://schemas.microsoft.com/office/drawing/2014/main" id="{7FF1D45A-5516-9F0A-768E-2A1D4CD4D2E2}"/>
                  </a:ext>
                </a:extLst>
              </p:cNvPr>
              <p:cNvSpPr txBox="1">
                <a:spLocks noRot="1" noChangeAspect="1" noMove="1" noResize="1" noEditPoints="1" noAdjustHandles="1" noChangeArrowheads="1" noChangeShapeType="1" noTextEdit="1"/>
              </p:cNvSpPr>
              <p:nvPr/>
            </p:nvSpPr>
            <p:spPr>
              <a:xfrm>
                <a:off x="282803" y="3467047"/>
                <a:ext cx="11076495" cy="3387787"/>
              </a:xfrm>
              <a:prstGeom prst="rect">
                <a:avLst/>
              </a:prstGeom>
              <a:blipFill>
                <a:blip r:embed="rId4"/>
                <a:stretch>
                  <a:fillRect l="-1101" t="-2162" b="-414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09965199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1" y="1191999"/>
                <a:ext cx="11099855" cy="5402818"/>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7.5.1</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In one of his genetic experiments, Gregor Mendel crossed 556 smooth-yellow male peas with wrinkled-green female peas. For each of the 556 crossings, there are four possible outcomes: smooth-yellow, smooth-green, wrinkled-yellow, and wrinkled-green. Let </a:t>
                </a:r>
                <a14:m>
                  <m:oMath xmlns:m="http://schemas.openxmlformats.org/officeDocument/2006/math">
                    <m:sSub>
                      <m:sSub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probability of smooth-yellow, </a:t>
                </a:r>
                <a14:m>
                  <m:oMath xmlns:m="http://schemas.openxmlformats.org/officeDocument/2006/math">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probability of smooth-green, </a:t>
                </a:r>
                <a14:m>
                  <m:oMath xmlns:m="http://schemas.openxmlformats.org/officeDocument/2006/math">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sub>
                    </m:sSub>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probability of wrinkled-yellow, </a:t>
                </a:r>
                <a14:m>
                  <m:oMath xmlns:m="http://schemas.openxmlformats.org/officeDocument/2006/math">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4</m:t>
                        </m:r>
                      </m:sub>
                    </m:sSub>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probability of wrinkled-green. Mendel’s theory predicted that</a:t>
                </a:r>
              </a:p>
              <a:p>
                <a:pPr>
                  <a:spcBef>
                    <a:spcPct val="0"/>
                  </a:spcBef>
                  <a:buNone/>
                </a:pPr>
                <a14:m>
                  <m:oMathPara xmlns:m="http://schemas.openxmlformats.org/officeDocument/2006/math">
                    <m:oMathParaPr>
                      <m:jc m:val="centerGroup"/>
                    </m:oMathParaPr>
                    <m:oMath xmlns:m="http://schemas.openxmlformats.org/officeDocument/2006/math">
                      <m:sSub>
                        <m:sSubPr>
                          <m:ctrlPr>
                            <a:rPr lang="en-US" altLang="zh-CN" sz="24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4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4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4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4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9</m:t>
                          </m:r>
                        </m:num>
                        <m:den>
                          <m:r>
                            <a:rPr lang="en-US" altLang="zh-CN" sz="24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16</m:t>
                          </m:r>
                        </m:den>
                      </m:f>
                      <m:r>
                        <a:rPr lang="en-US" altLang="zh-CN" sz="2400" b="0" i="0"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4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4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4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4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4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num>
                        <m:den>
                          <m:r>
                            <a:rPr lang="en-US" altLang="zh-CN" sz="24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16</m:t>
                          </m:r>
                        </m:den>
                      </m:f>
                      <m:r>
                        <a:rPr lang="en-US" altLang="zh-CN" sz="2400" b="0" i="0"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4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4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sub>
                      </m:sSub>
                      <m:r>
                        <a:rPr lang="en-US" altLang="zh-CN" sz="24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4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4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num>
                        <m:den>
                          <m:r>
                            <a:rPr lang="en-US" altLang="zh-CN" sz="24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16</m:t>
                          </m:r>
                        </m:den>
                      </m:f>
                      <m:r>
                        <a:rPr lang="en-US" altLang="zh-CN" sz="2400" b="0" i="0"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4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4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4</m:t>
                          </m:r>
                        </m:sub>
                      </m:sSub>
                      <m:r>
                        <a:rPr lang="en-US" altLang="zh-CN" sz="24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4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4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4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16</m:t>
                          </m:r>
                        </m:den>
                      </m:f>
                    </m:oMath>
                  </m:oMathPara>
                </a14:m>
                <a:endParaRPr lang="en-US" altLang="zh-CN" sz="2400" b="0" dirty="0">
                  <a:solidFill>
                    <a:schemeClr val="tx1">
                      <a:lumMod val="65000"/>
                      <a:lumOff val="35000"/>
                    </a:schemeClr>
                  </a:solidFill>
                  <a:latin typeface="+mn-ea"/>
                  <a:ea typeface="Cambria Math" panose="02040503050406030204" pitchFamily="18" charset="0"/>
                  <a:cs typeface="+mn-ea"/>
                  <a:sym typeface="微软雅黑" pitchFamily="34" charset="-122"/>
                </a:endParaRPr>
              </a:p>
              <a:p>
                <a:pPr>
                  <a:spcBef>
                    <a:spcPct val="0"/>
                  </a:spcBef>
                  <a:buNone/>
                </a:pPr>
                <a:endParaRPr lang="en-US" altLang="zh-CN" sz="2400" b="0" dirty="0">
                  <a:solidFill>
                    <a:schemeClr val="tx1">
                      <a:lumMod val="65000"/>
                      <a:lumOff val="35000"/>
                    </a:schemeClr>
                  </a:solidFill>
                  <a:latin typeface="+mn-ea"/>
                  <a:ea typeface="Cambria Math" panose="02040503050406030204" pitchFamily="18" charset="0"/>
                  <a:cs typeface="+mn-ea"/>
                  <a:sym typeface="微软雅黑" pitchFamily="34" charset="-122"/>
                </a:endParaRPr>
              </a:p>
              <a:p>
                <a:pPr>
                  <a:spcBef>
                    <a:spcPct val="0"/>
                  </a:spcBef>
                  <a:buNone/>
                </a:pPr>
                <a:endParaRPr lang="en-US" altLang="zh-CN" sz="2400" dirty="0">
                  <a:solidFill>
                    <a:schemeClr val="tx1">
                      <a:lumMod val="65000"/>
                      <a:lumOff val="35000"/>
                    </a:schemeClr>
                  </a:solidFill>
                  <a:latin typeface="+mn-ea"/>
                  <a:ea typeface="Cambria Math" panose="02040503050406030204" pitchFamily="18" charset="0"/>
                  <a:cs typeface="+mn-ea"/>
                  <a:sym typeface="微软雅黑" pitchFamily="34" charset="-122"/>
                </a:endParaRPr>
              </a:p>
              <a:p>
                <a:pPr>
                  <a:spcBef>
                    <a:spcPct val="0"/>
                  </a:spcBef>
                  <a:buNone/>
                </a:pP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Table contains Mendel</a:t>
                </a:r>
                <a: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 data. Do these data support Mendel</a:t>
                </a:r>
                <a: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 theory?</a:t>
                </a:r>
              </a:p>
            </p:txBody>
          </p:sp>
        </mc:Choice>
        <mc:Fallback xmlns="">
          <p:sp>
            <p:nvSpPr>
              <p:cNvPr id="27" name="矩形 47"/>
              <p:cNvSpPr>
                <a:spLocks noRot="1" noChangeAspect="1" noMove="1" noResize="1" noEditPoints="1" noAdjustHandles="1" noChangeArrowheads="1" noChangeShapeType="1" noTextEdit="1"/>
              </p:cNvSpPr>
              <p:nvPr/>
            </p:nvSpPr>
            <p:spPr bwMode="auto">
              <a:xfrm>
                <a:off x="765041" y="1191999"/>
                <a:ext cx="11099855" cy="5402818"/>
              </a:xfrm>
              <a:prstGeom prst="rect">
                <a:avLst/>
              </a:prstGeom>
              <a:blipFill>
                <a:blip r:embed="rId3"/>
                <a:stretch>
                  <a:fillRect l="-1098" t="-1354" r="-1757" b="-214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7.5	Goodness of fit tests</a:t>
            </a:r>
          </a:p>
        </p:txBody>
      </p:sp>
      <p:pic>
        <p:nvPicPr>
          <p:cNvPr id="5" name="图片 4">
            <a:extLst>
              <a:ext uri="{FF2B5EF4-FFF2-40B4-BE49-F238E27FC236}">
                <a16:creationId xmlns:a16="http://schemas.microsoft.com/office/drawing/2014/main" id="{7936E459-45F5-D267-6B55-F0860EEB113D}"/>
              </a:ext>
            </a:extLst>
          </p:cNvPr>
          <p:cNvPicPr>
            <a:picLocks noChangeAspect="1"/>
          </p:cNvPicPr>
          <p:nvPr/>
        </p:nvPicPr>
        <p:blipFill rotWithShape="1">
          <a:blip r:embed="rId4"/>
          <a:srcRect b="10894"/>
          <a:stretch/>
        </p:blipFill>
        <p:spPr>
          <a:xfrm>
            <a:off x="1384545" y="4921740"/>
            <a:ext cx="9422909" cy="1013547"/>
          </a:xfrm>
          <a:prstGeom prst="rect">
            <a:avLst/>
          </a:prstGeom>
        </p:spPr>
      </p:pic>
    </p:spTree>
    <p:extLst>
      <p:ext uri="{BB962C8B-B14F-4D97-AF65-F5344CB8AC3E}">
        <p14:creationId xmlns:p14="http://schemas.microsoft.com/office/powerpoint/2010/main" val="15551217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7.5	Goodness of fit tests</a:t>
            </a:r>
          </a:p>
        </p:txBody>
      </p:sp>
      <mc:AlternateContent xmlns:mc="http://schemas.openxmlformats.org/markup-compatibility/2006" xmlns:a14="http://schemas.microsoft.com/office/drawing/2010/main">
        <mc:Choice Requires="a14">
          <p:sp>
            <p:nvSpPr>
              <p:cNvPr id="12" name="矩形 47"/>
              <p:cNvSpPr>
                <a:spLocks noChangeArrowheads="1"/>
              </p:cNvSpPr>
              <p:nvPr/>
            </p:nvSpPr>
            <p:spPr bwMode="auto">
              <a:xfrm>
                <a:off x="510897" y="929671"/>
                <a:ext cx="11392927" cy="5906096"/>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base" latinLnBrk="0" hangingPunct="1">
                  <a:lnSpc>
                    <a:spcPct val="120000"/>
                  </a:lnSpc>
                  <a:spcBef>
                    <a:spcPct val="0"/>
                  </a:spcBef>
                  <a:spcAft>
                    <a:spcPct val="0"/>
                  </a:spcAft>
                  <a:buClrTx/>
                  <a:buSzTx/>
                  <a:buFont typeface="Arial" charset="0"/>
                  <a:buNone/>
                  <a:tabLst/>
                  <a:defRPr/>
                </a:pPr>
                <a:r>
                  <a:rPr kumimoji="0" lang="en-US" altLang="zh-CN" sz="2400" b="1" i="1" u="none" strike="noStrike" kern="1200" cap="none" spc="0" normalizeH="0" baseline="0" noProof="0" dirty="0">
                    <a:ln>
                      <a:noFill/>
                    </a:ln>
                    <a:solidFill>
                      <a:srgbClr val="C00000"/>
                    </a:solidFill>
                    <a:effectLst/>
                    <a:uLnTx/>
                    <a:uFillTx/>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kumimoji="0" lang="en-US" altLang="zh-CN" sz="2800" b="1" i="0" u="none" strike="noStrike" kern="1200" cap="none" spc="0" normalizeH="0" baseline="0" noProof="0" dirty="0">
                    <a:ln>
                      <a:noFill/>
                    </a:ln>
                    <a:solidFill>
                      <a:srgbClr val="C00000"/>
                    </a:solidFill>
                    <a:effectLst/>
                    <a:uLnTx/>
                    <a:uFillTx/>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p>
              <a:p>
                <a:pPr marL="0" marR="0" lvl="0" indent="0" algn="l" defTabSz="914400" rtl="0" eaLnBrk="1" fontAlgn="base" latinLnBrk="0" hangingPunct="1">
                  <a:lnSpc>
                    <a:spcPct val="120000"/>
                  </a:lnSpc>
                  <a:spcBef>
                    <a:spcPct val="0"/>
                  </a:spcBef>
                  <a:spcAft>
                    <a:spcPct val="0"/>
                  </a:spcAft>
                  <a:buClrTx/>
                  <a:buSzTx/>
                  <a:buFont typeface="Arial" charset="0"/>
                  <a:buNone/>
                  <a:tabLst/>
                  <a:defRPr/>
                </a:pP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We want</a:t>
                </a:r>
                <a:r>
                  <a:rPr kumimoji="0" lang="en-US" altLang="zh-CN" sz="2800" b="0" i="0" u="none" strike="noStrike" kern="1200" cap="none" spc="0" normalizeH="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 to test</a:t>
                </a:r>
              </a:p>
              <a:p>
                <a:pPr lvl="0">
                  <a:lnSpc>
                    <a:spcPct val="120000"/>
                  </a:lnSpc>
                  <a:spcBef>
                    <a:spcPct val="0"/>
                  </a:spcBef>
                  <a:buNone/>
                  <a:defRPr/>
                </a:pPr>
                <a14:m>
                  <m:oMathPara xmlns:m="http://schemas.openxmlformats.org/officeDocument/2006/math">
                    <m:oMathParaPr>
                      <m:jc m:val="centerGroup"/>
                    </m:oMathParaPr>
                    <m:oMath xmlns:m="http://schemas.openxmlformats.org/officeDocument/2006/math">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𝐻</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0</m:t>
                          </m:r>
                        </m:sub>
                      </m:sSub>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9</m:t>
                          </m:r>
                        </m:num>
                        <m:den>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16</m:t>
                          </m:r>
                        </m:den>
                      </m:f>
                      <m: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num>
                        <m:den>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16</m:t>
                          </m:r>
                        </m:den>
                      </m:f>
                      <m: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sub>
                      </m:sSub>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num>
                        <m:den>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16</m:t>
                          </m:r>
                        </m:den>
                      </m:f>
                      <m: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4</m:t>
                          </m:r>
                        </m:sub>
                      </m:sSub>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16</m:t>
                          </m:r>
                        </m:den>
                      </m:f>
                    </m:oMath>
                  </m:oMathPara>
                </a14:m>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defRPr/>
                </a:pPr>
                <a:r>
                  <a:rPr lang="en-US" altLang="zh-CN" sz="2800" b="0" dirty="0">
                    <a:solidFill>
                      <a:prstClr val="black">
                        <a:lumMod val="65000"/>
                        <a:lumOff val="35000"/>
                      </a:prstClr>
                    </a:solidFill>
                    <a:ea typeface="Cambria Math" panose="02040503050406030204" pitchFamily="18" charset="0"/>
                    <a:cs typeface="+mn-ea"/>
                    <a:sym typeface="微软雅黑" pitchFamily="34" charset="-122"/>
                  </a:rPr>
                  <a:t>                       </a:t>
                </a:r>
                <a14:m>
                  <m:oMath xmlns:m="http://schemas.openxmlformats.org/officeDocument/2006/math">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𝐻</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1</m:t>
                        </m:r>
                      </m:sub>
                    </m:sSub>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at least one </a:t>
                </a:r>
                <a14:m>
                  <m:oMath xmlns:m="http://schemas.openxmlformats.org/officeDocument/2006/math">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𝑖</m:t>
                        </m:r>
                      </m:sub>
                    </m:sSub>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is not as specified in </a:t>
                </a:r>
                <a14:m>
                  <m:oMath xmlns:m="http://schemas.openxmlformats.org/officeDocument/2006/math">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Sub>
                  </m:oMath>
                </a14:m>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defRPr/>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The test statistic value is </a:t>
                </a:r>
              </a:p>
              <a:p>
                <a:pPr lvl="0">
                  <a:lnSpc>
                    <a:spcPct val="120000"/>
                  </a:lnSpc>
                  <a:spcBef>
                    <a:spcPct val="0"/>
                  </a:spcBef>
                  <a:buNone/>
                  <a:defRPr/>
                </a:pPr>
                <a14:m>
                  <m:oMath xmlns:m="http://schemas.openxmlformats.org/officeDocument/2006/math">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sSup>
                          <m:sSup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d>
                              <m:d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315</m:t>
                                </m:r>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556×</m:t>
                                </m:r>
                                <m:f>
                                  <m:f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9</m:t>
                                    </m:r>
                                  </m:num>
                                  <m:den>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16</m:t>
                                    </m:r>
                                  </m:den>
                                </m:f>
                              </m:e>
                            </m:d>
                          </m:e>
                          <m:sup>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num>
                      <m:den>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556×</m:t>
                        </m:r>
                        <m:f>
                          <m:f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9</m:t>
                            </m:r>
                          </m:num>
                          <m:den>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16</m:t>
                            </m:r>
                          </m:den>
                        </m:f>
                      </m:den>
                    </m:f>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sSup>
                          <m:sSup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d>
                              <m:d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101</m:t>
                                </m:r>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−556×</m:t>
                                </m:r>
                                <m:f>
                                  <m:f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num>
                                  <m:den>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16</m:t>
                                    </m:r>
                                  </m:den>
                                </m:f>
                              </m:e>
                            </m:d>
                          </m:e>
                          <m:sup>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num>
                      <m:den>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556×</m:t>
                        </m:r>
                        <m:f>
                          <m:f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num>
                          <m:den>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16</m:t>
                            </m:r>
                          </m:den>
                        </m:f>
                      </m:den>
                    </m:f>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prstClr val="black">
                        <a:lumMod val="65000"/>
                        <a:lumOff val="35000"/>
                      </a:prstClr>
                    </a:solidFill>
                    <a:ea typeface="Cambria Math" panose="02040503050406030204" pitchFamily="18" charset="0"/>
                    <a:cs typeface="+mn-ea"/>
                    <a:sym typeface="微软雅黑" pitchFamily="34" charset="-122"/>
                  </a:rPr>
                  <a:t> </a:t>
                </a:r>
                <a14:m>
                  <m:oMath xmlns:m="http://schemas.openxmlformats.org/officeDocument/2006/math">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sSup>
                          <m:sSup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d>
                              <m:d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108</m:t>
                                </m:r>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−556×</m:t>
                                </m:r>
                                <m:f>
                                  <m:f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num>
                                  <m:den>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16</m:t>
                                    </m:r>
                                  </m:den>
                                </m:f>
                              </m:e>
                            </m:d>
                          </m:e>
                          <m:sup>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num>
                      <m:den>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556×</m:t>
                        </m:r>
                        <m:f>
                          <m:f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num>
                          <m:den>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16</m:t>
                            </m:r>
                          </m:den>
                        </m:f>
                      </m:den>
                    </m:f>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prstClr val="black">
                        <a:lumMod val="65000"/>
                        <a:lumOff val="35000"/>
                      </a:prstClr>
                    </a:solidFill>
                    <a:ea typeface="Cambria Math" panose="02040503050406030204" pitchFamily="18" charset="0"/>
                    <a:cs typeface="+mn-ea"/>
                    <a:sym typeface="微软雅黑" pitchFamily="34" charset="-122"/>
                  </a:rPr>
                  <a:t> </a:t>
                </a:r>
                <a14:m>
                  <m:oMath xmlns:m="http://schemas.openxmlformats.org/officeDocument/2006/math">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sSup>
                          <m:sSup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d>
                              <m:d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32</m:t>
                                </m:r>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−556×</m:t>
                                </m:r>
                                <m:f>
                                  <m:f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num>
                                  <m:den>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16</m:t>
                                    </m:r>
                                  </m:den>
                                </m:f>
                              </m:e>
                            </m:d>
                          </m:e>
                          <m:sup>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num>
                      <m:den>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556×</m:t>
                        </m:r>
                        <m:f>
                          <m:f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num>
                          <m:den>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16</m:t>
                            </m:r>
                          </m:den>
                        </m:f>
                      </m:den>
                    </m:f>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=0.47</m:t>
                    </m:r>
                  </m:oMath>
                </a14:m>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defRPr/>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For significance level α = 0.05, </a:t>
                </a:r>
                <a14:m>
                  <m:oMath xmlns:m="http://schemas.openxmlformats.org/officeDocument/2006/math">
                    <m:sSubSup>
                      <m:sSubSup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0.05</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(3)</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 7.815, 0.47 &lt; 7.815, we do not</a:t>
                </a:r>
              </a:p>
              <a:p>
                <a:pPr lvl="0">
                  <a:lnSpc>
                    <a:spcPct val="120000"/>
                  </a:lnSpc>
                  <a:spcBef>
                    <a:spcPct val="0"/>
                  </a:spcBef>
                  <a:buNone/>
                  <a:defRPr/>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reject the null hypothesis H0. There is insufficient evidence, at the 0.05</a:t>
                </a:r>
              </a:p>
              <a:p>
                <a:pPr lvl="0">
                  <a:lnSpc>
                    <a:spcPct val="120000"/>
                  </a:lnSpc>
                  <a:spcBef>
                    <a:spcPct val="0"/>
                  </a:spcBef>
                  <a:buNone/>
                  <a:defRPr/>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level, to conclude that the probabilities differ from a 9:3:3:1 ratio.</a:t>
                </a:r>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2" name="矩形 47"/>
              <p:cNvSpPr>
                <a:spLocks noRot="1" noChangeAspect="1" noMove="1" noResize="1" noEditPoints="1" noAdjustHandles="1" noChangeArrowheads="1" noChangeShapeType="1" noTextEdit="1"/>
              </p:cNvSpPr>
              <p:nvPr/>
            </p:nvSpPr>
            <p:spPr bwMode="auto">
              <a:xfrm>
                <a:off x="510897" y="929671"/>
                <a:ext cx="11392927" cy="5906096"/>
              </a:xfrm>
              <a:prstGeom prst="rect">
                <a:avLst/>
              </a:prstGeom>
              <a:blipFill>
                <a:blip r:embed="rId3"/>
                <a:stretch>
                  <a:fillRect l="-1124" t="-413" b="-196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192804018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7.5	Goodness of fit tests</a:t>
            </a:r>
          </a:p>
        </p:txBody>
      </p:sp>
      <mc:AlternateContent xmlns:mc="http://schemas.openxmlformats.org/markup-compatibility/2006" xmlns:a14="http://schemas.microsoft.com/office/drawing/2010/main">
        <mc:Choice Requires="a14">
          <p:sp>
            <p:nvSpPr>
              <p:cNvPr id="12" name="矩形 47"/>
              <p:cNvSpPr>
                <a:spLocks noChangeArrowheads="1"/>
              </p:cNvSpPr>
              <p:nvPr/>
            </p:nvSpPr>
            <p:spPr bwMode="auto">
              <a:xfrm>
                <a:off x="510897" y="929671"/>
                <a:ext cx="11392927" cy="4233908"/>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base" latinLnBrk="0" hangingPunct="1">
                  <a:lnSpc>
                    <a:spcPct val="120000"/>
                  </a:lnSpc>
                  <a:spcBef>
                    <a:spcPct val="0"/>
                  </a:spcBef>
                  <a:spcAft>
                    <a:spcPct val="0"/>
                  </a:spcAft>
                  <a:buClrTx/>
                  <a:buSzTx/>
                  <a:buFont typeface="Arial" charset="0"/>
                  <a:buNone/>
                  <a:tabLst/>
                  <a:defRPr/>
                </a:pPr>
                <a:r>
                  <a:rPr kumimoji="0" lang="en-US" altLang="zh-CN" sz="2400" b="1" i="1" u="none" strike="noStrike" kern="1200" cap="none" spc="0" normalizeH="0" baseline="0" noProof="0" dirty="0">
                    <a:ln>
                      <a:noFill/>
                    </a:ln>
                    <a:solidFill>
                      <a:srgbClr val="C00000"/>
                    </a:solidFill>
                    <a:effectLst/>
                    <a:uLnTx/>
                    <a:uFillTx/>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kumimoji="0" lang="en-US" altLang="zh-CN" sz="2800" b="1" i="0" u="none" strike="noStrike" kern="1200" cap="none" spc="0" normalizeH="0" baseline="0" noProof="0" dirty="0">
                    <a:ln>
                      <a:noFill/>
                    </a:ln>
                    <a:solidFill>
                      <a:srgbClr val="C00000"/>
                    </a:solidFill>
                    <a:effectLst/>
                    <a:uLnTx/>
                    <a:uFillTx/>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p>
              <a:p>
                <a:pPr lvl="0">
                  <a:lnSpc>
                    <a:spcPct val="120000"/>
                  </a:lnSpc>
                  <a:spcBef>
                    <a:spcPct val="0"/>
                  </a:spcBef>
                  <a:buNone/>
                  <a:defRPr/>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In this case, the P-value is the probability that we would observe a </a:t>
                </a:r>
                <a14:m>
                  <m:oMath xmlns:m="http://schemas.openxmlformats.org/officeDocument/2006/math">
                    <m:sSubSup>
                      <m:sSub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(3)</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random variable more extreme than 0.47, see the following Figure.</a:t>
                </a:r>
              </a:p>
              <a:p>
                <a:pPr lvl="0">
                  <a:lnSpc>
                    <a:spcPct val="120000"/>
                  </a:lnSpc>
                  <a:spcBef>
                    <a:spcPct val="0"/>
                  </a:spcBef>
                  <a:buNone/>
                  <a:defRPr/>
                </a:pPr>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defRPr/>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a:t>
                </a:r>
              </a:p>
              <a:p>
                <a:pPr lvl="0">
                  <a:lnSpc>
                    <a:spcPct val="120000"/>
                  </a:lnSpc>
                  <a:spcBef>
                    <a:spcPct val="0"/>
                  </a:spcBef>
                  <a:buNone/>
                  <a:defRPr/>
                </a:pPr>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defRPr/>
                </a:pPr>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lvl="0">
                  <a:lnSpc>
                    <a:spcPct val="120000"/>
                  </a:lnSpc>
                  <a:spcBef>
                    <a:spcPct val="0"/>
                  </a:spcBef>
                  <a:buNone/>
                  <a:defRPr/>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a:t>
                </a:r>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2" name="矩形 47"/>
              <p:cNvSpPr>
                <a:spLocks noRot="1" noChangeAspect="1" noMove="1" noResize="1" noEditPoints="1" noAdjustHandles="1" noChangeArrowheads="1" noChangeShapeType="1" noTextEdit="1"/>
              </p:cNvSpPr>
              <p:nvPr/>
            </p:nvSpPr>
            <p:spPr bwMode="auto">
              <a:xfrm>
                <a:off x="510897" y="929671"/>
                <a:ext cx="11392927" cy="4233908"/>
              </a:xfrm>
              <a:prstGeom prst="rect">
                <a:avLst/>
              </a:prstGeom>
              <a:blipFill>
                <a:blip r:embed="rId3"/>
                <a:stretch>
                  <a:fillRect l="-1124" t="-57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4" name="图片 3">
            <a:extLst>
              <a:ext uri="{FF2B5EF4-FFF2-40B4-BE49-F238E27FC236}">
                <a16:creationId xmlns:a16="http://schemas.microsoft.com/office/drawing/2014/main" id="{E2DAF0AD-8302-A76A-446A-C1F221F2BB5F}"/>
              </a:ext>
            </a:extLst>
          </p:cNvPr>
          <p:cNvPicPr>
            <a:picLocks noChangeAspect="1"/>
          </p:cNvPicPr>
          <p:nvPr/>
        </p:nvPicPr>
        <p:blipFill rotWithShape="1">
          <a:blip r:embed="rId4"/>
          <a:srcRect l="3400" r="9467"/>
          <a:stretch/>
        </p:blipFill>
        <p:spPr>
          <a:xfrm>
            <a:off x="78633" y="2839762"/>
            <a:ext cx="5707023" cy="2471610"/>
          </a:xfrm>
          <a:prstGeom prst="rect">
            <a:avLst/>
          </a:prstGeom>
        </p:spPr>
      </p:pic>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9F694551-7389-9DC3-D626-8E14FFA1B344}"/>
                  </a:ext>
                </a:extLst>
              </p:cNvPr>
              <p:cNvSpPr txBox="1"/>
              <p:nvPr/>
            </p:nvSpPr>
            <p:spPr>
              <a:xfrm>
                <a:off x="5918663" y="2839762"/>
                <a:ext cx="6633556" cy="2567691"/>
              </a:xfrm>
              <a:prstGeom prst="rect">
                <a:avLst/>
              </a:prstGeom>
              <a:noFill/>
            </p:spPr>
            <p:txBody>
              <a:bodyPr wrap="square" rtlCol="0">
                <a:spAutoFit/>
              </a:bodyPr>
              <a:lstStyle/>
              <a:p>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a:t>p = P(</a:t>
                </a:r>
                <a14:m>
                  <m:oMath xmlns:m="http://schemas.openxmlformats.org/officeDocument/2006/math">
                    <m:sSubSup>
                      <m:sSubSupPr>
                        <m:ctrlPr>
                          <a:rPr lang="en-US" altLang="zh-CN" sz="280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SupPr>
                      <m:e>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bSup>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(3)</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a:t>≥ 0.47) = 0.9254 &gt; α</a:t>
                </a:r>
              </a:p>
              <a:p>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a:t>We fail to reject the null hypothesis in favor of the alternative hypothesis.</a:t>
                </a:r>
              </a:p>
              <a:p>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a:t>The P-value approach yields the same conclusion.</a:t>
                </a:r>
              </a:p>
              <a:p>
                <a:endParaRPr lang="zh-CN" altLang="en-US" dirty="0"/>
              </a:p>
            </p:txBody>
          </p:sp>
        </mc:Choice>
        <mc:Fallback xmlns="">
          <p:sp>
            <p:nvSpPr>
              <p:cNvPr id="5" name="文本框 4">
                <a:extLst>
                  <a:ext uri="{FF2B5EF4-FFF2-40B4-BE49-F238E27FC236}">
                    <a16:creationId xmlns:a16="http://schemas.microsoft.com/office/drawing/2014/main" id="{9F694551-7389-9DC3-D626-8E14FFA1B344}"/>
                  </a:ext>
                </a:extLst>
              </p:cNvPr>
              <p:cNvSpPr txBox="1">
                <a:spLocks noRot="1" noChangeAspect="1" noMove="1" noResize="1" noEditPoints="1" noAdjustHandles="1" noChangeArrowheads="1" noChangeShapeType="1" noTextEdit="1"/>
              </p:cNvSpPr>
              <p:nvPr/>
            </p:nvSpPr>
            <p:spPr>
              <a:xfrm>
                <a:off x="5918663" y="2839762"/>
                <a:ext cx="6633556" cy="2567691"/>
              </a:xfrm>
              <a:prstGeom prst="rect">
                <a:avLst/>
              </a:prstGeom>
              <a:blipFill>
                <a:blip r:embed="rId5"/>
                <a:stretch>
                  <a:fillRect l="-1930" t="-166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27042310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1191999"/>
            <a:ext cx="11099855" cy="3108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r>
              <a:rPr kumimoji="0" lang="en-US" altLang="zh-CN" sz="28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微软雅黑" pitchFamily="34" charset="-122"/>
              </a:rPr>
              <a:t>Example 7.5.2</a:t>
            </a:r>
            <a:r>
              <a:rPr kumimoji="0" lang="zh-CN" altLang="en-US" sz="28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微软雅黑" pitchFamily="34" charset="-122"/>
              </a:rPr>
              <a:t> </a:t>
            </a: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 In one of his genetic experiments, Gregor Mendel</a:t>
            </a: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The following table presents count data on the number of storms</a:t>
            </a: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observed in 63 years in a certain city. Is Poisson distribution a good fit to the data?</a:t>
            </a:r>
          </a:p>
          <a:p>
            <a:pPr lvl="0">
              <a:spcBef>
                <a:spcPct val="0"/>
              </a:spcBef>
              <a:buNone/>
            </a:pPr>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lvl="0">
              <a:spcBef>
                <a:spcPct val="0"/>
              </a:spcBef>
              <a:buNone/>
            </a:pPr>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lvl="0">
              <a:spcBef>
                <a:spcPct val="0"/>
              </a:spcBef>
              <a:buNone/>
            </a:pPr>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7.5	Goodness of fit tests</a:t>
            </a:r>
          </a:p>
        </p:txBody>
      </p:sp>
      <p:pic>
        <p:nvPicPr>
          <p:cNvPr id="4" name="图片 3">
            <a:extLst>
              <a:ext uri="{FF2B5EF4-FFF2-40B4-BE49-F238E27FC236}">
                <a16:creationId xmlns:a16="http://schemas.microsoft.com/office/drawing/2014/main" id="{8EAC38A8-3F9B-4C10-F2D6-359A08E0B2F4}"/>
              </a:ext>
            </a:extLst>
          </p:cNvPr>
          <p:cNvPicPr>
            <a:picLocks noChangeAspect="1"/>
          </p:cNvPicPr>
          <p:nvPr/>
        </p:nvPicPr>
        <p:blipFill>
          <a:blip r:embed="rId3"/>
          <a:stretch>
            <a:fillRect/>
          </a:stretch>
        </p:blipFill>
        <p:spPr>
          <a:xfrm>
            <a:off x="1451546" y="3028741"/>
            <a:ext cx="9288907" cy="1220153"/>
          </a:xfrm>
          <a:prstGeom prst="rect">
            <a:avLst/>
          </a:prstGeom>
        </p:spPr>
      </p:pic>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1C941FE3-5D06-79E7-D0DD-56D29903FDBF}"/>
                  </a:ext>
                </a:extLst>
              </p:cNvPr>
              <p:cNvSpPr txBox="1"/>
              <p:nvPr/>
            </p:nvSpPr>
            <p:spPr>
              <a:xfrm>
                <a:off x="625033" y="4398380"/>
                <a:ext cx="10822329" cy="2523768"/>
              </a:xfrm>
              <a:prstGeom prst="rect">
                <a:avLst/>
              </a:prstGeom>
              <a:noFill/>
            </p:spPr>
            <p:txBody>
              <a:bodyPr wrap="square" rtlCol="0">
                <a:spAutoFit/>
              </a:bodyPr>
              <a:lstStyle/>
              <a:p>
                <a:pPr>
                  <a:spcBef>
                    <a:spcPct val="0"/>
                  </a:spcBef>
                  <a:buNone/>
                </a:pPr>
                <a:r>
                  <a:rPr lang="en-US" altLang="zh-CN" sz="28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Let X =number of storms per year. We want to test whether</a:t>
                </a: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a Poisson distribution is a good fit to the data, using Pearson’s chi-squared test and the estimated value of the Poisson parameter.</a:t>
                </a: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𝑃𝑜𝑖𝑠𝑠𝑜𝑛</m:t>
                    </m:r>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𝜆</m:t>
                        </m:r>
                      </m:e>
                    </m:d>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does not follow </a:t>
                </a:r>
                <a14:m>
                  <m:oMath xmlns:m="http://schemas.openxmlformats.org/officeDocument/2006/math">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𝑃𝑜𝑖𝑠𝑠𝑜𝑛</m:t>
                    </m:r>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𝜆</m:t>
                        </m:r>
                      </m:e>
                    </m:d>
                  </m:oMath>
                </a14:m>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endParaRPr lang="zh-CN" altLang="en-US" dirty="0"/>
              </a:p>
            </p:txBody>
          </p:sp>
        </mc:Choice>
        <mc:Fallback xmlns="">
          <p:sp>
            <p:nvSpPr>
              <p:cNvPr id="6" name="文本框 5">
                <a:extLst>
                  <a:ext uri="{FF2B5EF4-FFF2-40B4-BE49-F238E27FC236}">
                    <a16:creationId xmlns:a16="http://schemas.microsoft.com/office/drawing/2014/main" id="{1C941FE3-5D06-79E7-D0DD-56D29903FDBF}"/>
                  </a:ext>
                </a:extLst>
              </p:cNvPr>
              <p:cNvSpPr txBox="1">
                <a:spLocks noRot="1" noChangeAspect="1" noMove="1" noResize="1" noEditPoints="1" noAdjustHandles="1" noChangeArrowheads="1" noChangeShapeType="1" noTextEdit="1"/>
              </p:cNvSpPr>
              <p:nvPr/>
            </p:nvSpPr>
            <p:spPr>
              <a:xfrm>
                <a:off x="625033" y="4398380"/>
                <a:ext cx="10822329" cy="2523768"/>
              </a:xfrm>
              <a:prstGeom prst="rect">
                <a:avLst/>
              </a:prstGeom>
              <a:blipFill>
                <a:blip r:embed="rId4"/>
                <a:stretch>
                  <a:fillRect l="-1183" t="-265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951037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7.5	Goodness of fit tests</a:t>
            </a:r>
          </a:p>
        </p:txBody>
      </p:sp>
      <mc:AlternateContent xmlns:mc="http://schemas.openxmlformats.org/markup-compatibility/2006" xmlns:a14="http://schemas.microsoft.com/office/drawing/2010/main">
        <mc:Choice Requires="a14">
          <p:sp>
            <p:nvSpPr>
              <p:cNvPr id="10" name="矩形 47"/>
              <p:cNvSpPr>
                <a:spLocks noChangeArrowheads="1"/>
              </p:cNvSpPr>
              <p:nvPr/>
            </p:nvSpPr>
            <p:spPr bwMode="auto">
              <a:xfrm>
                <a:off x="765041" y="1191999"/>
                <a:ext cx="10812715" cy="287853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Based on the observed data, the MLE for the Poisson parameter is the</a:t>
                </a:r>
              </a:p>
              <a:p>
                <a:pPr>
                  <a:lnSpc>
                    <a:spcPct val="15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mean of the sample data,    </a:t>
                </a:r>
                <a14:m>
                  <m:oMath xmlns:m="http://schemas.openxmlformats.org/officeDocument/2006/math">
                    <m:acc>
                      <m:accPr>
                        <m:chr m:val="̂"/>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e>
                    </m:acc>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0×5+1</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8+…+8</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63</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=2.8571</m:t>
                    </m:r>
                  </m:oMath>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lnSpc>
                    <a:spcPct val="150000"/>
                  </a:lnSpc>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The calculations are listed in the following table. We combined the adjacent bins whose frequencies are less than five.</a:t>
                </a:r>
              </a:p>
            </p:txBody>
          </p:sp>
        </mc:Choice>
        <mc:Fallback xmlns="">
          <p:sp>
            <p:nvSpPr>
              <p:cNvPr id="10" name="矩形 47"/>
              <p:cNvSpPr>
                <a:spLocks noRot="1" noChangeAspect="1" noMove="1" noResize="1" noEditPoints="1" noAdjustHandles="1" noChangeArrowheads="1" noChangeShapeType="1" noTextEdit="1"/>
              </p:cNvSpPr>
              <p:nvPr/>
            </p:nvSpPr>
            <p:spPr bwMode="auto">
              <a:xfrm>
                <a:off x="765041" y="1191999"/>
                <a:ext cx="10812715" cy="2878537"/>
              </a:xfrm>
              <a:prstGeom prst="rect">
                <a:avLst/>
              </a:prstGeom>
              <a:blipFill>
                <a:blip r:embed="rId3"/>
                <a:stretch>
                  <a:fillRect l="-1127" b="-487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4" name="图片 3">
            <a:extLst>
              <a:ext uri="{FF2B5EF4-FFF2-40B4-BE49-F238E27FC236}">
                <a16:creationId xmlns:a16="http://schemas.microsoft.com/office/drawing/2014/main" id="{AAD1E5C3-911F-EBBE-857F-FD95F6FCDED3}"/>
              </a:ext>
            </a:extLst>
          </p:cNvPr>
          <p:cNvPicPr>
            <a:picLocks noChangeAspect="1"/>
          </p:cNvPicPr>
          <p:nvPr/>
        </p:nvPicPr>
        <p:blipFill>
          <a:blip r:embed="rId4"/>
          <a:stretch>
            <a:fillRect/>
          </a:stretch>
        </p:blipFill>
        <p:spPr>
          <a:xfrm>
            <a:off x="1135812" y="4070536"/>
            <a:ext cx="9539859" cy="2572295"/>
          </a:xfrm>
          <a:prstGeom prst="rect">
            <a:avLst/>
          </a:prstGeom>
        </p:spPr>
      </p:pic>
    </p:spTree>
    <p:extLst>
      <p:ext uri="{BB962C8B-B14F-4D97-AF65-F5344CB8AC3E}">
        <p14:creationId xmlns:p14="http://schemas.microsoft.com/office/powerpoint/2010/main" val="571355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548640" y="1191999"/>
                <a:ext cx="11454937" cy="5282464"/>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Since the mean λ of the Poisson distribution has been estimated from</a:t>
                </a: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the data, the number of degrees of freedom is k − r − 1 = 6 − 1 − 1 = 4.</a:t>
                </a: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Using the 0.05 level of significance, the critical value of </a:t>
                </a:r>
                <a14:m>
                  <m:oMath xmlns:m="http://schemas.openxmlformats.org/officeDocument/2006/math">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with 4 degrees of freedom is 9.4877. The decision rule is </a:t>
                </a:r>
                <a:r>
                  <a:rPr lang="en-US" altLang="zh-CN" sz="2800" b="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“reject H0 if </a:t>
                </a:r>
                <a14:m>
                  <m:oMath xmlns:m="http://schemas.openxmlformats.org/officeDocument/2006/math">
                    <m:sSup>
                      <m:sSupPr>
                        <m:ctrlPr>
                          <a:rPr lang="en-US" altLang="zh-CN" sz="2800" b="1"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b="1"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𝝌</m:t>
                        </m:r>
                      </m:e>
                      <m:sup>
                        <m:r>
                          <a:rPr lang="en-US" altLang="zh-CN" sz="2800" b="1"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𝟐</m:t>
                        </m:r>
                      </m:sup>
                    </m:sSup>
                  </m:oMath>
                </a14:m>
                <a:r>
                  <a:rPr lang="en-US" altLang="zh-CN" sz="2800" b="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&gt; 9.4877; otherwise do not reject H0”.</a:t>
                </a:r>
              </a:p>
              <a:p>
                <a:pPr lvl="0">
                  <a:spcBef>
                    <a:spcPct val="0"/>
                  </a:spcBef>
                  <a:buNone/>
                </a:pPr>
                <a14:m>
                  <m:oMath xmlns:m="http://schemas.openxmlformats.org/officeDocument/2006/math">
                    <m:sSup>
                      <m:sSupPr>
                        <m:ctrlPr>
                          <a:rPr lang="en-US" altLang="zh-CN" sz="280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oMath>
                </a14:m>
                <a:r>
                  <a:rPr lang="en-US" altLang="zh-CN" sz="2800" dirty="0">
                    <a:solidFill>
                      <a:prstClr val="black">
                        <a:lumMod val="65000"/>
                        <a:lumOff val="35000"/>
                      </a:prstClr>
                    </a:solidFill>
                    <a:ea typeface="Cambria Math" panose="02040503050406030204" pitchFamily="18" charset="0"/>
                    <a:cs typeface="+mn-ea"/>
                    <a:sym typeface="微软雅黑" pitchFamily="34" charset="-122"/>
                  </a:rPr>
                  <a:t> </a:t>
                </a:r>
                <a14:m>
                  <m:oMath xmlns:m="http://schemas.openxmlformats.org/officeDocument/2006/math">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=3.2885&lt;9.4877</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The decision is not to reject H0. There is</a:t>
                </a: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insufficient evidence to conclude that the number of storms per year does not fit a Poisson distribution.</a:t>
                </a: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The P-value is the probability that we would observe a </a:t>
                </a:r>
                <a14:m>
                  <m:oMath xmlns:m="http://schemas.openxmlformats.org/officeDocument/2006/math">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d>
                      <m:d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4</m:t>
                        </m:r>
                      </m:e>
                    </m:d>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random variable more extreme than 3.2885. </a:t>
                </a:r>
                <a14:m>
                  <m:oMath xmlns:m="http://schemas.openxmlformats.org/officeDocument/2006/math">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𝑝</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𝑃</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b="1"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b="1"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𝝌</m:t>
                        </m:r>
                      </m:e>
                      <m:sup>
                        <m:r>
                          <a:rPr lang="en-US" altLang="zh-CN" sz="2800" b="1"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𝟐</m:t>
                        </m:r>
                      </m:sup>
                    </m:sSup>
                  </m:oMath>
                </a14:m>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(4)</a:t>
                </a:r>
                <a14:m>
                  <m:oMath xmlns:m="http://schemas.openxmlformats.org/officeDocument/2006/math">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≥3.2885)=0.5108&gt;</m:t>
                    </m:r>
                    <m:r>
                      <m:rPr>
                        <m:sty m:val="p"/>
                      </m:r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m:t>α</m:t>
                    </m:r>
                  </m:oMath>
                </a14:m>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We fail to reject the null hypothesis in favor of the alternative hypothesis.</a:t>
                </a: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The P-value approach yields the same conclusion.</a:t>
                </a:r>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27" name="矩形 47"/>
              <p:cNvSpPr>
                <a:spLocks noRot="1" noChangeAspect="1" noMove="1" noResize="1" noEditPoints="1" noAdjustHandles="1" noChangeArrowheads="1" noChangeShapeType="1" noTextEdit="1"/>
              </p:cNvSpPr>
              <p:nvPr/>
            </p:nvSpPr>
            <p:spPr bwMode="auto">
              <a:xfrm>
                <a:off x="548640" y="1191999"/>
                <a:ext cx="11454937" cy="5282464"/>
              </a:xfrm>
              <a:prstGeom prst="rect">
                <a:avLst/>
              </a:prstGeom>
              <a:blipFill>
                <a:blip r:embed="rId3"/>
                <a:stretch>
                  <a:fillRect l="-1118" t="-1270" r="-585" b="-230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7.5	Goodness of fit tests</a:t>
            </a:r>
          </a:p>
        </p:txBody>
      </p:sp>
    </p:spTree>
    <p:extLst>
      <p:ext uri="{BB962C8B-B14F-4D97-AF65-F5344CB8AC3E}">
        <p14:creationId xmlns:p14="http://schemas.microsoft.com/office/powerpoint/2010/main" val="9569865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47"/>
          <p:cNvSpPr>
            <a:spLocks noChangeArrowheads="1"/>
          </p:cNvSpPr>
          <p:nvPr/>
        </p:nvSpPr>
        <p:spPr bwMode="auto">
          <a:xfrm>
            <a:off x="363984" y="1079354"/>
            <a:ext cx="11259221" cy="2630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the corresponding sample value is close to the value stated in the null hypothesis, the sample won’t cause us to reject the null hypothesis. If the sample value is far away from the value stated in the null hypothesis, then the sample indicates that the null hypothesis isn’t true. We thus reject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thenull</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hypothesis in favor of the alternative hypothesis.</a:t>
            </a:r>
          </a:p>
        </p:txBody>
      </p:sp>
      <mc:AlternateContent xmlns:mc="http://schemas.openxmlformats.org/markup-compatibility/2006" xmlns:a14="http://schemas.microsoft.com/office/drawing/2010/main">
        <mc:Choice Requires="a14">
          <p:sp>
            <p:nvSpPr>
              <p:cNvPr id="5" name="矩形 47"/>
              <p:cNvSpPr>
                <a:spLocks noChangeArrowheads="1"/>
              </p:cNvSpPr>
              <p:nvPr/>
            </p:nvSpPr>
            <p:spPr bwMode="auto">
              <a:xfrm>
                <a:off x="363984" y="3765785"/>
                <a:ext cx="10812715" cy="314707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the population parameter is </a:t>
                </a:r>
                <a14:m>
                  <m:oMath xmlns:m="http://schemas.openxmlformats.org/officeDocument/2006/math">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and the claim value is</a:t>
                </a:r>
                <a14:m>
                  <m:oMath xmlns:m="http://schemas.openxmlformats.org/officeDocument/2006/math">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then some pairs of null and alternative hypotheses are</a:t>
                </a:r>
              </a:p>
              <a:p>
                <a:pPr>
                  <a:lnSpc>
                    <a:spcPct val="120000"/>
                  </a:lnSpc>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oMath>
                </a14:m>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sSub>
                      <m:sSub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&gt;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oMath>
                </a14:m>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oMath>
                </a14:m>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5" name="矩形 47"/>
              <p:cNvSpPr>
                <a:spLocks noRot="1" noChangeAspect="1" noMove="1" noResize="1" noEditPoints="1" noAdjustHandles="1" noChangeArrowheads="1" noChangeShapeType="1" noTextEdit="1"/>
              </p:cNvSpPr>
              <p:nvPr/>
            </p:nvSpPr>
            <p:spPr bwMode="auto">
              <a:xfrm>
                <a:off x="363984" y="3765785"/>
                <a:ext cx="10812715" cy="3147072"/>
              </a:xfrm>
              <a:prstGeom prst="rect">
                <a:avLst/>
              </a:prstGeom>
              <a:blipFill>
                <a:blip r:embed="rId3"/>
                <a:stretch>
                  <a:fillRect l="-1184" t="-96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3" name="标题 2">
            <a:extLst>
              <a:ext uri="{FF2B5EF4-FFF2-40B4-BE49-F238E27FC236}">
                <a16:creationId xmlns:a16="http://schemas.microsoft.com/office/drawing/2014/main" id="{0CA35DFD-225B-300C-9DA1-941057F770C5}"/>
              </a:ext>
            </a:extLst>
          </p:cNvPr>
          <p:cNvSpPr>
            <a:spLocks noGrp="1"/>
          </p:cNvSpPr>
          <p:nvPr>
            <p:ph type="title"/>
          </p:nvPr>
        </p:nvSpPr>
        <p:spPr/>
        <p:txBody>
          <a:bodyPr/>
          <a:lstStyle/>
          <a:p>
            <a:endParaRPr lang="zh-CN" altLang="en-US" dirty="0"/>
          </a:p>
        </p:txBody>
      </p:sp>
      <p:sp>
        <p:nvSpPr>
          <p:cNvPr id="7" name="标题 1">
            <a:extLst>
              <a:ext uri="{FF2B5EF4-FFF2-40B4-BE49-F238E27FC236}">
                <a16:creationId xmlns:a16="http://schemas.microsoft.com/office/drawing/2014/main" id="{B8A0D354-0969-51AD-8FE2-673434142E07}"/>
              </a:ext>
            </a:extLst>
          </p:cNvPr>
          <p:cNvSpPr txBox="1">
            <a:spLocks/>
          </p:cNvSpPr>
          <p:nvPr/>
        </p:nvSpPr>
        <p:spPr bwMode="auto">
          <a:xfrm>
            <a:off x="765041" y="381545"/>
            <a:ext cx="7107719" cy="81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2800" b="1" kern="1200">
                <a:solidFill>
                  <a:schemeClr val="tx1">
                    <a:lumMod val="75000"/>
                    <a:lumOff val="25000"/>
                  </a:schemeClr>
                </a:solidFill>
                <a:latin typeface="+mj-lt"/>
                <a:ea typeface="+mj-ea"/>
                <a:cs typeface="等线 Light"/>
              </a:defRPr>
            </a:lvl1pPr>
            <a:lvl2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2pPr>
            <a:lvl3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3pPr>
            <a:lvl4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4pPr>
            <a:lvl5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5pPr>
            <a:lvl6pPr marL="457200" algn="l" rtl="0" fontAlgn="base">
              <a:lnSpc>
                <a:spcPct val="90000"/>
              </a:lnSpc>
              <a:spcBef>
                <a:spcPct val="0"/>
              </a:spcBef>
              <a:spcAft>
                <a:spcPct val="0"/>
              </a:spcAft>
              <a:defRPr sz="4400">
                <a:solidFill>
                  <a:schemeClr val="tx1"/>
                </a:solidFill>
                <a:latin typeface="等线 Light"/>
                <a:ea typeface="等线 Light"/>
                <a:cs typeface="等线 Light"/>
              </a:defRPr>
            </a:lvl6pPr>
            <a:lvl7pPr marL="914400" algn="l" rtl="0" fontAlgn="base">
              <a:lnSpc>
                <a:spcPct val="90000"/>
              </a:lnSpc>
              <a:spcBef>
                <a:spcPct val="0"/>
              </a:spcBef>
              <a:spcAft>
                <a:spcPct val="0"/>
              </a:spcAft>
              <a:defRPr sz="4400">
                <a:solidFill>
                  <a:schemeClr val="tx1"/>
                </a:solidFill>
                <a:latin typeface="等线 Light"/>
                <a:ea typeface="等线 Light"/>
                <a:cs typeface="等线 Light"/>
              </a:defRPr>
            </a:lvl7pPr>
            <a:lvl8pPr marL="1371600" algn="l" rtl="0" fontAlgn="base">
              <a:lnSpc>
                <a:spcPct val="90000"/>
              </a:lnSpc>
              <a:spcBef>
                <a:spcPct val="0"/>
              </a:spcBef>
              <a:spcAft>
                <a:spcPct val="0"/>
              </a:spcAft>
              <a:defRPr sz="4400">
                <a:solidFill>
                  <a:schemeClr val="tx1"/>
                </a:solidFill>
                <a:latin typeface="等线 Light"/>
                <a:ea typeface="等线 Light"/>
                <a:cs typeface="等线 Light"/>
              </a:defRPr>
            </a:lvl8pPr>
            <a:lvl9pPr marL="1828800" algn="l" rtl="0" fontAlgn="base">
              <a:lnSpc>
                <a:spcPct val="90000"/>
              </a:lnSpc>
              <a:spcBef>
                <a:spcPct val="0"/>
              </a:spcBef>
              <a:spcAft>
                <a:spcPct val="0"/>
              </a:spcAft>
              <a:defRPr sz="4400">
                <a:solidFill>
                  <a:schemeClr val="tx1"/>
                </a:solidFill>
                <a:latin typeface="等线 Light"/>
                <a:ea typeface="等线 Light"/>
                <a:cs typeface="等线 Light"/>
              </a:defRPr>
            </a:lvl9pPr>
          </a:lstStyle>
          <a:p>
            <a:r>
              <a:rPr lang="en-US" altLang="zh-CN" sz="2400" dirty="0">
                <a:solidFill>
                  <a:schemeClr val="tx2"/>
                </a:solidFill>
                <a:latin typeface="+mj-ea"/>
                <a:cs typeface="+mn-ea"/>
              </a:rPr>
              <a:t>7.1	Basics of hypothesis testing</a:t>
            </a:r>
          </a:p>
        </p:txBody>
      </p:sp>
    </p:spTree>
    <p:extLst>
      <p:ext uri="{BB962C8B-B14F-4D97-AF65-F5344CB8AC3E}">
        <p14:creationId xmlns:p14="http://schemas.microsoft.com/office/powerpoint/2010/main" val="303749305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7.5	Goodness of fit tests</a:t>
            </a:r>
          </a:p>
        </p:txBody>
      </p:sp>
      <p:sp>
        <p:nvSpPr>
          <p:cNvPr id="3" name="文本框 2">
            <a:extLst>
              <a:ext uri="{FF2B5EF4-FFF2-40B4-BE49-F238E27FC236}">
                <a16:creationId xmlns:a16="http://schemas.microsoft.com/office/drawing/2014/main" id="{70B01915-4D01-5FC3-938D-5CAED71A9B7E}"/>
              </a:ext>
            </a:extLst>
          </p:cNvPr>
          <p:cNvSpPr txBox="1"/>
          <p:nvPr/>
        </p:nvSpPr>
        <p:spPr>
          <a:xfrm>
            <a:off x="765041" y="1191999"/>
            <a:ext cx="10241280" cy="4832092"/>
          </a:xfrm>
          <a:prstGeom prst="rect">
            <a:avLst/>
          </a:prstGeom>
          <a:noFill/>
        </p:spPr>
        <p:txBody>
          <a:bodyPr wrap="square" rtlCol="0">
            <a:spAutoFit/>
          </a:bodyPr>
          <a:lstStyle/>
          <a:p>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a:t>     The chi-square goodness of fit test may also be applied to continuous distributions such as normal distribution. In this case, the observed data are grouped into discrete bins so that the chi-square statistic may be calculated. The expected values under the assumed distribution are the probabilities associated with each bin multiplied by the number of observations.</a:t>
            </a:r>
          </a:p>
          <a:p>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endParaRPr>
          </a:p>
          <a:p>
            <a:r>
              <a:rPr lang="en-US" altLang="zh-CN" sz="2800" dirty="0">
                <a:solidFill>
                  <a:prstClr val="black">
                    <a:lumMod val="65000"/>
                    <a:lumOff val="35000"/>
                  </a:prstClr>
                </a:solidFill>
                <a:latin typeface="Cambria Math" panose="02040503050406030204" pitchFamily="18" charset="0"/>
                <a:cs typeface="+mn-ea"/>
                <a:sym typeface="Calibri" pitchFamily="34" charset="0"/>
              </a:rPr>
              <a:t>     The chi-square test is easily extended to test association of two categorical variables </a:t>
            </a:r>
            <a:r>
              <a:rPr lang="en-US" altLang="zh-CN" sz="2800" dirty="0" err="1">
                <a:solidFill>
                  <a:prstClr val="black">
                    <a:lumMod val="65000"/>
                    <a:lumOff val="35000"/>
                  </a:prstClr>
                </a:solidFill>
                <a:latin typeface="Cambria Math" panose="02040503050406030204" pitchFamily="18" charset="0"/>
                <a:cs typeface="+mn-ea"/>
                <a:sym typeface="Calibri" pitchFamily="34" charset="0"/>
              </a:rPr>
              <a:t>varibles</a:t>
            </a:r>
            <a:r>
              <a:rPr lang="en-US" altLang="zh-CN" sz="2800" dirty="0">
                <a:solidFill>
                  <a:prstClr val="black">
                    <a:lumMod val="65000"/>
                    <a:lumOff val="35000"/>
                  </a:prstClr>
                </a:solidFill>
                <a:latin typeface="Cambria Math" panose="02040503050406030204" pitchFamily="18" charset="0"/>
                <a:cs typeface="+mn-ea"/>
                <a:sym typeface="Calibri" pitchFamily="34" charset="0"/>
              </a:rPr>
              <a:t> in two-way contingency tables, where the assumed model of independence is evaluated against the observed data.</a:t>
            </a:r>
            <a:endParaRPr lang="zh-CN" altLang="en-US" sz="2800" dirty="0">
              <a:solidFill>
                <a:prstClr val="black">
                  <a:lumMod val="65000"/>
                  <a:lumOff val="35000"/>
                </a:prstClr>
              </a:solidFill>
              <a:latin typeface="Cambria Math" panose="02040503050406030204" pitchFamily="18" charset="0"/>
              <a:cs typeface="+mn-ea"/>
              <a:sym typeface="Calibri" pitchFamily="34" charset="0"/>
            </a:endParaRPr>
          </a:p>
        </p:txBody>
      </p:sp>
    </p:spTree>
    <p:extLst>
      <p:ext uri="{BB962C8B-B14F-4D97-AF65-F5344CB8AC3E}">
        <p14:creationId xmlns:p14="http://schemas.microsoft.com/office/powerpoint/2010/main" val="23507199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7.5	Goodness of fit tests</a:t>
            </a:r>
          </a:p>
        </p:txBody>
      </p:sp>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70B01915-4D01-5FC3-938D-5CAED71A9B7E}"/>
                  </a:ext>
                </a:extLst>
              </p:cNvPr>
              <p:cNvSpPr txBox="1"/>
              <p:nvPr/>
            </p:nvSpPr>
            <p:spPr>
              <a:xfrm>
                <a:off x="399011" y="1191999"/>
                <a:ext cx="11643359" cy="4953023"/>
              </a:xfrm>
              <a:prstGeom prst="rect">
                <a:avLst/>
              </a:prstGeom>
              <a:noFill/>
            </p:spPr>
            <p:txBody>
              <a:bodyPr wrap="square" rtlCol="0">
                <a:spAutoFit/>
              </a:bodyPr>
              <a:lstStyle/>
              <a:p>
                <a:pPr lvl="0">
                  <a:spcAft>
                    <a:spcPts val="1200"/>
                  </a:spcAft>
                  <a:defRPr/>
                </a:pP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a:t>A two-way table for </a:t>
                </a:r>
                <a14:m>
                  <m:oMath xmlns:m="http://schemas.openxmlformats.org/officeDocument/2006/math">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t>𝑋</m:t>
                    </m:r>
                  </m:oMath>
                </a14:m>
                <a:r>
                  <a:rPr kumimoji="0" lang="zh-CN" altLang="en-US"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a:t> </a:t>
                </a: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a:t>and </a:t>
                </a:r>
                <a14:m>
                  <m:oMath xmlns:m="http://schemas.openxmlformats.org/officeDocument/2006/math">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t>𝑌</m:t>
                    </m:r>
                  </m:oMath>
                </a14:m>
                <a:r>
                  <a:rPr kumimoji="0" lang="zh-CN" altLang="en-US"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a:t> </a:t>
                </a: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a:t>with </a:t>
                </a:r>
                <a14:m>
                  <m:oMath xmlns:m="http://schemas.openxmlformats.org/officeDocument/2006/math">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t>𝑟</m:t>
                    </m:r>
                  </m:oMath>
                </a14:m>
                <a:r>
                  <a:rPr kumimoji="0" lang="zh-CN" altLang="en-US"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a:t> </a:t>
                </a: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a:t>and </a:t>
                </a:r>
                <a14:m>
                  <m:oMath xmlns:m="http://schemas.openxmlformats.org/officeDocument/2006/math">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t>𝑐</m:t>
                    </m:r>
                  </m:oMath>
                </a14:m>
                <a:r>
                  <a:rPr kumimoji="0" lang="zh-CN" altLang="en-US"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a:t> </a:t>
                </a: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a:t>levels,</a:t>
                </a:r>
                <a:r>
                  <a:rPr kumimoji="0" lang="en-US" altLang="zh-CN" sz="2800" b="0" i="0" u="none" strike="noStrike" kern="1200" cap="none" spc="0" normalizeH="0" noProof="0" dirty="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a:t> respectively, will have </a:t>
                </a:r>
                <a14:m>
                  <m:oMath xmlns:m="http://schemas.openxmlformats.org/officeDocument/2006/math">
                    <m:r>
                      <a:rPr kumimoji="0" lang="en-US" altLang="zh-CN" sz="2800" b="0" i="1"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t>𝑟</m:t>
                    </m:r>
                  </m:oMath>
                </a14:m>
                <a:r>
                  <a:rPr kumimoji="0" lang="zh-CN" altLang="en-US"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a:t> </a:t>
                </a: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a:t>rows </a:t>
                </a:r>
                <a14:m>
                  <m:oMath xmlns:m="http://schemas.openxmlformats.org/officeDocument/2006/math">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t>𝐴</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t>1</m:t>
                        </m:r>
                      </m:sub>
                    </m:s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t>,</m:t>
                    </m:r>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t>𝐴</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t>2</m:t>
                        </m:r>
                      </m:sub>
                    </m:s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t>,⋯,</m:t>
                    </m:r>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ctrlPr>
                      </m:sSub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t>𝐴</m:t>
                        </m:r>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t>𝑟</m:t>
                        </m:r>
                      </m:sub>
                    </m:sSub>
                  </m:oMath>
                </a14:m>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a:t> and </a:t>
                </a:r>
                <a14:m>
                  <m:oMath xmlns:m="http://schemas.openxmlformats.org/officeDocument/2006/math">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t>𝑐</m:t>
                    </m:r>
                  </m:oMath>
                </a14:m>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a:t> columns</a:t>
                </a:r>
                <a:r>
                  <a:rPr kumimoji="0" lang="en-US" altLang="zh-CN" sz="2800" b="0" i="0" u="none" strike="noStrike" kern="1200" cap="none" spc="0" normalizeH="0" noProof="0" dirty="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a:t> </a:t>
                </a:r>
                <a14:m>
                  <m:oMath xmlns:m="http://schemas.openxmlformats.org/officeDocument/2006/math">
                    <m:sSub>
                      <m:sSubPr>
                        <m:ctrlPr>
                          <a:rPr lang="en-US" altLang="zh-CN" sz="2800" i="1">
                            <a:solidFill>
                              <a:prstClr val="black">
                                <a:lumMod val="65000"/>
                                <a:lumOff val="35000"/>
                              </a:prstClr>
                            </a:solidFill>
                            <a:latin typeface="Cambria Math" panose="02040503050406030204" pitchFamily="18" charset="0"/>
                            <a:cs typeface="+mn-ea"/>
                            <a:sym typeface="Calibri" pitchFamily="34" charset="0"/>
                          </a:rPr>
                        </m:ctrlPr>
                      </m:sSubPr>
                      <m:e>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𝐵</m:t>
                        </m:r>
                      </m:e>
                      <m:sub>
                        <m:r>
                          <a:rPr lang="en-US" altLang="zh-CN" sz="2800" i="1">
                            <a:solidFill>
                              <a:prstClr val="black">
                                <a:lumMod val="65000"/>
                                <a:lumOff val="35000"/>
                              </a:prstClr>
                            </a:solidFill>
                            <a:latin typeface="Cambria Math" panose="02040503050406030204" pitchFamily="18" charset="0"/>
                            <a:cs typeface="+mn-ea"/>
                            <a:sym typeface="Calibri" pitchFamily="34" charset="0"/>
                          </a:rPr>
                          <m:t>1</m:t>
                        </m:r>
                      </m:sub>
                    </m:sSub>
                    <m:r>
                      <a:rPr lang="en-US" altLang="zh-CN" sz="2800" i="1">
                        <a:solidFill>
                          <a:prstClr val="black">
                            <a:lumMod val="65000"/>
                            <a:lumOff val="35000"/>
                          </a:prstClr>
                        </a:solidFill>
                        <a:latin typeface="Cambria Math" panose="02040503050406030204" pitchFamily="18" charset="0"/>
                        <a:cs typeface="+mn-ea"/>
                        <a:sym typeface="Calibri" pitchFamily="34" charset="0"/>
                      </a:rPr>
                      <m:t>,</m:t>
                    </m:r>
                    <m:sSub>
                      <m:sSubPr>
                        <m:ctrlPr>
                          <a:rPr lang="en-US" altLang="zh-CN" sz="2800" i="1">
                            <a:solidFill>
                              <a:prstClr val="black">
                                <a:lumMod val="65000"/>
                                <a:lumOff val="35000"/>
                              </a:prstClr>
                            </a:solidFill>
                            <a:latin typeface="Cambria Math" panose="02040503050406030204" pitchFamily="18" charset="0"/>
                            <a:cs typeface="+mn-ea"/>
                            <a:sym typeface="Calibri" pitchFamily="34" charset="0"/>
                          </a:rPr>
                        </m:ctrlPr>
                      </m:sSubPr>
                      <m:e>
                        <m:r>
                          <a:rPr lang="en-US" altLang="zh-CN" sz="2800" i="1">
                            <a:solidFill>
                              <a:prstClr val="black">
                                <a:lumMod val="65000"/>
                                <a:lumOff val="35000"/>
                              </a:prstClr>
                            </a:solidFill>
                            <a:latin typeface="Cambria Math" panose="02040503050406030204" pitchFamily="18" charset="0"/>
                            <a:cs typeface="+mn-ea"/>
                            <a:sym typeface="Calibri" pitchFamily="34" charset="0"/>
                          </a:rPr>
                          <m:t>𝐵</m:t>
                        </m:r>
                      </m:e>
                      <m:sub>
                        <m:r>
                          <a:rPr lang="en-US" altLang="zh-CN" sz="2800" i="1">
                            <a:solidFill>
                              <a:prstClr val="black">
                                <a:lumMod val="65000"/>
                                <a:lumOff val="35000"/>
                              </a:prstClr>
                            </a:solidFill>
                            <a:latin typeface="Cambria Math" panose="02040503050406030204" pitchFamily="18" charset="0"/>
                            <a:cs typeface="+mn-ea"/>
                            <a:sym typeface="Calibri" pitchFamily="34" charset="0"/>
                          </a:rPr>
                          <m:t>2</m:t>
                        </m:r>
                      </m:sub>
                    </m:sSub>
                    <m:r>
                      <a:rPr lang="en-US" altLang="zh-CN" sz="2800" i="1">
                        <a:solidFill>
                          <a:prstClr val="black">
                            <a:lumMod val="65000"/>
                            <a:lumOff val="35000"/>
                          </a:prstClr>
                        </a:solidFill>
                        <a:latin typeface="Cambria Math" panose="02040503050406030204" pitchFamily="18" charset="0"/>
                        <a:cs typeface="+mn-ea"/>
                        <a:sym typeface="Calibri" pitchFamily="34" charset="0"/>
                      </a:rPr>
                      <m:t>,⋯,</m:t>
                    </m:r>
                    <m:sSub>
                      <m:sSubPr>
                        <m:ctrlPr>
                          <a:rPr lang="en-US" altLang="zh-CN" sz="2800" i="1">
                            <a:solidFill>
                              <a:prstClr val="black">
                                <a:lumMod val="65000"/>
                                <a:lumOff val="35000"/>
                              </a:prstClr>
                            </a:solidFill>
                            <a:latin typeface="Cambria Math" panose="02040503050406030204" pitchFamily="18" charset="0"/>
                            <a:cs typeface="+mn-ea"/>
                            <a:sym typeface="Calibri" pitchFamily="34" charset="0"/>
                          </a:rPr>
                        </m:ctrlPr>
                      </m:sSubPr>
                      <m:e>
                        <m:r>
                          <a:rPr lang="en-US" altLang="zh-CN" sz="2800" i="1">
                            <a:solidFill>
                              <a:prstClr val="black">
                                <a:lumMod val="65000"/>
                                <a:lumOff val="35000"/>
                              </a:prstClr>
                            </a:solidFill>
                            <a:latin typeface="Cambria Math" panose="02040503050406030204" pitchFamily="18" charset="0"/>
                            <a:cs typeface="+mn-ea"/>
                            <a:sym typeface="Calibri" pitchFamily="34" charset="0"/>
                          </a:rPr>
                          <m:t>𝐵</m:t>
                        </m:r>
                      </m:e>
                      <m:sub>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𝑐</m:t>
                        </m:r>
                      </m:sub>
                    </m:sSub>
                    <m:r>
                      <a:rPr lang="en-US" altLang="zh-CN" sz="2800" b="0" i="0" smtClean="0">
                        <a:solidFill>
                          <a:prstClr val="black">
                            <a:lumMod val="65000"/>
                            <a:lumOff val="35000"/>
                          </a:prstClr>
                        </a:solidFill>
                        <a:latin typeface="Cambria Math" panose="02040503050406030204" pitchFamily="18" charset="0"/>
                        <a:cs typeface="+mn-ea"/>
                        <a:sym typeface="Calibri" pitchFamily="34" charset="0"/>
                      </a:rPr>
                      <m:t>.</m:t>
                    </m:r>
                  </m:oMath>
                </a14:m>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a:t> The</a:t>
                </a:r>
                <a:r>
                  <a:rPr kumimoji="0" lang="en-US" altLang="zh-CN" sz="2800" b="0" i="0" u="none" strike="noStrike" kern="1200" cap="none" spc="0" normalizeH="0" noProof="0" dirty="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a:t> table will have </a:t>
                </a:r>
                <a14:m>
                  <m:oMath xmlns:m="http://schemas.openxmlformats.org/officeDocument/2006/math">
                    <m:r>
                      <a:rPr kumimoji="0" lang="en-US" altLang="zh-CN" sz="2800" b="0" i="1"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t>𝑟</m:t>
                    </m:r>
                    <m:r>
                      <a:rPr kumimoji="0" lang="en-US" altLang="zh-CN" sz="2800" b="0" i="1"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t>×</m:t>
                    </m:r>
                    <m:r>
                      <a:rPr kumimoji="0" lang="en-US" altLang="zh-CN" sz="2800" b="0" i="1" u="none" strike="noStrike" kern="1200" cap="none" spc="0" normalizeH="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t>𝑐</m:t>
                    </m:r>
                  </m:oMath>
                </a14:m>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a:t> cells, with any one cell entirely determined by the sum of </a:t>
                </a:r>
                <a:r>
                  <a:rPr lang="en-US" altLang="zh-CN" sz="2800" dirty="0">
                    <a:solidFill>
                      <a:prstClr val="black">
                        <a:lumMod val="65000"/>
                        <a:lumOff val="35000"/>
                      </a:prstClr>
                    </a:solidFill>
                    <a:latin typeface="Cambria Math" panose="02040503050406030204" pitchFamily="18" charset="0"/>
                    <a:cs typeface="+mn-ea"/>
                    <a:sym typeface="Calibri" pitchFamily="34" charset="0"/>
                  </a:rPr>
                  <a:t>the others (since the total of the observed counts must sum to n observations).</a:t>
                </a:r>
              </a:p>
              <a:p>
                <a:pPr lvl="0">
                  <a:spcAft>
                    <a:spcPts val="1200"/>
                  </a:spcAft>
                  <a:defRPr/>
                </a:pPr>
                <a14:m>
                  <m:oMath xmlns:m="http://schemas.openxmlformats.org/officeDocument/2006/math">
                    <m:sSub>
                      <m:sSubPr>
                        <m:ctrlPr>
                          <a:rPr kumimoji="0" lang="en-US" altLang="zh-CN" sz="2800" b="1"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cs typeface="+mn-ea"/>
                            <a:sym typeface="Calibri" pitchFamily="34" charset="0"/>
                          </a:rPr>
                        </m:ctrlPr>
                      </m:sSubPr>
                      <m:e>
                        <m:r>
                          <a:rPr kumimoji="0" lang="en-US" altLang="zh-CN" sz="2800" b="1"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cs typeface="+mn-ea"/>
                            <a:sym typeface="Calibri" pitchFamily="34" charset="0"/>
                          </a:rPr>
                          <m:t>𝑯</m:t>
                        </m:r>
                      </m:e>
                      <m:sub>
                        <m:r>
                          <a:rPr kumimoji="0" lang="en-US" altLang="zh-CN" sz="2800" b="1"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cs typeface="+mn-ea"/>
                            <a:sym typeface="Calibri" pitchFamily="34" charset="0"/>
                          </a:rPr>
                          <m:t>𝟎</m:t>
                        </m:r>
                      </m:sub>
                    </m:sSub>
                    <m:r>
                      <a:rPr kumimoji="0" lang="en-US" altLang="zh-CN" sz="2800" b="1"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cs typeface="+mn-ea"/>
                        <a:sym typeface="Calibri" pitchFamily="34" charset="0"/>
                      </a:rPr>
                      <m:t>:</m:t>
                    </m:r>
                    <m:r>
                      <a:rPr kumimoji="0" lang="en-US" altLang="zh-CN" sz="2800" b="1"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cs typeface="+mn-ea"/>
                        <a:sym typeface="Calibri" pitchFamily="34" charset="0"/>
                      </a:rPr>
                      <m:t>𝑿</m:t>
                    </m:r>
                    <m:r>
                      <a:rPr kumimoji="0" lang="en-US" altLang="zh-CN" sz="2800" b="1"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cs typeface="+mn-ea"/>
                        <a:sym typeface="Calibri" pitchFamily="34" charset="0"/>
                      </a:rPr>
                      <m:t>,</m:t>
                    </m:r>
                    <m:r>
                      <a:rPr kumimoji="0" lang="en-US" altLang="zh-CN" sz="2800" b="1"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cs typeface="+mn-ea"/>
                        <a:sym typeface="Calibri" pitchFamily="34" charset="0"/>
                      </a:rPr>
                      <m:t>𝒀</m:t>
                    </m:r>
                    <m:r>
                      <a:rPr kumimoji="0" lang="en-US" altLang="zh-CN" sz="2800" b="1"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cs typeface="+mn-ea"/>
                        <a:sym typeface="Calibri" pitchFamily="34" charset="0"/>
                      </a:rPr>
                      <m:t> </m:t>
                    </m:r>
                  </m:oMath>
                </a14:m>
                <a:r>
                  <a:rPr kumimoji="0" lang="en-US" altLang="zh-CN" sz="2800" b="1"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cs typeface="+mn-ea"/>
                    <a:sym typeface="Calibri" pitchFamily="34" charset="0"/>
                  </a:rPr>
                  <a:t>are independent</a:t>
                </a:r>
                <a:r>
                  <a:rPr lang="en-US" altLang="zh-CN" sz="2800" b="1" dirty="0">
                    <a:solidFill>
                      <a:prstClr val="black">
                        <a:lumMod val="65000"/>
                        <a:lumOff val="35000"/>
                      </a:prstClr>
                    </a:solidFill>
                    <a:latin typeface="Cambria Math" panose="02040503050406030204" pitchFamily="18" charset="0"/>
                    <a:cs typeface="+mn-ea"/>
                    <a:sym typeface="Calibri" pitchFamily="34" charset="0"/>
                  </a:rPr>
                  <a:t>, </a:t>
                </a:r>
                <a14:m>
                  <m:oMath xmlns:m="http://schemas.openxmlformats.org/officeDocument/2006/math">
                    <m:sSub>
                      <m:sSubPr>
                        <m:ctrlPr>
                          <a:rPr lang="en-US" altLang="zh-CN" sz="2800" b="1" i="1" smtClean="0">
                            <a:solidFill>
                              <a:prstClr val="black">
                                <a:lumMod val="65000"/>
                                <a:lumOff val="35000"/>
                              </a:prstClr>
                            </a:solidFill>
                            <a:latin typeface="Cambria Math" panose="02040503050406030204" pitchFamily="18" charset="0"/>
                            <a:cs typeface="+mn-ea"/>
                            <a:sym typeface="Calibri" pitchFamily="34" charset="0"/>
                          </a:rPr>
                        </m:ctrlPr>
                      </m:sSubPr>
                      <m:e>
                        <m:r>
                          <a:rPr lang="en-US" altLang="zh-CN" sz="2800" b="1" i="1" smtClean="0">
                            <a:solidFill>
                              <a:prstClr val="black">
                                <a:lumMod val="65000"/>
                                <a:lumOff val="35000"/>
                              </a:prstClr>
                            </a:solidFill>
                            <a:latin typeface="Cambria Math" panose="02040503050406030204" pitchFamily="18" charset="0"/>
                            <a:cs typeface="+mn-ea"/>
                            <a:sym typeface="Calibri" pitchFamily="34" charset="0"/>
                          </a:rPr>
                          <m:t>𝑯</m:t>
                        </m:r>
                      </m:e>
                      <m:sub>
                        <m:r>
                          <a:rPr lang="en-US" altLang="zh-CN" sz="2800" b="1" i="1" smtClean="0">
                            <a:solidFill>
                              <a:prstClr val="black">
                                <a:lumMod val="65000"/>
                                <a:lumOff val="35000"/>
                              </a:prstClr>
                            </a:solidFill>
                            <a:latin typeface="Cambria Math" panose="02040503050406030204" pitchFamily="18" charset="0"/>
                            <a:cs typeface="+mn-ea"/>
                            <a:sym typeface="Calibri" pitchFamily="34" charset="0"/>
                          </a:rPr>
                          <m:t>𝟏</m:t>
                        </m:r>
                      </m:sub>
                    </m:sSub>
                  </m:oMath>
                </a14:m>
                <a:r>
                  <a:rPr lang="en-US" altLang="zh-CN" sz="2800" b="1" dirty="0">
                    <a:solidFill>
                      <a:prstClr val="black">
                        <a:lumMod val="65000"/>
                        <a:lumOff val="35000"/>
                      </a:prstClr>
                    </a:solidFill>
                    <a:latin typeface="Cambria Math" panose="02040503050406030204" pitchFamily="18" charset="0"/>
                    <a:cs typeface="+mn-ea"/>
                    <a:sym typeface="Calibri" pitchFamily="34" charset="0"/>
                  </a:rPr>
                  <a:t>: There exits association between the variables.</a:t>
                </a:r>
              </a:p>
              <a:p>
                <a:pPr lvl="0">
                  <a:defRPr/>
                </a:pPr>
                <a:r>
                  <a:rPr lang="en-US" altLang="zh-CN" sz="2800" b="0" dirty="0">
                    <a:solidFill>
                      <a:prstClr val="black">
                        <a:lumMod val="65000"/>
                        <a:lumOff val="35000"/>
                      </a:prstClr>
                    </a:solidFill>
                    <a:latin typeface="Cambria Math" panose="02040503050406030204" pitchFamily="18" charset="0"/>
                    <a:cs typeface="+mn-ea"/>
                    <a:sym typeface="Calibri" pitchFamily="34" charset="0"/>
                  </a:rPr>
                  <a:t>Let </a:t>
                </a:r>
                <a14:m>
                  <m:oMath xmlns:m="http://schemas.openxmlformats.org/officeDocument/2006/math">
                    <m:sSub>
                      <m:sSubPr>
                        <m:ctrlPr>
                          <a:rPr lang="en-US" altLang="zh-CN" sz="2800" b="0" i="1" smtClean="0">
                            <a:solidFill>
                              <a:prstClr val="black">
                                <a:lumMod val="65000"/>
                                <a:lumOff val="35000"/>
                              </a:prstClr>
                            </a:solidFill>
                            <a:latin typeface="Cambria Math" panose="02040503050406030204" pitchFamily="18" charset="0"/>
                            <a:cs typeface="+mn-ea"/>
                            <a:sym typeface="Calibri" pitchFamily="34" charset="0"/>
                          </a:rPr>
                        </m:ctrlPr>
                      </m:sSubPr>
                      <m:e>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𝑛</m:t>
                        </m:r>
                      </m:e>
                      <m:sub>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𝑖𝑗</m:t>
                        </m:r>
                      </m:sub>
                    </m:sSub>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m:t>
                    </m:r>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𝑖</m:t>
                    </m:r>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=1,2,⋯,</m:t>
                    </m:r>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𝑟</m:t>
                    </m:r>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m:t>
                    </m:r>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𝑗</m:t>
                    </m:r>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=1,2,⋯,</m:t>
                    </m:r>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𝑐</m:t>
                    </m:r>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m:t>
                    </m:r>
                  </m:oMath>
                </a14:m>
                <a:r>
                  <a:rPr lang="en-US" altLang="zh-CN" sz="2800" b="0" dirty="0">
                    <a:solidFill>
                      <a:prstClr val="black">
                        <a:lumMod val="65000"/>
                        <a:lumOff val="35000"/>
                      </a:prstClr>
                    </a:solidFill>
                    <a:latin typeface="Cambria Math" panose="02040503050406030204" pitchFamily="18" charset="0"/>
                    <a:cs typeface="+mn-ea"/>
                    <a:sym typeface="Calibri" pitchFamily="34" charset="0"/>
                  </a:rPr>
                  <a:t> denote the frequency of event </a:t>
                </a:r>
                <a14:m>
                  <m:oMath xmlns:m="http://schemas.openxmlformats.org/officeDocument/2006/math">
                    <m:sSub>
                      <m:sSubPr>
                        <m:ctrlPr>
                          <a:rPr lang="en-US" altLang="zh-CN" sz="2800" b="0" i="1" smtClean="0">
                            <a:solidFill>
                              <a:prstClr val="black">
                                <a:lumMod val="65000"/>
                                <a:lumOff val="35000"/>
                              </a:prstClr>
                            </a:solidFill>
                            <a:latin typeface="Cambria Math" panose="02040503050406030204" pitchFamily="18" charset="0"/>
                            <a:cs typeface="+mn-ea"/>
                            <a:sym typeface="Calibri" pitchFamily="34" charset="0"/>
                          </a:rPr>
                        </m:ctrlPr>
                      </m:sSubPr>
                      <m:e>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𝐴</m:t>
                        </m:r>
                      </m:e>
                      <m:sub>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𝑖</m:t>
                        </m:r>
                      </m:sub>
                    </m:sSub>
                    <m:sSub>
                      <m:sSubPr>
                        <m:ctrlPr>
                          <a:rPr lang="en-US" altLang="zh-CN" sz="2800" b="0" i="1" smtClean="0">
                            <a:solidFill>
                              <a:prstClr val="black">
                                <a:lumMod val="65000"/>
                                <a:lumOff val="35000"/>
                              </a:prstClr>
                            </a:solidFill>
                            <a:latin typeface="Cambria Math" panose="02040503050406030204" pitchFamily="18" charset="0"/>
                            <a:cs typeface="+mn-ea"/>
                            <a:sym typeface="Calibri" pitchFamily="34" charset="0"/>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m:t>
                        </m:r>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𝐵</m:t>
                        </m:r>
                      </m:e>
                      <m:sub>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𝑗</m:t>
                        </m:r>
                      </m:sub>
                    </m:sSub>
                  </m:oMath>
                </a14:m>
                <a:r>
                  <a:rPr lang="en-US" altLang="zh-CN" sz="2800" b="0" dirty="0">
                    <a:solidFill>
                      <a:prstClr val="black">
                        <a:lumMod val="65000"/>
                        <a:lumOff val="35000"/>
                      </a:prstClr>
                    </a:solidFill>
                    <a:latin typeface="Cambria Math" panose="02040503050406030204" pitchFamily="18" charset="0"/>
                    <a:cs typeface="+mn-ea"/>
                    <a:sym typeface="Calibri" pitchFamily="34" charset="0"/>
                  </a:rPr>
                  <a:t> is </a:t>
                </a:r>
                <a14:m>
                  <m:oMath xmlns:m="http://schemas.openxmlformats.org/officeDocument/2006/math">
                    <m:sSub>
                      <m:sSubPr>
                        <m:ctrlPr>
                          <a:rPr lang="en-US" altLang="zh-CN" sz="2800" b="0" i="1" smtClean="0">
                            <a:solidFill>
                              <a:prstClr val="black">
                                <a:lumMod val="65000"/>
                                <a:lumOff val="35000"/>
                              </a:prstClr>
                            </a:solidFill>
                            <a:latin typeface="Cambria Math" panose="02040503050406030204" pitchFamily="18" charset="0"/>
                            <a:cs typeface="+mn-ea"/>
                            <a:sym typeface="Calibri" pitchFamily="34" charset="0"/>
                          </a:rPr>
                        </m:ctrlPr>
                      </m:sSubPr>
                      <m:e>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𝑝</m:t>
                        </m:r>
                      </m:e>
                      <m:sub>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𝑖𝑗</m:t>
                        </m:r>
                      </m:sub>
                    </m:sSub>
                  </m:oMath>
                </a14:m>
                <a:r>
                  <a:rPr lang="en-US" altLang="zh-CN" sz="2800" b="0" dirty="0">
                    <a:solidFill>
                      <a:prstClr val="black">
                        <a:lumMod val="65000"/>
                        <a:lumOff val="35000"/>
                      </a:prstClr>
                    </a:solidFill>
                    <a:latin typeface="Cambria Math" panose="02040503050406030204" pitchFamily="18" charset="0"/>
                    <a:cs typeface="+mn-ea"/>
                    <a:sym typeface="Calibri" pitchFamily="34" charset="0"/>
                  </a:rPr>
                  <a:t> and is estimated by </a:t>
                </a:r>
                <a14:m>
                  <m:oMath xmlns:m="http://schemas.openxmlformats.org/officeDocument/2006/math">
                    <m:f>
                      <m:fPr>
                        <m:ctrlPr>
                          <a:rPr lang="en-US" altLang="zh-CN" sz="2800" b="0" i="1" smtClean="0">
                            <a:solidFill>
                              <a:prstClr val="black">
                                <a:lumMod val="65000"/>
                                <a:lumOff val="35000"/>
                              </a:prstClr>
                            </a:solidFill>
                            <a:latin typeface="Cambria Math" panose="02040503050406030204" pitchFamily="18" charset="0"/>
                            <a:cs typeface="+mn-ea"/>
                            <a:sym typeface="Calibri" pitchFamily="34" charset="0"/>
                          </a:rPr>
                        </m:ctrlPr>
                      </m:fPr>
                      <m:num>
                        <m:sSub>
                          <m:sSubPr>
                            <m:ctrlPr>
                              <a:rPr lang="en-US" altLang="zh-CN" sz="2800" b="0" i="1" smtClean="0">
                                <a:solidFill>
                                  <a:prstClr val="black">
                                    <a:lumMod val="65000"/>
                                    <a:lumOff val="35000"/>
                                  </a:prstClr>
                                </a:solidFill>
                                <a:latin typeface="Cambria Math" panose="02040503050406030204" pitchFamily="18" charset="0"/>
                                <a:cs typeface="+mn-ea"/>
                                <a:sym typeface="Calibri" pitchFamily="34" charset="0"/>
                              </a:rPr>
                            </m:ctrlPr>
                          </m:sSubPr>
                          <m:e>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𝑛</m:t>
                            </m:r>
                          </m:e>
                          <m:sub>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𝑖𝑗</m:t>
                            </m:r>
                          </m:sub>
                        </m:sSub>
                      </m:num>
                      <m:den>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𝑛</m:t>
                        </m:r>
                      </m:den>
                    </m:f>
                  </m:oMath>
                </a14:m>
                <a:r>
                  <a:rPr lang="en-US" altLang="zh-CN" sz="2800" dirty="0">
                    <a:solidFill>
                      <a:prstClr val="black">
                        <a:lumMod val="65000"/>
                        <a:lumOff val="35000"/>
                      </a:prstClr>
                    </a:solidFill>
                    <a:latin typeface="Cambria Math" panose="02040503050406030204" pitchFamily="18" charset="0"/>
                    <a:cs typeface="+mn-ea"/>
                    <a:sym typeface="Calibri" pitchFamily="34" charset="0"/>
                  </a:rPr>
                  <a:t>. The probability that a randomly selected observation falls into a row defined by is </a:t>
                </a:r>
                <a14:m>
                  <m:oMath xmlns:m="http://schemas.openxmlformats.org/officeDocument/2006/math">
                    <m:sSub>
                      <m:sSubPr>
                        <m:ctrlPr>
                          <a:rPr lang="en-US" altLang="zh-CN" sz="2800" b="0" i="1" smtClean="0">
                            <a:solidFill>
                              <a:prstClr val="black">
                                <a:lumMod val="65000"/>
                                <a:lumOff val="35000"/>
                              </a:prstClr>
                            </a:solidFill>
                            <a:latin typeface="Cambria Math" panose="02040503050406030204" pitchFamily="18" charset="0"/>
                            <a:cs typeface="+mn-ea"/>
                            <a:sym typeface="Calibri" pitchFamily="34" charset="0"/>
                          </a:rPr>
                        </m:ctrlPr>
                      </m:sSubPr>
                      <m:e>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𝐴</m:t>
                        </m:r>
                      </m:e>
                      <m:sub>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𝑖</m:t>
                        </m:r>
                      </m:sub>
                    </m:sSub>
                  </m:oMath>
                </a14:m>
                <a:r>
                  <a:rPr lang="en-US" altLang="zh-CN" sz="2800" dirty="0">
                    <a:solidFill>
                      <a:prstClr val="black">
                        <a:lumMod val="65000"/>
                        <a:lumOff val="35000"/>
                      </a:prstClr>
                    </a:solidFill>
                    <a:latin typeface="Cambria Math" panose="02040503050406030204" pitchFamily="18" charset="0"/>
                    <a:cs typeface="+mn-ea"/>
                    <a:sym typeface="Calibri" pitchFamily="34" charset="0"/>
                  </a:rPr>
                  <a:t> is </a:t>
                </a:r>
                <a14:m>
                  <m:oMath xmlns:m="http://schemas.openxmlformats.org/officeDocument/2006/math">
                    <m:sSub>
                      <m:sSubPr>
                        <m:ctrlPr>
                          <a:rPr lang="en-US" altLang="zh-CN" sz="2800" i="1">
                            <a:solidFill>
                              <a:prstClr val="black">
                                <a:lumMod val="65000"/>
                                <a:lumOff val="35000"/>
                              </a:prstClr>
                            </a:solidFill>
                            <a:latin typeface="Cambria Math" panose="02040503050406030204" pitchFamily="18" charset="0"/>
                            <a:cs typeface="+mn-ea"/>
                            <a:sym typeface="Calibri" pitchFamily="34" charset="0"/>
                          </a:rPr>
                        </m:ctrlPr>
                      </m:sSubPr>
                      <m:e>
                        <m:r>
                          <a:rPr lang="en-US" altLang="zh-CN" sz="2800" i="1">
                            <a:solidFill>
                              <a:prstClr val="black">
                                <a:lumMod val="65000"/>
                                <a:lumOff val="35000"/>
                              </a:prstClr>
                            </a:solidFill>
                            <a:latin typeface="Cambria Math" panose="02040503050406030204" pitchFamily="18" charset="0"/>
                            <a:cs typeface="+mn-ea"/>
                            <a:sym typeface="Calibri" pitchFamily="34" charset="0"/>
                          </a:rPr>
                          <m:t>𝑝</m:t>
                        </m:r>
                      </m:e>
                      <m:sub>
                        <m:r>
                          <a:rPr lang="en-US" altLang="zh-CN" sz="2800" i="1">
                            <a:solidFill>
                              <a:prstClr val="black">
                                <a:lumMod val="65000"/>
                                <a:lumOff val="35000"/>
                              </a:prstClr>
                            </a:solidFill>
                            <a:latin typeface="Cambria Math" panose="02040503050406030204" pitchFamily="18" charset="0"/>
                            <a:cs typeface="+mn-ea"/>
                            <a:sym typeface="Calibri" pitchFamily="34" charset="0"/>
                          </a:rPr>
                          <m:t>𝑖</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m:t>
                        </m:r>
                      </m:sub>
                    </m:s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 </m:t>
                    </m:r>
                  </m:oMath>
                </a14:m>
                <a:r>
                  <a:rPr lang="en-US" altLang="zh-CN" sz="2800" dirty="0">
                    <a:solidFill>
                      <a:prstClr val="black">
                        <a:lumMod val="65000"/>
                        <a:lumOff val="35000"/>
                      </a:prstClr>
                    </a:solidFill>
                    <a:latin typeface="Cambria Math" panose="02040503050406030204" pitchFamily="18" charset="0"/>
                    <a:cs typeface="+mn-ea"/>
                    <a:sym typeface="Calibri" pitchFamily="34" charset="0"/>
                  </a:rPr>
                  <a:t>. The probability that a randomly selected observation falls into a column defined </a:t>
                </a:r>
                <a14:m>
                  <m:oMath xmlns:m="http://schemas.openxmlformats.org/officeDocument/2006/math">
                    <m:sSub>
                      <m:sSubPr>
                        <m:ctrlPr>
                          <a:rPr lang="en-US" altLang="zh-CN" sz="2800" b="0" i="1" smtClean="0">
                            <a:solidFill>
                              <a:prstClr val="black">
                                <a:lumMod val="65000"/>
                                <a:lumOff val="35000"/>
                              </a:prstClr>
                            </a:solidFill>
                            <a:latin typeface="Cambria Math" panose="02040503050406030204" pitchFamily="18" charset="0"/>
                            <a:cs typeface="+mn-ea"/>
                            <a:sym typeface="Calibri" pitchFamily="34" charset="0"/>
                          </a:rPr>
                        </m:ctrlPr>
                      </m:sSubPr>
                      <m:e>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𝐵</m:t>
                        </m:r>
                      </m:e>
                      <m:sub>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𝑗</m:t>
                        </m:r>
                      </m:sub>
                    </m:sSub>
                  </m:oMath>
                </a14:m>
                <a:r>
                  <a:rPr lang="en-US" altLang="zh-CN" sz="2800" dirty="0">
                    <a:solidFill>
                      <a:prstClr val="black">
                        <a:lumMod val="65000"/>
                        <a:lumOff val="35000"/>
                      </a:prstClr>
                    </a:solidFill>
                    <a:latin typeface="Cambria Math" panose="02040503050406030204" pitchFamily="18" charset="0"/>
                    <a:cs typeface="+mn-ea"/>
                    <a:sym typeface="Calibri" pitchFamily="34" charset="0"/>
                  </a:rPr>
                  <a:t> is </a:t>
                </a:r>
                <a14:m>
                  <m:oMath xmlns:m="http://schemas.openxmlformats.org/officeDocument/2006/math">
                    <m:sSub>
                      <m:sSubPr>
                        <m:ctrlPr>
                          <a:rPr lang="en-US" altLang="zh-CN" sz="2800" i="1" dirty="0">
                            <a:solidFill>
                              <a:prstClr val="black">
                                <a:lumMod val="65000"/>
                                <a:lumOff val="35000"/>
                              </a:prstClr>
                            </a:solidFill>
                            <a:latin typeface="Cambria Math" panose="02040503050406030204" pitchFamily="18" charset="0"/>
                            <a:cs typeface="+mn-ea"/>
                            <a:sym typeface="Calibri" pitchFamily="34" charset="0"/>
                          </a:rPr>
                        </m:ctrlPr>
                      </m:sSubPr>
                      <m:e>
                        <m:r>
                          <a:rPr lang="en-US" altLang="zh-CN" sz="2800" i="1" dirty="0">
                            <a:solidFill>
                              <a:prstClr val="black">
                                <a:lumMod val="65000"/>
                                <a:lumOff val="35000"/>
                              </a:prstClr>
                            </a:solidFill>
                            <a:latin typeface="Cambria Math" panose="02040503050406030204" pitchFamily="18" charset="0"/>
                            <a:cs typeface="+mn-ea"/>
                            <a:sym typeface="Calibri" pitchFamily="34" charset="0"/>
                          </a:rPr>
                          <m:t>𝑝</m:t>
                        </m:r>
                      </m:e>
                      <m:sub>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m:t>
                        </m:r>
                        <m:r>
                          <a:rPr lang="en-US" altLang="zh-CN" sz="2800" i="1" dirty="0">
                            <a:solidFill>
                              <a:prstClr val="black">
                                <a:lumMod val="65000"/>
                                <a:lumOff val="35000"/>
                              </a:prstClr>
                            </a:solidFill>
                            <a:latin typeface="Cambria Math" panose="02040503050406030204" pitchFamily="18" charset="0"/>
                            <a:cs typeface="+mn-ea"/>
                            <a:sym typeface="Calibri" pitchFamily="34" charset="0"/>
                          </a:rPr>
                          <m:t>𝑗</m:t>
                        </m:r>
                      </m:sub>
                    </m:sSub>
                  </m:oMath>
                </a14:m>
                <a:r>
                  <a:rPr lang="en-US" altLang="zh-CN" sz="2800" dirty="0">
                    <a:solidFill>
                      <a:prstClr val="black">
                        <a:lumMod val="65000"/>
                        <a:lumOff val="35000"/>
                      </a:prstClr>
                    </a:solidFill>
                    <a:latin typeface="Cambria Math" panose="02040503050406030204" pitchFamily="18" charset="0"/>
                    <a:cs typeface="+mn-ea"/>
                    <a:sym typeface="Calibri" pitchFamily="34" charset="0"/>
                  </a:rPr>
                  <a:t>.</a:t>
                </a:r>
              </a:p>
              <a:p>
                <a:pPr lvl="0">
                  <a:defRPr/>
                </a:pPr>
                <a:endParaRPr lang="en-US" altLang="zh-CN" sz="2800" b="0" dirty="0">
                  <a:solidFill>
                    <a:prstClr val="black">
                      <a:lumMod val="65000"/>
                      <a:lumOff val="35000"/>
                    </a:prstClr>
                  </a:solidFill>
                  <a:latin typeface="Cambria Math" panose="02040503050406030204" pitchFamily="18" charset="0"/>
                  <a:cs typeface="+mn-ea"/>
                  <a:sym typeface="Calibri" pitchFamily="34" charset="0"/>
                </a:endParaRPr>
              </a:p>
            </p:txBody>
          </p:sp>
        </mc:Choice>
        <mc:Fallback xmlns="">
          <p:sp>
            <p:nvSpPr>
              <p:cNvPr id="3" name="文本框 2">
                <a:extLst>
                  <a:ext uri="{FF2B5EF4-FFF2-40B4-BE49-F238E27FC236}">
                    <a16:creationId xmlns:a16="http://schemas.microsoft.com/office/drawing/2014/main" id="{70B01915-4D01-5FC3-938D-5CAED71A9B7E}"/>
                  </a:ext>
                </a:extLst>
              </p:cNvPr>
              <p:cNvSpPr txBox="1">
                <a:spLocks noRot="1" noChangeAspect="1" noMove="1" noResize="1" noEditPoints="1" noAdjustHandles="1" noChangeArrowheads="1" noChangeShapeType="1" noTextEdit="1"/>
              </p:cNvSpPr>
              <p:nvPr/>
            </p:nvSpPr>
            <p:spPr>
              <a:xfrm>
                <a:off x="399011" y="1191999"/>
                <a:ext cx="11643359" cy="4953023"/>
              </a:xfrm>
              <a:prstGeom prst="rect">
                <a:avLst/>
              </a:prstGeom>
              <a:blipFill>
                <a:blip r:embed="rId3"/>
                <a:stretch>
                  <a:fillRect l="-1047" t="-1355" r="-5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7714911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7.5	Goodness of fit tests</a:t>
            </a:r>
          </a:p>
        </p:txBody>
      </p:sp>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70B01915-4D01-5FC3-938D-5CAED71A9B7E}"/>
                  </a:ext>
                </a:extLst>
              </p:cNvPr>
              <p:cNvSpPr txBox="1"/>
              <p:nvPr/>
            </p:nvSpPr>
            <p:spPr>
              <a:xfrm>
                <a:off x="548641" y="1374879"/>
                <a:ext cx="11643359" cy="3254609"/>
              </a:xfrm>
              <a:prstGeom prst="rect">
                <a:avLst/>
              </a:prstGeom>
              <a:noFill/>
            </p:spPr>
            <p:txBody>
              <a:bodyPr wrap="square" rtlCol="0">
                <a:spAutoFit/>
              </a:bodyPr>
              <a:lstStyle/>
              <a:p>
                <a:pPr lvl="0">
                  <a:defRPr/>
                </a:pPr>
                <a:r>
                  <a:rPr lang="en-US" altLang="zh-CN" sz="2800" b="0" dirty="0">
                    <a:solidFill>
                      <a:prstClr val="black">
                        <a:lumMod val="65000"/>
                        <a:lumOff val="35000"/>
                      </a:prstClr>
                    </a:solidFill>
                    <a:latin typeface="Cambria Math" panose="02040503050406030204" pitchFamily="18" charset="0"/>
                    <a:cs typeface="+mn-ea"/>
                    <a:sym typeface="Calibri" pitchFamily="34" charset="0"/>
                  </a:rPr>
                  <a:t>We’ll estimate the </a:t>
                </a:r>
                <a14:m>
                  <m:oMath xmlns:m="http://schemas.openxmlformats.org/officeDocument/2006/math">
                    <m:sSub>
                      <m:sSubPr>
                        <m:ctrlPr>
                          <a:rPr lang="en-US" altLang="zh-CN" sz="2800" b="0" i="1" smtClean="0">
                            <a:solidFill>
                              <a:prstClr val="black">
                                <a:lumMod val="65000"/>
                                <a:lumOff val="35000"/>
                              </a:prstClr>
                            </a:solidFill>
                            <a:latin typeface="Cambria Math" panose="02040503050406030204" pitchFamily="18" charset="0"/>
                            <a:cs typeface="+mn-ea"/>
                            <a:sym typeface="Calibri" pitchFamily="34" charset="0"/>
                          </a:rPr>
                        </m:ctrlPr>
                      </m:sSubPr>
                      <m:e>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𝑝</m:t>
                        </m:r>
                      </m:e>
                      <m:sub>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𝑖𝑗</m:t>
                        </m:r>
                      </m:sub>
                    </m:sSub>
                  </m:oMath>
                </a14:m>
                <a:r>
                  <a:rPr lang="en-US" altLang="zh-CN" sz="2800" b="0" dirty="0">
                    <a:solidFill>
                      <a:prstClr val="black">
                        <a:lumMod val="65000"/>
                        <a:lumOff val="35000"/>
                      </a:prstClr>
                    </a:solidFill>
                    <a:latin typeface="Cambria Math" panose="02040503050406030204" pitchFamily="18" charset="0"/>
                    <a:cs typeface="+mn-ea"/>
                    <a:sym typeface="Calibri" pitchFamily="34" charset="0"/>
                  </a:rPr>
                  <a:t> assuming that the null hypothesis is true, that is,</a:t>
                </a:r>
              </a:p>
              <a:p>
                <a:pPr lvl="0">
                  <a:defRPr/>
                </a:pPr>
                <a:r>
                  <a:rPr lang="en-US" altLang="zh-CN" sz="2800" b="0" dirty="0">
                    <a:solidFill>
                      <a:prstClr val="black">
                        <a:lumMod val="65000"/>
                        <a:lumOff val="35000"/>
                      </a:prstClr>
                    </a:solidFill>
                    <a:latin typeface="Cambria Math" panose="02040503050406030204" pitchFamily="18" charset="0"/>
                    <a:cs typeface="+mn-ea"/>
                    <a:sym typeface="Calibri" pitchFamily="34" charset="0"/>
                  </a:rPr>
                  <a:t>assuming independence: </a:t>
                </a:r>
                <a14:m>
                  <m:oMath xmlns:m="http://schemas.openxmlformats.org/officeDocument/2006/math">
                    <m:sSub>
                      <m:sSubPr>
                        <m:ctrlPr>
                          <a:rPr lang="en-US" altLang="zh-CN" sz="2800" i="1">
                            <a:solidFill>
                              <a:prstClr val="black">
                                <a:lumMod val="65000"/>
                                <a:lumOff val="35000"/>
                              </a:prstClr>
                            </a:solidFill>
                            <a:latin typeface="Cambria Math" panose="02040503050406030204" pitchFamily="18" charset="0"/>
                            <a:cs typeface="+mn-ea"/>
                            <a:sym typeface="Calibri" pitchFamily="34" charset="0"/>
                          </a:rPr>
                        </m:ctrlPr>
                      </m:sSubPr>
                      <m:e>
                        <m:r>
                          <a:rPr lang="en-US" altLang="zh-CN" sz="2800" i="1">
                            <a:solidFill>
                              <a:prstClr val="black">
                                <a:lumMod val="65000"/>
                                <a:lumOff val="35000"/>
                              </a:prstClr>
                            </a:solidFill>
                            <a:latin typeface="Cambria Math" panose="02040503050406030204" pitchFamily="18" charset="0"/>
                            <a:cs typeface="+mn-ea"/>
                            <a:sym typeface="Calibri" pitchFamily="34" charset="0"/>
                          </a:rPr>
                          <m:t>𝑝</m:t>
                        </m:r>
                      </m:e>
                      <m:sub>
                        <m:r>
                          <a:rPr lang="en-US" altLang="zh-CN" sz="2800" i="1">
                            <a:solidFill>
                              <a:prstClr val="black">
                                <a:lumMod val="65000"/>
                                <a:lumOff val="35000"/>
                              </a:prstClr>
                            </a:solidFill>
                            <a:latin typeface="Cambria Math" panose="02040503050406030204" pitchFamily="18" charset="0"/>
                            <a:cs typeface="+mn-ea"/>
                            <a:sym typeface="Calibri" pitchFamily="34" charset="0"/>
                          </a:rPr>
                          <m:t>𝑖𝑗</m:t>
                        </m:r>
                      </m:sub>
                    </m:sSub>
                  </m:oMath>
                </a14:m>
                <a:r>
                  <a:rPr lang="en-US" altLang="zh-CN" sz="2800" dirty="0">
                    <a:solidFill>
                      <a:prstClr val="black">
                        <a:lumMod val="65000"/>
                        <a:lumOff val="35000"/>
                      </a:prstClr>
                    </a:solidFill>
                    <a:latin typeface="Cambria Math" panose="02040503050406030204" pitchFamily="18" charset="0"/>
                    <a:cs typeface="+mn-ea"/>
                    <a:sym typeface="Calibri" pitchFamily="34" charset="0"/>
                  </a:rPr>
                  <a:t> </a:t>
                </a:r>
                <a:r>
                  <a:rPr lang="en-US" altLang="zh-CN" sz="2800" b="0" dirty="0">
                    <a:solidFill>
                      <a:prstClr val="black">
                        <a:lumMod val="65000"/>
                        <a:lumOff val="35000"/>
                      </a:prstClr>
                    </a:solidFill>
                    <a:latin typeface="Cambria Math" panose="02040503050406030204" pitchFamily="18" charset="0"/>
                    <a:cs typeface="+mn-ea"/>
                    <a:sym typeface="Calibri" pitchFamily="34" charset="0"/>
                  </a:rPr>
                  <a:t>= </a:t>
                </a:r>
                <a14:m>
                  <m:oMath xmlns:m="http://schemas.openxmlformats.org/officeDocument/2006/math">
                    <m:sSub>
                      <m:sSubPr>
                        <m:ctrlPr>
                          <a:rPr lang="en-US" altLang="zh-CN" sz="2800" b="0" i="1" smtClean="0">
                            <a:solidFill>
                              <a:prstClr val="black">
                                <a:lumMod val="65000"/>
                                <a:lumOff val="35000"/>
                              </a:prstClr>
                            </a:solidFill>
                            <a:latin typeface="Cambria Math" panose="02040503050406030204" pitchFamily="18" charset="0"/>
                            <a:cs typeface="+mn-ea"/>
                            <a:sym typeface="Calibri" pitchFamily="34" charset="0"/>
                          </a:rPr>
                        </m:ctrlPr>
                      </m:sSubPr>
                      <m:e>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𝑝</m:t>
                        </m:r>
                      </m:e>
                      <m:sub>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𝑖</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m:t>
                        </m:r>
                      </m:sub>
                    </m:sSub>
                  </m:oMath>
                </a14:m>
                <a:r>
                  <a:rPr lang="en-US" altLang="zh-CN" sz="2800" b="0" dirty="0">
                    <a:solidFill>
                      <a:prstClr val="black">
                        <a:lumMod val="65000"/>
                        <a:lumOff val="35000"/>
                      </a:prstClr>
                    </a:solidFill>
                    <a:latin typeface="Cambria Math" panose="02040503050406030204" pitchFamily="18" charset="0"/>
                    <a:cs typeface="+mn-ea"/>
                    <a:sym typeface="Calibri" pitchFamily="34" charset="0"/>
                  </a:rPr>
                  <a:t>×</a:t>
                </a:r>
                <a:r>
                  <a:rPr lang="en-US" altLang="zh-CN" sz="2800" dirty="0">
                    <a:solidFill>
                      <a:prstClr val="black">
                        <a:lumMod val="65000"/>
                        <a:lumOff val="35000"/>
                      </a:prstClr>
                    </a:solidFill>
                    <a:cs typeface="+mn-ea"/>
                    <a:sym typeface="Calibri" pitchFamily="34" charset="0"/>
                  </a:rPr>
                  <a:t> </a:t>
                </a:r>
                <a14:m>
                  <m:oMath xmlns:m="http://schemas.openxmlformats.org/officeDocument/2006/math">
                    <m:sSub>
                      <m:sSubPr>
                        <m:ctrlPr>
                          <a:rPr lang="en-US" altLang="zh-CN" sz="2800" i="1" dirty="0">
                            <a:solidFill>
                              <a:prstClr val="black">
                                <a:lumMod val="65000"/>
                                <a:lumOff val="35000"/>
                              </a:prstClr>
                            </a:solidFill>
                            <a:latin typeface="Cambria Math" panose="02040503050406030204" pitchFamily="18" charset="0"/>
                            <a:cs typeface="+mn-ea"/>
                            <a:sym typeface="Calibri" pitchFamily="34" charset="0"/>
                          </a:rPr>
                        </m:ctrlPr>
                      </m:sSubPr>
                      <m:e>
                        <m:r>
                          <a:rPr lang="en-US" altLang="zh-CN" sz="2800" i="1" dirty="0">
                            <a:solidFill>
                              <a:prstClr val="black">
                                <a:lumMod val="65000"/>
                                <a:lumOff val="35000"/>
                              </a:prstClr>
                            </a:solidFill>
                            <a:latin typeface="Cambria Math" panose="02040503050406030204" pitchFamily="18" charset="0"/>
                            <a:cs typeface="+mn-ea"/>
                            <a:sym typeface="Calibri" pitchFamily="34" charset="0"/>
                          </a:rPr>
                          <m:t>𝑝</m:t>
                        </m:r>
                      </m:e>
                      <m:sub>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m:t>
                        </m:r>
                        <m:r>
                          <a:rPr lang="en-US" altLang="zh-CN" sz="2800" i="1" dirty="0">
                            <a:solidFill>
                              <a:prstClr val="black">
                                <a:lumMod val="65000"/>
                                <a:lumOff val="35000"/>
                              </a:prstClr>
                            </a:solidFill>
                            <a:latin typeface="Cambria Math" panose="02040503050406030204" pitchFamily="18" charset="0"/>
                            <a:cs typeface="+mn-ea"/>
                            <a:sym typeface="Calibri" pitchFamily="34" charset="0"/>
                          </a:rPr>
                          <m:t>𝑗</m:t>
                        </m:r>
                      </m:sub>
                    </m:sSub>
                  </m:oMath>
                </a14:m>
                <a:r>
                  <a:rPr lang="en-US" altLang="zh-CN" sz="2800" b="0" dirty="0">
                    <a:solidFill>
                      <a:prstClr val="black">
                        <a:lumMod val="65000"/>
                        <a:lumOff val="35000"/>
                      </a:prstClr>
                    </a:solidFill>
                    <a:latin typeface="Cambria Math" panose="02040503050406030204" pitchFamily="18" charset="0"/>
                    <a:cs typeface="+mn-ea"/>
                    <a:sym typeface="Calibri" pitchFamily="34" charset="0"/>
                  </a:rPr>
                  <a:t>.</a:t>
                </a:r>
                <a:endParaRPr lang="en-US" altLang="zh-CN" sz="2800" dirty="0">
                  <a:solidFill>
                    <a:prstClr val="black">
                      <a:lumMod val="65000"/>
                      <a:lumOff val="35000"/>
                    </a:prstClr>
                  </a:solidFill>
                  <a:latin typeface="Cambria Math" panose="02040503050406030204" pitchFamily="18" charset="0"/>
                  <a:cs typeface="+mn-ea"/>
                  <a:sym typeface="Calibri" pitchFamily="34" charset="0"/>
                </a:endParaRPr>
              </a:p>
              <a:p>
                <a:pPr lvl="0">
                  <a:spcAft>
                    <a:spcPts val="1200"/>
                  </a:spcAft>
                  <a:defRPr/>
                </a:pPr>
                <a:r>
                  <a:rPr lang="en-US" altLang="zh-CN" sz="2800" dirty="0">
                    <a:solidFill>
                      <a:prstClr val="black">
                        <a:lumMod val="65000"/>
                        <a:lumOff val="35000"/>
                      </a:prstClr>
                    </a:solidFill>
                    <a:latin typeface="Cambria Math" panose="02040503050406030204" pitchFamily="18" charset="0"/>
                    <a:cs typeface="+mn-ea"/>
                    <a:sym typeface="Calibri" pitchFamily="34" charset="0"/>
                  </a:rPr>
                  <a:t>Under the assumption of independence </a:t>
                </a:r>
                <a14:m>
                  <m:oMath xmlns:m="http://schemas.openxmlformats.org/officeDocument/2006/math">
                    <m:sSub>
                      <m:sSubPr>
                        <m:ctrlPr>
                          <a:rPr lang="en-US" altLang="zh-CN" sz="2800" b="0" i="1" dirty="0" smtClean="0">
                            <a:solidFill>
                              <a:prstClr val="black">
                                <a:lumMod val="65000"/>
                                <a:lumOff val="35000"/>
                              </a:prstClr>
                            </a:solidFill>
                            <a:latin typeface="Cambria Math" panose="02040503050406030204" pitchFamily="18" charset="0"/>
                            <a:cs typeface="+mn-ea"/>
                            <a:sym typeface="Calibri" pitchFamily="34" charset="0"/>
                          </a:rPr>
                        </m:ctrlPr>
                      </m:sSubPr>
                      <m:e>
                        <m:r>
                          <a:rPr lang="en-US" altLang="zh-CN" sz="2800" b="0" i="1" dirty="0" smtClean="0">
                            <a:solidFill>
                              <a:prstClr val="black">
                                <a:lumMod val="65000"/>
                                <a:lumOff val="35000"/>
                              </a:prstClr>
                            </a:solidFill>
                            <a:latin typeface="Cambria Math" panose="02040503050406030204" pitchFamily="18" charset="0"/>
                            <a:cs typeface="+mn-ea"/>
                            <a:sym typeface="Calibri" pitchFamily="34" charset="0"/>
                          </a:rPr>
                          <m:t>𝐻</m:t>
                        </m:r>
                      </m:e>
                      <m:sub>
                        <m:r>
                          <a:rPr lang="en-US" altLang="zh-CN" sz="2800" b="0" i="1" dirty="0" smtClean="0">
                            <a:solidFill>
                              <a:prstClr val="black">
                                <a:lumMod val="65000"/>
                                <a:lumOff val="35000"/>
                              </a:prstClr>
                            </a:solidFill>
                            <a:latin typeface="Cambria Math" panose="02040503050406030204" pitchFamily="18" charset="0"/>
                            <a:cs typeface="+mn-ea"/>
                            <a:sym typeface="Calibri" pitchFamily="34" charset="0"/>
                          </a:rPr>
                          <m:t>0</m:t>
                        </m:r>
                      </m:sub>
                    </m:sSub>
                  </m:oMath>
                </a14:m>
                <a:r>
                  <a:rPr lang="en-US" altLang="zh-CN" sz="2800" dirty="0">
                    <a:solidFill>
                      <a:prstClr val="black">
                        <a:lumMod val="65000"/>
                        <a:lumOff val="35000"/>
                      </a:prstClr>
                    </a:solidFill>
                    <a:latin typeface="Cambria Math" panose="02040503050406030204" pitchFamily="18" charset="0"/>
                    <a:cs typeface="+mn-ea"/>
                    <a:sym typeface="Calibri" pitchFamily="34" charset="0"/>
                  </a:rPr>
                  <a:t>, it is therefore reasonable to</a:t>
                </a:r>
              </a:p>
              <a:p>
                <a:pPr lvl="0">
                  <a:spcAft>
                    <a:spcPts val="1200"/>
                  </a:spcAft>
                  <a:defRPr/>
                </a:pPr>
                <a:r>
                  <a:rPr lang="en-US" altLang="zh-CN" sz="2800" dirty="0">
                    <a:solidFill>
                      <a:prstClr val="black">
                        <a:lumMod val="65000"/>
                        <a:lumOff val="35000"/>
                      </a:prstClr>
                    </a:solidFill>
                    <a:latin typeface="Cambria Math" panose="02040503050406030204" pitchFamily="18" charset="0"/>
                    <a:cs typeface="+mn-ea"/>
                    <a:sym typeface="Calibri" pitchFamily="34" charset="0"/>
                  </a:rPr>
                  <a:t>estimate the </a:t>
                </a:r>
                <a14:m>
                  <m:oMath xmlns:m="http://schemas.openxmlformats.org/officeDocument/2006/math">
                    <m:sSub>
                      <m:sSubPr>
                        <m:ctrlPr>
                          <a:rPr lang="en-US" altLang="zh-CN" sz="2800" b="0" i="1" smtClean="0">
                            <a:solidFill>
                              <a:prstClr val="black">
                                <a:lumMod val="65000"/>
                                <a:lumOff val="35000"/>
                              </a:prstClr>
                            </a:solidFill>
                            <a:latin typeface="Cambria Math" panose="02040503050406030204" pitchFamily="18" charset="0"/>
                            <a:cs typeface="+mn-ea"/>
                            <a:sym typeface="Calibri" pitchFamily="34" charset="0"/>
                          </a:rPr>
                        </m:ctrlPr>
                      </m:sSubPr>
                      <m:e>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𝑝</m:t>
                        </m:r>
                      </m:e>
                      <m:sub>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𝑖𝑗</m:t>
                        </m:r>
                      </m:sub>
                    </m:sSub>
                  </m:oMath>
                </a14:m>
                <a:r>
                  <a:rPr lang="en-US" altLang="zh-CN" sz="2800" dirty="0">
                    <a:solidFill>
                      <a:prstClr val="black">
                        <a:lumMod val="65000"/>
                        <a:lumOff val="35000"/>
                      </a:prstClr>
                    </a:solidFill>
                    <a:latin typeface="Cambria Math" panose="02040503050406030204" pitchFamily="18" charset="0"/>
                    <a:cs typeface="+mn-ea"/>
                    <a:sym typeface="Calibri" pitchFamily="34" charset="0"/>
                  </a:rPr>
                  <a:t> with:</a:t>
                </a:r>
              </a:p>
              <a:p>
                <a:pPr lvl="0">
                  <a:spcAft>
                    <a:spcPts val="1200"/>
                  </a:spcAft>
                  <a:defRPr/>
                </a:pPr>
                <a14:m>
                  <m:oMathPara xmlns:m="http://schemas.openxmlformats.org/officeDocument/2006/math">
                    <m:oMathParaPr>
                      <m:jc m:val="centerGroup"/>
                    </m:oMathParaPr>
                    <m:oMath xmlns:m="http://schemas.openxmlformats.org/officeDocument/2006/math">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ctrlPr>
                        </m:sSubPr>
                        <m:e>
                          <m:acc>
                            <m:accPr>
                              <m:chr m:val="̂"/>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ctrlPr>
                            </m:acc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t>𝑝</m:t>
                              </m:r>
                            </m:e>
                          </m:acc>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t>𝑖𝑗</m:t>
                          </m:r>
                        </m:sub>
                      </m:s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t>=</m:t>
                      </m:r>
                      <m:sSub>
                        <m:sSub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ctrlPr>
                        </m:sSubPr>
                        <m:e>
                          <m:acc>
                            <m:accPr>
                              <m:chr m:val="̂"/>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ctrlPr>
                            </m:acc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t>𝑝</m:t>
                              </m:r>
                            </m:e>
                          </m:acc>
                        </m:e>
                        <m: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t>𝑖</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Calibri" pitchFamily="34" charset="0"/>
                            </a:rPr>
                            <m:t>∙</m:t>
                          </m:r>
                        </m:sub>
                      </m:sSub>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宋体" pitchFamily="2" charset="-122"/>
                          <a:cs typeface="+mn-ea"/>
                          <a:sym typeface="Calibri" pitchFamily="34" charset="0"/>
                        </a:rPr>
                        <m:t>×</m:t>
                      </m:r>
                      <m:sSub>
                        <m:sSubPr>
                          <m:ctrlPr>
                            <a:rPr lang="en-US" altLang="zh-CN" sz="2800" i="1">
                              <a:solidFill>
                                <a:prstClr val="black">
                                  <a:lumMod val="65000"/>
                                  <a:lumOff val="35000"/>
                                </a:prstClr>
                              </a:solidFill>
                              <a:latin typeface="Cambria Math" panose="02040503050406030204" pitchFamily="18" charset="0"/>
                              <a:cs typeface="+mn-ea"/>
                              <a:sym typeface="Calibri" pitchFamily="34" charset="0"/>
                            </a:rPr>
                          </m:ctrlPr>
                        </m:sSubPr>
                        <m:e>
                          <m:acc>
                            <m:accPr>
                              <m:chr m:val="̂"/>
                              <m:ctrlPr>
                                <a:rPr lang="en-US" altLang="zh-CN" sz="2800" i="1">
                                  <a:solidFill>
                                    <a:prstClr val="black">
                                      <a:lumMod val="65000"/>
                                      <a:lumOff val="35000"/>
                                    </a:prstClr>
                                  </a:solidFill>
                                  <a:latin typeface="Cambria Math" panose="02040503050406030204" pitchFamily="18" charset="0"/>
                                  <a:cs typeface="+mn-ea"/>
                                  <a:sym typeface="Calibri" pitchFamily="34" charset="0"/>
                                </a:rPr>
                              </m:ctrlPr>
                            </m:accPr>
                            <m:e>
                              <m:r>
                                <a:rPr lang="en-US" altLang="zh-CN" sz="2800" i="1">
                                  <a:solidFill>
                                    <a:prstClr val="black">
                                      <a:lumMod val="65000"/>
                                      <a:lumOff val="35000"/>
                                    </a:prstClr>
                                  </a:solidFill>
                                  <a:latin typeface="Cambria Math" panose="02040503050406030204" pitchFamily="18" charset="0"/>
                                  <a:cs typeface="+mn-ea"/>
                                  <a:sym typeface="Calibri" pitchFamily="34" charset="0"/>
                                </a:rPr>
                                <m:t>𝑝</m:t>
                              </m:r>
                            </m:e>
                          </m:acc>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𝑗</m:t>
                          </m:r>
                        </m:sub>
                      </m:s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m:t>
                      </m:r>
                      <m:f>
                        <m:f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ctrlPr>
                        </m:fPr>
                        <m:num>
                          <m:nary>
                            <m:naryPr>
                              <m:chr m:val="∑"/>
                              <m:limLoc m:val="subSup"/>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ctrlPr>
                            </m:naryPr>
                            <m:sub>
                              <m:r>
                                <m:rPr>
                                  <m:brk m:alnAt="25"/>
                                </m:r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𝑗</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=1</m:t>
                              </m:r>
                            </m:sub>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𝑐</m:t>
                              </m:r>
                            </m:sup>
                            <m:e>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𝑛</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𝑖𝑗</m:t>
                                  </m:r>
                                </m:sub>
                              </m:sSub>
                            </m:e>
                          </m:nary>
                        </m:num>
                        <m:den>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𝑛</m:t>
                          </m:r>
                        </m:den>
                      </m:f>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 ×</m:t>
                      </m:r>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ctrlPr>
                        </m:fPr>
                        <m:num>
                          <m:nary>
                            <m:naryPr>
                              <m:chr m:val="∑"/>
                              <m:limLoc m:val="subSup"/>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ctrlPr>
                            </m:naryPr>
                            <m:sub>
                              <m:r>
                                <m:rPr>
                                  <m:brk m:alnAt="1"/>
                                </m:r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𝑖</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=1</m:t>
                              </m:r>
                            </m:sub>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𝑟</m:t>
                              </m:r>
                            </m:sup>
                            <m:e>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𝑛</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𝑖𝑗</m:t>
                                  </m:r>
                                </m:sub>
                              </m:sSub>
                            </m:e>
                          </m:nary>
                        </m:num>
                        <m:den>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𝑛</m:t>
                          </m:r>
                        </m:den>
                      </m:f>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m:t>
                      </m:r>
                      <m:f>
                        <m:f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ctrlPr>
                        </m:fPr>
                        <m:num>
                          <m:sSub>
                            <m:sSubPr>
                              <m:ctrlPr>
                                <a:rPr lang="en-US" altLang="zh-CN" sz="2800" i="1">
                                  <a:solidFill>
                                    <a:prstClr val="black">
                                      <a:lumMod val="65000"/>
                                      <a:lumOff val="35000"/>
                                    </a:prstClr>
                                  </a:solidFill>
                                  <a:latin typeface="Cambria Math" panose="02040503050406030204" pitchFamily="18" charset="0"/>
                                  <a:cs typeface="+mn-ea"/>
                                  <a:sym typeface="Calibri" pitchFamily="34" charset="0"/>
                                </a:rPr>
                              </m:ctrlPr>
                            </m:sSubPr>
                            <m:e>
                              <m:r>
                                <a:rPr lang="en-US" altLang="zh-CN" sz="2800" b="0" i="1" smtClean="0">
                                  <a:solidFill>
                                    <a:prstClr val="black">
                                      <a:lumMod val="65000"/>
                                      <a:lumOff val="35000"/>
                                    </a:prstClr>
                                  </a:solidFill>
                                  <a:latin typeface="Cambria Math" panose="02040503050406030204" pitchFamily="18" charset="0"/>
                                  <a:cs typeface="+mn-ea"/>
                                  <a:sym typeface="Calibri" pitchFamily="34" charset="0"/>
                                </a:rPr>
                                <m:t>𝑛</m:t>
                              </m:r>
                            </m:e>
                            <m:sub>
                              <m:r>
                                <a:rPr lang="en-US" altLang="zh-CN" sz="2800" i="1">
                                  <a:solidFill>
                                    <a:prstClr val="black">
                                      <a:lumMod val="65000"/>
                                      <a:lumOff val="35000"/>
                                    </a:prstClr>
                                  </a:solidFill>
                                  <a:latin typeface="Cambria Math" panose="02040503050406030204" pitchFamily="18" charset="0"/>
                                  <a:cs typeface="+mn-ea"/>
                                  <a:sym typeface="Calibri" pitchFamily="34" charset="0"/>
                                </a:rPr>
                                <m:t>𝑖</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m:t>
                              </m:r>
                            </m:sub>
                          </m:sSub>
                          <m:r>
                            <m:rPr>
                              <m:nor/>
                            </m:rPr>
                            <a:rPr lang="en-US" altLang="zh-CN" sz="2800" dirty="0">
                              <a:solidFill>
                                <a:prstClr val="black">
                                  <a:lumMod val="65000"/>
                                  <a:lumOff val="35000"/>
                                </a:prstClr>
                              </a:solidFill>
                              <a:cs typeface="+mn-ea"/>
                              <a:sym typeface="Calibri" pitchFamily="34" charset="0"/>
                            </a:rPr>
                            <m:t> </m:t>
                          </m:r>
                          <m:sSub>
                            <m:sSubPr>
                              <m:ctrlPr>
                                <a:rPr lang="en-US" altLang="zh-CN" sz="2800" i="1" dirty="0">
                                  <a:solidFill>
                                    <a:prstClr val="black">
                                      <a:lumMod val="65000"/>
                                      <a:lumOff val="35000"/>
                                    </a:prstClr>
                                  </a:solidFill>
                                  <a:latin typeface="Cambria Math" panose="02040503050406030204" pitchFamily="18" charset="0"/>
                                  <a:cs typeface="+mn-ea"/>
                                  <a:sym typeface="Calibri" pitchFamily="34" charset="0"/>
                                </a:rPr>
                              </m:ctrlPr>
                            </m:sSubPr>
                            <m:e>
                              <m:r>
                                <a:rPr lang="en-US" altLang="zh-CN" sz="2800" b="0" i="1" dirty="0" smtClean="0">
                                  <a:solidFill>
                                    <a:prstClr val="black">
                                      <a:lumMod val="65000"/>
                                      <a:lumOff val="35000"/>
                                    </a:prstClr>
                                  </a:solidFill>
                                  <a:latin typeface="Cambria Math" panose="02040503050406030204" pitchFamily="18" charset="0"/>
                                  <a:cs typeface="+mn-ea"/>
                                  <a:sym typeface="Calibri" pitchFamily="34" charset="0"/>
                                </a:rPr>
                                <m:t>𝑛</m:t>
                              </m:r>
                            </m:e>
                            <m:sub>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m:t>
                              </m:r>
                              <m:r>
                                <a:rPr lang="en-US" altLang="zh-CN" sz="2800" i="1" dirty="0">
                                  <a:solidFill>
                                    <a:prstClr val="black">
                                      <a:lumMod val="65000"/>
                                      <a:lumOff val="35000"/>
                                    </a:prstClr>
                                  </a:solidFill>
                                  <a:latin typeface="Cambria Math" panose="02040503050406030204" pitchFamily="18" charset="0"/>
                                  <a:cs typeface="+mn-ea"/>
                                  <a:sym typeface="Calibri" pitchFamily="34" charset="0"/>
                                </a:rPr>
                                <m:t>𝑗</m:t>
                              </m:r>
                            </m:sub>
                          </m:sSub>
                        </m:num>
                        <m:den>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ctrlPr>
                            </m:s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𝑛</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2</m:t>
                              </m:r>
                            </m:sup>
                          </m:sSup>
                        </m:den>
                      </m:f>
                    </m:oMath>
                  </m:oMathPara>
                </a14:m>
                <a:endParaRPr lang="en-US" altLang="zh-CN" sz="2800" b="0" i="0" dirty="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endParaRPr>
              </a:p>
            </p:txBody>
          </p:sp>
        </mc:Choice>
        <mc:Fallback xmlns="">
          <p:sp>
            <p:nvSpPr>
              <p:cNvPr id="3" name="文本框 2">
                <a:extLst>
                  <a:ext uri="{FF2B5EF4-FFF2-40B4-BE49-F238E27FC236}">
                    <a16:creationId xmlns:a16="http://schemas.microsoft.com/office/drawing/2014/main" id="{70B01915-4D01-5FC3-938D-5CAED71A9B7E}"/>
                  </a:ext>
                </a:extLst>
              </p:cNvPr>
              <p:cNvSpPr txBox="1">
                <a:spLocks noRot="1" noChangeAspect="1" noMove="1" noResize="1" noEditPoints="1" noAdjustHandles="1" noChangeArrowheads="1" noChangeShapeType="1" noTextEdit="1"/>
              </p:cNvSpPr>
              <p:nvPr/>
            </p:nvSpPr>
            <p:spPr>
              <a:xfrm>
                <a:off x="548641" y="1374879"/>
                <a:ext cx="11643359" cy="3254609"/>
              </a:xfrm>
              <a:prstGeom prst="rect">
                <a:avLst/>
              </a:prstGeom>
              <a:blipFill>
                <a:blip r:embed="rId3"/>
                <a:stretch>
                  <a:fillRect l="-1047" t="-225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57226969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7.5	Goodness of fit tests</a:t>
            </a:r>
          </a:p>
        </p:txBody>
      </p:sp>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70B01915-4D01-5FC3-938D-5CAED71A9B7E}"/>
                  </a:ext>
                </a:extLst>
              </p:cNvPr>
              <p:cNvSpPr txBox="1"/>
              <p:nvPr/>
            </p:nvSpPr>
            <p:spPr>
              <a:xfrm>
                <a:off x="548641" y="1374879"/>
                <a:ext cx="11643359" cy="4193264"/>
              </a:xfrm>
              <a:prstGeom prst="rect">
                <a:avLst/>
              </a:prstGeom>
              <a:noFill/>
            </p:spPr>
            <p:txBody>
              <a:bodyPr wrap="square" rtlCol="0">
                <a:spAutoFit/>
              </a:bodyPr>
              <a:lstStyle/>
              <a:p>
                <a:pPr lvl="0">
                  <a:defRPr/>
                </a:pPr>
                <a:r>
                  <a:rPr lang="en-US" altLang="zh-CN" sz="2800" dirty="0">
                    <a:solidFill>
                      <a:prstClr val="black">
                        <a:lumMod val="65000"/>
                        <a:lumOff val="35000"/>
                      </a:prstClr>
                    </a:solidFill>
                    <a:latin typeface="Cambria Math" panose="02040503050406030204" pitchFamily="18" charset="0"/>
                    <a:cs typeface="+mn-ea"/>
                    <a:sym typeface="Calibri" pitchFamily="34" charset="0"/>
                  </a:rPr>
                  <a:t>Notice that the fact that the row probabilities add to 1 and the column</a:t>
                </a:r>
              </a:p>
              <a:p>
                <a:pPr lvl="0">
                  <a:defRPr/>
                </a:pPr>
                <a:r>
                  <a:rPr lang="en-US" altLang="zh-CN" sz="2800" dirty="0">
                    <a:solidFill>
                      <a:prstClr val="black">
                        <a:lumMod val="65000"/>
                        <a:lumOff val="35000"/>
                      </a:prstClr>
                    </a:solidFill>
                    <a:latin typeface="Cambria Math" panose="02040503050406030204" pitchFamily="18" charset="0"/>
                    <a:cs typeface="+mn-ea"/>
                    <a:sym typeface="Calibri" pitchFamily="34" charset="0"/>
                  </a:rPr>
                  <a:t>probabilities add to 1, we need estimate (r − 1) + (c − 1) parameters to</a:t>
                </a:r>
              </a:p>
              <a:p>
                <a:pPr lvl="0">
                  <a:defRPr/>
                </a:pPr>
                <a:r>
                  <a:rPr lang="en-US" altLang="zh-CN" sz="2800" dirty="0">
                    <a:solidFill>
                      <a:prstClr val="black">
                        <a:lumMod val="65000"/>
                        <a:lumOff val="35000"/>
                      </a:prstClr>
                    </a:solidFill>
                    <a:latin typeface="Cambria Math" panose="02040503050406030204" pitchFamily="18" charset="0"/>
                    <a:cs typeface="+mn-ea"/>
                    <a:sym typeface="Calibri" pitchFamily="34" charset="0"/>
                  </a:rPr>
                  <a:t>give the marginal probabilities that determine the expected counts, so the</a:t>
                </a:r>
              </a:p>
              <a:p>
                <a:pPr lvl="0">
                  <a:defRPr/>
                </a:pPr>
                <a:r>
                  <a:rPr lang="en-US" altLang="zh-CN" sz="2800" dirty="0">
                    <a:solidFill>
                      <a:prstClr val="black">
                        <a:lumMod val="65000"/>
                        <a:lumOff val="35000"/>
                      </a:prstClr>
                    </a:solidFill>
                    <a:latin typeface="Cambria Math" panose="02040503050406030204" pitchFamily="18" charset="0"/>
                    <a:cs typeface="+mn-ea"/>
                    <a:sym typeface="Calibri" pitchFamily="34" charset="0"/>
                  </a:rPr>
                  <a:t>degrees of freedom for the chi-square test statistic are</a:t>
                </a:r>
              </a:p>
              <a:p>
                <a:pPr lvl="0">
                  <a:defRPr/>
                </a:pPr>
                <a14:m>
                  <m:oMathPara xmlns:m="http://schemas.openxmlformats.org/officeDocument/2006/math">
                    <m:oMathParaPr>
                      <m:jc m:val="centerGroup"/>
                    </m:oMathParaPr>
                    <m:oMath xmlns:m="http://schemas.openxmlformats.org/officeDocument/2006/math">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Calibri" pitchFamily="34" charset="0"/>
                        </a:rPr>
                        <m:t>𝑟𝑐</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Calibri" pitchFamily="34" charset="0"/>
                        </a:rPr>
                        <m:t>−</m:t>
                      </m:r>
                      <m:d>
                        <m:dPr>
                          <m:begChr m:val="["/>
                          <m:endChr m:val="]"/>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Calibri" pitchFamily="34" charset="0"/>
                            </a:rPr>
                          </m:ctrlPr>
                        </m:dPr>
                        <m:e>
                          <m:d>
                            <m:d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Calibri" pitchFamily="34" charset="0"/>
                                </a:rPr>
                              </m:ctrlPr>
                            </m:d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Calibri" pitchFamily="34" charset="0"/>
                                </a:rPr>
                                <m:t>𝑟</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Calibri" pitchFamily="34" charset="0"/>
                                </a:rPr>
                                <m:t>−1</m:t>
                              </m:r>
                            </m:e>
                          </m:d>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Calibri" pitchFamily="34" charset="0"/>
                            </a:rPr>
                            <m:t>+</m:t>
                          </m:r>
                          <m:d>
                            <m:d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Calibri" pitchFamily="34" charset="0"/>
                                </a:rPr>
                              </m:ctrlPr>
                            </m:d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Calibri" pitchFamily="34" charset="0"/>
                                </a:rPr>
                                <m:t>𝑐</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Calibri" pitchFamily="34" charset="0"/>
                                </a:rPr>
                                <m:t>−1</m:t>
                              </m:r>
                            </m:e>
                          </m:d>
                        </m:e>
                      </m:d>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Calibri" pitchFamily="34" charset="0"/>
                        </a:rPr>
                        <m:t>−1=</m:t>
                      </m:r>
                      <m:d>
                        <m:d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Calibri" pitchFamily="34" charset="0"/>
                            </a:rPr>
                          </m:ctrlPr>
                        </m:dPr>
                        <m:e>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Calibri" pitchFamily="34" charset="0"/>
                            </a:rPr>
                            <m:t>𝑟</m:t>
                          </m:r>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Calibri" pitchFamily="34" charset="0"/>
                            </a:rPr>
                            <m:t>−1</m:t>
                          </m:r>
                        </m:e>
                      </m:d>
                      <m: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Calibri" pitchFamily="34" charset="0"/>
                        </a:rPr>
                        <m:t>×</m:t>
                      </m:r>
                      <m:d>
                        <m:dPr>
                          <m:ctrlPr>
                            <a:rPr kumimoji="0" lang="en-US" altLang="zh-CN" sz="2800" b="0" i="1"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Calibri" pitchFamily="34" charset="0"/>
                            </a:rPr>
                          </m:ctrlPr>
                        </m:dPr>
                        <m:e>
                          <m:r>
                            <m:rPr>
                              <m:sty m:val="p"/>
                            </m:rP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Calibri" pitchFamily="34" charset="0"/>
                            </a:rPr>
                            <m:t>c</m:t>
                          </m:r>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Calibri" pitchFamily="34" charset="0"/>
                            </a:rPr>
                            <m:t>−1</m:t>
                          </m:r>
                        </m:e>
                      </m:d>
                      <m:r>
                        <a:rPr kumimoji="0" lang="en-US" altLang="zh-CN" sz="2800" b="0" i="0" u="none" strike="noStrike" kern="120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Calibri" pitchFamily="34" charset="0"/>
                        </a:rPr>
                        <m:t>.</m:t>
                      </m:r>
                    </m:oMath>
                  </m:oMathPara>
                </a14:m>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Calibri" pitchFamily="34" charset="0"/>
                </a:endParaRPr>
              </a:p>
              <a:p>
                <a:pPr lvl="0">
                  <a:defRPr/>
                </a:pP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Calibri" pitchFamily="34" charset="0"/>
                  </a:rPr>
                  <a:t>The test statistic is </a:t>
                </a:r>
              </a:p>
              <a:p>
                <a:pPr lvl="0">
                  <a:defRPr/>
                </a:pPr>
                <a14:m>
                  <m:oMathPara xmlns:m="http://schemas.openxmlformats.org/officeDocument/2006/math">
                    <m:oMathParaPr>
                      <m:jc m:val="centerGroup"/>
                    </m:oMathParaPr>
                    <m:oMath xmlns:m="http://schemas.openxmlformats.org/officeDocument/2006/math">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nary>
                        <m:naryPr>
                          <m:chr m:val="∑"/>
                          <m:ctrlPr>
                            <a:rPr lang="en-US" altLang="zh-CN" sz="280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3"/>
                            </m:r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𝑟</m:t>
                          </m:r>
                        </m:sup>
                        <m:e>
                          <m:nary>
                            <m:naryPr>
                              <m:chr m:val="∑"/>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naryPr>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𝑗</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𝑐</m:t>
                              </m:r>
                            </m:sup>
                            <m:e>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sSup>
                                    <m:sSup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d>
                                        <m:d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e>
                                            <m:sub>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800" b="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𝑗</m:t>
                                              </m:r>
                                            </m:sub>
                                          </m:sSub>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sSub>
                                            <m:sSubPr>
                                              <m:ctrlPr>
                                                <a:rPr lang="en-US" altLang="zh-CN" sz="2800" i="1">
                                                  <a:solidFill>
                                                    <a:prstClr val="black">
                                                      <a:lumMod val="65000"/>
                                                      <a:lumOff val="35000"/>
                                                    </a:prstClr>
                                                  </a:solidFill>
                                                  <a:latin typeface="Cambria Math" panose="02040503050406030204" pitchFamily="18" charset="0"/>
                                                  <a:cs typeface="+mn-ea"/>
                                                  <a:sym typeface="Calibri" pitchFamily="34" charset="0"/>
                                                </a:rPr>
                                              </m:ctrlPr>
                                            </m:sSubPr>
                                            <m:e>
                                              <m:acc>
                                                <m:accPr>
                                                  <m:chr m:val="̂"/>
                                                  <m:ctrlPr>
                                                    <a:rPr lang="en-US" altLang="zh-CN" sz="2800" i="1">
                                                      <a:solidFill>
                                                        <a:prstClr val="black">
                                                          <a:lumMod val="65000"/>
                                                          <a:lumOff val="35000"/>
                                                        </a:prstClr>
                                                      </a:solidFill>
                                                      <a:latin typeface="Cambria Math" panose="02040503050406030204" pitchFamily="18" charset="0"/>
                                                      <a:cs typeface="+mn-ea"/>
                                                      <a:sym typeface="Calibri" pitchFamily="34" charset="0"/>
                                                    </a:rPr>
                                                  </m:ctrlPr>
                                                </m:accPr>
                                                <m:e>
                                                  <m:r>
                                                    <a:rPr lang="en-US" altLang="zh-CN" sz="2800" i="1">
                                                      <a:solidFill>
                                                        <a:prstClr val="black">
                                                          <a:lumMod val="65000"/>
                                                          <a:lumOff val="35000"/>
                                                        </a:prstClr>
                                                      </a:solidFill>
                                                      <a:latin typeface="Cambria Math" panose="02040503050406030204" pitchFamily="18" charset="0"/>
                                                      <a:cs typeface="+mn-ea"/>
                                                      <a:sym typeface="Calibri" pitchFamily="34" charset="0"/>
                                                    </a:rPr>
                                                    <m:t>𝑝</m:t>
                                                  </m:r>
                                                </m:e>
                                              </m:acc>
                                            </m:e>
                                            <m:sub>
                                              <m:r>
                                                <a:rPr lang="en-US" altLang="zh-CN" sz="2800" i="1">
                                                  <a:solidFill>
                                                    <a:prstClr val="black">
                                                      <a:lumMod val="65000"/>
                                                      <a:lumOff val="35000"/>
                                                    </a:prstClr>
                                                  </a:solidFill>
                                                  <a:latin typeface="Cambria Math" panose="02040503050406030204" pitchFamily="18" charset="0"/>
                                                  <a:cs typeface="+mn-ea"/>
                                                  <a:sym typeface="Calibri" pitchFamily="34" charset="0"/>
                                                </a:rPr>
                                                <m:t>𝑖𝑗</m:t>
                                              </m:r>
                                            </m:sub>
                                          </m:sSub>
                                        </m:e>
                                      </m:d>
                                    </m:e>
                                    <m:sup>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num>
                                <m:den>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sSub>
                                    <m:sSubPr>
                                      <m:ctrlPr>
                                        <a:rPr lang="en-US" altLang="zh-CN" sz="2800" i="1">
                                          <a:solidFill>
                                            <a:prstClr val="black">
                                              <a:lumMod val="65000"/>
                                              <a:lumOff val="35000"/>
                                            </a:prstClr>
                                          </a:solidFill>
                                          <a:latin typeface="Cambria Math" panose="02040503050406030204" pitchFamily="18" charset="0"/>
                                          <a:cs typeface="+mn-ea"/>
                                          <a:sym typeface="Calibri" pitchFamily="34" charset="0"/>
                                        </a:rPr>
                                      </m:ctrlPr>
                                    </m:sSubPr>
                                    <m:e>
                                      <m:acc>
                                        <m:accPr>
                                          <m:chr m:val="̂"/>
                                          <m:ctrlPr>
                                            <a:rPr lang="en-US" altLang="zh-CN" sz="2800" i="1">
                                              <a:solidFill>
                                                <a:prstClr val="black">
                                                  <a:lumMod val="65000"/>
                                                  <a:lumOff val="35000"/>
                                                </a:prstClr>
                                              </a:solidFill>
                                              <a:latin typeface="Cambria Math" panose="02040503050406030204" pitchFamily="18" charset="0"/>
                                              <a:cs typeface="+mn-ea"/>
                                              <a:sym typeface="Calibri" pitchFamily="34" charset="0"/>
                                            </a:rPr>
                                          </m:ctrlPr>
                                        </m:accPr>
                                        <m:e>
                                          <m:r>
                                            <a:rPr lang="en-US" altLang="zh-CN" sz="2800" i="1">
                                              <a:solidFill>
                                                <a:prstClr val="black">
                                                  <a:lumMod val="65000"/>
                                                  <a:lumOff val="35000"/>
                                                </a:prstClr>
                                              </a:solidFill>
                                              <a:latin typeface="Cambria Math" panose="02040503050406030204" pitchFamily="18" charset="0"/>
                                              <a:cs typeface="+mn-ea"/>
                                              <a:sym typeface="Calibri" pitchFamily="34" charset="0"/>
                                            </a:rPr>
                                            <m:t>𝑝</m:t>
                                          </m:r>
                                        </m:e>
                                      </m:acc>
                                    </m:e>
                                    <m:sub>
                                      <m:r>
                                        <a:rPr lang="en-US" altLang="zh-CN" sz="2800" i="1">
                                          <a:solidFill>
                                            <a:prstClr val="black">
                                              <a:lumMod val="65000"/>
                                              <a:lumOff val="35000"/>
                                            </a:prstClr>
                                          </a:solidFill>
                                          <a:latin typeface="Cambria Math" panose="02040503050406030204" pitchFamily="18" charset="0"/>
                                          <a:cs typeface="+mn-ea"/>
                                          <a:sym typeface="Calibri" pitchFamily="34" charset="0"/>
                                        </a:rPr>
                                        <m:t>𝑖𝑗</m:t>
                                      </m:r>
                                    </m:sub>
                                  </m:sSub>
                                </m:den>
                              </m:f>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nary>
                                <m:naryPr>
                                  <m:chr m:val="∑"/>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3"/>
                                    </m:r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𝑟</m:t>
                                  </m:r>
                                </m:sup>
                                <m:e>
                                  <m:nary>
                                    <m:naryPr>
                                      <m:chr m:val="∑"/>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naryPr>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𝑗</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𝑐</m:t>
                                      </m:r>
                                    </m:sup>
                                    <m:e>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sSup>
                                            <m:sSup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d>
                                                <m:d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𝑛</m:t>
                                                      </m:r>
                                                    </m:e>
                                                    <m:sub>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𝑖𝑗</m:t>
                                                      </m:r>
                                                    </m:sub>
                                                  </m:sSub>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ctrlPr>
                                                    </m:fPr>
                                                    <m:num>
                                                      <m:sSub>
                                                        <m:sSubPr>
                                                          <m:ctrlPr>
                                                            <a:rPr lang="en-US" altLang="zh-CN" sz="2800" i="1">
                                                              <a:solidFill>
                                                                <a:prstClr val="black">
                                                                  <a:lumMod val="65000"/>
                                                                  <a:lumOff val="35000"/>
                                                                </a:prstClr>
                                                              </a:solidFill>
                                                              <a:latin typeface="Cambria Math" panose="02040503050406030204" pitchFamily="18" charset="0"/>
                                                              <a:cs typeface="+mn-ea"/>
                                                              <a:sym typeface="Calibri" pitchFamily="34" charset="0"/>
                                                            </a:rPr>
                                                          </m:ctrlPr>
                                                        </m:sSubPr>
                                                        <m:e>
                                                          <m:r>
                                                            <a:rPr lang="en-US" altLang="zh-CN" sz="2800" i="1">
                                                              <a:solidFill>
                                                                <a:prstClr val="black">
                                                                  <a:lumMod val="65000"/>
                                                                  <a:lumOff val="35000"/>
                                                                </a:prstClr>
                                                              </a:solidFill>
                                                              <a:latin typeface="Cambria Math" panose="02040503050406030204" pitchFamily="18" charset="0"/>
                                                              <a:cs typeface="+mn-ea"/>
                                                              <a:sym typeface="Calibri" pitchFamily="34" charset="0"/>
                                                            </a:rPr>
                                                            <m:t>𝑛</m:t>
                                                          </m:r>
                                                        </m:e>
                                                        <m:sub>
                                                          <m:r>
                                                            <a:rPr lang="en-US" altLang="zh-CN" sz="2800" i="1">
                                                              <a:solidFill>
                                                                <a:prstClr val="black">
                                                                  <a:lumMod val="65000"/>
                                                                  <a:lumOff val="35000"/>
                                                                </a:prstClr>
                                                              </a:solidFill>
                                                              <a:latin typeface="Cambria Math" panose="02040503050406030204" pitchFamily="18" charset="0"/>
                                                              <a:cs typeface="+mn-ea"/>
                                                              <a:sym typeface="Calibri" pitchFamily="34" charset="0"/>
                                                            </a:rPr>
                                                            <m:t>𝑖</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m:t>
                                                          </m:r>
                                                        </m:sub>
                                                      </m:sSub>
                                                      <m:r>
                                                        <m:rPr>
                                                          <m:nor/>
                                                        </m:rPr>
                                                        <a:rPr lang="en-US" altLang="zh-CN" sz="2800" dirty="0">
                                                          <a:solidFill>
                                                            <a:prstClr val="black">
                                                              <a:lumMod val="65000"/>
                                                              <a:lumOff val="35000"/>
                                                            </a:prstClr>
                                                          </a:solidFill>
                                                          <a:cs typeface="+mn-ea"/>
                                                          <a:sym typeface="Calibri" pitchFamily="34" charset="0"/>
                                                        </a:rPr>
                                                        <m:t> </m:t>
                                                      </m:r>
                                                      <m:sSub>
                                                        <m:sSubPr>
                                                          <m:ctrlPr>
                                                            <a:rPr lang="en-US" altLang="zh-CN" sz="2800" i="1" dirty="0">
                                                              <a:solidFill>
                                                                <a:prstClr val="black">
                                                                  <a:lumMod val="65000"/>
                                                                  <a:lumOff val="35000"/>
                                                                </a:prstClr>
                                                              </a:solidFill>
                                                              <a:latin typeface="Cambria Math" panose="02040503050406030204" pitchFamily="18" charset="0"/>
                                                              <a:cs typeface="+mn-ea"/>
                                                              <a:sym typeface="Calibri" pitchFamily="34" charset="0"/>
                                                            </a:rPr>
                                                          </m:ctrlPr>
                                                        </m:sSubPr>
                                                        <m:e>
                                                          <m:r>
                                                            <a:rPr lang="en-US" altLang="zh-CN" sz="2800" i="1" dirty="0">
                                                              <a:solidFill>
                                                                <a:prstClr val="black">
                                                                  <a:lumMod val="65000"/>
                                                                  <a:lumOff val="35000"/>
                                                                </a:prstClr>
                                                              </a:solidFill>
                                                              <a:latin typeface="Cambria Math" panose="02040503050406030204" pitchFamily="18" charset="0"/>
                                                              <a:cs typeface="+mn-ea"/>
                                                              <a:sym typeface="Calibri" pitchFamily="34" charset="0"/>
                                                            </a:rPr>
                                                            <m:t>𝑛</m:t>
                                                          </m:r>
                                                        </m:e>
                                                        <m:sub>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m:t>
                                                          </m:r>
                                                          <m:r>
                                                            <a:rPr lang="en-US" altLang="zh-CN" sz="2800" i="1" dirty="0">
                                                              <a:solidFill>
                                                                <a:prstClr val="black">
                                                                  <a:lumMod val="65000"/>
                                                                  <a:lumOff val="35000"/>
                                                                </a:prstClr>
                                                              </a:solidFill>
                                                              <a:latin typeface="Cambria Math" panose="02040503050406030204" pitchFamily="18" charset="0"/>
                                                              <a:cs typeface="+mn-ea"/>
                                                              <a:sym typeface="Calibri" pitchFamily="34" charset="0"/>
                                                            </a:rPr>
                                                            <m:t>𝑗</m:t>
                                                          </m:r>
                                                        </m:sub>
                                                      </m:sSub>
                                                    </m:num>
                                                    <m:den>
                                                      <m:r>
                                                        <a:rPr lang="en-US" altLang="zh-CN" sz="2800" b="0" i="1" dirty="0" smtClean="0">
                                                          <a:solidFill>
                                                            <a:prstClr val="black">
                                                              <a:lumMod val="65000"/>
                                                              <a:lumOff val="35000"/>
                                                            </a:prstClr>
                                                          </a:solidFill>
                                                          <a:latin typeface="Cambria Math" panose="02040503050406030204" pitchFamily="18" charset="0"/>
                                                          <a:cs typeface="+mn-ea"/>
                                                          <a:sym typeface="Calibri" pitchFamily="34" charset="0"/>
                                                        </a:rPr>
                                                        <m:t>𝑛</m:t>
                                                      </m:r>
                                                    </m:den>
                                                  </m:f>
                                                </m:e>
                                              </m:d>
                                            </m:e>
                                            <m:sup>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num>
                                        <m:den>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ctrlPr>
                                            </m:fPr>
                                            <m:num>
                                              <m:sSub>
                                                <m:sSubPr>
                                                  <m:ctrlPr>
                                                    <a:rPr lang="en-US" altLang="zh-CN" sz="2800" i="1">
                                                      <a:solidFill>
                                                        <a:prstClr val="black">
                                                          <a:lumMod val="65000"/>
                                                          <a:lumOff val="35000"/>
                                                        </a:prstClr>
                                                      </a:solidFill>
                                                      <a:latin typeface="Cambria Math" panose="02040503050406030204" pitchFamily="18" charset="0"/>
                                                      <a:cs typeface="+mn-ea"/>
                                                      <a:sym typeface="Calibri" pitchFamily="34" charset="0"/>
                                                    </a:rPr>
                                                  </m:ctrlPr>
                                                </m:sSubPr>
                                                <m:e>
                                                  <m:r>
                                                    <a:rPr lang="en-US" altLang="zh-CN" sz="2800" i="1">
                                                      <a:solidFill>
                                                        <a:prstClr val="black">
                                                          <a:lumMod val="65000"/>
                                                          <a:lumOff val="35000"/>
                                                        </a:prstClr>
                                                      </a:solidFill>
                                                      <a:latin typeface="Cambria Math" panose="02040503050406030204" pitchFamily="18" charset="0"/>
                                                      <a:cs typeface="+mn-ea"/>
                                                      <a:sym typeface="Calibri" pitchFamily="34" charset="0"/>
                                                    </a:rPr>
                                                    <m:t>𝑛</m:t>
                                                  </m:r>
                                                </m:e>
                                                <m:sub>
                                                  <m:r>
                                                    <a:rPr lang="en-US" altLang="zh-CN" sz="2800" i="1">
                                                      <a:solidFill>
                                                        <a:prstClr val="black">
                                                          <a:lumMod val="65000"/>
                                                          <a:lumOff val="35000"/>
                                                        </a:prstClr>
                                                      </a:solidFill>
                                                      <a:latin typeface="Cambria Math" panose="02040503050406030204" pitchFamily="18" charset="0"/>
                                                      <a:cs typeface="+mn-ea"/>
                                                      <a:sym typeface="Calibri" pitchFamily="34" charset="0"/>
                                                    </a:rPr>
                                                    <m:t>𝑖</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m:t>
                                                  </m:r>
                                                </m:sub>
                                              </m:sSub>
                                              <m:r>
                                                <m:rPr>
                                                  <m:nor/>
                                                </m:rPr>
                                                <a:rPr lang="en-US" altLang="zh-CN" sz="2800" dirty="0">
                                                  <a:solidFill>
                                                    <a:prstClr val="black">
                                                      <a:lumMod val="65000"/>
                                                      <a:lumOff val="35000"/>
                                                    </a:prstClr>
                                                  </a:solidFill>
                                                  <a:cs typeface="+mn-ea"/>
                                                  <a:sym typeface="Calibri" pitchFamily="34" charset="0"/>
                                                </a:rPr>
                                                <m:t> </m:t>
                                              </m:r>
                                              <m:sSub>
                                                <m:sSubPr>
                                                  <m:ctrlPr>
                                                    <a:rPr lang="en-US" altLang="zh-CN" sz="2800" i="1" dirty="0">
                                                      <a:solidFill>
                                                        <a:prstClr val="black">
                                                          <a:lumMod val="65000"/>
                                                          <a:lumOff val="35000"/>
                                                        </a:prstClr>
                                                      </a:solidFill>
                                                      <a:latin typeface="Cambria Math" panose="02040503050406030204" pitchFamily="18" charset="0"/>
                                                      <a:cs typeface="+mn-ea"/>
                                                      <a:sym typeface="Calibri" pitchFamily="34" charset="0"/>
                                                    </a:rPr>
                                                  </m:ctrlPr>
                                                </m:sSubPr>
                                                <m:e>
                                                  <m:r>
                                                    <a:rPr lang="en-US" altLang="zh-CN" sz="2800" i="1" dirty="0">
                                                      <a:solidFill>
                                                        <a:prstClr val="black">
                                                          <a:lumMod val="65000"/>
                                                          <a:lumOff val="35000"/>
                                                        </a:prstClr>
                                                      </a:solidFill>
                                                      <a:latin typeface="Cambria Math" panose="02040503050406030204" pitchFamily="18" charset="0"/>
                                                      <a:cs typeface="+mn-ea"/>
                                                      <a:sym typeface="Calibri" pitchFamily="34" charset="0"/>
                                                    </a:rPr>
                                                    <m:t>𝑛</m:t>
                                                  </m:r>
                                                </m:e>
                                                <m:sub>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Calibri" pitchFamily="34" charset="0"/>
                                                    </a:rPr>
                                                    <m:t>∙</m:t>
                                                  </m:r>
                                                  <m:r>
                                                    <a:rPr lang="en-US" altLang="zh-CN" sz="2800" i="1" dirty="0">
                                                      <a:solidFill>
                                                        <a:prstClr val="black">
                                                          <a:lumMod val="65000"/>
                                                          <a:lumOff val="35000"/>
                                                        </a:prstClr>
                                                      </a:solidFill>
                                                      <a:latin typeface="Cambria Math" panose="02040503050406030204" pitchFamily="18" charset="0"/>
                                                      <a:cs typeface="+mn-ea"/>
                                                      <a:sym typeface="Calibri" pitchFamily="34" charset="0"/>
                                                    </a:rPr>
                                                    <m:t>𝑗</m:t>
                                                  </m:r>
                                                </m:sub>
                                              </m:sSub>
                                            </m:num>
                                            <m:den>
                                              <m:r>
                                                <a:rPr lang="en-US" altLang="zh-CN" sz="2800" b="0" i="1" dirty="0" smtClean="0">
                                                  <a:solidFill>
                                                    <a:prstClr val="black">
                                                      <a:lumMod val="65000"/>
                                                      <a:lumOff val="35000"/>
                                                    </a:prstClr>
                                                  </a:solidFill>
                                                  <a:latin typeface="Cambria Math" panose="02040503050406030204" pitchFamily="18" charset="0"/>
                                                  <a:cs typeface="+mn-ea"/>
                                                  <a:sym typeface="Calibri" pitchFamily="34" charset="0"/>
                                                </a:rPr>
                                                <m:t>𝑛</m:t>
                                              </m:r>
                                            </m:den>
                                          </m:f>
                                        </m:den>
                                      </m:f>
                                    </m:e>
                                  </m:nary>
                                </m:e>
                              </m:nary>
                            </m:e>
                          </m:nary>
                        </m:e>
                      </m:nary>
                    </m:oMath>
                  </m:oMathPara>
                </a14:m>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Calibri" pitchFamily="34" charset="0"/>
                </a:endParaRPr>
              </a:p>
            </p:txBody>
          </p:sp>
        </mc:Choice>
        <mc:Fallback xmlns="">
          <p:sp>
            <p:nvSpPr>
              <p:cNvPr id="3" name="文本框 2">
                <a:extLst>
                  <a:ext uri="{FF2B5EF4-FFF2-40B4-BE49-F238E27FC236}">
                    <a16:creationId xmlns:a16="http://schemas.microsoft.com/office/drawing/2014/main" id="{70B01915-4D01-5FC3-938D-5CAED71A9B7E}"/>
                  </a:ext>
                </a:extLst>
              </p:cNvPr>
              <p:cNvSpPr txBox="1">
                <a:spLocks noRot="1" noChangeAspect="1" noMove="1" noResize="1" noEditPoints="1" noAdjustHandles="1" noChangeArrowheads="1" noChangeShapeType="1" noTextEdit="1"/>
              </p:cNvSpPr>
              <p:nvPr/>
            </p:nvSpPr>
            <p:spPr>
              <a:xfrm>
                <a:off x="548641" y="1374879"/>
                <a:ext cx="11643359" cy="4193264"/>
              </a:xfrm>
              <a:prstGeom prst="rect">
                <a:avLst/>
              </a:prstGeom>
              <a:blipFill>
                <a:blip r:embed="rId3"/>
                <a:stretch>
                  <a:fillRect l="-1047" t="-16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0118731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1191999"/>
            <a:ext cx="11099855" cy="3539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r>
              <a:rPr kumimoji="0" lang="en-US" altLang="zh-CN" sz="28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微软雅黑" pitchFamily="34" charset="-122"/>
              </a:rPr>
              <a:t>Example 7.5.3</a:t>
            </a:r>
            <a:r>
              <a:rPr kumimoji="0" lang="zh-CN" altLang="en-US" sz="28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微软雅黑" pitchFamily="34" charset="-122"/>
              </a:rPr>
              <a:t> </a:t>
            </a: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 </a:t>
            </a: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Is age independent of the desire to ride a bicycle? A</a:t>
            </a: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random sample of 395 people were surveyed. Each person was asked their interest in riding a bicycle (Variable X) and their age (Variable Y ). The data that resulted from the survey is summarized in the following table. Is there evidence to conclude, at the 0.05 level, that the desire to ride a bicycle depends on age?</a:t>
            </a:r>
          </a:p>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7.5	Goodness of fit tests</a:t>
            </a:r>
          </a:p>
        </p:txBody>
      </p:sp>
      <p:pic>
        <p:nvPicPr>
          <p:cNvPr id="5" name="图片 4">
            <a:extLst>
              <a:ext uri="{FF2B5EF4-FFF2-40B4-BE49-F238E27FC236}">
                <a16:creationId xmlns:a16="http://schemas.microsoft.com/office/drawing/2014/main" id="{6CA7557F-C3C5-A27F-B1F2-794F82DD97EC}"/>
              </a:ext>
            </a:extLst>
          </p:cNvPr>
          <p:cNvPicPr>
            <a:picLocks noChangeAspect="1"/>
          </p:cNvPicPr>
          <p:nvPr/>
        </p:nvPicPr>
        <p:blipFill>
          <a:blip r:embed="rId3"/>
          <a:stretch>
            <a:fillRect/>
          </a:stretch>
        </p:blipFill>
        <p:spPr>
          <a:xfrm>
            <a:off x="2015056" y="3901006"/>
            <a:ext cx="7762875" cy="2314575"/>
          </a:xfrm>
          <a:prstGeom prst="rect">
            <a:avLst/>
          </a:prstGeom>
        </p:spPr>
      </p:pic>
    </p:spTree>
    <p:extLst>
      <p:ext uri="{BB962C8B-B14F-4D97-AF65-F5344CB8AC3E}">
        <p14:creationId xmlns:p14="http://schemas.microsoft.com/office/powerpoint/2010/main" val="86777555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1" y="1191999"/>
                <a:ext cx="11099855" cy="4020388"/>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r>
                  <a:rPr kumimoji="0" lang="en-US" altLang="zh-CN" sz="2800" b="1" i="1" u="none" strike="noStrike" kern="1200" cap="none" spc="0" normalizeH="0" baseline="0" noProof="0" dirty="0">
                    <a:ln>
                      <a:noFill/>
                    </a:ln>
                    <a:solidFill>
                      <a:srgbClr val="C00000"/>
                    </a:solidFill>
                    <a:effectLst/>
                    <a:uLnTx/>
                    <a:uFillTx/>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kumimoji="0" lang="en-US" altLang="zh-CN" sz="3200" b="1" i="0" u="none" strike="noStrike" kern="1200" cap="none" spc="0" normalizeH="0" baseline="0" noProof="0" dirty="0">
                    <a:ln>
                      <a:noFill/>
                    </a:ln>
                    <a:solidFill>
                      <a:srgbClr val="C00000"/>
                    </a:solidFill>
                    <a:effectLst/>
                    <a:uLnTx/>
                    <a:uFillTx/>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endPar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lvl="0">
                  <a:spcBef>
                    <a:spcPct val="0"/>
                  </a:spcBef>
                  <a:spcAft>
                    <a:spcPts val="1500"/>
                  </a:spcAft>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We are interested in conducting a test of independence for testing the null hypothesis:</a:t>
                </a:r>
              </a:p>
              <a:p>
                <a:pPr lvl="0">
                  <a:spcBef>
                    <a:spcPct val="0"/>
                  </a:spcBef>
                  <a:buNone/>
                </a:pPr>
                <a14:m>
                  <m:oMath xmlns:m="http://schemas.openxmlformats.org/officeDocument/2006/math">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sub>
                    </m:sSub>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Variable</a:t>
                </a:r>
                <a14:m>
                  <m:oMath xmlns:m="http://schemas.openxmlformats.org/officeDocument/2006/math">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is independent of variable </a:t>
                </a:r>
                <a14:m>
                  <m:oMath xmlns:m="http://schemas.openxmlformats.org/officeDocument/2006/math">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𝑌</m:t>
                    </m:r>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that is, </a:t>
                </a:r>
                <a14:m>
                  <m:oMath xmlns:m="http://schemas.openxmlformats.org/officeDocument/2006/math">
                    <m:sSub>
                      <m:sSubPr>
                        <m:ctrlPr>
                          <a:rPr lang="en-US" altLang="zh-CN" sz="2800" i="1">
                            <a:solidFill>
                              <a:prstClr val="black">
                                <a:lumMod val="65000"/>
                                <a:lumOff val="35000"/>
                              </a:prstClr>
                            </a:solidFill>
                            <a:latin typeface="Cambria Math" panose="02040503050406030204" pitchFamily="18" charset="0"/>
                            <a:cs typeface="+mn-ea"/>
                          </a:rPr>
                        </m:ctrlPr>
                      </m:sSubPr>
                      <m:e>
                        <m:r>
                          <a:rPr lang="en-US" altLang="zh-CN" sz="2800" b="0" i="1" smtClean="0">
                            <a:solidFill>
                              <a:prstClr val="black">
                                <a:lumMod val="65000"/>
                                <a:lumOff val="35000"/>
                              </a:prstClr>
                            </a:solidFill>
                            <a:latin typeface="Cambria Math" panose="02040503050406030204" pitchFamily="18" charset="0"/>
                            <a:cs typeface="+mn-ea"/>
                          </a:rPr>
                          <m:t> </m:t>
                        </m:r>
                        <m:r>
                          <a:rPr lang="en-US" altLang="zh-CN" sz="2800" i="1">
                            <a:solidFill>
                              <a:prstClr val="black">
                                <a:lumMod val="65000"/>
                                <a:lumOff val="35000"/>
                              </a:prstClr>
                            </a:solidFill>
                            <a:latin typeface="Cambria Math" panose="02040503050406030204" pitchFamily="18" charset="0"/>
                            <a:cs typeface="+mn-ea"/>
                          </a:rPr>
                          <m:t>𝑝</m:t>
                        </m:r>
                      </m:e>
                      <m:sub>
                        <m:r>
                          <a:rPr lang="en-US" altLang="zh-CN" sz="2800" i="1">
                            <a:solidFill>
                              <a:prstClr val="black">
                                <a:lumMod val="65000"/>
                                <a:lumOff val="35000"/>
                              </a:prstClr>
                            </a:solidFill>
                            <a:latin typeface="Cambria Math" panose="02040503050406030204" pitchFamily="18" charset="0"/>
                            <a:cs typeface="+mn-ea"/>
                          </a:rPr>
                          <m:t>𝑖𝑗</m:t>
                        </m:r>
                      </m:sub>
                    </m:sSub>
                  </m:oMath>
                </a14:m>
                <a:r>
                  <a:rPr lang="en-US" altLang="zh-CN" sz="2800" dirty="0">
                    <a:solidFill>
                      <a:prstClr val="black">
                        <a:lumMod val="65000"/>
                        <a:lumOff val="35000"/>
                      </a:prstClr>
                    </a:solidFill>
                    <a:latin typeface="Cambria Math" panose="02040503050406030204" pitchFamily="18" charset="0"/>
                    <a:cs typeface="+mn-ea"/>
                  </a:rPr>
                  <a:t> = </a:t>
                </a:r>
                <a14:m>
                  <m:oMath xmlns:m="http://schemas.openxmlformats.org/officeDocument/2006/math">
                    <m:sSub>
                      <m:sSubPr>
                        <m:ctrlPr>
                          <a:rPr lang="en-US" altLang="zh-CN" sz="2800" i="1">
                            <a:solidFill>
                              <a:prstClr val="black">
                                <a:lumMod val="65000"/>
                                <a:lumOff val="35000"/>
                              </a:prstClr>
                            </a:solidFill>
                            <a:latin typeface="Cambria Math" panose="02040503050406030204" pitchFamily="18" charset="0"/>
                            <a:cs typeface="+mn-ea"/>
                          </a:rPr>
                        </m:ctrlPr>
                      </m:sSubPr>
                      <m:e>
                        <m:r>
                          <a:rPr lang="en-US" altLang="zh-CN" sz="2800" i="1">
                            <a:solidFill>
                              <a:prstClr val="black">
                                <a:lumMod val="65000"/>
                                <a:lumOff val="35000"/>
                              </a:prstClr>
                            </a:solidFill>
                            <a:latin typeface="Cambria Math" panose="02040503050406030204" pitchFamily="18" charset="0"/>
                            <a:cs typeface="+mn-ea"/>
                          </a:rPr>
                          <m:t>𝑝</m:t>
                        </m:r>
                      </m:e>
                      <m:sub>
                        <m:r>
                          <a:rPr lang="en-US" altLang="zh-CN" sz="2800" i="1">
                            <a:solidFill>
                              <a:prstClr val="black">
                                <a:lumMod val="65000"/>
                                <a:lumOff val="35000"/>
                              </a:prstClr>
                            </a:solidFill>
                            <a:latin typeface="Cambria Math" panose="02040503050406030204" pitchFamily="18" charset="0"/>
                            <a:cs typeface="+mn-ea"/>
                          </a:rPr>
                          <m:t>𝑖</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rPr>
                          <m:t>∙</m:t>
                        </m:r>
                      </m:sub>
                    </m:sSub>
                  </m:oMath>
                </a14:m>
                <a:r>
                  <a:rPr lang="en-US" altLang="zh-CN" sz="2800" dirty="0">
                    <a:solidFill>
                      <a:prstClr val="black">
                        <a:lumMod val="65000"/>
                        <a:lumOff val="35000"/>
                      </a:prstClr>
                    </a:solidFill>
                    <a:latin typeface="Cambria Math" panose="02040503050406030204" pitchFamily="18" charset="0"/>
                    <a:cs typeface="+mn-ea"/>
                  </a:rPr>
                  <a:t>×</a:t>
                </a:r>
                <a:r>
                  <a:rPr lang="en-US" altLang="zh-CN" sz="2800" dirty="0">
                    <a:solidFill>
                      <a:prstClr val="black">
                        <a:lumMod val="65000"/>
                        <a:lumOff val="35000"/>
                      </a:prstClr>
                    </a:solidFill>
                    <a:cs typeface="+mn-ea"/>
                  </a:rPr>
                  <a:t> </a:t>
                </a:r>
                <a14:m>
                  <m:oMath xmlns:m="http://schemas.openxmlformats.org/officeDocument/2006/math">
                    <m:sSub>
                      <m:sSubPr>
                        <m:ctrlPr>
                          <a:rPr lang="en-US" altLang="zh-CN" sz="2800" i="1" dirty="0">
                            <a:solidFill>
                              <a:prstClr val="black">
                                <a:lumMod val="65000"/>
                                <a:lumOff val="35000"/>
                              </a:prstClr>
                            </a:solidFill>
                            <a:latin typeface="Cambria Math" panose="02040503050406030204" pitchFamily="18" charset="0"/>
                            <a:cs typeface="+mn-ea"/>
                          </a:rPr>
                        </m:ctrlPr>
                      </m:sSubPr>
                      <m:e>
                        <m:r>
                          <a:rPr lang="en-US" altLang="zh-CN" sz="2800" i="1" dirty="0">
                            <a:solidFill>
                              <a:prstClr val="black">
                                <a:lumMod val="65000"/>
                                <a:lumOff val="35000"/>
                              </a:prstClr>
                            </a:solidFill>
                            <a:latin typeface="Cambria Math" panose="02040503050406030204" pitchFamily="18" charset="0"/>
                            <a:cs typeface="+mn-ea"/>
                          </a:rPr>
                          <m:t>𝑝</m:t>
                        </m:r>
                      </m:e>
                      <m:sub>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rPr>
                          <m:t>∙</m:t>
                        </m:r>
                        <m:r>
                          <a:rPr lang="en-US" altLang="zh-CN" sz="2800" i="1" dirty="0">
                            <a:solidFill>
                              <a:prstClr val="black">
                                <a:lumMod val="65000"/>
                                <a:lumOff val="35000"/>
                              </a:prstClr>
                            </a:solidFill>
                            <a:latin typeface="Cambria Math" panose="02040503050406030204" pitchFamily="18" charset="0"/>
                            <a:cs typeface="+mn-ea"/>
                          </a:rPr>
                          <m:t>𝑗</m:t>
                        </m:r>
                      </m:sub>
                    </m:sSub>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a:t>
                </a:r>
              </a:p>
              <a:p>
                <a:pPr lvl="0">
                  <a:spcBef>
                    <a:spcPct val="0"/>
                  </a:spcBef>
                  <a:spcAft>
                    <a:spcPts val="1500"/>
                  </a:spcAft>
                  <a:buNone/>
                </a:pPr>
                <a14:m>
                  <m:oMath xmlns:m="http://schemas.openxmlformats.org/officeDocument/2006/math">
                    <m:sSub>
                      <m:sSub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𝐻</m:t>
                        </m:r>
                      </m:e>
                      <m: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Variable </a:t>
                </a:r>
                <a14:m>
                  <m:oMath xmlns:m="http://schemas.openxmlformats.org/officeDocument/2006/math">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𝑋</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is not independent of variable </a:t>
                </a:r>
                <a14:m>
                  <m:oMath xmlns:m="http://schemas.openxmlformats.org/officeDocument/2006/math">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𝑌</m:t>
                    </m:r>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a:t>
                </a: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Using the 0.05 level of significance, the critical value of </a:t>
                </a:r>
                <a14:m>
                  <m:oMath xmlns:m="http://schemas.openxmlformats.org/officeDocument/2006/math">
                    <m:sSup>
                      <m:sSup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with </a:t>
                </a: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(2−1)×(4 − 1) = 3 degrees of freedom is 7.815. The decision rule is “</a:t>
                </a:r>
                <a:r>
                  <a:rPr lang="en-US" altLang="zh-CN" sz="2800" b="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reject H0 if </a:t>
                </a:r>
                <a14:m>
                  <m:oMath xmlns:m="http://schemas.openxmlformats.org/officeDocument/2006/math">
                    <m:sSup>
                      <m:sSupPr>
                        <m:ctrlPr>
                          <a:rPr lang="en-US" altLang="zh-CN" sz="2800" b="1"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b="1"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𝝌</m:t>
                        </m:r>
                      </m:e>
                      <m:sup>
                        <m:r>
                          <a:rPr lang="en-US" altLang="zh-CN" sz="2800" b="1"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𝟐</m:t>
                        </m:r>
                      </m:sup>
                    </m:sSup>
                  </m:oMath>
                </a14:m>
                <a:r>
                  <a:rPr lang="en-US" altLang="zh-CN" sz="2800" b="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&gt; 7.815; otherwise do not reject H0</a:t>
                </a: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a:t>
                </a:r>
              </a:p>
            </p:txBody>
          </p:sp>
        </mc:Choice>
        <mc:Fallback xmlns="">
          <p:sp>
            <p:nvSpPr>
              <p:cNvPr id="27" name="矩形 47"/>
              <p:cNvSpPr>
                <a:spLocks noRot="1" noChangeAspect="1" noMove="1" noResize="1" noEditPoints="1" noAdjustHandles="1" noChangeArrowheads="1" noChangeShapeType="1" noTextEdit="1"/>
              </p:cNvSpPr>
              <p:nvPr/>
            </p:nvSpPr>
            <p:spPr bwMode="auto">
              <a:xfrm>
                <a:off x="765041" y="1191999"/>
                <a:ext cx="11099855" cy="4020388"/>
              </a:xfrm>
              <a:prstGeom prst="rect">
                <a:avLst/>
              </a:prstGeom>
              <a:blipFill>
                <a:blip r:embed="rId3"/>
                <a:stretch>
                  <a:fillRect l="-1098" t="-1973" b="-364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7.5	Goodness of fit tests</a:t>
            </a:r>
          </a:p>
        </p:txBody>
      </p:sp>
    </p:spTree>
    <p:extLst>
      <p:ext uri="{BB962C8B-B14F-4D97-AF65-F5344CB8AC3E}">
        <p14:creationId xmlns:p14="http://schemas.microsoft.com/office/powerpoint/2010/main" val="14574761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1" y="1191999"/>
                <a:ext cx="11099855" cy="457586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spcBef>
                    <a:spcPct val="0"/>
                  </a:spcBef>
                  <a:buNone/>
                </a:pPr>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The</a:t>
                </a:r>
                <a:r>
                  <a:rPr kumimoji="0" lang="en-US" altLang="zh-CN" sz="2800" b="0" i="0" u="none" strike="noStrike" kern="1200" cap="none" spc="0" normalizeH="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 expected counts </a:t>
                </a:r>
                <a14:m>
                  <m:oMath xmlns:m="http://schemas.openxmlformats.org/officeDocument/2006/math">
                    <m:f>
                      <m:f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rPr>
                        </m:ctrlPr>
                      </m:fPr>
                      <m:num>
                        <m:sSub>
                          <m:sSubPr>
                            <m:ctrlPr>
                              <a:rPr lang="en-US" altLang="zh-CN" sz="2800" i="1">
                                <a:solidFill>
                                  <a:prstClr val="black">
                                    <a:lumMod val="65000"/>
                                    <a:lumOff val="35000"/>
                                  </a:prstClr>
                                </a:solidFill>
                                <a:latin typeface="Cambria Math" panose="02040503050406030204" pitchFamily="18" charset="0"/>
                                <a:cs typeface="+mn-ea"/>
                              </a:rPr>
                            </m:ctrlPr>
                          </m:sSubPr>
                          <m:e>
                            <m:r>
                              <a:rPr lang="en-US" altLang="zh-CN" sz="2800" i="1">
                                <a:solidFill>
                                  <a:prstClr val="black">
                                    <a:lumMod val="65000"/>
                                    <a:lumOff val="35000"/>
                                  </a:prstClr>
                                </a:solidFill>
                                <a:latin typeface="Cambria Math" panose="02040503050406030204" pitchFamily="18" charset="0"/>
                                <a:cs typeface="+mn-ea"/>
                              </a:rPr>
                              <m:t>𝑛</m:t>
                            </m:r>
                          </m:e>
                          <m:sub>
                            <m:r>
                              <a:rPr lang="en-US" altLang="zh-CN" sz="2800" i="1">
                                <a:solidFill>
                                  <a:prstClr val="black">
                                    <a:lumMod val="65000"/>
                                    <a:lumOff val="35000"/>
                                  </a:prstClr>
                                </a:solidFill>
                                <a:latin typeface="Cambria Math" panose="02040503050406030204" pitchFamily="18" charset="0"/>
                                <a:cs typeface="+mn-ea"/>
                              </a:rPr>
                              <m:t>𝑖</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rPr>
                              <m:t>∙</m:t>
                            </m:r>
                          </m:sub>
                        </m:sSub>
                        <m:r>
                          <m:rPr>
                            <m:nor/>
                          </m:rPr>
                          <a:rPr lang="en-US" altLang="zh-CN" sz="2800" dirty="0">
                            <a:solidFill>
                              <a:prstClr val="black">
                                <a:lumMod val="65000"/>
                                <a:lumOff val="35000"/>
                              </a:prstClr>
                            </a:solidFill>
                            <a:cs typeface="+mn-ea"/>
                          </a:rPr>
                          <m:t> </m:t>
                        </m:r>
                        <m:sSub>
                          <m:sSubPr>
                            <m:ctrlPr>
                              <a:rPr lang="en-US" altLang="zh-CN" sz="2800" i="1" dirty="0">
                                <a:solidFill>
                                  <a:prstClr val="black">
                                    <a:lumMod val="65000"/>
                                    <a:lumOff val="35000"/>
                                  </a:prstClr>
                                </a:solidFill>
                                <a:latin typeface="Cambria Math" panose="02040503050406030204" pitchFamily="18" charset="0"/>
                                <a:cs typeface="+mn-ea"/>
                              </a:rPr>
                            </m:ctrlPr>
                          </m:sSubPr>
                          <m:e>
                            <m:r>
                              <a:rPr lang="en-US" altLang="zh-CN" sz="2800" i="1" dirty="0">
                                <a:solidFill>
                                  <a:prstClr val="black">
                                    <a:lumMod val="65000"/>
                                    <a:lumOff val="35000"/>
                                  </a:prstClr>
                                </a:solidFill>
                                <a:latin typeface="Cambria Math" panose="02040503050406030204" pitchFamily="18" charset="0"/>
                                <a:cs typeface="+mn-ea"/>
                              </a:rPr>
                              <m:t>𝑛</m:t>
                            </m:r>
                          </m:e>
                          <m:sub>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rPr>
                              <m:t>∙</m:t>
                            </m:r>
                            <m:r>
                              <a:rPr lang="en-US" altLang="zh-CN" sz="2800" i="1" dirty="0">
                                <a:solidFill>
                                  <a:prstClr val="black">
                                    <a:lumMod val="65000"/>
                                    <a:lumOff val="35000"/>
                                  </a:prstClr>
                                </a:solidFill>
                                <a:latin typeface="Cambria Math" panose="02040503050406030204" pitchFamily="18" charset="0"/>
                                <a:cs typeface="+mn-ea"/>
                              </a:rPr>
                              <m:t>𝑗</m:t>
                            </m:r>
                          </m:sub>
                        </m:sSub>
                      </m:num>
                      <m:den>
                        <m:r>
                          <a:rPr lang="en-US" altLang="zh-CN" sz="2800" i="1" dirty="0">
                            <a:solidFill>
                              <a:prstClr val="black">
                                <a:lumMod val="65000"/>
                                <a:lumOff val="35000"/>
                              </a:prstClr>
                            </a:solidFill>
                            <a:latin typeface="Cambria Math" panose="02040503050406030204" pitchFamily="18" charset="0"/>
                            <a:cs typeface="+mn-ea"/>
                          </a:rPr>
                          <m:t>𝑛</m:t>
                        </m:r>
                      </m:den>
                    </m:f>
                  </m:oMath>
                </a14:m>
                <a:r>
                  <a:rPr kumimoji="0" lang="en-US" altLang="zh-CN" sz="2800" b="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 are reported in the following table. The test statistic</a:t>
                </a:r>
                <a:r>
                  <a:rPr kumimoji="0" lang="en-US" altLang="zh-CN" sz="2800" b="0" i="0" u="none" strike="noStrike" kern="1200" cap="none" spc="0" normalizeH="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rPr>
                  <a:t> value is</a:t>
                </a:r>
                <a14:m>
                  <m:oMath xmlns:m="http://schemas.openxmlformats.org/officeDocument/2006/math">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a:rPr lang="zh-CN" altLang="en-US" sz="2800" b="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b="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=8.006&gt;7.815.</m:t>
                    </m:r>
                  </m:oMath>
                </a14:m>
                <a:endParaRPr lang="en-US" altLang="zh-CN" sz="2800" b="0" i="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We reject the null hypothesis H0. There is sufficient evidence at the 0.05</a:t>
                </a: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level to conclude that the desire to ride a bicycle depends on age.</a:t>
                </a:r>
              </a:p>
              <a:p>
                <a:pPr lvl="0">
                  <a:spcBef>
                    <a:spcPct val="0"/>
                  </a:spcBef>
                  <a:buNone/>
                </a:pPr>
                <a:endParaRPr kumimoji="0" lang="en-US" altLang="zh-CN" sz="280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In this case, the P-value is the probability that we would observe a </a:t>
                </a:r>
                <a14:m>
                  <m:oMath xmlns:m="http://schemas.openxmlformats.org/officeDocument/2006/math">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d>
                      <m:dPr>
                        <m:ctrlP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3</m:t>
                        </m:r>
                      </m:e>
                    </m:d>
                    <m:r>
                      <a:rPr lang="en-US" altLang="zh-CN" sz="28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random variable more extreme than 8.006.</a:t>
                </a:r>
              </a:p>
              <a:p>
                <a:pPr lvl="0">
                  <a:spcBef>
                    <a:spcPct val="0"/>
                  </a:spcBef>
                  <a:buNone/>
                </a:pPr>
                <a14:m>
                  <m:oMathPara xmlns:m="http://schemas.openxmlformats.org/officeDocument/2006/math">
                    <m:oMathParaPr>
                      <m:jc m:val="centerGroup"/>
                    </m:oMathParaPr>
                    <m:oMath xmlns:m="http://schemas.openxmlformats.org/officeDocument/2006/math">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𝑝</m:t>
                      </m:r>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 </m:t>
                      </m:r>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𝑃</m:t>
                      </m:r>
                      <m:r>
                        <a:rPr lang="en-US" altLang="zh-CN" sz="2800" i="1" dirty="0"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a:rPr lang="zh-CN" altLang="en-US"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𝜒</m:t>
                          </m:r>
                        </m:e>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d>
                        <m:d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3</m:t>
                          </m:r>
                        </m:e>
                      </m:d>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8.006) = 0.04589 &lt; 0.05 = </m:t>
                      </m:r>
                      <m:r>
                        <a:rPr lang="en-US" altLang="zh-CN" sz="2800" i="1"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𝛼</m:t>
                      </m:r>
                    </m:oMath>
                  </m:oMathPara>
                </a14:m>
                <a:endPar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endParaRP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We reject the null hypothesis H0. The P-value approach yields the same</a:t>
                </a:r>
              </a:p>
              <a:p>
                <a:pPr lvl="0">
                  <a:spcBef>
                    <a:spcPct val="0"/>
                  </a:spcBef>
                  <a:buNone/>
                </a:pP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conclusion.</a:t>
                </a:r>
                <a:endParaRPr kumimoji="0" lang="en-US" altLang="zh-CN" sz="2800" i="0" u="none" strike="noStrike" kern="1200" cap="none" spc="0" normalizeH="0" baseline="0" noProof="0" dirty="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27" name="矩形 47"/>
              <p:cNvSpPr>
                <a:spLocks noRot="1" noChangeAspect="1" noMove="1" noResize="1" noEditPoints="1" noAdjustHandles="1" noChangeArrowheads="1" noChangeShapeType="1" noTextEdit="1"/>
              </p:cNvSpPr>
              <p:nvPr/>
            </p:nvSpPr>
            <p:spPr bwMode="auto">
              <a:xfrm>
                <a:off x="765041" y="1191999"/>
                <a:ext cx="11099855" cy="4575860"/>
              </a:xfrm>
              <a:prstGeom prst="rect">
                <a:avLst/>
              </a:prstGeom>
              <a:blipFill>
                <a:blip r:embed="rId3"/>
                <a:stretch>
                  <a:fillRect l="-1098" r="-659" b="-28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7.5	Goodness of fit tests</a:t>
            </a:r>
          </a:p>
        </p:txBody>
      </p:sp>
    </p:spTree>
    <p:extLst>
      <p:ext uri="{BB962C8B-B14F-4D97-AF65-F5344CB8AC3E}">
        <p14:creationId xmlns:p14="http://schemas.microsoft.com/office/powerpoint/2010/main" val="38627309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1191999"/>
            <a:ext cx="11099855" cy="5435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just">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 test statistic will be used in deciding whether or not to reject the null hypothesis. The test statistic is a value computed from the sample and converted into a standard score under the assumption that the null hypothesis is true. In many scenarios, there are standard ones that are used, like the Z-test, t-test, χ2-test. </a:t>
            </a:r>
          </a:p>
          <a:p>
            <a:pPr>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One way to decide whether to reject the null hypothesis is to determine whether the standardized test statistic falls within a rejection region of the sampling distribution. Here we apply the small probability events principle– unlikely events do not occur. </a:t>
            </a:r>
          </a:p>
          <a:p>
            <a:pPr>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The critical region (or rejection region) is the set of all values of the test statistic that cause us to reject the null hypothesis. A critical value separates the rejection region from the non-rejection region.</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12" name="标题 1">
            <a:extLst>
              <a:ext uri="{FF2B5EF4-FFF2-40B4-BE49-F238E27FC236}">
                <a16:creationId xmlns:a16="http://schemas.microsoft.com/office/drawing/2014/main" id="{B322A2A1-C1BB-C1A3-7E78-9ACF0E2D00DC}"/>
              </a:ext>
            </a:extLst>
          </p:cNvPr>
          <p:cNvSpPr txBox="1">
            <a:spLocks/>
          </p:cNvSpPr>
          <p:nvPr/>
        </p:nvSpPr>
        <p:spPr bwMode="auto">
          <a:xfrm>
            <a:off x="765041" y="381545"/>
            <a:ext cx="7107719" cy="81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2800" b="1" kern="1200">
                <a:solidFill>
                  <a:schemeClr val="tx1">
                    <a:lumMod val="75000"/>
                    <a:lumOff val="25000"/>
                  </a:schemeClr>
                </a:solidFill>
                <a:latin typeface="+mj-lt"/>
                <a:ea typeface="+mj-ea"/>
                <a:cs typeface="等线 Light"/>
              </a:defRPr>
            </a:lvl1pPr>
            <a:lvl2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2pPr>
            <a:lvl3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3pPr>
            <a:lvl4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4pPr>
            <a:lvl5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5pPr>
            <a:lvl6pPr marL="457200" algn="l" rtl="0" fontAlgn="base">
              <a:lnSpc>
                <a:spcPct val="90000"/>
              </a:lnSpc>
              <a:spcBef>
                <a:spcPct val="0"/>
              </a:spcBef>
              <a:spcAft>
                <a:spcPct val="0"/>
              </a:spcAft>
              <a:defRPr sz="4400">
                <a:solidFill>
                  <a:schemeClr val="tx1"/>
                </a:solidFill>
                <a:latin typeface="等线 Light"/>
                <a:ea typeface="等线 Light"/>
                <a:cs typeface="等线 Light"/>
              </a:defRPr>
            </a:lvl6pPr>
            <a:lvl7pPr marL="914400" algn="l" rtl="0" fontAlgn="base">
              <a:lnSpc>
                <a:spcPct val="90000"/>
              </a:lnSpc>
              <a:spcBef>
                <a:spcPct val="0"/>
              </a:spcBef>
              <a:spcAft>
                <a:spcPct val="0"/>
              </a:spcAft>
              <a:defRPr sz="4400">
                <a:solidFill>
                  <a:schemeClr val="tx1"/>
                </a:solidFill>
                <a:latin typeface="等线 Light"/>
                <a:ea typeface="等线 Light"/>
                <a:cs typeface="等线 Light"/>
              </a:defRPr>
            </a:lvl7pPr>
            <a:lvl8pPr marL="1371600" algn="l" rtl="0" fontAlgn="base">
              <a:lnSpc>
                <a:spcPct val="90000"/>
              </a:lnSpc>
              <a:spcBef>
                <a:spcPct val="0"/>
              </a:spcBef>
              <a:spcAft>
                <a:spcPct val="0"/>
              </a:spcAft>
              <a:defRPr sz="4400">
                <a:solidFill>
                  <a:schemeClr val="tx1"/>
                </a:solidFill>
                <a:latin typeface="等线 Light"/>
                <a:ea typeface="等线 Light"/>
                <a:cs typeface="等线 Light"/>
              </a:defRPr>
            </a:lvl8pPr>
            <a:lvl9pPr marL="1828800" algn="l" rtl="0" fontAlgn="base">
              <a:lnSpc>
                <a:spcPct val="90000"/>
              </a:lnSpc>
              <a:spcBef>
                <a:spcPct val="0"/>
              </a:spcBef>
              <a:spcAft>
                <a:spcPct val="0"/>
              </a:spcAft>
              <a:defRPr sz="4400">
                <a:solidFill>
                  <a:schemeClr val="tx1"/>
                </a:solidFill>
                <a:latin typeface="等线 Light"/>
                <a:ea typeface="等线 Light"/>
                <a:cs typeface="等线 Light"/>
              </a:defRPr>
            </a:lvl9pPr>
          </a:lstStyle>
          <a:p>
            <a:r>
              <a:rPr lang="en-US" altLang="zh-CN" sz="2400" dirty="0">
                <a:solidFill>
                  <a:schemeClr val="tx2"/>
                </a:solidFill>
                <a:latin typeface="+mj-ea"/>
                <a:cs typeface="+mn-ea"/>
              </a:rPr>
              <a:t>7.1	Basics of hypothesis testing</a:t>
            </a:r>
          </a:p>
        </p:txBody>
      </p:sp>
    </p:spTree>
    <p:extLst>
      <p:ext uri="{BB962C8B-B14F-4D97-AF65-F5344CB8AC3E}">
        <p14:creationId xmlns:p14="http://schemas.microsoft.com/office/powerpoint/2010/main" val="41493582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47"/>
          <p:cNvSpPr>
            <a:spLocks noChangeArrowheads="1"/>
          </p:cNvSpPr>
          <p:nvPr/>
        </p:nvSpPr>
        <p:spPr bwMode="auto">
          <a:xfrm>
            <a:off x="1130183" y="1152887"/>
            <a:ext cx="10422909" cy="1595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When conducting a test and make the decision, our conclusion based on the sample will be to either reject the null hypothesis or fail to reject it. There are four possible outcomes.</a:t>
            </a:r>
          </a:p>
        </p:txBody>
      </p:sp>
      <p:sp>
        <p:nvSpPr>
          <p:cNvPr id="9" name="标题 1">
            <a:extLst>
              <a:ext uri="{FF2B5EF4-FFF2-40B4-BE49-F238E27FC236}">
                <a16:creationId xmlns:a16="http://schemas.microsoft.com/office/drawing/2014/main" id="{B7D8A3D1-936A-721F-CDA5-656DCD8C1A58}"/>
              </a:ext>
            </a:extLst>
          </p:cNvPr>
          <p:cNvSpPr txBox="1">
            <a:spLocks/>
          </p:cNvSpPr>
          <p:nvPr/>
        </p:nvSpPr>
        <p:spPr bwMode="auto">
          <a:xfrm>
            <a:off x="765041" y="381545"/>
            <a:ext cx="7107719" cy="81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2800" b="1" kern="1200">
                <a:solidFill>
                  <a:schemeClr val="tx1">
                    <a:lumMod val="75000"/>
                    <a:lumOff val="25000"/>
                  </a:schemeClr>
                </a:solidFill>
                <a:latin typeface="+mj-lt"/>
                <a:ea typeface="+mj-ea"/>
                <a:cs typeface="等线 Light"/>
              </a:defRPr>
            </a:lvl1pPr>
            <a:lvl2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2pPr>
            <a:lvl3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3pPr>
            <a:lvl4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4pPr>
            <a:lvl5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5pPr>
            <a:lvl6pPr marL="457200" algn="l" rtl="0" fontAlgn="base">
              <a:lnSpc>
                <a:spcPct val="90000"/>
              </a:lnSpc>
              <a:spcBef>
                <a:spcPct val="0"/>
              </a:spcBef>
              <a:spcAft>
                <a:spcPct val="0"/>
              </a:spcAft>
              <a:defRPr sz="4400">
                <a:solidFill>
                  <a:schemeClr val="tx1"/>
                </a:solidFill>
                <a:latin typeface="等线 Light"/>
                <a:ea typeface="等线 Light"/>
                <a:cs typeface="等线 Light"/>
              </a:defRPr>
            </a:lvl6pPr>
            <a:lvl7pPr marL="914400" algn="l" rtl="0" fontAlgn="base">
              <a:lnSpc>
                <a:spcPct val="90000"/>
              </a:lnSpc>
              <a:spcBef>
                <a:spcPct val="0"/>
              </a:spcBef>
              <a:spcAft>
                <a:spcPct val="0"/>
              </a:spcAft>
              <a:defRPr sz="4400">
                <a:solidFill>
                  <a:schemeClr val="tx1"/>
                </a:solidFill>
                <a:latin typeface="等线 Light"/>
                <a:ea typeface="等线 Light"/>
                <a:cs typeface="等线 Light"/>
              </a:defRPr>
            </a:lvl7pPr>
            <a:lvl8pPr marL="1371600" algn="l" rtl="0" fontAlgn="base">
              <a:lnSpc>
                <a:spcPct val="90000"/>
              </a:lnSpc>
              <a:spcBef>
                <a:spcPct val="0"/>
              </a:spcBef>
              <a:spcAft>
                <a:spcPct val="0"/>
              </a:spcAft>
              <a:defRPr sz="4400">
                <a:solidFill>
                  <a:schemeClr val="tx1"/>
                </a:solidFill>
                <a:latin typeface="等线 Light"/>
                <a:ea typeface="等线 Light"/>
                <a:cs typeface="等线 Light"/>
              </a:defRPr>
            </a:lvl8pPr>
            <a:lvl9pPr marL="1828800" algn="l" rtl="0" fontAlgn="base">
              <a:lnSpc>
                <a:spcPct val="90000"/>
              </a:lnSpc>
              <a:spcBef>
                <a:spcPct val="0"/>
              </a:spcBef>
              <a:spcAft>
                <a:spcPct val="0"/>
              </a:spcAft>
              <a:defRPr sz="4400">
                <a:solidFill>
                  <a:schemeClr val="tx1"/>
                </a:solidFill>
                <a:latin typeface="等线 Light"/>
                <a:ea typeface="等线 Light"/>
                <a:cs typeface="等线 Light"/>
              </a:defRPr>
            </a:lvl9pPr>
          </a:lstStyle>
          <a:p>
            <a:r>
              <a:rPr lang="en-US" altLang="zh-CN" sz="2400" dirty="0">
                <a:solidFill>
                  <a:schemeClr val="tx2"/>
                </a:solidFill>
                <a:latin typeface="+mj-ea"/>
                <a:cs typeface="+mn-ea"/>
              </a:rPr>
              <a:t>7.1	Basics of hypothesis testing</a:t>
            </a:r>
          </a:p>
        </p:txBody>
      </p:sp>
      <p:pic>
        <p:nvPicPr>
          <p:cNvPr id="3" name="图片 2">
            <a:extLst>
              <a:ext uri="{FF2B5EF4-FFF2-40B4-BE49-F238E27FC236}">
                <a16:creationId xmlns:a16="http://schemas.microsoft.com/office/drawing/2014/main" id="{86B17B59-196D-0A5D-89BE-2E96AA204C11}"/>
              </a:ext>
            </a:extLst>
          </p:cNvPr>
          <p:cNvPicPr>
            <a:picLocks noChangeAspect="1"/>
          </p:cNvPicPr>
          <p:nvPr/>
        </p:nvPicPr>
        <p:blipFill>
          <a:blip r:embed="rId3"/>
          <a:stretch>
            <a:fillRect/>
          </a:stretch>
        </p:blipFill>
        <p:spPr>
          <a:xfrm>
            <a:off x="3218117" y="2748764"/>
            <a:ext cx="5508634" cy="2620323"/>
          </a:xfrm>
          <a:prstGeom prst="rect">
            <a:avLst/>
          </a:prstGeom>
        </p:spPr>
      </p:pic>
    </p:spTree>
    <p:extLst>
      <p:ext uri="{BB962C8B-B14F-4D97-AF65-F5344CB8AC3E}">
        <p14:creationId xmlns:p14="http://schemas.microsoft.com/office/powerpoint/2010/main" val="27279750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7"/>
          <p:cNvSpPr>
            <a:spLocks noChangeArrowheads="1"/>
          </p:cNvSpPr>
          <p:nvPr/>
        </p:nvSpPr>
        <p:spPr bwMode="auto">
          <a:xfrm>
            <a:off x="385643" y="1599192"/>
            <a:ext cx="10633926" cy="1595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 type I error occurs when rejecting the null hypothesis when it is actually true. The probability of making a type I error is α, the significance level.</a:t>
            </a:r>
          </a:p>
        </p:txBody>
      </p:sp>
      <p:sp>
        <p:nvSpPr>
          <p:cNvPr id="16" name="矩形 15"/>
          <p:cNvSpPr/>
          <p:nvPr/>
        </p:nvSpPr>
        <p:spPr>
          <a:xfrm>
            <a:off x="385643" y="1114672"/>
            <a:ext cx="3368212"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7.1.2</a:t>
            </a:r>
          </a:p>
        </p:txBody>
      </p:sp>
      <p:sp>
        <p:nvSpPr>
          <p:cNvPr id="6" name="标题 5">
            <a:extLst>
              <a:ext uri="{FF2B5EF4-FFF2-40B4-BE49-F238E27FC236}">
                <a16:creationId xmlns:a16="http://schemas.microsoft.com/office/drawing/2014/main" id="{B6117B65-1E52-A9B9-C767-8B039B69CF18}"/>
              </a:ext>
            </a:extLst>
          </p:cNvPr>
          <p:cNvSpPr>
            <a:spLocks noGrp="1"/>
          </p:cNvSpPr>
          <p:nvPr>
            <p:ph type="title"/>
          </p:nvPr>
        </p:nvSpPr>
        <p:spPr/>
        <p:txBody>
          <a:bodyPr/>
          <a:lstStyle/>
          <a:p>
            <a:endParaRPr lang="zh-CN" altLang="en-US"/>
          </a:p>
        </p:txBody>
      </p:sp>
      <p:sp>
        <p:nvSpPr>
          <p:cNvPr id="7" name="标题 1">
            <a:extLst>
              <a:ext uri="{FF2B5EF4-FFF2-40B4-BE49-F238E27FC236}">
                <a16:creationId xmlns:a16="http://schemas.microsoft.com/office/drawing/2014/main" id="{F941DA64-E236-4ABA-36F4-CE33C630F980}"/>
              </a:ext>
            </a:extLst>
          </p:cNvPr>
          <p:cNvSpPr txBox="1">
            <a:spLocks/>
          </p:cNvSpPr>
          <p:nvPr/>
        </p:nvSpPr>
        <p:spPr bwMode="auto">
          <a:xfrm>
            <a:off x="765041" y="381545"/>
            <a:ext cx="7107719" cy="81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2800" b="1" kern="1200">
                <a:solidFill>
                  <a:schemeClr val="tx1">
                    <a:lumMod val="75000"/>
                    <a:lumOff val="25000"/>
                  </a:schemeClr>
                </a:solidFill>
                <a:latin typeface="+mj-lt"/>
                <a:ea typeface="+mj-ea"/>
                <a:cs typeface="等线 Light"/>
              </a:defRPr>
            </a:lvl1pPr>
            <a:lvl2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2pPr>
            <a:lvl3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3pPr>
            <a:lvl4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4pPr>
            <a:lvl5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5pPr>
            <a:lvl6pPr marL="457200" algn="l" rtl="0" fontAlgn="base">
              <a:lnSpc>
                <a:spcPct val="90000"/>
              </a:lnSpc>
              <a:spcBef>
                <a:spcPct val="0"/>
              </a:spcBef>
              <a:spcAft>
                <a:spcPct val="0"/>
              </a:spcAft>
              <a:defRPr sz="4400">
                <a:solidFill>
                  <a:schemeClr val="tx1"/>
                </a:solidFill>
                <a:latin typeface="等线 Light"/>
                <a:ea typeface="等线 Light"/>
                <a:cs typeface="等线 Light"/>
              </a:defRPr>
            </a:lvl6pPr>
            <a:lvl7pPr marL="914400" algn="l" rtl="0" fontAlgn="base">
              <a:lnSpc>
                <a:spcPct val="90000"/>
              </a:lnSpc>
              <a:spcBef>
                <a:spcPct val="0"/>
              </a:spcBef>
              <a:spcAft>
                <a:spcPct val="0"/>
              </a:spcAft>
              <a:defRPr sz="4400">
                <a:solidFill>
                  <a:schemeClr val="tx1"/>
                </a:solidFill>
                <a:latin typeface="等线 Light"/>
                <a:ea typeface="等线 Light"/>
                <a:cs typeface="等线 Light"/>
              </a:defRPr>
            </a:lvl7pPr>
            <a:lvl8pPr marL="1371600" algn="l" rtl="0" fontAlgn="base">
              <a:lnSpc>
                <a:spcPct val="90000"/>
              </a:lnSpc>
              <a:spcBef>
                <a:spcPct val="0"/>
              </a:spcBef>
              <a:spcAft>
                <a:spcPct val="0"/>
              </a:spcAft>
              <a:defRPr sz="4400">
                <a:solidFill>
                  <a:schemeClr val="tx1"/>
                </a:solidFill>
                <a:latin typeface="等线 Light"/>
                <a:ea typeface="等线 Light"/>
                <a:cs typeface="等线 Light"/>
              </a:defRPr>
            </a:lvl8pPr>
            <a:lvl9pPr marL="1828800" algn="l" rtl="0" fontAlgn="base">
              <a:lnSpc>
                <a:spcPct val="90000"/>
              </a:lnSpc>
              <a:spcBef>
                <a:spcPct val="0"/>
              </a:spcBef>
              <a:spcAft>
                <a:spcPct val="0"/>
              </a:spcAft>
              <a:defRPr sz="4400">
                <a:solidFill>
                  <a:schemeClr val="tx1"/>
                </a:solidFill>
                <a:latin typeface="等线 Light"/>
                <a:ea typeface="等线 Light"/>
                <a:cs typeface="等线 Light"/>
              </a:defRPr>
            </a:lvl9pPr>
          </a:lstStyle>
          <a:p>
            <a:r>
              <a:rPr lang="en-US" altLang="zh-CN" sz="2400" dirty="0">
                <a:solidFill>
                  <a:schemeClr val="tx2"/>
                </a:solidFill>
                <a:latin typeface="+mj-ea"/>
                <a:cs typeface="+mn-ea"/>
              </a:rPr>
              <a:t>7.1	Basics of hypothesis testing</a:t>
            </a:r>
          </a:p>
        </p:txBody>
      </p:sp>
      <p:sp>
        <p:nvSpPr>
          <p:cNvPr id="2" name="矩形 47">
            <a:extLst>
              <a:ext uri="{FF2B5EF4-FFF2-40B4-BE49-F238E27FC236}">
                <a16:creationId xmlns:a16="http://schemas.microsoft.com/office/drawing/2014/main" id="{082A20F1-28DF-A418-B299-D085F3C8E490}"/>
              </a:ext>
            </a:extLst>
          </p:cNvPr>
          <p:cNvSpPr>
            <a:spLocks noChangeArrowheads="1"/>
          </p:cNvSpPr>
          <p:nvPr/>
        </p:nvSpPr>
        <p:spPr bwMode="auto">
          <a:xfrm>
            <a:off x="438293" y="3703236"/>
            <a:ext cx="10633926" cy="107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 type II error occurs when failing to reject the null hypothesis, when it is actually false. The probability of making a type II error is β.</a:t>
            </a:r>
          </a:p>
        </p:txBody>
      </p:sp>
      <p:sp>
        <p:nvSpPr>
          <p:cNvPr id="3" name="矩形 2">
            <a:extLst>
              <a:ext uri="{FF2B5EF4-FFF2-40B4-BE49-F238E27FC236}">
                <a16:creationId xmlns:a16="http://schemas.microsoft.com/office/drawing/2014/main" id="{E15C3DEE-C267-DE56-57E7-FF87065DD02D}"/>
              </a:ext>
            </a:extLst>
          </p:cNvPr>
          <p:cNvSpPr/>
          <p:nvPr/>
        </p:nvSpPr>
        <p:spPr>
          <a:xfrm>
            <a:off x="438293" y="3218716"/>
            <a:ext cx="3368212"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7.1.3</a:t>
            </a:r>
          </a:p>
        </p:txBody>
      </p:sp>
      <p:sp>
        <p:nvSpPr>
          <p:cNvPr id="4" name="矩形 47">
            <a:extLst>
              <a:ext uri="{FF2B5EF4-FFF2-40B4-BE49-F238E27FC236}">
                <a16:creationId xmlns:a16="http://schemas.microsoft.com/office/drawing/2014/main" id="{DDE3ADDF-F3C3-E82D-1242-E15557552837}"/>
              </a:ext>
            </a:extLst>
          </p:cNvPr>
          <p:cNvSpPr>
            <a:spLocks noChangeArrowheads="1"/>
          </p:cNvSpPr>
          <p:nvPr/>
        </p:nvSpPr>
        <p:spPr bwMode="auto">
          <a:xfrm>
            <a:off x="455003" y="4962224"/>
            <a:ext cx="10633926" cy="1815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Tests are set up so as to minimize the probability of a type I error. The choice of the level of significance depends on the consequences of making type I error. Common used values for the significance level α are 0.05, 0.10 or 0.01. Its default value is 0.05.</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Tree>
    <p:extLst>
      <p:ext uri="{BB962C8B-B14F-4D97-AF65-F5344CB8AC3E}">
        <p14:creationId xmlns:p14="http://schemas.microsoft.com/office/powerpoint/2010/main" val="30115723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400"/>
                                        <p:tgtEl>
                                          <p:spTgt spid="16"/>
                                        </p:tgtEl>
                                        <p:attrNameLst>
                                          <p:attrName>ppt_y</p:attrName>
                                        </p:attrNameLst>
                                      </p:cBhvr>
                                      <p:tavLst>
                                        <p:tav tm="0">
                                          <p:val>
                                            <p:strVal val="#ppt_y-#ppt_h*1.125000"/>
                                          </p:val>
                                        </p:tav>
                                        <p:tav tm="100000">
                                          <p:val>
                                            <p:strVal val="#ppt_y"/>
                                          </p:val>
                                        </p:tav>
                                      </p:tavLst>
                                    </p:anim>
                                    <p:animEffect transition="in" filter="wipe(down)">
                                      <p:cBhvr>
                                        <p:cTn id="8" dur="400"/>
                                        <p:tgtEl>
                                          <p:spTgt spid="16"/>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400"/>
                                        <p:tgtEl>
                                          <p:spTgt spid="12"/>
                                        </p:tgtEl>
                                        <p:attrNameLst>
                                          <p:attrName>ppt_y</p:attrName>
                                        </p:attrNameLst>
                                      </p:cBhvr>
                                      <p:tavLst>
                                        <p:tav tm="0">
                                          <p:val>
                                            <p:strVal val="#ppt_y-#ppt_h*1.125000"/>
                                          </p:val>
                                        </p:tav>
                                        <p:tav tm="100000">
                                          <p:val>
                                            <p:strVal val="#ppt_y"/>
                                          </p:val>
                                        </p:tav>
                                      </p:tavLst>
                                    </p:anim>
                                    <p:animEffect transition="in" filter="wipe(down)">
                                      <p:cBhvr>
                                        <p:cTn id="12" dur="4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400"/>
                                        <p:tgtEl>
                                          <p:spTgt spid="3"/>
                                        </p:tgtEl>
                                        <p:attrNameLst>
                                          <p:attrName>ppt_y</p:attrName>
                                        </p:attrNameLst>
                                      </p:cBhvr>
                                      <p:tavLst>
                                        <p:tav tm="0">
                                          <p:val>
                                            <p:strVal val="#ppt_y-#ppt_h*1.125000"/>
                                          </p:val>
                                        </p:tav>
                                        <p:tav tm="100000">
                                          <p:val>
                                            <p:strVal val="#ppt_y"/>
                                          </p:val>
                                        </p:tav>
                                      </p:tavLst>
                                    </p:anim>
                                    <p:animEffect transition="in" filter="wipe(down)">
                                      <p:cBhvr>
                                        <p:cTn id="18" dur="400"/>
                                        <p:tgtEl>
                                          <p:spTgt spid="3"/>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400"/>
                                        <p:tgtEl>
                                          <p:spTgt spid="2"/>
                                        </p:tgtEl>
                                        <p:attrNameLst>
                                          <p:attrName>ppt_y</p:attrName>
                                        </p:attrNameLst>
                                      </p:cBhvr>
                                      <p:tavLst>
                                        <p:tav tm="0">
                                          <p:val>
                                            <p:strVal val="#ppt_y-#ppt_h*1.125000"/>
                                          </p:val>
                                        </p:tav>
                                        <p:tav tm="100000">
                                          <p:val>
                                            <p:strVal val="#ppt_y"/>
                                          </p:val>
                                        </p:tav>
                                      </p:tavLst>
                                    </p:anim>
                                    <p:animEffect transition="in" filter="wipe(down)">
                                      <p:cBhvr>
                                        <p:cTn id="22" dur="400"/>
                                        <p:tgtEl>
                                          <p:spTgt spid="2"/>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400"/>
                                        <p:tgtEl>
                                          <p:spTgt spid="4"/>
                                        </p:tgtEl>
                                        <p:attrNameLst>
                                          <p:attrName>ppt_y</p:attrName>
                                        </p:attrNameLst>
                                      </p:cBhvr>
                                      <p:tavLst>
                                        <p:tav tm="0">
                                          <p:val>
                                            <p:strVal val="#ppt_y-#ppt_h*1.125000"/>
                                          </p:val>
                                        </p:tav>
                                        <p:tav tm="100000">
                                          <p:val>
                                            <p:strVal val="#ppt_y"/>
                                          </p:val>
                                        </p:tav>
                                      </p:tavLst>
                                    </p:anim>
                                    <p:animEffect transition="in" filter="wipe(down)">
                                      <p:cBhvr>
                                        <p:cTn id="26"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2" grpId="0"/>
      <p:bldP spid="3"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AA7F6C9-F4F0-49C3-9A24-550B524A4BAF"/>
  <p:tag name="ISPRING_SCORM_RATE_SLIDES" val="1"/>
  <p:tag name="ISPRINGONLINEFOLDERID" val="0"/>
  <p:tag name="ISPRINGONLINEFOLDERPATH" val="Content List"/>
  <p:tag name="ISPRINGCLOUDFOLDERID" val="0"/>
  <p:tag name="ISPRINGCLOUDFOLDERPATH" val="Repository"/>
  <p:tag name="ISPRING_PLAYERS_CUSTOMIZATION" val="UEsDBBQAAgAIADwBF0k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8ARdJGXprHCkDAACGDAAAJwAAAHVuaXZlcnNhbC9mbGFzaF9wdWJsaXNoaW5nX3NldHRpbmdzLnhtbNVX227aMBi+5yksT70s6YGuHUqopgJatRZQYVt7VZnYEKuOncU2lF7tafZge5L9joGC2nXpAWkTQsT/4fvPf0x4fJsKNGG55kpGeLe6gxGTsaJcjiP8ZdDePsJIGyIpEUqyCEuF0XGjEmZ2KLhO+swYENUIYKSuZybCiTFZPQim02mV6yx3XCWsAXxdjVUaZDnTTBqWB5kgM/gxs4xpPEcoAQDfVMm5WqNSQSj0SOeKWsEQp+C55C4oItqC6AQHXmxI4ptxrqykJ0qoHOXjYYTf7bfdZyHjoZo8ZdLlRDeA6MimTijlzgsi+vyOoYTxcQLuHtYwmnJqkgjv1RwKSAcPUQpsHzpxKCcKciDNHD5lhlBiiD96e4bdGr0geBKdSZLyeAAc5OKPcHNw/emq17o4O+18vh50u2eD0553otAJ1nHCYN1QCA4pm8dsaSckxpA4Ab9BZ0SEZmGwSlqIjZRcc86d0VAJyH2hBW2UDhntkJStVKN/w2UbJHcxGkEgYhbhjzknAiNuiODxUlnboTbcFFVvr0oiwIL2ZOi8j+/N++zECck1W3VrwdEu53Hjm7KCopmySPAbhoxCEL9N4SlhaLU4aJSrtKBC+xikBQeLE86mjB4XOZ0D/snQFZhILWhCr2aCGW/hu+V3aMhGKgdcRibQ2UDn2uNXnwWcEa3vQcnCx63+2WmzdX3aabYut1yAhE6IjJ8JDgVnaWY2gk9mSCqz0IN0xMRqVhSFclrwysRWfXkZNE+t8GV+62KsQG+wJJux8pzC/NWD0mYTMikG0Q1XAQ0jyKEkHhMYMawLLi0rCxgTiZQUM0RiWGvajfWEK6uB4gfYQ+uXe+j1EZfFaQyrDSzmlOWlIHd29/ZrB+8Pjz7Uq8GvHz+3n1SaL/yeIM6c3/gnT6785dp/uA3DwG3px5e2ye2/ubN7F62vZfLaaV0OSpW01S8F1y0j1f1cRurCv2R6Ky+YUi7AUhr7IYO1JHjKDaNv2WIvaJNXvdt9j22mTTYY82tG478J2Z+W18S1e2EYPHpxdZyUS55CItxKXN52Gwe1HbhpPsqqVABt/b9Do/IbUEsDBBQAAgAIADwBF0my/r9XsAIAAFUKAAAhAAAAdW5pdmVyc2FsL2ZsYXNoX3NraW5fc2V0dGluZ3MueG1slVZtT9swEP6+X1F13wnTXtgkUwlKkZDYQAPx3UmuiVXHjuxLWf/9bMcmdtvQUAupfu55zufz3RWiN0wsPs1mpJBcqidAZKLSFgnYjJWX87xDlOKskAJB4JmQqqF8vvh86z4kc8xTKrkFNVWzpgUMx1y4zxSJP+P7hV1jgkI2LRW7e1nJs5wWm0rJTpQnQ6t3LSjOxMYwz39dLFejB3Cm8Q6hSWJa/bRrmqRVoDXYkH6s7Dqp4jQHHk46d5+JmuGo92+/J9syzdDJrr7YNSZraQVpkr/e2jXOF8b7hwUI//DkFVpOd6A+5Fy2XfuRGmmVrGxCU837j/im4ZKWpv2M4ObcrpMCeyF70MlX8On5dmNXRPJf474ntl2V5I82r3sDwT56zmGBqgOShV1v07V8fejQ9Acs1pRrQ4ihgfRogn6knQ5uUmzg/YVXJsrYl0cGyovkXQPLPuDIXYoP/OXy2s2K2OkbFkWoYOvBKMQBHJh/TF4PmBE4MJ84K+FB8N1hBPumXhQe+Zr653w//8YKgppt6a1hF6z2pHvbujoK1QOB08gSFtqG88wasO9GMof1IWUHMRFBt6yiyKT4bXn5zl1Gk2zP4GvteGURZMjhWMG5GM2YjtPl9mk9emtakP3PwnC5fj9DM8Uv5xSRFnVjfpb0fOZ1pk1MYubZcYWdk4YO6k6sZaRxZ4+JGqo2oJ6l5FOPERJBT3Uv++Yao5MsygHJjmeZeCfH0i+6Jge1Mq/GQIcsp2BPrFlVc/OHLwxeodxTjFh7KdbGn6DsrS4jwBcBUFXUoWr7TW9pOo6MwxZC80eAu/LY3Yg2VTpWcFd4D2uMS84jk2rSz4qhVtIZEuFH+C8mrMTxnmVC2SPNtbtZ0vlhDA+xJIM5jDNbfPEkc3tfS4ljYz/MoAHtv5P/AVBLAwQUAAIACAA8ARdJy/6H//4CAACXCwAAJgAAAHVuaXZlcnNhbC9odG1sX3B1Ymxpc2hpbmdfc2V0dGluZ3MueG1szZbdbtowFIDveQrLUy9L+re1QwnVVKiK2hVU2NZeVSY2xKpjZ7YDTa/2NHuwPcmOY6CgdiytyjQhBD72+c6ffezw+D4VaMK04UpGeLe+gxGTsaJcjiP8ZXC6fYSRsURSIpRkEZYKo+NmLczyoeAm6TNrYalBgJGmkdkIJ9ZmjSCYTqd1bjLtZpXILfBNPVZpkGlmmLRMB5kgBfzYImMGzwgVAPBNlZypNWs1hEJP+qxoLhjiFDyX3AVFxJlNBQ78qiGJ78Za5ZKeKKE00uNhhN/tn7rPfI0ntXjKpEuJaYLQiW2DUMqdE0T0+QNDCePjBLw9PMBoyqlNIrx34CiwOnhKKdk+cuIoJwpSIO0MnzJLKLHED709y+6tmQu8iBaSpDwewAxy4Ue4Nbg9u+m1ry46l+e3g273YtDpeSdKnWCVEwarhkJwSOU6Zgs7IbGWxAn4DTojIgwLg2XRfNlIyRXn3BgNlYDUl1oYjcBTUUT4k+ZEYMQtETxezFqix8yecgExON3d+kha/Aj08cYJ0YYtG5rPGJfFuPlN5YKiQuVI8DuGrEIQUZ7Cv4Sh5XSjkVZpKRXEWGQEpwxNOJsyelxmaQb8k6EbMJHmoAmbLxPMegvfc/6AhmykNHAZmcBWBTk3nl9/ETgjxjxCydzHrf5Fp9W+7Vy22tdbLkBCJ0TGL4RDCVma2Y3wSYGksnM9SEdMcsPKolBOy7kqsdVfXwbD01z4Mr91MZbQGyzJZqy8pDB/9aCy2YRMyoPoDleJhiPIoSSeCRMxHHcuc1YVGBOJlBQFIjE0KuOO9YSr3IDEH2CPNq/30OsjLsvRGG4OsKgp05WQO7t7+wfvPxwefWzUg18/fm6vVZq18J4gzpzv4Sdrm/iikT/thmHgeufzbdjq/F914d5V+2uVTF22rweVitTuV8J1q6zqnldZdeWvjd7SlVHJBWgzY39soNEInnLL6FtumlcUfv3967fFGxV+g1Gs3b7/bxB+tHhurbyvwuDZB2AN5KuP6WbtN1BLAwQUAAIACAA8ARdJPJ8jZ5ABAAAfBgAAHwAAAHVuaXZlcnNhbC9odG1sX3NraW5fc2V0dGluZ3MuanONlE1vwjAMhu/8iiq7TohpH2y7TQOkSRwmjdu0QyimVKRJlKQdHeK/rwkDktQdxBfy8uR17Cre9pJmkZQkz8nW/Xb793DvNLCaUSVchzrr0AurE83yBczyAljOgURIdTh6lHcnAjMm3JnO6w9rqz0/Iuw/S8q0j0vEQiGaxg5XCPiNaBvs8M9R7Hl17WvyGj0vjRG8nwpugJs+F6qgjiFXE7f8EiNYVKDOoEuaQmA6dKuLPDneD234XCoKSXk9FZnoz2m6zpQo+aIr/6qWoJpPvt4Dg6fh6ziwY7k2bwaKOPH40UY3KRVoDX95H8Y2UJjROTDPd+DWP2hg3C4ooqtc5+ZAv9zY8GlJM2h16XZiI8R443UpZ2Bjuq4nGa1BXWIlZCkv+IBSicx2pIW2e35EmaCLnGd7bjSwgXL2sta2q3unQu9GNkjwhET0hFbY8yu6ZkcMagQ0wVg65NVR3ilmxzCRIzkEomHTqsLniInniN1/JoQaQ9NV0YyHZjg2baBqDWomBGtu/3XunnGu3u4XUEsDBBQAAgAIADwBF0k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DwBF0mw7V1XbgAAAHYAAAAcAAAAdW5pdmVyc2FsL2xvY2FsX3NldHRpbmdzLnhtbA3MPQ7CMAxA4b2nsLyXn42haTc2EBLlAFZjUCTHRomF4PZ4e8OnNy3fKvDh1otpwuPugMC6WS76SvhYz+MJoTtpJjHlhGoIyzxMYhvJnd0DdngL/bitXCOcr1RD3hp3ViePM4xwieezcMb9PPwB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DwBF0kXqeFBbwEAAPsCAAApAAAAdW5pdmVyc2FsL3NraW5fY3VzdG9taXphdGlvbl9zZXR0aW5ncy54bWyNUttq3DAQfc9XiPzAShrdDO6Cbi5+SUKykGd3rRbTRC6WQkvRx1dOsmy22dBqnmbOmTPM6LTp+xTtU8rz4/R7yNMc70LOU/yWthcItfv5YV5ulpBCTptj5X6K4/yzj1/ntVarKQ9xHJbRrmjaYtQ9P6SkVk7VjBlGkWSeeoWc57ZiDbgGbMUcJbbd/CXxoruEfYj5vGq7OUHfN/QxhSX3cQy/tnDKfgudbvB5Gcap8tJWsDXKYWpxbA3ECJfcF6oBQCDLHXG4SNlITZDHjGMoRlGggAjnpBGFSMqhZl0jqgrzjUBMMkZdoZ7WbqS1cdQWCQ0huk7zqrGl64zEGBFCgLnCBXQGo8qGqqFBrQcEBwZE0UYTBaiznelY8c4Ly5GiXmBcmDGA8fG4x+3enutY/e91Duf8h+DZLziLrt7anDFXu39alkrehccfD0MO6MuQQj9+ury59Xf+aqd3/fXV5as3n318YK6GrZt/6O8/UEsDBBQAAgAIAD0BF0l1IT99WA0AAPEhAAAXAAAAdW5pdmVyc2FsL3VuaXZlcnNhbC5wbmftmvtfUum3x6mcaqaLNjNN3rVisjOVfPM7XkqT8VLKadR0LNPULlimDmAqGirSXQuRUTuaV6Zs8pKXMRMUL1QWZJhk4A0EKlQUBEYRCQE9m/p+57zOOf8CP+y9X+t5P89e+1mvtZ71+WHfPBLot+Ery69AINAGmL9vCAhkAgOBVqHWrgZGtlKuTQGPFckhft6gxn7racAwifUK8AKBmonrdKe/AOwvE/3Dk0GgjT2GawUDVRMDrLsB8/UKvRgt47PwYJWeMat39Ta7YmIS5JX/01qTb01gJlufXdnh/a0pvmDzNZOCqznZKvORq+kFY96d/o621yL7vre/44PE+80WHbYfXuoWFCpilaNc9TyxJI5fi8l850WMOsqPGuQnDCfXpTciHlwQ91e8bjhBcXFFCTxmC0k6E+DDTjkfUtYsBdvE2KZt75XxKLzrK4DRobr0l+YO+eOFQZ5xsYZpxzsk2wBb2kRDxgImqO2HOmLkw+RE6k2DFXZQlZ8w3HQS5bASsCI3D/o1or8xgEbLfMNqe9+vgfslM5hhzBts8LDWCIzACIzACIzACIzACIzACIzACIzACIzACIzACIzgf4Ocfx4scCBlJik/4CFI5FhbM0ZEcHWh6WUoOzdVm2R2UFTP4DWsAWZKXRU9qVpi8cEDS3NvD0NsHpNOKIec4Bo5GYJP1zHGWFC3Ag/9PLvMVZjZgv3TtC69U9XWoQKcnOqqxEyWrFko1oqDte2tSP5+Vnwlk2xKI6YHqsOXfWysYdFZmomFFZ5Tkgtp0uRoCjBlIODE4nhhkMtw00maYrHMFYX01P3V8w0FJexG7WcoX+1qGuMv0Jb1CkWJCxTiLPRAHGON3lFUQ/XTB9h0ldazqbrrkOMHz9TX6gE/O0QUS1kq1R/UBb0aOAMCzYTQdp+E21tEY1WDqV2xzkGUGUtOcsbAGl9ra5hjwuU6Br+BheH0nyNwZ2ceQLCzL7aoo8Iu/9HYZDM3pxo+SYp0FIvc4nlh1rWIpdFYEn/D95u30ZOD5WPtyfHv6iYkj4oaNPTH6VGhF2viRGLMaKDasj1HO+JysiGBn0Uo9YSkBedhTSL45KoXINCdQcjbaJxetaAUlaZIPaVF4YXpeZC54gdr/ArkXlHf8RfLj8pCh/rjo4YCY11Z9al/dtiM7E86JdjbwOOKF9xoXHlyYk3Vzh9yOSzmb0e86isfLrY/G7rYfyjGQjkoPW0dHgr3lIiEy0tpVhE32NHbY7uIEdmzSrImvoIh1RzPHy9zWyk77odfAUrcN7iJwRfTW6eHsEN7WlxUkWnSrO+29VoQ2F8vECxbCw8opirp+WBheXpgESuKQI2kP1zEWE8Eb4X73rq1AV7pFG262b7I7zoHh8pABmUQylWeEnF6hbwU9bxAQ8UvBFhfTs01bLqtXNLxA5WVm8BpWK4/cQ4Rf/LdvW6SL3hfdXMPN6BsECURC8fT4hmZ1g1PZtEsfg6YeeoIFOLjY6E0Fbl0aNIO5gA7EXcRsWKe6mN/VQbU1idNCAJF7kFLXpTSsmNqeatbkCXOdWwkVQW97Z8UCM9uLXM5Ib/fH89oe7AOLKyXt1t5nbFYT31zhK7raXuN7Xle36FPEmhH0rrlVPzbLjvi3Q4UCNRY5IwLjqv+9LrWOmjyGOKqTw5Y/GPq8Y44nwrvC1yPzf6SDnuq4t67Nsntkn0/vxbCQoaJv8S/0lWAW0px5Y0hdPV1DlpEvoEQwh7JnD+58AQq8hJTrhGTUFCHxnCKzTm+U8LCWDKrlXf6pDACHJ6Hra7wo3iKW4PAtaAkLulYg41i9npJT5L4v0Q1ssjmUx6uqshcs5BN9yqLbx3fHkM4H1K8fUcfkyPrm7377Hlnn1NoX2rXof4kOxXVY7zZ43z+ODsIimgSLqC8PwVqA2MJf8u0Dnmij3p2aKYTpwkBgs99b+1Oqg6vlPwjl/1rUSrfdks1WWW+/VZu3OYd9JoqV7pKuYWSd8mJrhsj/B5c5Uj5Iidd0CFlhiuqkMnXirG2TPKR5Gi+dvZHVJdqaJIJoXlg6vnz7EYIH7sKlOhcLmbphyBTRUsfGVBBxZK8QyH4pwyC0zAnr5p6jujem+JGMO4TLNySks+rIYnP/if/WMBD5sTjKCpir7Ro9A/bww2iTP7F3FZbldBwVZRG85qyKinwWl6DVJq83Nn3Npz8IrFS4bAJdqlKKiBWLGb/BV3WsJZpSsVy2unumRT1BtCTxcG04BSSqRrNNb/7u2d1pcuShoWTd1Ysfn8qwI6E3mWWe/ZV2EksOkm/1ix7iswAMrR47+SR4PdnupG6My1Wzl0rQwgR4ubuzT/H58qaERz9oEcseuhvrz3k5nLUv3xRD2hnWmSxPT4cc3f5Hx9eZgK5rMzL+IKA00tPOgwT24Lh3RV/sKDLuphKzU5CBPnQ9QKMAIvmxQAVyDRvzRJR2dt67wgsmJz0sJ0W+ectrtIX+GRZ/71oK77L6CHwirzGDOhGHv2OICqVql0NOsV3/NA0yjku/51Y5S4ROxbc3r+HRl+7xpksmyJW7Zq0d7ryc5plvycV4QSE9KwtvIL1NezVSB58acJlN+MWWMWdIve6bPsyMYWvvTDiQp+XP2LzXYEOMIR19AglcEuaKlROH/xsNEfY4oqP3F4IE0OXpcA3rhJNFc5id2zftjvo6WgYJQDI6A5ODbqBcUwa5pdV/h2sCG6x/5B53V67Eif3Y+D/+PTxox+yobr3k/l+tqMewAGvrpHGR1DWJ9LkerdfreDpaaPTcivQJbTUc4ut5PHe7pSUmefEJ8FVH7ywdr2Zkpdt3akLscrgbdsbORNugw8C/SzYpoOIwnBKn6Oz5AJR1ajy2FPQJw2P75rklQa11E4rH3uBb06MpHExKVJ2LShk73gzw5anWxymeWJCYtEv+6uInulOxOMrO9AKxmmeObuDGWgol3qeFapzIMvFw5eg8S/YtPJG8zfQvLUWT09ZmMTPcAdItDcp5fEtunX/ANKl15AulvADdHUNBzdszjunU3dGVq88TNh0Z1IBt6AvdE35hzQRkGW/bi/YrTNUgsf8Gx+Hrfeja6oxy3p10GQtJqFETr60LPk/qRRFy+rS/3oxx5KX+qY4/34uO6YIxz9HstFrcm6zA73+jrq5dK/dlyGi3/xD/N5wajBitx8DnS3zNsMkrQOIQoRvwXUFbllbRtLPxCLMpzmdrT+nnXiCAzbcv3MO3sem44j/2rSQYOXKZWVr65oRa7rwYFFoieV2a85UICVcsOB25T597vxtHzQPDiTqYYJm73C3wpzp79QkOrLpPjkIgXcKhFlKoy7HjaXuOwSuHfalHEjdBNsR5DH7vDfuR6bZIyYkaxb/mmGH69QwoEtPv1cCnbqiPOTF9Cc5oE/Kkesvli6uSbotQS7GDRfLu1eAjtM+qZXJMhSZtEkd7C7mnTkomx/2YNJ++sVdj9bnOKiUcZMTP1jmSv1+cnuIzAAOt9RaRuuYLZobEAXNW1k7Dbcpiq/k7lAp5+ZLL7i3Qg40WvHUnU/P1wx7d+2gyprx/k61kJiGimdnTWod1CiclndzEbNPX5EmGO3UL/BkgW6m3We/fZfF106YAQVStv9+01L+zAOE1vVzu7gRS8KS9bltqXzyHTSznp/MOjCMxGMzE/LHeW8aWDMdQr0c9rR0lf/RpolAdJQrSynIUCCiL76/rp0UJU3dA6klAkj2lIDIeGOoujAGHtI9khUY2YJ0/3xS+z3DgwsVmWJ39XPiW1lo8USm4YDjaS7+hQ6+lIFWFPukKBjwKUPdPJwA1AoKuqvxKGWDocEcxb2erK8eXb+t1xfcXkrd+aSLqmZupapFez/l1+DcPDuIJNXCHMuQVgZnkpLYyjjK062+BbA0agB2TW9SdbqmCxxIaR/79+Lum8uwQezn5b8IYQPYc5FVSH0s4Gxep2RRpLid+TEhuFeU1LViUMgSUGcC/t1GUjFbij+BU3cI+S2i1xPN61eONWXQrO/1r5sRFG6Z3rb0lSlw3swGZK7Gmn2WRGX4sS1ubgWRQz1FC5o9ShER2o2ZaWbI8fYdOkkYjaubDsLFpz3B/KnXK3CoKtCykpvQ1ArEwlr7G4MqoxIN2dNGBSTuQFZWJH5xYx7ys/CL4CSPNajDbQzCj8Cj7MYqMoS8zkXJQ8T6f1fGMkdzmfGRFMqfPFiesRboHvV6LWxhlBWl3OTM+Hh2+mn+uFP3y42jidDFAWJgd9l4MU131urgDbUQtxxTWUopmkauA3Q3KkzvjSDcjRHqx1pv3Iuohusezb/zD8lTWb2HuzFRJbvSOepCDxXnlzKKIF3a/dNcmVA3Of64vNTPHlDRF/+MeoAdwVpTSRmDw8tmsbfAYS9Ms/66+rrHFJo5V305Fh0VIC0yaHpHh/+v9j9wVdJh3pd//1wASOz4//m5gN+eXF2xFrASj4batZN727DaVPdVgP2Ee3RL7YWvYfGZH99ny3INyxOOHojJ7ci/TzekeTtGea7DzDAxInS5ZuMcrXlUZwfffG1RsrqowTAbdjDQt9H71JX/BlBLAwQUAAIACABAARdJKwvAbUoAAABrAAAAGwAAAHVuaXZlcnNhbC91bml2ZXJzYWwucG5nLnhtbLOxr8jNUShLLSrOzM+zVTLUM1Cyt+PlsikoSi3LTC1XqACKGekZQICSQiUqtzwzpSQDKGRgbowQzEjNTM8osVWyMDCFC+oDzQQAUEsBAgAAFAACAAgAPAEXSRUOrShkBAAABxEAAB0AAAAAAAAAAQAAAAAAAAAAAHVuaXZlcnNhbC9jb21tb25fbWVzc2FnZXMubG5nUEsBAgAAFAACAAgAPAEXSRl6axwpAwAAhgwAACcAAAAAAAAAAQAAAAAAnwQAAHVuaXZlcnNhbC9mbGFzaF9wdWJsaXNoaW5nX3NldHRpbmdzLnhtbFBLAQIAABQAAgAIADwBF0my/r9XsAIAAFUKAAAhAAAAAAAAAAEAAAAAAA0IAAB1bml2ZXJzYWwvZmxhc2hfc2tpbl9zZXR0aW5ncy54bWxQSwECAAAUAAIACAA8ARdJy/6H//4CAACXCwAAJgAAAAAAAAABAAAAAAD8CgAAdW5pdmVyc2FsL2h0bWxfcHVibGlzaGluZ19zZXR0aW5ncy54bWxQSwECAAAUAAIACAA8ARdJPJ8jZ5ABAAAfBgAAHwAAAAAAAAABAAAAAAA+DgAAdW5pdmVyc2FsL2h0bWxfc2tpbl9zZXR0aW5ncy5qc1BLAQIAABQAAgAIADwBF0k9PC/RwQAAAOUBAAAaAAAAAAAAAAEAAAAAAAsQAAB1bml2ZXJzYWwvaTE4bl9wcmVzZXRzLnhtbFBLAQIAABQAAgAIADwBF0mw7V1XbgAAAHYAAAAcAAAAAAAAAAEAAAAAAAQRAAB1bml2ZXJzYWwvbG9jYWxfc2V0dGluZ3MueG1sUEsBAgAAFAACAAgARJRXRyO0Tvv7AgAAsAgAABQAAAAAAAAAAQAAAAAArBEAAHVuaXZlcnNhbC9wbGF5ZXIueG1sUEsBAgAAFAACAAgAPAEXSRep4UFvAQAA+wIAACkAAAAAAAAAAQAAAAAA2RQAAHVuaXZlcnNhbC9za2luX2N1c3RvbWl6YXRpb25fc2V0dGluZ3MueG1sUEsBAgAAFAACAAgAPQEXSXUhP31YDQAA8SEAABcAAAAAAAAAAAAAAAAAjxYAAHVuaXZlcnNhbC91bml2ZXJzYWwucG5nUEsBAgAAFAACAAgAQAEXSSsLwG1KAAAAawAAABsAAAAAAAAAAQAAAAAAHCQAAHVuaXZlcnNhbC91bml2ZXJzYWwucG5nLnhtbFBLBQYAAAAACwALAEkDAACfJAAAAAA="/>
  <p:tag name="ISPRING_RESOURCE_PATHS_HASH_PRESENTER" val="4577f96c1d146d1024591441de32e15b846efe"/>
  <p:tag name="ISPRING_SCORM_ENDPOINT" val="&lt;endpoint&gt;&lt;enable&gt;0&lt;/enable&gt;&lt;lrs&gt;http://&lt;/lrs&gt;&lt;auth&gt;0&lt;/auth&gt;&lt;login&gt;&lt;/login&gt;&lt;password&gt;&lt;/password&gt;&lt;key&gt;&lt;/key&gt;&lt;name&gt;&lt;/name&gt;&lt;email&gt;&lt;/email&gt;&lt;/endpoint&gt;&#10;"/>
  <p:tag name="ISPRING_PRESENTATION_TITLE" val="10"/>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2312">
      <a:dk1>
        <a:sysClr val="windowText" lastClr="000000"/>
      </a:dk1>
      <a:lt1>
        <a:sysClr val="window" lastClr="FFFFFF"/>
      </a:lt1>
      <a:dk2>
        <a:srgbClr val="4F91A0"/>
      </a:dk2>
      <a:lt2>
        <a:srgbClr val="79B0BD"/>
      </a:lt2>
      <a:accent1>
        <a:srgbClr val="79B0BD"/>
      </a:accent1>
      <a:accent2>
        <a:srgbClr val="4F91A0"/>
      </a:accent2>
      <a:accent3>
        <a:srgbClr val="79B0BD"/>
      </a:accent3>
      <a:accent4>
        <a:srgbClr val="4F91A0"/>
      </a:accent4>
      <a:accent5>
        <a:srgbClr val="79B0BD"/>
      </a:accent5>
      <a:accent6>
        <a:srgbClr val="4F91A0"/>
      </a:accent6>
      <a:hlink>
        <a:srgbClr val="0563C1"/>
      </a:hlink>
      <a:folHlink>
        <a:srgbClr val="954F72"/>
      </a:folHlink>
    </a:clrScheme>
    <a:fontScheme name="Temp">
      <a:majorFont>
        <a:latin typeface="HelveticaInserat-Roman-SemiB"/>
        <a:ea typeface="微软雅黑"/>
        <a:cs typeface=""/>
      </a:majorFont>
      <a:minorFont>
        <a:latin typeface="HelveticaInserat-Roman-SemiB"/>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3A3A3A"/>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16910</TotalTime>
  <Words>6611</Words>
  <Application>Microsoft Office PowerPoint</Application>
  <PresentationFormat>宽屏</PresentationFormat>
  <Paragraphs>494</Paragraphs>
  <Slides>66</Slides>
  <Notes>66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66</vt:i4>
      </vt:variant>
    </vt:vector>
  </HeadingPairs>
  <TitlesOfParts>
    <vt:vector size="76" baseType="lpstr">
      <vt:lpstr>Adobe 仿宋 Std R</vt:lpstr>
      <vt:lpstr>Adobe 楷体 Std R</vt:lpstr>
      <vt:lpstr>HelveticaInserat-Roman-SemiB</vt:lpstr>
      <vt:lpstr>Thorndale Duospace WT J</vt:lpstr>
      <vt:lpstr>等线 Light</vt:lpstr>
      <vt:lpstr>微软雅黑</vt:lpstr>
      <vt:lpstr>Arial</vt:lpstr>
      <vt:lpstr>Calibri</vt:lpstr>
      <vt:lpstr>Cambria Math</vt:lpstr>
      <vt:lpstr>Office 主题​​</vt:lpstr>
      <vt:lpstr>PowerPoint 演示文稿</vt:lpstr>
      <vt:lpstr>PowerPoint 演示文稿</vt:lpstr>
      <vt:lpstr>7     Hypothesis Testing</vt:lpstr>
      <vt:lpstr>7.1 Basics of hypothesis testing</vt:lpstr>
      <vt:lpstr>PowerPoint 演示文稿</vt:lpstr>
      <vt:lpstr>PowerPoint 演示文稿</vt:lpstr>
      <vt:lpstr>PowerPoint 演示文稿</vt:lpstr>
      <vt:lpstr>PowerPoint 演示文稿</vt:lpstr>
      <vt:lpstr>PowerPoint 演示文稿</vt:lpstr>
      <vt:lpstr>PowerPoint 演示文稿</vt:lpstr>
      <vt:lpstr>7.1  Basics of hypothesis testing</vt:lpstr>
      <vt:lpstr>7.1  Basics of hypothesis testing</vt:lpstr>
      <vt:lpstr>7.2 Hypothesis tests for a population mean</vt:lpstr>
      <vt:lpstr>7.2 Hypothesis tests for a population mean</vt:lpstr>
      <vt:lpstr>7.2 Hypothesis tests for a population mean</vt:lpstr>
      <vt:lpstr>7.2 Hypothesis tests for a population mean</vt:lpstr>
      <vt:lpstr>7.2 Hypothesis tests for a population mean</vt:lpstr>
      <vt:lpstr>7.2 Hypothesis tests for a population mean</vt:lpstr>
      <vt:lpstr>7.2 Hypothesis tests for a population mean</vt:lpstr>
      <vt:lpstr>7.2 Hypothesis tests for a population mean</vt:lpstr>
      <vt:lpstr>7.2 Hypothesis tests for a population mean</vt:lpstr>
      <vt:lpstr>7.2 Hypothesis tests for a population mean</vt:lpstr>
      <vt:lpstr>7.2 Hypothesis tests for a population mean</vt:lpstr>
      <vt:lpstr>7.2 Hypothesis tests for a population mean</vt:lpstr>
      <vt:lpstr>7.2 Hypothesis tests for a population mean</vt:lpstr>
      <vt:lpstr>7.2 Hypothesis tests for a population mean</vt:lpstr>
      <vt:lpstr>7.2 Hypothesis tests for a population mean</vt:lpstr>
      <vt:lpstr>7.2 Hypothesis tests for a population mean</vt:lpstr>
      <vt:lpstr>7.3 Testing differences between means</vt:lpstr>
      <vt:lpstr>7.3 Testing differences between means</vt:lpstr>
      <vt:lpstr>7.3 Testing differences between means</vt:lpstr>
      <vt:lpstr>7.3 Testing differences between means</vt:lpstr>
      <vt:lpstr>7.3 Testing differences between means</vt:lpstr>
      <vt:lpstr>7.3 Testing differences between means</vt:lpstr>
      <vt:lpstr>7.3 Testing differences between means</vt:lpstr>
      <vt:lpstr>7.3 Testing differences between means</vt:lpstr>
      <vt:lpstr>7.4 Hypothesis tests for one or two variances</vt:lpstr>
      <vt:lpstr>7.4 Hypothesis tests for one or two variances</vt:lpstr>
      <vt:lpstr>7.4 Hypothesis tests for one or two variances</vt:lpstr>
      <vt:lpstr>7.4 Hypothesis tests for one or two variances</vt:lpstr>
      <vt:lpstr>7.4 Hypothesis tests for one or two variances</vt:lpstr>
      <vt:lpstr>7.4 Hypothesis tests for one or two variances</vt:lpstr>
      <vt:lpstr>7.4 Hypothesis tests for one or two variances</vt:lpstr>
      <vt:lpstr>7.4 Hypothesis tests for one or two variances</vt:lpstr>
      <vt:lpstr>7.4 Hypothesis tests for one or two variances</vt:lpstr>
      <vt:lpstr>7.4 Hypothesis tests for one or two variances</vt:lpstr>
      <vt:lpstr>7.4 Hypothesis tests for one or two variances</vt:lpstr>
      <vt:lpstr>7.4 Hypothesis tests for one or two variances</vt:lpstr>
      <vt:lpstr>7.4 Hypothesis tests for one or two variances</vt:lpstr>
      <vt:lpstr>7.4 Hypothesis tests for one or two variances</vt:lpstr>
      <vt:lpstr>7.5 Goodness of fit tests</vt:lpstr>
      <vt:lpstr>PowerPoint 演示文稿</vt:lpstr>
      <vt:lpstr>PowerPoint 演示文稿</vt:lpstr>
      <vt:lpstr>7.5 Goodness of fit tests</vt:lpstr>
      <vt:lpstr>7.5 Goodness of fit tests</vt:lpstr>
      <vt:lpstr>7.5 Goodness of fit tests</vt:lpstr>
      <vt:lpstr>7.5 Goodness of fit tests</vt:lpstr>
      <vt:lpstr>7.5 Goodness of fit tests</vt:lpstr>
      <vt:lpstr>7.5 Goodness of fit tests</vt:lpstr>
      <vt:lpstr>7.5 Goodness of fit tests</vt:lpstr>
      <vt:lpstr>7.5 Goodness of fit tests</vt:lpstr>
      <vt:lpstr>7.5 Goodness of fit tests</vt:lpstr>
      <vt:lpstr>7.5 Goodness of fit tests</vt:lpstr>
      <vt:lpstr>7.5 Goodness of fit tests</vt:lpstr>
      <vt:lpstr>7.5 Goodness of fit tests</vt:lpstr>
      <vt:lpstr>7.5 Goodness of fit tests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Gui Wenhao</cp:lastModifiedBy>
  <cp:revision>884</cp:revision>
  <dcterms:created xsi:type="dcterms:W3CDTF">2016-06-07T15:36:47Z</dcterms:created>
  <dcterms:modified xsi:type="dcterms:W3CDTF">2022-08-27T12:02:40Z</dcterms:modified>
</cp:coreProperties>
</file>