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90" r:id="rId2"/>
    <p:sldId id="291" r:id="rId3"/>
    <p:sldId id="297" r:id="rId4"/>
    <p:sldId id="331" r:id="rId5"/>
    <p:sldId id="412" r:id="rId6"/>
    <p:sldId id="411"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Lst>
  <p:sldSz cx="12192000" cy="6858000"/>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46464"/>
    <a:srgbClr val="3F3F3F"/>
    <a:srgbClr val="308234"/>
    <a:srgbClr val="79B0BD"/>
    <a:srgbClr val="4F91A0"/>
    <a:srgbClr val="3A3A3A"/>
    <a:srgbClr val="FFC001"/>
    <a:srgbClr val="FAFAFA"/>
    <a:srgbClr val="F0B700"/>
    <a:srgbClr val="E2A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7" autoAdjust="0"/>
    <p:restoredTop sz="94660" autoAdjust="0"/>
  </p:normalViewPr>
  <p:slideViewPr>
    <p:cSldViewPr snapToGrid="0">
      <p:cViewPr varScale="1">
        <p:scale>
          <a:sx n="86" d="100"/>
          <a:sy n="86" d="100"/>
        </p:scale>
        <p:origin x="480" y="4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C5185088-C21B-4EF8-9223-736203207FFA}" type="datetimeFigureOut">
              <a:rPr lang="zh-CN" altLang="en-US"/>
              <a:pPr>
                <a:defRPr/>
              </a:pPr>
              <a:t>2023/3/30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10</a:t>
            </a:fld>
            <a:endParaRPr lang="zh-CN" altLang="en-US">
              <a:cs typeface="等线"/>
            </a:endParaRPr>
          </a:p>
        </p:txBody>
      </p:sp>
    </p:spTree>
    <p:extLst>
      <p:ext uri="{BB962C8B-B14F-4D97-AF65-F5344CB8AC3E}">
        <p14:creationId xmlns:p14="http://schemas.microsoft.com/office/powerpoint/2010/main" val="638164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11</a:t>
            </a:fld>
            <a:endParaRPr lang="zh-CN" altLang="en-US">
              <a:cs typeface="等线"/>
            </a:endParaRPr>
          </a:p>
        </p:txBody>
      </p:sp>
    </p:spTree>
    <p:extLst>
      <p:ext uri="{BB962C8B-B14F-4D97-AF65-F5344CB8AC3E}">
        <p14:creationId xmlns:p14="http://schemas.microsoft.com/office/powerpoint/2010/main" val="3991915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12</a:t>
            </a:fld>
            <a:endParaRPr lang="zh-CN" altLang="en-US">
              <a:cs typeface="等线"/>
            </a:endParaRPr>
          </a:p>
        </p:txBody>
      </p:sp>
    </p:spTree>
    <p:extLst>
      <p:ext uri="{BB962C8B-B14F-4D97-AF65-F5344CB8AC3E}">
        <p14:creationId xmlns:p14="http://schemas.microsoft.com/office/powerpoint/2010/main" val="836904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13</a:t>
            </a:fld>
            <a:endParaRPr lang="zh-CN" altLang="en-US">
              <a:cs typeface="等线"/>
            </a:endParaRPr>
          </a:p>
        </p:txBody>
      </p:sp>
    </p:spTree>
    <p:extLst>
      <p:ext uri="{BB962C8B-B14F-4D97-AF65-F5344CB8AC3E}">
        <p14:creationId xmlns:p14="http://schemas.microsoft.com/office/powerpoint/2010/main" val="2014007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14</a:t>
            </a:fld>
            <a:endParaRPr lang="zh-CN" altLang="en-US">
              <a:cs typeface="等线"/>
            </a:endParaRPr>
          </a:p>
        </p:txBody>
      </p:sp>
    </p:spTree>
    <p:extLst>
      <p:ext uri="{BB962C8B-B14F-4D97-AF65-F5344CB8AC3E}">
        <p14:creationId xmlns:p14="http://schemas.microsoft.com/office/powerpoint/2010/main" val="1874056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15</a:t>
            </a:fld>
            <a:endParaRPr lang="zh-CN" altLang="en-US">
              <a:cs typeface="等线"/>
            </a:endParaRPr>
          </a:p>
        </p:txBody>
      </p:sp>
    </p:spTree>
    <p:extLst>
      <p:ext uri="{BB962C8B-B14F-4D97-AF65-F5344CB8AC3E}">
        <p14:creationId xmlns:p14="http://schemas.microsoft.com/office/powerpoint/2010/main" val="821749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16</a:t>
            </a:fld>
            <a:endParaRPr lang="zh-CN" altLang="en-US">
              <a:cs typeface="等线"/>
            </a:endParaRPr>
          </a:p>
        </p:txBody>
      </p:sp>
    </p:spTree>
    <p:extLst>
      <p:ext uri="{BB962C8B-B14F-4D97-AF65-F5344CB8AC3E}">
        <p14:creationId xmlns:p14="http://schemas.microsoft.com/office/powerpoint/2010/main" val="2987316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17</a:t>
            </a:fld>
            <a:endParaRPr lang="zh-CN" altLang="en-US">
              <a:cs typeface="等线"/>
            </a:endParaRPr>
          </a:p>
        </p:txBody>
      </p:sp>
    </p:spTree>
    <p:extLst>
      <p:ext uri="{BB962C8B-B14F-4D97-AF65-F5344CB8AC3E}">
        <p14:creationId xmlns:p14="http://schemas.microsoft.com/office/powerpoint/2010/main" val="127781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18</a:t>
            </a:fld>
            <a:endParaRPr lang="zh-CN" altLang="en-US">
              <a:cs typeface="等线"/>
            </a:endParaRPr>
          </a:p>
        </p:txBody>
      </p:sp>
    </p:spTree>
    <p:extLst>
      <p:ext uri="{BB962C8B-B14F-4D97-AF65-F5344CB8AC3E}">
        <p14:creationId xmlns:p14="http://schemas.microsoft.com/office/powerpoint/2010/main" val="1154268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19</a:t>
            </a:fld>
            <a:endParaRPr lang="zh-CN" altLang="en-US">
              <a:cs typeface="等线"/>
            </a:endParaRPr>
          </a:p>
        </p:txBody>
      </p:sp>
    </p:spTree>
    <p:extLst>
      <p:ext uri="{BB962C8B-B14F-4D97-AF65-F5344CB8AC3E}">
        <p14:creationId xmlns:p14="http://schemas.microsoft.com/office/powerpoint/2010/main" val="491974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Tree>
    <p:extLst>
      <p:ext uri="{BB962C8B-B14F-4D97-AF65-F5344CB8AC3E}">
        <p14:creationId xmlns:p14="http://schemas.microsoft.com/office/powerpoint/2010/main" val="6368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3103932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4</a:t>
            </a:fld>
            <a:endParaRPr lang="zh-CN" altLang="en-US">
              <a:cs typeface="等线"/>
            </a:endParaRPr>
          </a:p>
        </p:txBody>
      </p:sp>
    </p:spTree>
    <p:extLst>
      <p:ext uri="{BB962C8B-B14F-4D97-AF65-F5344CB8AC3E}">
        <p14:creationId xmlns:p14="http://schemas.microsoft.com/office/powerpoint/2010/main" val="1013902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5</a:t>
            </a:fld>
            <a:endParaRPr lang="zh-CN" altLang="en-US">
              <a:cs typeface="等线"/>
            </a:endParaRPr>
          </a:p>
        </p:txBody>
      </p:sp>
    </p:spTree>
    <p:extLst>
      <p:ext uri="{BB962C8B-B14F-4D97-AF65-F5344CB8AC3E}">
        <p14:creationId xmlns:p14="http://schemas.microsoft.com/office/powerpoint/2010/main" val="351169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6</a:t>
            </a:fld>
            <a:endParaRPr lang="zh-CN" altLang="en-US">
              <a:cs typeface="等线"/>
            </a:endParaRPr>
          </a:p>
        </p:txBody>
      </p:sp>
    </p:spTree>
    <p:extLst>
      <p:ext uri="{BB962C8B-B14F-4D97-AF65-F5344CB8AC3E}">
        <p14:creationId xmlns:p14="http://schemas.microsoft.com/office/powerpoint/2010/main" val="4141561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7</a:t>
            </a:fld>
            <a:endParaRPr lang="zh-CN" altLang="en-US">
              <a:cs typeface="等线"/>
            </a:endParaRPr>
          </a:p>
        </p:txBody>
      </p:sp>
    </p:spTree>
    <p:extLst>
      <p:ext uri="{BB962C8B-B14F-4D97-AF65-F5344CB8AC3E}">
        <p14:creationId xmlns:p14="http://schemas.microsoft.com/office/powerpoint/2010/main" val="2416226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2F2B60-380D-4507-8301-48ECEEAC5BC9}" type="slidenum">
              <a:rPr lang="zh-CN" altLang="en-US" smtClean="0">
                <a:cs typeface="等线"/>
              </a:rPr>
              <a:pPr fontAlgn="base">
                <a:spcBef>
                  <a:spcPct val="0"/>
                </a:spcBef>
                <a:spcAft>
                  <a:spcPct val="0"/>
                </a:spcAft>
                <a:defRPr/>
              </a:pPr>
              <a:t>8</a:t>
            </a:fld>
            <a:endParaRPr lang="zh-CN" altLang="en-US">
              <a:cs typeface="等线"/>
            </a:endParaRPr>
          </a:p>
        </p:txBody>
      </p:sp>
    </p:spTree>
    <p:extLst>
      <p:ext uri="{BB962C8B-B14F-4D97-AF65-F5344CB8AC3E}">
        <p14:creationId xmlns:p14="http://schemas.microsoft.com/office/powerpoint/2010/main" val="1615476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4103751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2023/3/30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2023/3/30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2023/3/30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3" Type="http://schemas.openxmlformats.org/officeDocument/2006/relationships/image" Target="../media/image35.png"/><Relationship Id="rId12"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11" Type="http://schemas.openxmlformats.org/officeDocument/2006/relationships/image" Target="../media/image33.png"/><Relationship Id="rId10" Type="http://schemas.openxmlformats.org/officeDocument/2006/relationships/image" Target="../media/image39.png"/><Relationship Id="rId1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48.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2419049" y="2059268"/>
            <a:ext cx="7872540" cy="830997"/>
          </a:xfrm>
          <a:prstGeom prst="rect">
            <a:avLst/>
          </a:prstGeom>
          <a:noFill/>
        </p:spPr>
        <p:txBody>
          <a:bodyPr wrap="none" rtlCol="0">
            <a:spAutoFit/>
          </a:bodyPr>
          <a:lstStyle/>
          <a:p>
            <a:pPr algn="ctr"/>
            <a:r>
              <a:rPr lang="en-US" altLang="zh-CN" sz="4800" b="1" dirty="0">
                <a:ln w="12700">
                  <a:noFill/>
                  <a:prstDash val="solid"/>
                </a:ln>
                <a:solidFill>
                  <a:srgbClr val="4F91A0"/>
                </a:solidFill>
                <a:latin typeface="+mn-ea"/>
                <a:ea typeface="+mn-ea"/>
                <a:cs typeface="+mn-ea"/>
              </a:rPr>
              <a:t>Probability and Statistics</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3647509" y="3834001"/>
            <a:ext cx="4940776" cy="707886"/>
          </a:xfrm>
          <a:prstGeom prst="rect">
            <a:avLst/>
          </a:prstGeom>
        </p:spPr>
        <p:txBody>
          <a:bodyPr wrap="none">
            <a:spAutoFit/>
          </a:bodyPr>
          <a:lstStyle/>
          <a:p>
            <a:pPr algn="ctr"/>
            <a:r>
              <a:rPr lang="en-US" altLang="zh-CN" sz="4000" dirty="0" err="1">
                <a:solidFill>
                  <a:srgbClr val="4F91A0"/>
                </a:solidFill>
                <a:latin typeface="+mn-ea"/>
                <a:ea typeface="+mn-ea"/>
                <a:cs typeface="+mn-ea"/>
              </a:rPr>
              <a:t>whgui@</a:t>
            </a:r>
            <a:r>
              <a:rPr lang="en-US" altLang="zh-CN" sz="4000" err="1">
                <a:solidFill>
                  <a:srgbClr val="4F91A0"/>
                </a:solidFill>
                <a:latin typeface="+mn-ea"/>
                <a:ea typeface="+mn-ea"/>
                <a:cs typeface="+mn-ea"/>
              </a:rPr>
              <a:t>bjtu</a:t>
            </a:r>
            <a:r>
              <a:rPr lang="en-US" altLang="zh-CN" sz="4000">
                <a:solidFill>
                  <a:srgbClr val="4F91A0"/>
                </a:solidFill>
                <a:latin typeface="+mn-ea"/>
                <a:ea typeface="+mn-ea"/>
                <a:cs typeface="+mn-ea"/>
              </a:rPr>
              <a:t>.edu.cn</a:t>
            </a:r>
            <a:endParaRPr lang="zh-CN" altLang="en-US" sz="4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384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矩形 19"/>
              <p:cNvSpPr/>
              <p:nvPr/>
            </p:nvSpPr>
            <p:spPr>
              <a:xfrm>
                <a:off x="460350" y="732191"/>
                <a:ext cx="11188311" cy="1754318"/>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5.2.1 (Central Limit Theorem)</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the random variables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form a random sample of size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from a given distribution with mean µ and variance </a:t>
                </a:r>
                <a14:m>
                  <m:oMath xmlns:m="http://schemas.openxmlformats.org/officeDocument/2006/math">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(0 &lt; </a:t>
                </a:r>
                <a14:m>
                  <m:oMath xmlns:m="http://schemas.openxmlformats.org/officeDocument/2006/math">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&lt; ∞), then for each fixed number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𝑥</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mc:Choice>
        <mc:Fallback xmlns="">
          <p:sp>
            <p:nvSpPr>
              <p:cNvPr id="20" name="矩形 19"/>
              <p:cNvSpPr>
                <a:spLocks noRot="1" noChangeAspect="1" noMove="1" noResize="1" noEditPoints="1" noAdjustHandles="1" noChangeArrowheads="1" noChangeShapeType="1" noTextEdit="1"/>
              </p:cNvSpPr>
              <p:nvPr/>
            </p:nvSpPr>
            <p:spPr>
              <a:xfrm>
                <a:off x="460350" y="732191"/>
                <a:ext cx="11188311" cy="1754318"/>
              </a:xfrm>
              <a:prstGeom prst="rect">
                <a:avLst/>
              </a:prstGeom>
              <a:blipFill rotWithShape="0">
                <a:blip r:embed="rId10"/>
                <a:stretch>
                  <a:fillRect l="-1144" t="-2778" r="-490" b="-8681"/>
                </a:stretch>
              </a:blipFill>
            </p:spPr>
            <p:txBody>
              <a:bodyPr/>
              <a:lstStyle/>
              <a:p>
                <a:r>
                  <a:rPr lang="zh-CN" altLang="en-US">
                    <a:noFill/>
                  </a:rPr>
                  <a:t> </a:t>
                </a:r>
              </a:p>
            </p:txBody>
          </p:sp>
        </mc:Fallback>
      </mc:AlternateContent>
      <p:sp>
        <p:nvSpPr>
          <p:cNvPr id="11" name="矩形 10"/>
          <p:cNvSpPr/>
          <p:nvPr/>
        </p:nvSpPr>
        <p:spPr>
          <a:xfrm>
            <a:off x="460350" y="3151377"/>
            <a:ext cx="3281307"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To summarize:</a:t>
            </a:r>
            <a:endParaRPr lang="zh-CN" altLang="en-US" sz="2800" dirty="0">
              <a:solidFill>
                <a:srgbClr val="646464"/>
              </a:solidFill>
              <a:latin typeface="Cambria Math" panose="02040503050406030204" pitchFamily="18" charset="0"/>
            </a:endParaRPr>
          </a:p>
        </p:txBody>
      </p:sp>
      <p:sp>
        <p:nvSpPr>
          <p:cNvPr id="16" name="矩形 15"/>
          <p:cNvSpPr/>
          <p:nvPr/>
        </p:nvSpPr>
        <p:spPr>
          <a:xfrm>
            <a:off x="4555544" y="4827936"/>
            <a:ext cx="1076216"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  or</a:t>
            </a:r>
            <a:endParaRPr lang="zh-CN" altLang="en-US" sz="2800" dirty="0">
              <a:solidFill>
                <a:srgbClr val="646464"/>
              </a:solidFill>
              <a:latin typeface="Cambria Math" panose="02040503050406030204" pitchFamily="18" charset="0"/>
            </a:endParaRPr>
          </a:p>
        </p:txBody>
      </p:sp>
      <p:pic>
        <p:nvPicPr>
          <p:cNvPr id="21" name="Picture 888367"/>
          <p:cNvPicPr/>
          <p:nvPr/>
        </p:nvPicPr>
        <p:blipFill>
          <a:blip r:embed="rId11"/>
          <a:stretch>
            <a:fillRect/>
          </a:stretch>
        </p:blipFill>
        <p:spPr>
          <a:xfrm>
            <a:off x="4214366" y="2483082"/>
            <a:ext cx="3166829" cy="668295"/>
          </a:xfrm>
          <a:prstGeom prst="rect">
            <a:avLst/>
          </a:prstGeom>
        </p:spPr>
      </p:pic>
      <p:pic>
        <p:nvPicPr>
          <p:cNvPr id="22" name="Picture 888370"/>
          <p:cNvPicPr/>
          <p:nvPr/>
        </p:nvPicPr>
        <p:blipFill>
          <a:blip r:embed="rId12"/>
          <a:stretch>
            <a:fillRect/>
          </a:stretch>
        </p:blipFill>
        <p:spPr>
          <a:xfrm>
            <a:off x="3439299" y="3769295"/>
            <a:ext cx="4716961" cy="523459"/>
          </a:xfrm>
          <a:prstGeom prst="rect">
            <a:avLst/>
          </a:prstGeom>
        </p:spPr>
      </p:pic>
      <p:pic>
        <p:nvPicPr>
          <p:cNvPr id="23" name="Picture 888371"/>
          <p:cNvPicPr/>
          <p:nvPr/>
        </p:nvPicPr>
        <p:blipFill>
          <a:blip r:embed="rId13"/>
          <a:stretch>
            <a:fillRect/>
          </a:stretch>
        </p:blipFill>
        <p:spPr>
          <a:xfrm>
            <a:off x="1802674" y="4910672"/>
            <a:ext cx="2825024" cy="402258"/>
          </a:xfrm>
          <a:prstGeom prst="rect">
            <a:avLst/>
          </a:prstGeom>
        </p:spPr>
      </p:pic>
      <p:pic>
        <p:nvPicPr>
          <p:cNvPr id="24" name="Picture 888372"/>
          <p:cNvPicPr/>
          <p:nvPr/>
        </p:nvPicPr>
        <p:blipFill>
          <a:blip r:embed="rId14"/>
          <a:stretch>
            <a:fillRect/>
          </a:stretch>
        </p:blipFill>
        <p:spPr>
          <a:xfrm>
            <a:off x="5631760" y="4824283"/>
            <a:ext cx="3497615" cy="680009"/>
          </a:xfrm>
          <a:prstGeom prst="rect">
            <a:avLst/>
          </a:prstGeom>
        </p:spPr>
      </p:pic>
    </p:spTree>
    <p:extLst>
      <p:ext uri="{BB962C8B-B14F-4D97-AF65-F5344CB8AC3E}">
        <p14:creationId xmlns:p14="http://schemas.microsoft.com/office/powerpoint/2010/main" val="17731892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400"/>
                                        <p:tgtEl>
                                          <p:spTgt spid="20"/>
                                        </p:tgtEl>
                                        <p:attrNameLst>
                                          <p:attrName>ppt_y</p:attrName>
                                        </p:attrNameLst>
                                      </p:cBhvr>
                                      <p:tavLst>
                                        <p:tav tm="0">
                                          <p:val>
                                            <p:strVal val="#ppt_y-#ppt_h*1.125000"/>
                                          </p:val>
                                        </p:tav>
                                        <p:tav tm="100000">
                                          <p:val>
                                            <p:strVal val="#ppt_y"/>
                                          </p:val>
                                        </p:tav>
                                      </p:tavLst>
                                    </p:anim>
                                    <p:animEffect transition="in" filter="wipe(down)">
                                      <p:cBhvr>
                                        <p:cTn id="8" dur="4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44635" y="829339"/>
                <a:ext cx="11468322"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5.2.1.</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random sample of size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12 is taken from the uniform distribution on the interval [0, 1]. We shall approximate the value of </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2" name="矩形 1"/>
              <p:cNvSpPr>
                <a:spLocks noRot="1" noChangeAspect="1" noMove="1" noResize="1" noEditPoints="1" noAdjustHandles="1" noChangeArrowheads="1" noChangeShapeType="1" noTextEdit="1"/>
              </p:cNvSpPr>
              <p:nvPr/>
            </p:nvSpPr>
            <p:spPr>
              <a:xfrm>
                <a:off x="444635" y="829339"/>
                <a:ext cx="11468322" cy="1323439"/>
              </a:xfrm>
              <a:prstGeom prst="rect">
                <a:avLst/>
              </a:prstGeom>
              <a:blipFill>
                <a:blip r:embed="rId3"/>
                <a:stretch>
                  <a:fillRect l="-1116" t="-3687" b="-11982"/>
                </a:stretch>
              </a:blipFill>
            </p:spPr>
            <p:txBody>
              <a:bodyPr/>
              <a:lstStyle/>
              <a:p>
                <a:r>
                  <a:rPr lang="zh-CN" altLang="en-US">
                    <a:noFill/>
                  </a:rPr>
                  <a:t> </a:t>
                </a:r>
              </a:p>
            </p:txBody>
          </p:sp>
        </mc:Fallback>
      </mc:AlternateContent>
      <p:sp>
        <p:nvSpPr>
          <p:cNvPr id="9" name="矩形 8"/>
          <p:cNvSpPr/>
          <p:nvPr/>
        </p:nvSpPr>
        <p:spPr>
          <a:xfrm>
            <a:off x="650145" y="2937037"/>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467768" y="3876334"/>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By the central limit theorem, we have</a:t>
            </a:r>
          </a:p>
        </p:txBody>
      </p:sp>
      <p:pic>
        <p:nvPicPr>
          <p:cNvPr id="12" name="Picture 888373"/>
          <p:cNvPicPr/>
          <p:nvPr/>
        </p:nvPicPr>
        <p:blipFill>
          <a:blip r:embed="rId4"/>
          <a:stretch>
            <a:fillRect/>
          </a:stretch>
        </p:blipFill>
        <p:spPr>
          <a:xfrm>
            <a:off x="558705" y="2217202"/>
            <a:ext cx="2324690" cy="413216"/>
          </a:xfrm>
          <a:prstGeom prst="rect">
            <a:avLst/>
          </a:prstGeom>
        </p:spPr>
      </p:pic>
      <p:pic>
        <p:nvPicPr>
          <p:cNvPr id="13" name="Picture 888374"/>
          <p:cNvPicPr/>
          <p:nvPr/>
        </p:nvPicPr>
        <p:blipFill>
          <a:blip r:embed="rId5"/>
          <a:stretch>
            <a:fillRect/>
          </a:stretch>
        </p:blipFill>
        <p:spPr>
          <a:xfrm>
            <a:off x="2883395" y="3351814"/>
            <a:ext cx="6139135" cy="369023"/>
          </a:xfrm>
          <a:prstGeom prst="rect">
            <a:avLst/>
          </a:prstGeom>
        </p:spPr>
      </p:pic>
      <p:pic>
        <p:nvPicPr>
          <p:cNvPr id="14" name="Picture 888375"/>
          <p:cNvPicPr/>
          <p:nvPr/>
        </p:nvPicPr>
        <p:blipFill>
          <a:blip r:embed="rId6"/>
          <a:stretch>
            <a:fillRect/>
          </a:stretch>
        </p:blipFill>
        <p:spPr>
          <a:xfrm>
            <a:off x="7569808" y="3847906"/>
            <a:ext cx="2122831" cy="551640"/>
          </a:xfrm>
          <a:prstGeom prst="rect">
            <a:avLst/>
          </a:prstGeom>
        </p:spPr>
      </p:pic>
      <p:sp>
        <p:nvSpPr>
          <p:cNvPr id="15" name="矩形 14"/>
          <p:cNvSpPr/>
          <p:nvPr/>
        </p:nvSpPr>
        <p:spPr>
          <a:xfrm>
            <a:off x="1467768" y="4877186"/>
            <a:ext cx="1125524"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Thus,</a:t>
            </a:r>
          </a:p>
        </p:txBody>
      </p:sp>
      <p:pic>
        <p:nvPicPr>
          <p:cNvPr id="16" name="Picture 888376"/>
          <p:cNvPicPr/>
          <p:nvPr/>
        </p:nvPicPr>
        <p:blipFill>
          <a:blip r:embed="rId7"/>
          <a:stretch>
            <a:fillRect/>
          </a:stretch>
        </p:blipFill>
        <p:spPr>
          <a:xfrm>
            <a:off x="2593292" y="4991231"/>
            <a:ext cx="6757851" cy="377571"/>
          </a:xfrm>
          <a:prstGeom prst="rect">
            <a:avLst/>
          </a:prstGeom>
        </p:spPr>
      </p:pic>
    </p:spTree>
    <p:extLst>
      <p:ext uri="{BB962C8B-B14F-4D97-AF65-F5344CB8AC3E}">
        <p14:creationId xmlns:p14="http://schemas.microsoft.com/office/powerpoint/2010/main" val="14619368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0"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400"/>
                                        <p:tgtEl>
                                          <p:spTgt spid="9"/>
                                        </p:tgtEl>
                                        <p:attrNameLst>
                                          <p:attrName>ppt_y</p:attrName>
                                        </p:attrNameLst>
                                      </p:cBhvr>
                                      <p:tavLst>
                                        <p:tav tm="0">
                                          <p:val>
                                            <p:strVal val="#ppt_y-#ppt_h*1.125000"/>
                                          </p:val>
                                        </p:tav>
                                        <p:tav tm="100000">
                                          <p:val>
                                            <p:strVal val="#ppt_y"/>
                                          </p:val>
                                        </p:tav>
                                      </p:tavLst>
                                    </p:anim>
                                    <p:animEffect transition="in" filter="wipe(down)">
                                      <p:cBhvr>
                                        <p:cTn id="17" dur="4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down)">
                                      <p:cBhvr>
                                        <p:cTn id="28" dur="4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400"/>
                                        <p:tgtEl>
                                          <p:spTgt spid="15"/>
                                        </p:tgtEl>
                                        <p:attrNameLst>
                                          <p:attrName>ppt_y</p:attrName>
                                        </p:attrNameLst>
                                      </p:cBhvr>
                                      <p:tavLst>
                                        <p:tav tm="0">
                                          <p:val>
                                            <p:strVal val="#ppt_y-#ppt_h*1.125000"/>
                                          </p:val>
                                        </p:tav>
                                        <p:tav tm="100000">
                                          <p:val>
                                            <p:strVal val="#ppt_y"/>
                                          </p:val>
                                        </p:tav>
                                      </p:tavLst>
                                    </p:anim>
                                    <p:animEffect transition="in" filter="wipe(down)">
                                      <p:cBhvr>
                                        <p:cTn id="37" dur="4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678" y="1232376"/>
            <a:ext cx="11468322" cy="3754874"/>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5.2.2.</a:t>
            </a:r>
          </a:p>
          <a:p>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 large freight elevator can </a:t>
            </a:r>
            <a:r>
              <a:rPr lang="en-US" altLang="zh-CN" sz="2800" dirty="0">
                <a:solidFill>
                  <a:schemeClr val="tx2"/>
                </a:solidFill>
                <a:latin typeface="Cambria Math" panose="02040503050406030204" pitchFamily="18" charset="0"/>
                <a:ea typeface="Cambria Math" panose="02040503050406030204" pitchFamily="18" charset="0"/>
                <a:cs typeface="+mn-ea"/>
              </a:rPr>
              <a:t>transport a maximum of 9800 pounds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Suppose a load of cargo containing </a:t>
            </a:r>
            <a:r>
              <a:rPr lang="en-US" altLang="zh-CN" sz="2800" dirty="0">
                <a:solidFill>
                  <a:schemeClr val="tx2"/>
                </a:solidFill>
                <a:latin typeface="Cambria Math" panose="02040503050406030204" pitchFamily="18" charset="0"/>
                <a:ea typeface="Cambria Math" panose="02040503050406030204" pitchFamily="18" charset="0"/>
                <a:cs typeface="+mn-ea"/>
              </a:rPr>
              <a:t>49 boxes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must be transported via the elevator. Experience has shown that the weight of boxes of this type of cargo follows a distribution with </a:t>
            </a:r>
            <a:r>
              <a:rPr lang="en-US" altLang="zh-CN" sz="2800" dirty="0">
                <a:solidFill>
                  <a:schemeClr val="tx2"/>
                </a:solidFill>
                <a:latin typeface="Cambria Math" panose="02040503050406030204" pitchFamily="18" charset="0"/>
                <a:ea typeface="Cambria Math" panose="02040503050406030204" pitchFamily="18" charset="0"/>
                <a:cs typeface="+mn-ea"/>
              </a:rPr>
              <a:t>mean µ = 205 pounds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a:t>
            </a:r>
            <a:r>
              <a:rPr lang="en-US" altLang="zh-CN" sz="2800" dirty="0">
                <a:solidFill>
                  <a:schemeClr val="tx2"/>
                </a:solidFill>
                <a:latin typeface="Cambria Math" panose="02040503050406030204" pitchFamily="18" charset="0"/>
                <a:ea typeface="Cambria Math" panose="02040503050406030204" pitchFamily="18" charset="0"/>
                <a:cs typeface="+mn-ea"/>
              </a:rPr>
              <a:t>standard deviation σ = 15 pounds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Based on this information, what is the probability that all 49 boxes can be safely loaded onto the freight elevator and transported?</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15907847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56106" y="687844"/>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mc:AlternateContent xmlns:mc="http://schemas.openxmlformats.org/markup-compatibility/2006" xmlns:a14="http://schemas.microsoft.com/office/drawing/2010/main">
        <mc:Choice Requires="a14">
          <p:sp>
            <p:nvSpPr>
              <p:cNvPr id="10" name="矩形 9"/>
              <p:cNvSpPr/>
              <p:nvPr/>
            </p:nvSpPr>
            <p:spPr>
              <a:xfrm>
                <a:off x="1088944" y="1149501"/>
                <a:ext cx="10249615" cy="147590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𝑋</m:t>
                        </m:r>
                      </m:e>
                      <m:sub>
                        <m:r>
                          <a:rPr lang="en-US" altLang="zh-CN" sz="2800" i="1" dirty="0" smtClean="0">
                            <a:latin typeface="Cambria Math" panose="02040503050406030204" pitchFamily="18" charset="0"/>
                            <a:ea typeface="Cambria Math" panose="02040503050406030204" pitchFamily="18" charset="0"/>
                            <a:cs typeface="+mn-ea"/>
                          </a:rPr>
                          <m:t>𝑖</m:t>
                        </m:r>
                      </m:sub>
                    </m:sSub>
                    <m:r>
                      <a:rPr lang="en-US" altLang="zh-CN" sz="2800" i="1" dirty="0" smtClean="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denote the weight of the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oMath>
                </a14:m>
                <a:r>
                  <a:rPr lang="en-US" altLang="zh-CN" sz="2800" i="1" dirty="0" err="1">
                    <a:latin typeface="Cambria Math" panose="02040503050406030204" pitchFamily="18" charset="0"/>
                    <a:ea typeface="Cambria Math" panose="02040503050406030204" pitchFamily="18" charset="0"/>
                    <a:cs typeface="+mn-ea"/>
                  </a:rPr>
                  <a:t>-th</a:t>
                </a:r>
                <a:r>
                  <a:rPr lang="en-US" altLang="zh-CN" sz="2800" i="1" dirty="0">
                    <a:latin typeface="Cambria Math" panose="02040503050406030204" pitchFamily="18" charset="0"/>
                    <a:ea typeface="Cambria Math" panose="02040503050406030204" pitchFamily="18" charset="0"/>
                    <a:cs typeface="+mn-ea"/>
                  </a:rPr>
                  <a:t> box,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r>
                      <a:rPr lang="en-US" altLang="zh-CN" sz="2800" i="1" dirty="0">
                        <a:latin typeface="Cambria Math" panose="02040503050406030204" pitchFamily="18" charset="0"/>
                        <a:ea typeface="Cambria Math" panose="02040503050406030204" pitchFamily="18" charset="0"/>
                        <a:cs typeface="+mn-ea"/>
                      </a:rPr>
                      <m:t> = 1,2,</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a:latin typeface="Cambria Math" panose="02040503050406030204" pitchFamily="18" charset="0"/>
                        <a:ea typeface="Cambria Math" panose="02040503050406030204" pitchFamily="18" charset="0"/>
                        <a:cs typeface="+mn-ea"/>
                      </a:rPr>
                      <m:t>,49</m:t>
                    </m:r>
                  </m:oMath>
                </a14:m>
                <a:r>
                  <a:rPr lang="en-US" altLang="zh-CN" sz="2800" i="1" dirty="0">
                    <a:latin typeface="Cambria Math" panose="02040503050406030204" pitchFamily="18" charset="0"/>
                    <a:ea typeface="Cambria Math" panose="02040503050406030204" pitchFamily="18" charset="0"/>
                    <a:cs typeface="+mn-ea"/>
                  </a:rPr>
                  <a:t>. We want to estimate                               9800), where µ =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𝐸</m:t>
                    </m:r>
                    <m:r>
                      <a:rPr lang="en-US" altLang="zh-CN" sz="2800" i="1" dirty="0" smtClean="0">
                        <a:latin typeface="Cambria Math" panose="02040503050406030204" pitchFamily="18" charset="0"/>
                        <a:ea typeface="Cambria Math" panose="02040503050406030204" pitchFamily="18" charset="0"/>
                        <a:cs typeface="+mn-ea"/>
                      </a:rPr>
                      <m:t>(</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err="1">
                            <a:latin typeface="Cambria Math" panose="02040503050406030204" pitchFamily="18" charset="0"/>
                            <a:ea typeface="Cambria Math" panose="02040503050406030204" pitchFamily="18" charset="0"/>
                            <a:cs typeface="+mn-ea"/>
                          </a:rPr>
                          <m:t>𝑋</m:t>
                        </m:r>
                      </m:e>
                      <m:sub>
                        <m:r>
                          <a:rPr lang="en-US" altLang="zh-CN" sz="2800" i="1" dirty="0" err="1">
                            <a:latin typeface="Cambria Math" panose="02040503050406030204" pitchFamily="18" charset="0"/>
                            <a:ea typeface="Cambria Math" panose="02040503050406030204" pitchFamily="18" charset="0"/>
                            <a:cs typeface="+mn-ea"/>
                          </a:rPr>
                          <m:t>𝑘</m:t>
                        </m:r>
                      </m:sub>
                    </m:sSub>
                    <m:r>
                      <a:rPr lang="en-US" altLang="zh-CN" sz="2800" i="1" dirty="0">
                        <a:latin typeface="Cambria Math" panose="02040503050406030204" pitchFamily="18" charset="0"/>
                        <a:ea typeface="Cambria Math" panose="02040503050406030204" pitchFamily="18" charset="0"/>
                        <a:cs typeface="+mn-ea"/>
                      </a:rPr>
                      <m:t>)</m:t>
                    </m:r>
                  </m:oMath>
                </a14:m>
                <a:r>
                  <a:rPr lang="en-US" altLang="zh-CN" sz="2800" i="1" dirty="0">
                    <a:latin typeface="Cambria Math" panose="02040503050406030204" pitchFamily="18" charset="0"/>
                    <a:ea typeface="Cambria Math" panose="02040503050406030204" pitchFamily="18" charset="0"/>
                    <a:cs typeface="+mn-ea"/>
                  </a:rPr>
                  <a:t> = 205 pounds,</a:t>
                </a:r>
              </a:p>
              <a:p>
                <a:r>
                  <a:rPr lang="en-US" altLang="zh-CN" sz="2800" i="1" dirty="0">
                    <a:latin typeface="Cambria Math" panose="02040503050406030204" pitchFamily="18" charset="0"/>
                    <a:ea typeface="Cambria Math" panose="02040503050406030204" pitchFamily="18" charset="0"/>
                    <a:cs typeface="+mn-ea"/>
                  </a:rPr>
                  <a:t>σ = </a:t>
                </a:r>
                <a14:m>
                  <m:oMath xmlns:m="http://schemas.openxmlformats.org/officeDocument/2006/math">
                    <m:rad>
                      <m:radPr>
                        <m:degHide m:val="on"/>
                        <m:ctrlPr>
                          <a:rPr lang="en-US" altLang="zh-CN" sz="2800" b="0" i="1" dirty="0" smtClean="0">
                            <a:latin typeface="Cambria Math" panose="02040503050406030204" pitchFamily="18" charset="0"/>
                            <a:ea typeface="Cambria Math" panose="02040503050406030204" pitchFamily="18" charset="0"/>
                            <a:cs typeface="+mn-ea"/>
                          </a:rPr>
                        </m:ctrlPr>
                      </m:radPr>
                      <m:deg/>
                      <m:e>
                        <m:r>
                          <a:rPr lang="en-US" altLang="zh-CN" sz="2800" i="1" dirty="0" smtClean="0">
                            <a:latin typeface="Cambria Math" panose="02040503050406030204" pitchFamily="18" charset="0"/>
                            <a:ea typeface="Cambria Math" panose="02040503050406030204" pitchFamily="18" charset="0"/>
                            <a:cs typeface="+mn-ea"/>
                          </a:rPr>
                          <m:t>𝑉𝑎𝑟</m:t>
                        </m:r>
                        <m:d>
                          <m:dPr>
                            <m:ctrlPr>
                              <a:rPr lang="en-US" altLang="zh-CN" sz="2800" i="1" dirty="0" smtClean="0">
                                <a:latin typeface="Cambria Math" panose="02040503050406030204" pitchFamily="18" charset="0"/>
                                <a:ea typeface="Cambria Math" panose="02040503050406030204" pitchFamily="18" charset="0"/>
                                <a:cs typeface="+mn-ea"/>
                              </a:rPr>
                            </m:ctrlPr>
                          </m:dPr>
                          <m:e>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err="1" smtClean="0">
                                    <a:latin typeface="Cambria Math" panose="02040503050406030204" pitchFamily="18" charset="0"/>
                                    <a:ea typeface="Cambria Math" panose="02040503050406030204" pitchFamily="18" charset="0"/>
                                    <a:cs typeface="+mn-ea"/>
                                  </a:rPr>
                                  <m:t>𝑋</m:t>
                                </m:r>
                              </m:e>
                              <m:sub>
                                <m:r>
                                  <a:rPr lang="en-US" altLang="zh-CN" sz="2800" i="1" dirty="0" err="1" smtClean="0">
                                    <a:latin typeface="Cambria Math" panose="02040503050406030204" pitchFamily="18" charset="0"/>
                                    <a:ea typeface="Cambria Math" panose="02040503050406030204" pitchFamily="18" charset="0"/>
                                    <a:cs typeface="+mn-ea"/>
                                  </a:rPr>
                                  <m:t>𝑘</m:t>
                                </m:r>
                              </m:sub>
                            </m:sSub>
                          </m:e>
                        </m:d>
                      </m:e>
                    </m:rad>
                  </m:oMath>
                </a14:m>
                <a:r>
                  <a:rPr lang="en-US" altLang="zh-CN" sz="2800" i="1" dirty="0">
                    <a:latin typeface="Cambria Math" panose="02040503050406030204" pitchFamily="18" charset="0"/>
                    <a:ea typeface="Cambria Math" panose="02040503050406030204" pitchFamily="18" charset="0"/>
                    <a:cs typeface="+mn-ea"/>
                  </a:rPr>
                  <a:t> = 15 pounds, and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𝑛</m:t>
                    </m:r>
                  </m:oMath>
                </a14:m>
                <a:r>
                  <a:rPr lang="en-US" altLang="zh-CN" sz="2800" i="1" dirty="0">
                    <a:latin typeface="Cambria Math" panose="02040503050406030204" pitchFamily="18" charset="0"/>
                    <a:ea typeface="Cambria Math" panose="02040503050406030204" pitchFamily="18" charset="0"/>
                    <a:cs typeface="+mn-ea"/>
                  </a:rPr>
                  <a:t> = 49.</a:t>
                </a:r>
              </a:p>
            </p:txBody>
          </p:sp>
        </mc:Choice>
        <mc:Fallback xmlns="">
          <p:sp>
            <p:nvSpPr>
              <p:cNvPr id="10" name="矩形 9"/>
              <p:cNvSpPr>
                <a:spLocks noRot="1" noChangeAspect="1" noMove="1" noResize="1" noEditPoints="1" noAdjustHandles="1" noChangeArrowheads="1" noChangeShapeType="1" noTextEdit="1"/>
              </p:cNvSpPr>
              <p:nvPr/>
            </p:nvSpPr>
            <p:spPr>
              <a:xfrm>
                <a:off x="1088944" y="1149501"/>
                <a:ext cx="10249615" cy="1475909"/>
              </a:xfrm>
              <a:prstGeom prst="rect">
                <a:avLst/>
              </a:prstGeom>
              <a:blipFill rotWithShape="0">
                <a:blip r:embed="rId3"/>
                <a:stretch>
                  <a:fillRect l="-1249" t="-4545" r="-1011" b="-9091"/>
                </a:stretch>
              </a:blipFill>
            </p:spPr>
            <p:txBody>
              <a:bodyPr/>
              <a:lstStyle/>
              <a:p>
                <a:r>
                  <a:rPr lang="zh-CN" altLang="en-US">
                    <a:noFill/>
                  </a:rPr>
                  <a:t> </a:t>
                </a:r>
              </a:p>
            </p:txBody>
          </p:sp>
        </mc:Fallback>
      </mc:AlternateContent>
      <p:pic>
        <p:nvPicPr>
          <p:cNvPr id="8" name="Picture 888377"/>
          <p:cNvPicPr/>
          <p:nvPr/>
        </p:nvPicPr>
        <p:blipFill>
          <a:blip r:embed="rId4"/>
          <a:stretch>
            <a:fillRect/>
          </a:stretch>
        </p:blipFill>
        <p:spPr>
          <a:xfrm>
            <a:off x="3149145" y="1600424"/>
            <a:ext cx="2154373" cy="436865"/>
          </a:xfrm>
          <a:prstGeom prst="rect">
            <a:avLst/>
          </a:prstGeom>
        </p:spPr>
      </p:pic>
      <p:sp>
        <p:nvSpPr>
          <p:cNvPr id="11" name="矩形 10"/>
          <p:cNvSpPr/>
          <p:nvPr/>
        </p:nvSpPr>
        <p:spPr>
          <a:xfrm>
            <a:off x="1088944" y="2987381"/>
            <a:ext cx="1024961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We can therefore apply the Central Limit Theorem to estimate</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1400" y="3954489"/>
            <a:ext cx="5928000" cy="18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13260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400"/>
                                        <p:tgtEl>
                                          <p:spTgt spid="11"/>
                                        </p:tgtEl>
                                        <p:attrNameLst>
                                          <p:attrName>ppt_y</p:attrName>
                                        </p:attrNameLst>
                                      </p:cBhvr>
                                      <p:tavLst>
                                        <p:tav tm="0">
                                          <p:val>
                                            <p:strVal val="#ppt_y-#ppt_h*1.125000"/>
                                          </p:val>
                                        </p:tav>
                                        <p:tav tm="100000">
                                          <p:val>
                                            <p:strVal val="#ppt_y"/>
                                          </p:val>
                                        </p:tav>
                                      </p:tavLst>
                                    </p:anim>
                                    <p:animEffect transition="in" filter="wipe(down)">
                                      <p:cBhvr>
                                        <p:cTn id="22"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5929" y="1428318"/>
            <a:ext cx="11137018" cy="3754874"/>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5.2.3.</a:t>
            </a:r>
          </a:p>
          <a:p>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One thousand measurements are recorded to several decimal places. Each of these numbers is rounded off to the nearest integer. The sum of the original numbers is approximated by the sum of those integers. Assume that the errors made in rounding off are independent, identically distributed random variables with </a:t>
            </a:r>
            <a:r>
              <a:rPr lang="en-US" altLang="zh-CN" sz="2800" dirty="0">
                <a:solidFill>
                  <a:schemeClr val="tx2"/>
                </a:solidFill>
                <a:latin typeface="Cambria Math" panose="02040503050406030204" pitchFamily="18" charset="0"/>
                <a:ea typeface="Cambria Math" panose="02040503050406030204" pitchFamily="18" charset="0"/>
                <a:cs typeface="+mn-ea"/>
              </a:rPr>
              <a:t>a uniform distribution over the interval (-0.5, 0.5)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Compute approximately the probability that the sum of the integers is within ten units of the true sum.</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Tree>
    <p:extLst>
      <p:ext uri="{BB962C8B-B14F-4D97-AF65-F5344CB8AC3E}">
        <p14:creationId xmlns:p14="http://schemas.microsoft.com/office/powerpoint/2010/main" val="40872311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16917" y="361273"/>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mc:AlternateContent xmlns:mc="http://schemas.openxmlformats.org/markup-compatibility/2006" xmlns:a14="http://schemas.microsoft.com/office/drawing/2010/main">
        <mc:Choice Requires="a14">
          <p:sp>
            <p:nvSpPr>
              <p:cNvPr id="10" name="矩形 9"/>
              <p:cNvSpPr/>
              <p:nvPr/>
            </p:nvSpPr>
            <p:spPr>
              <a:xfrm>
                <a:off x="1088944" y="822930"/>
                <a:ext cx="10249615" cy="3108535"/>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𝑋</m:t>
                        </m:r>
                      </m:e>
                      <m:sub>
                        <m:r>
                          <a:rPr lang="en-US" altLang="zh-CN" sz="2800" i="1" dirty="0" smtClean="0">
                            <a:latin typeface="Cambria Math" panose="02040503050406030204" pitchFamily="18" charset="0"/>
                            <a:ea typeface="Cambria Math" panose="02040503050406030204" pitchFamily="18" charset="0"/>
                            <a:cs typeface="+mn-ea"/>
                          </a:rPr>
                          <m:t>1</m:t>
                        </m:r>
                      </m:sub>
                    </m:sSub>
                    <m:r>
                      <a:rPr lang="en-US" altLang="zh-CN" sz="2800" i="1" dirty="0" smtClean="0">
                        <a:latin typeface="Cambria Math" panose="02040503050406030204" pitchFamily="18" charset="0"/>
                        <a:ea typeface="Cambria Math" panose="02040503050406030204" pitchFamily="18" charset="0"/>
                        <a:cs typeface="+mn-ea"/>
                      </a:rPr>
                      <m:t>,</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𝑋</m:t>
                        </m:r>
                      </m:e>
                      <m:sub>
                        <m:r>
                          <a:rPr lang="en-US" altLang="zh-CN" sz="2800" i="1" dirty="0" smtClean="0">
                            <a:latin typeface="Cambria Math" panose="02040503050406030204" pitchFamily="18" charset="0"/>
                            <a:ea typeface="Cambria Math" panose="02040503050406030204" pitchFamily="18" charset="0"/>
                            <a:cs typeface="+mn-ea"/>
                          </a:rPr>
                          <m:t>2</m:t>
                        </m:r>
                      </m:sub>
                    </m:sSub>
                    <m:r>
                      <a:rPr lang="en-US" altLang="zh-CN" sz="2800" i="1" dirty="0" smtClean="0">
                        <a:latin typeface="Cambria Math" panose="02040503050406030204" pitchFamily="18" charset="0"/>
                        <a:ea typeface="Cambria Math" panose="02040503050406030204" pitchFamily="18" charset="0"/>
                        <a:cs typeface="+mn-ea"/>
                      </a:rPr>
                      <m:t>,</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smtClean="0">
                        <a:latin typeface="Cambria Math" panose="02040503050406030204" pitchFamily="18" charset="0"/>
                        <a:ea typeface="Cambria Math" panose="02040503050406030204" pitchFamily="18" charset="0"/>
                        <a:cs typeface="+mn-ea"/>
                      </a:rPr>
                      <m:t> ,</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𝑋</m:t>
                        </m:r>
                      </m:e>
                      <m:sub>
                        <m:r>
                          <a:rPr lang="en-US" altLang="zh-CN" sz="2800" i="1" dirty="0" smtClean="0">
                            <a:latin typeface="Cambria Math" panose="02040503050406030204" pitchFamily="18" charset="0"/>
                            <a:ea typeface="Cambria Math" panose="02040503050406030204" pitchFamily="18" charset="0"/>
                            <a:cs typeface="+mn-ea"/>
                          </a:rPr>
                          <m:t>1000</m:t>
                        </m:r>
                      </m:sub>
                    </m:sSub>
                    <m:r>
                      <a:rPr lang="en-US" altLang="zh-CN" sz="2800" i="1" dirty="0" smtClean="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denote the measurements, and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𝑌</m:t>
                        </m:r>
                      </m:e>
                      <m:sub>
                        <m:r>
                          <a:rPr lang="en-US" altLang="zh-CN" sz="2800" i="1" dirty="0" smtClean="0">
                            <a:latin typeface="Cambria Math" panose="02040503050406030204" pitchFamily="18" charset="0"/>
                            <a:ea typeface="Cambria Math" panose="02040503050406030204" pitchFamily="18" charset="0"/>
                            <a:cs typeface="+mn-ea"/>
                          </a:rPr>
                          <m:t>1</m:t>
                        </m:r>
                      </m:sub>
                    </m:sSub>
                    <m:r>
                      <a:rPr lang="en-US" altLang="zh-CN" sz="2800" i="1" dirty="0" smtClean="0">
                        <a:latin typeface="Cambria Math" panose="02040503050406030204" pitchFamily="18" charset="0"/>
                        <a:ea typeface="Cambria Math" panose="02040503050406030204" pitchFamily="18" charset="0"/>
                        <a:cs typeface="+mn-ea"/>
                      </a:rPr>
                      <m:t>,</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𝑌</m:t>
                        </m:r>
                      </m:e>
                      <m:sub>
                        <m:r>
                          <a:rPr lang="en-US" altLang="zh-CN" sz="2800" i="1" dirty="0" smtClean="0">
                            <a:latin typeface="Cambria Math" panose="02040503050406030204" pitchFamily="18" charset="0"/>
                            <a:ea typeface="Cambria Math" panose="02040503050406030204" pitchFamily="18" charset="0"/>
                            <a:cs typeface="+mn-ea"/>
                          </a:rPr>
                          <m:t>2</m:t>
                        </m:r>
                      </m:sub>
                    </m:sSub>
                    <m:r>
                      <a:rPr lang="en-US" altLang="zh-CN" sz="2800" i="1" dirty="0" smtClean="0">
                        <a:latin typeface="Cambria Math" panose="02040503050406030204" pitchFamily="18" charset="0"/>
                        <a:ea typeface="Cambria Math" panose="02040503050406030204" pitchFamily="18" charset="0"/>
                        <a:cs typeface="+mn-ea"/>
                      </a:rPr>
                      <m:t>,</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smtClean="0">
                        <a:latin typeface="Cambria Math" panose="02040503050406030204" pitchFamily="18" charset="0"/>
                        <a:ea typeface="Cambria Math" panose="02040503050406030204" pitchFamily="18" charset="0"/>
                        <a:cs typeface="+mn-ea"/>
                      </a:rPr>
                      <m:t> ,</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𝑌</m:t>
                        </m:r>
                      </m:e>
                      <m:sub>
                        <m:r>
                          <a:rPr lang="en-US" altLang="zh-CN" sz="2800" i="1" dirty="0" smtClean="0">
                            <a:latin typeface="Cambria Math" panose="02040503050406030204" pitchFamily="18" charset="0"/>
                            <a:ea typeface="Cambria Math" panose="02040503050406030204" pitchFamily="18" charset="0"/>
                            <a:cs typeface="+mn-ea"/>
                          </a:rPr>
                          <m:t>1000</m:t>
                        </m:r>
                      </m:sub>
                    </m:sSub>
                    <m:r>
                      <a:rPr lang="en-US" altLang="zh-CN" sz="2800" i="1" dirty="0" smtClean="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be the corresponding nearest integers after rounding off. Then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𝑖</m:t>
                        </m:r>
                      </m:sub>
                    </m:sSub>
                    <m:r>
                      <a:rPr lang="en-US" altLang="zh-CN" sz="2800" i="1" dirty="0">
                        <a:latin typeface="Cambria Math" panose="02040503050406030204" pitchFamily="18" charset="0"/>
                        <a:ea typeface="Cambria Math" panose="02040503050406030204" pitchFamily="18" charset="0"/>
                        <a:cs typeface="+mn-ea"/>
                      </a:rPr>
                      <m:t> = </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a:latin typeface="Cambria Math" panose="02040503050406030204" pitchFamily="18" charset="0"/>
                            <a:ea typeface="Cambria Math" panose="02040503050406030204" pitchFamily="18" charset="0"/>
                            <a:cs typeface="+mn-ea"/>
                          </a:rPr>
                          <m:t>𝑋</m:t>
                        </m:r>
                      </m:e>
                      <m:sub>
                        <m:r>
                          <a:rPr lang="en-US" altLang="zh-CN" sz="2800" i="1" dirty="0">
                            <a:latin typeface="Cambria Math" panose="02040503050406030204" pitchFamily="18" charset="0"/>
                            <a:ea typeface="Cambria Math" panose="02040503050406030204" pitchFamily="18" charset="0"/>
                            <a:cs typeface="+mn-ea"/>
                          </a:rPr>
                          <m:t>𝑖</m:t>
                        </m:r>
                      </m:sub>
                    </m:sSub>
                    <m:r>
                      <a:rPr lang="en-US" altLang="zh-CN" sz="2800" i="1" dirty="0">
                        <a:latin typeface="Cambria Math" panose="02040503050406030204" pitchFamily="18" charset="0"/>
                        <a:ea typeface="Cambria Math" panose="02040503050406030204" pitchFamily="18" charset="0"/>
                        <a:cs typeface="+mn-ea"/>
                      </a:rPr>
                      <m:t> −</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a:latin typeface="Cambria Math" panose="02040503050406030204" pitchFamily="18" charset="0"/>
                            <a:ea typeface="Cambria Math" panose="02040503050406030204" pitchFamily="18" charset="0"/>
                            <a:cs typeface="+mn-ea"/>
                          </a:rPr>
                          <m:t>𝑌</m:t>
                        </m:r>
                      </m:e>
                      <m:sub>
                        <m:r>
                          <a:rPr lang="en-US" altLang="zh-CN" sz="2800" i="1" dirty="0">
                            <a:latin typeface="Cambria Math" panose="02040503050406030204" pitchFamily="18" charset="0"/>
                            <a:ea typeface="Cambria Math" panose="02040503050406030204" pitchFamily="18" charset="0"/>
                            <a:cs typeface="+mn-ea"/>
                          </a:rPr>
                          <m:t>𝑖</m:t>
                        </m:r>
                      </m:sub>
                    </m:sSub>
                    <m:r>
                      <a:rPr lang="en-US" altLang="zh-CN" sz="2800" i="1" dirty="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for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r>
                      <a:rPr lang="en-US" altLang="zh-CN" sz="2800" i="1" dirty="0">
                        <a:latin typeface="Cambria Math" panose="02040503050406030204" pitchFamily="18" charset="0"/>
                        <a:ea typeface="Cambria Math" panose="02040503050406030204" pitchFamily="18" charset="0"/>
                        <a:cs typeface="+mn-ea"/>
                      </a:rPr>
                      <m:t> = 1,2,</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a:latin typeface="Cambria Math" panose="02040503050406030204" pitchFamily="18" charset="0"/>
                        <a:ea typeface="Cambria Math" panose="02040503050406030204" pitchFamily="18" charset="0"/>
                        <a:cs typeface="+mn-ea"/>
                      </a:rPr>
                      <m:t>,1000</m:t>
                    </m:r>
                  </m:oMath>
                </a14:m>
                <a:r>
                  <a:rPr lang="en-US" altLang="zh-CN" sz="2800" i="1" dirty="0">
                    <a:latin typeface="Cambria Math" panose="02040503050406030204" pitchFamily="18" charset="0"/>
                    <a:ea typeface="Cambria Math" panose="02040503050406030204" pitchFamily="18" charset="0"/>
                    <a:cs typeface="+mn-ea"/>
                  </a:rPr>
                  <a:t>, where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1</m:t>
                        </m:r>
                      </m:sub>
                    </m:sSub>
                    <m:r>
                      <a:rPr lang="en-US" altLang="zh-CN" sz="2800" i="1" dirty="0" smtClean="0">
                        <a:latin typeface="Cambria Math" panose="02040503050406030204" pitchFamily="18" charset="0"/>
                        <a:ea typeface="Cambria Math" panose="02040503050406030204" pitchFamily="18" charset="0"/>
                        <a:cs typeface="+mn-ea"/>
                      </a:rPr>
                      <m:t>,</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2</m:t>
                        </m:r>
                      </m:sub>
                    </m:sSub>
                    <m:r>
                      <a:rPr lang="en-US" altLang="zh-CN" sz="2800" i="1" dirty="0" smtClean="0">
                        <a:latin typeface="Cambria Math" panose="02040503050406030204" pitchFamily="18" charset="0"/>
                        <a:ea typeface="Cambria Math" panose="02040503050406030204" pitchFamily="18" charset="0"/>
                        <a:cs typeface="+mn-ea"/>
                      </a:rPr>
                      <m:t>,</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smtClean="0">
                        <a:latin typeface="Cambria Math" panose="02040503050406030204" pitchFamily="18" charset="0"/>
                        <a:ea typeface="Cambria Math" panose="02040503050406030204" pitchFamily="18" charset="0"/>
                        <a:cs typeface="+mn-ea"/>
                      </a:rPr>
                      <m:t>,</m:t>
                    </m:r>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1000</m:t>
                        </m:r>
                      </m:sub>
                    </m:sSub>
                    <m:r>
                      <a:rPr lang="en-US" altLang="zh-CN" sz="2800" i="1" dirty="0" smtClean="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are independent identically distributed uniform random variables on the interval (−0.5,0.5). We then have that E(</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𝑖</m:t>
                        </m:r>
                      </m:sub>
                    </m:sSub>
                  </m:oMath>
                </a14:m>
                <a:r>
                  <a:rPr lang="en-US" altLang="zh-CN" sz="2800" i="1" dirty="0">
                    <a:latin typeface="Cambria Math" panose="02040503050406030204" pitchFamily="18" charset="0"/>
                    <a:ea typeface="Cambria Math" panose="02040503050406030204" pitchFamily="18" charset="0"/>
                    <a:cs typeface="+mn-ea"/>
                  </a:rPr>
                  <a:t>) = µ = 0,Var(</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𝑈</m:t>
                        </m:r>
                      </m:e>
                      <m:sub>
                        <m:r>
                          <a:rPr lang="en-US" altLang="zh-CN" sz="2800" i="1" dirty="0" smtClean="0">
                            <a:latin typeface="Cambria Math" panose="02040503050406030204" pitchFamily="18" charset="0"/>
                            <a:ea typeface="Cambria Math" panose="02040503050406030204" pitchFamily="18" charset="0"/>
                            <a:cs typeface="+mn-ea"/>
                          </a:rPr>
                          <m:t>𝑖</m:t>
                        </m:r>
                      </m:sub>
                    </m:sSub>
                  </m:oMath>
                </a14:m>
                <a:r>
                  <a:rPr lang="en-US" altLang="zh-CN" sz="2800" i="1" dirty="0">
                    <a:latin typeface="Cambria Math" panose="02040503050406030204" pitchFamily="18" charset="0"/>
                    <a:ea typeface="Cambria Math" panose="02040503050406030204" pitchFamily="18" charset="0"/>
                    <a:cs typeface="+mn-ea"/>
                  </a:rPr>
                  <a:t>) = </a:t>
                </a:r>
                <a14:m>
                  <m:oMath xmlns:m="http://schemas.openxmlformats.org/officeDocument/2006/math">
                    <m:sSup>
                      <m:sSupPr>
                        <m:ctrlPr>
                          <a:rPr lang="en-US" altLang="zh-CN" sz="2800" b="0" i="1" dirty="0" smtClean="0">
                            <a:latin typeface="Cambria Math" panose="02040503050406030204" pitchFamily="18" charset="0"/>
                            <a:ea typeface="Cambria Math" panose="02040503050406030204" pitchFamily="18" charset="0"/>
                            <a:cs typeface="+mn-ea"/>
                          </a:rPr>
                        </m:ctrlPr>
                      </m:sSupPr>
                      <m:e>
                        <m:r>
                          <a:rPr lang="en-US" altLang="zh-CN" sz="2800" i="1" dirty="0" smtClean="0">
                            <a:latin typeface="Cambria Math" panose="02040503050406030204" pitchFamily="18" charset="0"/>
                            <a:ea typeface="Cambria Math" panose="02040503050406030204" pitchFamily="18" charset="0"/>
                            <a:cs typeface="+mn-ea"/>
                          </a:rPr>
                          <m:t>𝜎</m:t>
                        </m:r>
                      </m:e>
                      <m:sup>
                        <m:r>
                          <a:rPr lang="en-US" altLang="zh-CN" sz="2800" i="1" dirty="0" smtClean="0">
                            <a:latin typeface="Cambria Math" panose="02040503050406030204" pitchFamily="18" charset="0"/>
                            <a:ea typeface="Cambria Math" panose="02040503050406030204" pitchFamily="18" charset="0"/>
                            <a:cs typeface="+mn-ea"/>
                          </a:rPr>
                          <m:t>2</m:t>
                        </m:r>
                      </m:sup>
                    </m:sSup>
                  </m:oMath>
                </a14:m>
                <a:r>
                  <a:rPr lang="en-US" altLang="zh-CN" sz="2800" i="1" dirty="0">
                    <a:latin typeface="Cambria Math" panose="02040503050406030204" pitchFamily="18" charset="0"/>
                    <a:ea typeface="Cambria Math" panose="02040503050406030204" pitchFamily="18" charset="0"/>
                    <a:cs typeface="+mn-ea"/>
                  </a:rPr>
                  <a:t> = 1/12, for all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r>
                      <a:rPr lang="en-US" altLang="zh-CN" sz="2800" i="1" dirty="0">
                        <a:latin typeface="Cambria Math" panose="02040503050406030204" pitchFamily="18" charset="0"/>
                        <a:ea typeface="Cambria Math" panose="02040503050406030204" pitchFamily="18" charset="0"/>
                        <a:cs typeface="+mn-ea"/>
                      </a:rPr>
                      <m:t>.</m:t>
                    </m:r>
                  </m:oMath>
                </a14:m>
                <a:r>
                  <a:rPr lang="en-US" altLang="zh-CN" sz="2800" i="1" dirty="0">
                    <a:latin typeface="Cambria Math" panose="02040503050406030204" pitchFamily="18" charset="0"/>
                    <a:ea typeface="Cambria Math" panose="02040503050406030204" pitchFamily="18" charset="0"/>
                    <a:cs typeface="+mn-ea"/>
                  </a:rPr>
                  <a:t> By the Central  Limit Theorem,</a:t>
                </a:r>
              </a:p>
            </p:txBody>
          </p:sp>
        </mc:Choice>
        <mc:Fallback xmlns="">
          <p:sp>
            <p:nvSpPr>
              <p:cNvPr id="10" name="矩形 9"/>
              <p:cNvSpPr>
                <a:spLocks noRot="1" noChangeAspect="1" noMove="1" noResize="1" noEditPoints="1" noAdjustHandles="1" noChangeArrowheads="1" noChangeShapeType="1" noTextEdit="1"/>
              </p:cNvSpPr>
              <p:nvPr/>
            </p:nvSpPr>
            <p:spPr>
              <a:xfrm>
                <a:off x="1088944" y="822930"/>
                <a:ext cx="10249615" cy="3108535"/>
              </a:xfrm>
              <a:prstGeom prst="rect">
                <a:avLst/>
              </a:prstGeom>
              <a:blipFill rotWithShape="0">
                <a:blip r:embed="rId3"/>
                <a:stretch>
                  <a:fillRect l="-1249" t="-2157" b="-4510"/>
                </a:stretch>
              </a:blipFill>
            </p:spPr>
            <p:txBody>
              <a:bodyPr/>
              <a:lstStyle/>
              <a:p>
                <a:r>
                  <a:rPr lang="zh-CN" altLang="en-US">
                    <a:noFill/>
                  </a:rPr>
                  <a:t> </a:t>
                </a:r>
              </a:p>
            </p:txBody>
          </p:sp>
        </mc:Fallback>
      </mc:AlternateContent>
      <p:sp>
        <p:nvSpPr>
          <p:cNvPr id="11" name="矩形 10"/>
          <p:cNvSpPr/>
          <p:nvPr/>
        </p:nvSpPr>
        <p:spPr>
          <a:xfrm>
            <a:off x="1088943" y="4075686"/>
            <a:ext cx="10249615"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Thus,</a:t>
            </a:r>
          </a:p>
        </p:txBody>
      </p:sp>
      <p:pic>
        <p:nvPicPr>
          <p:cNvPr id="7" name="Picture 888379"/>
          <p:cNvPicPr/>
          <p:nvPr/>
        </p:nvPicPr>
        <p:blipFill>
          <a:blip r:embed="rId4"/>
          <a:stretch>
            <a:fillRect/>
          </a:stretch>
        </p:blipFill>
        <p:spPr>
          <a:xfrm>
            <a:off x="2879559" y="3495502"/>
            <a:ext cx="3549832" cy="435963"/>
          </a:xfrm>
          <a:prstGeom prst="rect">
            <a:avLst/>
          </a:prstGeom>
        </p:spPr>
      </p:pic>
      <p:sp>
        <p:nvSpPr>
          <p:cNvPr id="13" name="矩形 12"/>
          <p:cNvSpPr/>
          <p:nvPr/>
        </p:nvSpPr>
        <p:spPr>
          <a:xfrm>
            <a:off x="6298761" y="3451877"/>
            <a:ext cx="73114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12)</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5023" y="4269557"/>
            <a:ext cx="64674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95780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400"/>
                                        <p:tgtEl>
                                          <p:spTgt spid="11"/>
                                        </p:tgtEl>
                                        <p:attrNameLst>
                                          <p:attrName>ppt_y</p:attrName>
                                        </p:attrNameLst>
                                      </p:cBhvr>
                                      <p:tavLst>
                                        <p:tav tm="0">
                                          <p:val>
                                            <p:strVal val="#ppt_y-#ppt_h*1.125000"/>
                                          </p:val>
                                        </p:tav>
                                        <p:tav tm="100000">
                                          <p:val>
                                            <p:strVal val="#ppt_y"/>
                                          </p:val>
                                        </p:tav>
                                      </p:tavLst>
                                    </p:anim>
                                    <p:animEffect transition="in" filter="wipe(down)">
                                      <p:cBhvr>
                                        <p:cTn id="27"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矩形 19"/>
              <p:cNvSpPr/>
              <p:nvPr/>
            </p:nvSpPr>
            <p:spPr>
              <a:xfrm>
                <a:off x="460350" y="732191"/>
                <a:ext cx="11188311" cy="1754318"/>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5.2.2 (De </a:t>
                </a:r>
                <a:r>
                  <a:rPr lang="en-US" altLang="zh-CN" sz="2400" b="1" dirty="0" err="1">
                    <a:solidFill>
                      <a:schemeClr val="tx1">
                        <a:lumMod val="65000"/>
                        <a:lumOff val="35000"/>
                      </a:schemeClr>
                    </a:solidFill>
                    <a:latin typeface="+mn-ea"/>
                    <a:ea typeface="+mn-ea"/>
                    <a:cs typeface="+mn-ea"/>
                  </a:rPr>
                  <a:t>Moivre</a:t>
                </a:r>
                <a:r>
                  <a:rPr lang="en-US" altLang="zh-CN" sz="2400" b="1" dirty="0">
                    <a:solidFill>
                      <a:schemeClr val="tx1">
                        <a:lumMod val="65000"/>
                        <a:lumOff val="35000"/>
                      </a:schemeClr>
                    </a:solidFill>
                    <a:latin typeface="+mn-ea"/>
                    <a:ea typeface="+mn-ea"/>
                    <a:cs typeface="+mn-ea"/>
                  </a:rPr>
                  <a:t>-Laplace Theorem)</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Consider </a:t>
                </a:r>
                <a14:m>
                  <m:oMath xmlns:m="http://schemas.openxmlformats.org/officeDocument/2006/math">
                    <m:r>
                      <a:rPr lang="en-US" altLang="zh-CN" sz="2800" i="1" dirty="0" smtClean="0">
                        <a:solidFill>
                          <a:schemeClr val="tx2"/>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2"/>
                    </a:solidFill>
                    <a:latin typeface="Cambria Math" panose="02040503050406030204" pitchFamily="18" charset="0"/>
                    <a:ea typeface="Cambria Math" panose="02040503050406030204" pitchFamily="18" charset="0"/>
                    <a:cs typeface="+mn-ea"/>
                  </a:rPr>
                  <a:t> independent Bernoulli trials</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each having probability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0 &lt; </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𝑝</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 &lt; 1</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of success, 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𝑆</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denote the number of successes, then for any real number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𝑥</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mc:Choice>
        <mc:Fallback xmlns="">
          <p:sp>
            <p:nvSpPr>
              <p:cNvPr id="20" name="矩形 19"/>
              <p:cNvSpPr>
                <a:spLocks noRot="1" noChangeAspect="1" noMove="1" noResize="1" noEditPoints="1" noAdjustHandles="1" noChangeArrowheads="1" noChangeShapeType="1" noTextEdit="1"/>
              </p:cNvSpPr>
              <p:nvPr/>
            </p:nvSpPr>
            <p:spPr>
              <a:xfrm>
                <a:off x="460350" y="732191"/>
                <a:ext cx="11188311" cy="1754318"/>
              </a:xfrm>
              <a:prstGeom prst="rect">
                <a:avLst/>
              </a:prstGeom>
              <a:blipFill rotWithShape="0">
                <a:blip r:embed="rId3"/>
                <a:stretch>
                  <a:fillRect l="-1144" t="-2778" b="-8681"/>
                </a:stretch>
              </a:blipFill>
            </p:spPr>
            <p:txBody>
              <a:bodyPr/>
              <a:lstStyle/>
              <a:p>
                <a:r>
                  <a:rPr lang="zh-CN" altLang="en-US">
                    <a:noFill/>
                  </a:rPr>
                  <a:t> </a:t>
                </a:r>
              </a:p>
            </p:txBody>
          </p:sp>
        </mc:Fallback>
      </mc:AlternateContent>
      <p:sp>
        <p:nvSpPr>
          <p:cNvPr id="11" name="矩形 10"/>
          <p:cNvSpPr/>
          <p:nvPr/>
        </p:nvSpPr>
        <p:spPr>
          <a:xfrm>
            <a:off x="460350" y="3151377"/>
            <a:ext cx="11731650" cy="1384995"/>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The De </a:t>
            </a:r>
            <a:r>
              <a:rPr lang="en-US" altLang="zh-CN" sz="2800" dirty="0" err="1">
                <a:solidFill>
                  <a:srgbClr val="646464"/>
                </a:solidFill>
                <a:latin typeface="Cambria Math" panose="02040503050406030204" pitchFamily="18" charset="0"/>
                <a:ea typeface="Cambria Math" panose="02040503050406030204" pitchFamily="18" charset="0"/>
                <a:cs typeface="Cambria" panose="02040503050406030204" pitchFamily="18" charset="0"/>
              </a:rPr>
              <a:t>Moivre</a:t>
            </a:r>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-Laplace theorem, which is </a:t>
            </a:r>
            <a:r>
              <a:rPr lang="en-US" altLang="zh-CN" sz="2800" dirty="0">
                <a:solidFill>
                  <a:schemeClr val="tx2"/>
                </a:solidFill>
                <a:latin typeface="Cambria Math" panose="02040503050406030204" pitchFamily="18" charset="0"/>
                <a:ea typeface="Cambria Math" panose="02040503050406030204" pitchFamily="18" charset="0"/>
                <a:cs typeface="Cambria" panose="02040503050406030204" pitchFamily="18" charset="0"/>
              </a:rPr>
              <a:t>a special case of the central limit theorem, </a:t>
            </a:r>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states that the normal distribution may be used as an approximation to the binomial distribution under certain conditions.</a:t>
            </a:r>
            <a:endParaRPr lang="zh-CN" altLang="en-US" sz="2800" dirty="0">
              <a:solidFill>
                <a:srgbClr val="646464"/>
              </a:solidFill>
              <a:latin typeface="Cambria Math" panose="02040503050406030204" pitchFamily="18" charset="0"/>
            </a:endParaRPr>
          </a:p>
        </p:txBody>
      </p:sp>
      <mc:AlternateContent xmlns:mc="http://schemas.openxmlformats.org/markup-compatibility/2006" xmlns:a14="http://schemas.microsoft.com/office/drawing/2010/main">
        <mc:Choice Requires="a14">
          <p:sp>
            <p:nvSpPr>
              <p:cNvPr id="16" name="矩形 15"/>
              <p:cNvSpPr/>
              <p:nvPr/>
            </p:nvSpPr>
            <p:spPr>
              <a:xfrm>
                <a:off x="460350" y="4508742"/>
                <a:ext cx="11505227" cy="1384995"/>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Since </a:t>
                </a:r>
                <a:r>
                  <a:rPr lang="en-US" altLang="zh-CN" sz="2800" dirty="0">
                    <a:solidFill>
                      <a:schemeClr val="tx2"/>
                    </a:solidFill>
                    <a:latin typeface="Cambria Math" panose="02040503050406030204" pitchFamily="18" charset="0"/>
                    <a:ea typeface="Cambria Math" panose="02040503050406030204" pitchFamily="18" charset="0"/>
                    <a:cs typeface="Cambria" panose="02040503050406030204" pitchFamily="18" charset="0"/>
                  </a:rPr>
                  <a:t>Binomial distribution is discrete and normal distribution is continuous, </a:t>
                </a:r>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For two integers </a:t>
                </a:r>
                <a14:m>
                  <m:oMath xmlns:m="http://schemas.openxmlformats.org/officeDocument/2006/math">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1</m:t>
                        </m:r>
                      </m:sub>
                    </m:s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&lt; </m:t>
                    </m:r>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2</m:t>
                        </m:r>
                      </m:sub>
                    </m:sSub>
                  </m:oMath>
                </a14:m>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 we use the following correction criterion</a:t>
                </a:r>
                <a:endParaRPr lang="zh-CN" altLang="en-US" sz="2800" dirty="0">
                  <a:solidFill>
                    <a:srgbClr val="646464"/>
                  </a:solidFill>
                  <a:latin typeface="Cambria Math" panose="02040503050406030204" pitchFamily="18" charset="0"/>
                </a:endParaRPr>
              </a:p>
            </p:txBody>
          </p:sp>
        </mc:Choice>
        <mc:Fallback xmlns="">
          <p:sp>
            <p:nvSpPr>
              <p:cNvPr id="16" name="矩形 15"/>
              <p:cNvSpPr>
                <a:spLocks noRot="1" noChangeAspect="1" noMove="1" noResize="1" noEditPoints="1" noAdjustHandles="1" noChangeArrowheads="1" noChangeShapeType="1" noTextEdit="1"/>
              </p:cNvSpPr>
              <p:nvPr/>
            </p:nvSpPr>
            <p:spPr>
              <a:xfrm>
                <a:off x="460350" y="4508742"/>
                <a:ext cx="11505227" cy="1384995"/>
              </a:xfrm>
              <a:prstGeom prst="rect">
                <a:avLst/>
              </a:prstGeom>
              <a:blipFill rotWithShape="0">
                <a:blip r:embed="rId4"/>
                <a:stretch>
                  <a:fillRect l="-1113" t="-4846" b="-11454"/>
                </a:stretch>
              </a:blipFill>
            </p:spPr>
            <p:txBody>
              <a:bodyPr/>
              <a:lstStyle/>
              <a:p>
                <a:r>
                  <a:rPr lang="zh-CN" altLang="en-US">
                    <a:noFill/>
                  </a:rPr>
                  <a:t> </a:t>
                </a:r>
              </a:p>
            </p:txBody>
          </p:sp>
        </mc:Fallback>
      </mc:AlternateContent>
      <p:pic>
        <p:nvPicPr>
          <p:cNvPr id="9" name="Picture 888382"/>
          <p:cNvPicPr/>
          <p:nvPr/>
        </p:nvPicPr>
        <p:blipFill>
          <a:blip r:embed="rId5"/>
          <a:stretch>
            <a:fillRect/>
          </a:stretch>
        </p:blipFill>
        <p:spPr>
          <a:xfrm>
            <a:off x="3709144" y="2154847"/>
            <a:ext cx="3937360" cy="996530"/>
          </a:xfrm>
          <a:prstGeom prst="rect">
            <a:avLst/>
          </a:prstGeom>
        </p:spPr>
      </p:pic>
      <mc:AlternateContent xmlns:mc="http://schemas.openxmlformats.org/markup-compatibility/2006" xmlns:a14="http://schemas.microsoft.com/office/drawing/2010/main">
        <mc:Choice Requires="a14">
          <p:sp>
            <p:nvSpPr>
              <p:cNvPr id="10" name="矩形 9"/>
              <p:cNvSpPr/>
              <p:nvPr/>
            </p:nvSpPr>
            <p:spPr>
              <a:xfrm>
                <a:off x="1416535" y="5893737"/>
                <a:ext cx="9275939" cy="52322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𝑃</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m:t>
                      </m:r>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1</m:t>
                          </m:r>
                        </m:sub>
                      </m:s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 </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𝑋</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 </m:t>
                      </m:r>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2</m:t>
                          </m:r>
                        </m:sub>
                      </m:s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 </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𝑃</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m:t>
                      </m:r>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1</m:t>
                          </m:r>
                        </m:sub>
                      </m:s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− 0.5 &lt; </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𝑋</m:t>
                      </m:r>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&lt; </m:t>
                      </m:r>
                      <m:sSub>
                        <m:sSubPr>
                          <m:ctrlPr>
                            <a:rPr lang="en-US" altLang="zh-CN" sz="2800" b="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ctrlPr>
                        </m:sSubPr>
                        <m:e>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𝑘</m:t>
                          </m:r>
                        </m:e>
                        <m: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2</m:t>
                          </m:r>
                        </m:sub>
                      </m:sSub>
                      <m:r>
                        <a:rPr lang="en-US" altLang="zh-CN" sz="2800" i="1" dirty="0" smtClean="0">
                          <a:solidFill>
                            <a:srgbClr val="646464"/>
                          </a:solidFill>
                          <a:latin typeface="Cambria Math" panose="02040503050406030204" pitchFamily="18" charset="0"/>
                          <a:ea typeface="Cambria Math" panose="02040503050406030204" pitchFamily="18" charset="0"/>
                          <a:cs typeface="Cambria" panose="02040503050406030204" pitchFamily="18" charset="0"/>
                        </a:rPr>
                        <m:t> + 0.5)</m:t>
                      </m:r>
                    </m:oMath>
                  </m:oMathPara>
                </a14:m>
                <a:endParaRPr lang="zh-CN" altLang="en-US" sz="2800" dirty="0">
                  <a:solidFill>
                    <a:srgbClr val="646464"/>
                  </a:solidFill>
                  <a:latin typeface="Cambria Math" panose="020405030504060302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1416535" y="5893737"/>
                <a:ext cx="9275939" cy="523220"/>
              </a:xfrm>
              <a:prstGeom prst="rect">
                <a:avLst/>
              </a:prstGeom>
              <a:blipFill rotWithShape="0">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395518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400"/>
                                        <p:tgtEl>
                                          <p:spTgt spid="20"/>
                                        </p:tgtEl>
                                        <p:attrNameLst>
                                          <p:attrName>ppt_y</p:attrName>
                                        </p:attrNameLst>
                                      </p:cBhvr>
                                      <p:tavLst>
                                        <p:tav tm="0">
                                          <p:val>
                                            <p:strVal val="#ppt_y-#ppt_h*1.125000"/>
                                          </p:val>
                                        </p:tav>
                                        <p:tav tm="100000">
                                          <p:val>
                                            <p:strVal val="#ppt_y"/>
                                          </p:val>
                                        </p:tav>
                                      </p:tavLst>
                                    </p:anim>
                                    <p:animEffect transition="in" filter="wipe(down)">
                                      <p:cBhvr>
                                        <p:cTn id="8" dur="4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6"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6617" y="709432"/>
            <a:ext cx="11468322" cy="1323439"/>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5.2.4.</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coin is tossed 20 times and that all tosses are independent. What is the probability of obtaining exactly 10 heads?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9" name="矩形 8"/>
          <p:cNvSpPr/>
          <p:nvPr/>
        </p:nvSpPr>
        <p:spPr>
          <a:xfrm>
            <a:off x="655496" y="2121415"/>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010567" y="2551333"/>
            <a:ext cx="971403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X denote the number of heads obtained. X ∼ B(20, 1/2).</a:t>
            </a:r>
          </a:p>
        </p:txBody>
      </p:sp>
      <p:sp>
        <p:nvSpPr>
          <p:cNvPr id="15" name="矩形 14"/>
          <p:cNvSpPr/>
          <p:nvPr/>
        </p:nvSpPr>
        <p:spPr>
          <a:xfrm>
            <a:off x="1010567" y="3877145"/>
            <a:ext cx="10706815"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On the other hand, E(X) = </a:t>
            </a:r>
            <a:r>
              <a:rPr lang="en-US" altLang="zh-CN" sz="2800" i="1" dirty="0" err="1">
                <a:latin typeface="Cambria Math" panose="02040503050406030204" pitchFamily="18" charset="0"/>
                <a:ea typeface="Cambria Math" panose="02040503050406030204" pitchFamily="18" charset="0"/>
                <a:cs typeface="+mn-ea"/>
              </a:rPr>
              <a:t>np</a:t>
            </a:r>
            <a:r>
              <a:rPr lang="en-US" altLang="zh-CN" sz="2800" i="1" dirty="0">
                <a:latin typeface="Cambria Math" panose="02040503050406030204" pitchFamily="18" charset="0"/>
                <a:ea typeface="Cambria Math" panose="02040503050406030204" pitchFamily="18" charset="0"/>
                <a:cs typeface="+mn-ea"/>
              </a:rPr>
              <a:t> = 10,Var(X) = </a:t>
            </a:r>
            <a:r>
              <a:rPr lang="en-US" altLang="zh-CN" sz="2800" i="1" dirty="0" err="1">
                <a:latin typeface="Cambria Math" panose="02040503050406030204" pitchFamily="18" charset="0"/>
                <a:ea typeface="Cambria Math" panose="02040503050406030204" pitchFamily="18" charset="0"/>
                <a:cs typeface="+mn-ea"/>
              </a:rPr>
              <a:t>np</a:t>
            </a:r>
            <a:r>
              <a:rPr lang="en-US" altLang="zh-CN" sz="2800" i="1" dirty="0">
                <a:latin typeface="Cambria Math" panose="02040503050406030204" pitchFamily="18" charset="0"/>
                <a:ea typeface="Cambria Math" panose="02040503050406030204" pitchFamily="18" charset="0"/>
                <a:cs typeface="+mn-ea"/>
              </a:rPr>
              <a:t>(1 − p) = 5, X can be approximated by N(10,5).</a:t>
            </a:r>
          </a:p>
        </p:txBody>
      </p:sp>
      <p:pic>
        <p:nvPicPr>
          <p:cNvPr id="11" name="Picture 888386"/>
          <p:cNvPicPr/>
          <p:nvPr/>
        </p:nvPicPr>
        <p:blipFill>
          <a:blip r:embed="rId3"/>
          <a:stretch>
            <a:fillRect/>
          </a:stretch>
        </p:blipFill>
        <p:spPr>
          <a:xfrm>
            <a:off x="3558135" y="3130681"/>
            <a:ext cx="4618900" cy="690328"/>
          </a:xfrm>
          <a:prstGeom prst="rect">
            <a:avLst/>
          </a:prstGeom>
        </p:spPr>
      </p:pic>
      <p:pic>
        <p:nvPicPr>
          <p:cNvPr id="17" name="Picture 888387"/>
          <p:cNvPicPr/>
          <p:nvPr/>
        </p:nvPicPr>
        <p:blipFill>
          <a:blip r:embed="rId4"/>
          <a:stretch>
            <a:fillRect/>
          </a:stretch>
        </p:blipFill>
        <p:spPr>
          <a:xfrm>
            <a:off x="3613852" y="4887380"/>
            <a:ext cx="5046822" cy="1788138"/>
          </a:xfrm>
          <a:prstGeom prst="rect">
            <a:avLst/>
          </a:prstGeom>
        </p:spPr>
      </p:pic>
    </p:spTree>
    <p:extLst>
      <p:ext uri="{BB962C8B-B14F-4D97-AF65-F5344CB8AC3E}">
        <p14:creationId xmlns:p14="http://schemas.microsoft.com/office/powerpoint/2010/main" val="7340399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400"/>
                                        <p:tgtEl>
                                          <p:spTgt spid="15"/>
                                        </p:tgtEl>
                                        <p:attrNameLst>
                                          <p:attrName>ppt_y</p:attrName>
                                        </p:attrNameLst>
                                      </p:cBhvr>
                                      <p:tavLst>
                                        <p:tav tm="0">
                                          <p:val>
                                            <p:strVal val="#ppt_y-#ppt_h*1.125000"/>
                                          </p:val>
                                        </p:tav>
                                        <p:tav tm="100000">
                                          <p:val>
                                            <p:strVal val="#ppt_y"/>
                                          </p:val>
                                        </p:tav>
                                      </p:tavLst>
                                    </p:anim>
                                    <p:animEffect transition="in" filter="wipe(down)">
                                      <p:cBhvr>
                                        <p:cTn id="31" dur="4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8057" y="649074"/>
            <a:ext cx="11468322" cy="1754326"/>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5.2.5.</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Braves play 100 independent baseball games, each of which they have probability 0.8 of winning. What’s the probability that they win at least 90 games?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9" name="矩形 8"/>
          <p:cNvSpPr/>
          <p:nvPr/>
        </p:nvSpPr>
        <p:spPr>
          <a:xfrm>
            <a:off x="603244" y="2403400"/>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010567" y="2838766"/>
            <a:ext cx="10706815"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Let X denote the number of games they win, X ∼ B(100,0.8), we want to find </a:t>
            </a:r>
          </a:p>
        </p:txBody>
      </p:sp>
      <p:pic>
        <p:nvPicPr>
          <p:cNvPr id="8" name="Picture 888388"/>
          <p:cNvPicPr/>
          <p:nvPr/>
        </p:nvPicPr>
        <p:blipFill>
          <a:blip r:embed="rId3"/>
          <a:stretch>
            <a:fillRect/>
          </a:stretch>
        </p:blipFill>
        <p:spPr>
          <a:xfrm>
            <a:off x="2465984" y="3369549"/>
            <a:ext cx="4149635" cy="368195"/>
          </a:xfrm>
          <a:prstGeom prst="rect">
            <a:avLst/>
          </a:prstGeom>
        </p:spPr>
      </p:pic>
      <p:sp>
        <p:nvSpPr>
          <p:cNvPr id="12" name="矩形 11"/>
          <p:cNvSpPr/>
          <p:nvPr/>
        </p:nvSpPr>
        <p:spPr>
          <a:xfrm>
            <a:off x="1010567" y="3737744"/>
            <a:ext cx="10706815"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E(X) = </a:t>
            </a:r>
            <a:r>
              <a:rPr lang="en-US" altLang="zh-CN" sz="2800" i="1" dirty="0" err="1">
                <a:latin typeface="Cambria Math" panose="02040503050406030204" pitchFamily="18" charset="0"/>
                <a:ea typeface="Cambria Math" panose="02040503050406030204" pitchFamily="18" charset="0"/>
                <a:cs typeface="+mn-ea"/>
              </a:rPr>
              <a:t>np</a:t>
            </a:r>
            <a:r>
              <a:rPr lang="en-US" altLang="zh-CN" sz="2800" i="1" dirty="0">
                <a:latin typeface="Cambria Math" panose="02040503050406030204" pitchFamily="18" charset="0"/>
                <a:ea typeface="Cambria Math" panose="02040503050406030204" pitchFamily="18" charset="0"/>
                <a:cs typeface="+mn-ea"/>
              </a:rPr>
              <a:t> = 80,Var(X) = </a:t>
            </a:r>
            <a:r>
              <a:rPr lang="en-US" altLang="zh-CN" sz="2800" i="1" dirty="0" err="1">
                <a:latin typeface="Cambria Math" panose="02040503050406030204" pitchFamily="18" charset="0"/>
                <a:ea typeface="Cambria Math" panose="02040503050406030204" pitchFamily="18" charset="0"/>
                <a:cs typeface="+mn-ea"/>
              </a:rPr>
              <a:t>np</a:t>
            </a:r>
            <a:r>
              <a:rPr lang="en-US" altLang="zh-CN" sz="2800" i="1" dirty="0">
                <a:latin typeface="Cambria Math" panose="02040503050406030204" pitchFamily="18" charset="0"/>
                <a:ea typeface="Cambria Math" panose="02040503050406030204" pitchFamily="18" charset="0"/>
                <a:cs typeface="+mn-ea"/>
              </a:rPr>
              <a:t>(1 − p) = 16, X can be approximated by</a:t>
            </a:r>
          </a:p>
          <a:p>
            <a:r>
              <a:rPr lang="en-US" altLang="zh-CN" sz="2800" i="1" dirty="0">
                <a:latin typeface="Cambria Math" panose="02040503050406030204" pitchFamily="18" charset="0"/>
                <a:ea typeface="Cambria Math" panose="02040503050406030204" pitchFamily="18" charset="0"/>
                <a:cs typeface="+mn-ea"/>
              </a:rPr>
              <a:t>N(80,16).</a:t>
            </a:r>
          </a:p>
        </p:txBody>
      </p:sp>
      <p:sp>
        <p:nvSpPr>
          <p:cNvPr id="13" name="矩形 12"/>
          <p:cNvSpPr/>
          <p:nvPr/>
        </p:nvSpPr>
        <p:spPr>
          <a:xfrm>
            <a:off x="2770970" y="4536826"/>
            <a:ext cx="768929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P(X ≥ 90)=P(X &gt; 89.5) (continuity correction)</a:t>
            </a:r>
          </a:p>
        </p:txBody>
      </p:sp>
      <p:pic>
        <p:nvPicPr>
          <p:cNvPr id="14" name="Picture 888389"/>
          <p:cNvPicPr/>
          <p:nvPr/>
        </p:nvPicPr>
        <p:blipFill>
          <a:blip r:embed="rId4"/>
          <a:stretch>
            <a:fillRect/>
          </a:stretch>
        </p:blipFill>
        <p:spPr>
          <a:xfrm>
            <a:off x="4393291" y="5118448"/>
            <a:ext cx="3339919" cy="1371102"/>
          </a:xfrm>
          <a:prstGeom prst="rect">
            <a:avLst/>
          </a:prstGeom>
        </p:spPr>
      </p:pic>
    </p:spTree>
    <p:extLst>
      <p:ext uri="{BB962C8B-B14F-4D97-AF65-F5344CB8AC3E}">
        <p14:creationId xmlns:p14="http://schemas.microsoft.com/office/powerpoint/2010/main" val="40456963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400"/>
                                        <p:tgtEl>
                                          <p:spTgt spid="9"/>
                                        </p:tgtEl>
                                        <p:attrNameLst>
                                          <p:attrName>ppt_y</p:attrName>
                                        </p:attrNameLst>
                                      </p:cBhvr>
                                      <p:tavLst>
                                        <p:tav tm="0">
                                          <p:val>
                                            <p:strVal val="#ppt_y-#ppt_h*1.125000"/>
                                          </p:val>
                                        </p:tav>
                                        <p:tav tm="100000">
                                          <p:val>
                                            <p:strVal val="#ppt_y"/>
                                          </p:val>
                                        </p:tav>
                                      </p:tavLst>
                                    </p:anim>
                                    <p:animEffect transition="in" filter="wipe(down)">
                                      <p:cBhvr>
                                        <p:cTn id="14" dur="4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400"/>
                                        <p:tgtEl>
                                          <p:spTgt spid="12"/>
                                        </p:tgtEl>
                                        <p:attrNameLst>
                                          <p:attrName>ppt_y</p:attrName>
                                        </p:attrNameLst>
                                      </p:cBhvr>
                                      <p:tavLst>
                                        <p:tav tm="0">
                                          <p:val>
                                            <p:strVal val="#ppt_y-#ppt_h*1.125000"/>
                                          </p:val>
                                        </p:tav>
                                        <p:tav tm="100000">
                                          <p:val>
                                            <p:strVal val="#ppt_y"/>
                                          </p:val>
                                        </p:tav>
                                      </p:tavLst>
                                    </p:anim>
                                    <p:animEffect transition="in" filter="wipe(down)">
                                      <p:cBhvr>
                                        <p:cTn id="31" dur="4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299217" y="2452530"/>
            <a:ext cx="3637342" cy="830997"/>
          </a:xfrm>
          <a:prstGeom prst="rect">
            <a:avLst/>
          </a:prstGeom>
          <a:noFill/>
        </p:spPr>
        <p:txBody>
          <a:bodyPr wrap="none" rtlCol="0">
            <a:spAutoFit/>
          </a:bodyPr>
          <a:lstStyle/>
          <a:p>
            <a:pPr algn="ctr"/>
            <a:r>
              <a:rPr lang="en-US" altLang="zh-CN" sz="4800" b="1" dirty="0">
                <a:ln w="12700">
                  <a:noFill/>
                  <a:prstDash val="solid"/>
                </a:ln>
                <a:solidFill>
                  <a:srgbClr val="4F91A0"/>
                </a:solidFill>
                <a:latin typeface="+mn-ea"/>
                <a:ea typeface="+mn-ea"/>
                <a:cs typeface="+mn-ea"/>
              </a:rPr>
              <a:t>Thank you!</a:t>
            </a:r>
            <a:endParaRPr lang="zh-CN" altLang="en-US" sz="4800" b="1" dirty="0">
              <a:ln w="12700">
                <a:noFill/>
                <a:prstDash val="solid"/>
              </a:ln>
              <a:solidFill>
                <a:srgbClr val="4F91A0"/>
              </a:solidFill>
              <a:latin typeface="+mn-ea"/>
              <a:ea typeface="+mn-ea"/>
              <a:cs typeface="+mn-ea"/>
            </a:endParaRPr>
          </a:p>
        </p:txBody>
      </p:sp>
    </p:spTree>
    <p:extLst>
      <p:ext uri="{BB962C8B-B14F-4D97-AF65-F5344CB8AC3E}">
        <p14:creationId xmlns:p14="http://schemas.microsoft.com/office/powerpoint/2010/main" val="20869182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71626" y="982704"/>
            <a:ext cx="8724376" cy="646331"/>
          </a:xfrm>
          <a:prstGeom prst="rect">
            <a:avLst/>
          </a:prstGeom>
          <a:noFill/>
        </p:spPr>
        <p:txBody>
          <a:bodyPr wrap="none">
            <a:spAutoFit/>
          </a:bodyPr>
          <a:lstStyle/>
          <a:p>
            <a:pPr fontAlgn="auto">
              <a:spcBef>
                <a:spcPts val="0"/>
              </a:spcBef>
              <a:spcAft>
                <a:spcPts val="0"/>
              </a:spcAft>
              <a:defRPr/>
            </a:pPr>
            <a:r>
              <a:rPr lang="en-US" altLang="zh-CN" sz="3600" b="1" dirty="0">
                <a:solidFill>
                  <a:schemeClr val="tx2"/>
                </a:solidFill>
                <a:latin typeface="+mn-ea"/>
                <a:ea typeface="+mn-ea"/>
                <a:cs typeface="+mn-ea"/>
              </a:rPr>
              <a:t>Chapter 5      Large Random Samples</a:t>
            </a:r>
          </a:p>
        </p:txBody>
      </p:sp>
      <p:cxnSp>
        <p:nvCxnSpPr>
          <p:cNvPr id="16" name="直接连接符 15"/>
          <p:cNvCxnSpPr/>
          <p:nvPr/>
        </p:nvCxnSpPr>
        <p:spPr>
          <a:xfrm flipH="1">
            <a:off x="1571626" y="1748008"/>
            <a:ext cx="9346763" cy="2089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3232593" y="2981556"/>
            <a:ext cx="54296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5.1	The Law of Large Numbers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3232593" y="4163543"/>
            <a:ext cx="54024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5.2	The Central Limit Theorem</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6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1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animBg="1"/>
      <p:bldP spid="11" grpId="0"/>
      <p:bldP spid="17" grpId="0" animBg="1"/>
      <p:bldP spid="33" grpId="0" animBg="1"/>
      <p:bldP spid="15"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6315027"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5.1	The Law of Large Numbers</a:t>
            </a:r>
          </a:p>
        </p:txBody>
      </p:sp>
      <mc:AlternateContent xmlns:mc="http://schemas.openxmlformats.org/markup-compatibility/2006" xmlns:a14="http://schemas.microsoft.com/office/drawing/2010/main">
        <mc:Choice Requires="a14">
          <p:sp>
            <p:nvSpPr>
              <p:cNvPr id="13" name="矩形 12"/>
              <p:cNvSpPr/>
              <p:nvPr/>
            </p:nvSpPr>
            <p:spPr>
              <a:xfrm>
                <a:off x="529911" y="1256723"/>
                <a:ext cx="10109960" cy="4401197"/>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𝑖</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 or 0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 1,2,…) according as the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𝑖</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toss results in H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rPr>
                  <a:t>or 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respectively. 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𝑆</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 </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 </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be the number of Heads seen in the first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tosses. And let </a:t>
                </a:r>
                <a14:m>
                  <m:oMath xmlns:m="http://schemas.openxmlformats.org/officeDocument/2006/math">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2"/>
                        </a:solidFill>
                        <a:latin typeface="Cambria Math" panose="02040503050406030204" pitchFamily="18" charset="0"/>
                        <a:ea typeface="Cambria Math" panose="02040503050406030204" pitchFamily="18" charset="0"/>
                        <a:cs typeface="+mn-ea"/>
                      </a:rPr>
                      <m:t> = </m:t>
                    </m:r>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2"/>
                            </a:solidFill>
                            <a:latin typeface="Cambria Math" panose="02040503050406030204" pitchFamily="18" charset="0"/>
                            <a:ea typeface="Cambria Math" panose="02040503050406030204" pitchFamily="18" charset="0"/>
                            <a:cs typeface="+mn-ea"/>
                          </a:rPr>
                          <m:t>𝑆</m:t>
                        </m:r>
                      </m:e>
                      <m:sub>
                        <m:r>
                          <a:rPr lang="en-US" altLang="zh-CN" sz="2800" i="1" dirty="0" err="1">
                            <a:solidFill>
                              <a:schemeClr val="tx2"/>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2"/>
                        </a:solidFill>
                        <a:latin typeface="Cambria Math" panose="02040503050406030204" pitchFamily="18" charset="0"/>
                        <a:ea typeface="Cambria Math" panose="02040503050406030204" pitchFamily="18" charset="0"/>
                        <a:cs typeface="+mn-ea"/>
                      </a:rPr>
                      <m:t>/</m:t>
                    </m:r>
                    <m:r>
                      <a:rPr lang="en-US" altLang="zh-CN" sz="2800" i="1" dirty="0">
                        <a:solidFill>
                          <a:schemeClr val="tx2"/>
                        </a:solidFill>
                        <a:latin typeface="Cambria Math" panose="02040503050406030204" pitchFamily="18" charset="0"/>
                        <a:ea typeface="Cambria Math" panose="02040503050406030204" pitchFamily="18" charset="0"/>
                        <a:cs typeface="+mn-ea"/>
                      </a:rPr>
                      <m:t>𝑛</m:t>
                    </m:r>
                    <m:r>
                      <a:rPr lang="en-US" altLang="zh-CN" sz="2800" i="1" dirty="0">
                        <a:solidFill>
                          <a:schemeClr val="tx2"/>
                        </a:solidFill>
                        <a:latin typeface="Cambria Math" panose="02040503050406030204" pitchFamily="18" charset="0"/>
                        <a:ea typeface="Cambria Math" panose="02040503050406030204" pitchFamily="18" charset="0"/>
                        <a:cs typeface="+mn-ea"/>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be the proportion of heads in the first n tosses.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We can see that </a:t>
                </a:r>
                <a:r>
                  <a:rPr lang="en-US" altLang="zh-CN" sz="2800" dirty="0">
                    <a:solidFill>
                      <a:schemeClr val="tx2"/>
                    </a:solidFill>
                    <a:latin typeface="Cambria Math" panose="02040503050406030204" pitchFamily="18" charset="0"/>
                    <a:ea typeface="Cambria Math" panose="02040503050406030204" pitchFamily="18" charset="0"/>
                    <a:cs typeface="+mn-ea"/>
                  </a:rPr>
                  <a:t>for large enough n, </a:t>
                </a:r>
              </a:p>
              <a:p>
                <a14:m>
                  <m:oMath xmlns:m="http://schemas.openxmlformats.org/officeDocument/2006/math">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𝑛</m:t>
                        </m:r>
                      </m:sub>
                    </m:sSub>
                  </m:oMath>
                </a14:m>
                <a:r>
                  <a:rPr lang="en-US" altLang="zh-CN" sz="2800" dirty="0">
                    <a:solidFill>
                      <a:schemeClr val="tx2"/>
                    </a:solidFill>
                    <a:latin typeface="Cambria Math" panose="02040503050406030204" pitchFamily="18" charset="0"/>
                    <a:ea typeface="Cambria Math" panose="02040503050406030204" pitchFamily="18" charset="0"/>
                    <a:cs typeface="+mn-ea"/>
                  </a:rPr>
                  <a:t> converges to 1/2.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probability of a certain outcome is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as the frequency with which that outcome</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occurs in the long run, when the experiment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is repeated a large number of times.</a:t>
                </a:r>
              </a:p>
            </p:txBody>
          </p:sp>
        </mc:Choice>
        <mc:Fallback xmlns="">
          <p:sp>
            <p:nvSpPr>
              <p:cNvPr id="13" name="矩形 12"/>
              <p:cNvSpPr>
                <a:spLocks noRot="1" noChangeAspect="1" noMove="1" noResize="1" noEditPoints="1" noAdjustHandles="1" noChangeArrowheads="1" noChangeShapeType="1" noTextEdit="1"/>
              </p:cNvSpPr>
              <p:nvPr/>
            </p:nvSpPr>
            <p:spPr>
              <a:xfrm>
                <a:off x="529911" y="1256723"/>
                <a:ext cx="10109960" cy="4401197"/>
              </a:xfrm>
              <a:prstGeom prst="rect">
                <a:avLst/>
              </a:prstGeom>
              <a:blipFill>
                <a:blip r:embed="rId3"/>
                <a:stretch>
                  <a:fillRect l="-1267" t="-1385" r="-1809" b="-2909"/>
                </a:stretch>
              </a:blipFill>
            </p:spPr>
            <p:txBody>
              <a:bodyPr/>
              <a:lstStyle/>
              <a:p>
                <a:r>
                  <a:rPr lang="zh-CN" altLang="en-US">
                    <a:noFill/>
                  </a:rPr>
                  <a:t> </a:t>
                </a:r>
              </a:p>
            </p:txBody>
          </p:sp>
        </mc:Fallback>
      </mc:AlternateContent>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0569" y="2761025"/>
            <a:ext cx="4404197" cy="3896269"/>
          </a:xfrm>
          <a:prstGeom prst="rect">
            <a:avLst/>
          </a:prstGeom>
        </p:spPr>
      </p:pic>
      <p:cxnSp>
        <p:nvCxnSpPr>
          <p:cNvPr id="5" name="直接连接符 4">
            <a:extLst>
              <a:ext uri="{FF2B5EF4-FFF2-40B4-BE49-F238E27FC236}">
                <a16:creationId xmlns:a16="http://schemas.microsoft.com/office/drawing/2014/main" id="{88F24CAB-2C28-40C8-B979-8755F970146D}"/>
              </a:ext>
            </a:extLst>
          </p:cNvPr>
          <p:cNvCxnSpPr/>
          <p:nvPr/>
        </p:nvCxnSpPr>
        <p:spPr>
          <a:xfrm>
            <a:off x="6554898" y="2203908"/>
            <a:ext cx="33745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3E07A5DC-AE70-4880-AD46-106524AF14AA}"/>
              </a:ext>
            </a:extLst>
          </p:cNvPr>
          <p:cNvCxnSpPr/>
          <p:nvPr/>
        </p:nvCxnSpPr>
        <p:spPr>
          <a:xfrm>
            <a:off x="636814" y="3499757"/>
            <a:ext cx="337457"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2329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0350" y="354070"/>
            <a:ext cx="11188311"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5.1.1 (</a:t>
            </a:r>
            <a:r>
              <a:rPr lang="en-US" altLang="zh-CN" sz="2400" b="1" dirty="0" err="1">
                <a:solidFill>
                  <a:srgbClr val="646464"/>
                </a:solidFill>
                <a:latin typeface="Cambria Math" panose="02040503050406030204" pitchFamily="18" charset="0"/>
                <a:ea typeface="Cambria Math" panose="02040503050406030204" pitchFamily="18" charset="0"/>
                <a:cs typeface="Cambria" panose="02040503050406030204" pitchFamily="18" charset="0"/>
              </a:rPr>
              <a:t>Chebyshev’s</a:t>
            </a:r>
            <a:r>
              <a:rPr lang="en-US" altLang="zh-CN" sz="2400" b="1" dirty="0">
                <a:solidFill>
                  <a:srgbClr val="646464"/>
                </a:solidFill>
                <a:latin typeface="Cambria Math" panose="02040503050406030204" pitchFamily="18" charset="0"/>
                <a:ea typeface="Cambria Math" panose="02040503050406030204" pitchFamily="18" charset="0"/>
                <a:cs typeface="Cambria" panose="02040503050406030204" pitchFamily="18" charset="0"/>
              </a:rPr>
              <a:t> Inequality</a:t>
            </a:r>
            <a:r>
              <a:rPr lang="en-US" altLang="zh-CN" sz="2400" b="1" dirty="0">
                <a:solidFill>
                  <a:schemeClr val="tx1">
                    <a:lumMod val="65000"/>
                    <a:lumOff val="35000"/>
                  </a:schemeClr>
                </a:solidFill>
                <a:latin typeface="+mn-ea"/>
                <a:ea typeface="+mn-ea"/>
                <a:cs typeface="+mn-ea"/>
              </a:rPr>
              <a:t>)</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X be a random variable for which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Var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 exists, then for every number t &gt; 0,</a:t>
            </a:r>
            <a:endParaRPr lang="en-US" altLang="zh-CN" sz="2800" dirty="0">
              <a:solidFill>
                <a:schemeClr val="tx2"/>
              </a:solidFill>
              <a:latin typeface="Cambria Math" panose="02040503050406030204" pitchFamily="18" charset="0"/>
              <a:ea typeface="Cambria Math" panose="02040503050406030204" pitchFamily="18" charset="0"/>
              <a:cs typeface="+mn-ea"/>
            </a:endParaRPr>
          </a:p>
        </p:txBody>
      </p:sp>
      <p:sp>
        <p:nvSpPr>
          <p:cNvPr id="11" name="矩形 10"/>
          <p:cNvSpPr/>
          <p:nvPr/>
        </p:nvSpPr>
        <p:spPr>
          <a:xfrm>
            <a:off x="781242" y="2764277"/>
            <a:ext cx="11095546"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We only prove the continuous case</a:t>
            </a:r>
            <a:endParaRPr lang="zh-CN" altLang="en-US" sz="2800" dirty="0">
              <a:solidFill>
                <a:srgbClr val="646464"/>
              </a:solidFill>
              <a:latin typeface="Cambria Math" panose="02040503050406030204" pitchFamily="18" charset="0"/>
            </a:endParaRPr>
          </a:p>
        </p:txBody>
      </p:sp>
      <p:pic>
        <p:nvPicPr>
          <p:cNvPr id="9" name="Picture 888351"/>
          <p:cNvPicPr/>
          <p:nvPr/>
        </p:nvPicPr>
        <p:blipFill>
          <a:blip r:embed="rId3"/>
          <a:stretch>
            <a:fillRect/>
          </a:stretch>
        </p:blipFill>
        <p:spPr>
          <a:xfrm>
            <a:off x="3879578" y="1493030"/>
            <a:ext cx="3564427" cy="706892"/>
          </a:xfrm>
          <a:prstGeom prst="rect">
            <a:avLst/>
          </a:prstGeom>
        </p:spPr>
      </p:pic>
      <p:sp>
        <p:nvSpPr>
          <p:cNvPr id="10" name="矩形 9"/>
          <p:cNvSpPr/>
          <p:nvPr/>
        </p:nvSpPr>
        <p:spPr>
          <a:xfrm>
            <a:off x="460350" y="230209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a:t>
            </a:r>
            <a:endParaRPr lang="zh-CN" altLang="zh-CN" sz="2400" b="1" i="1" dirty="0">
              <a:solidFill>
                <a:srgbClr val="C00000"/>
              </a:solidFill>
            </a:endParaRPr>
          </a:p>
        </p:txBody>
      </p:sp>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329E4AFE-2470-40CB-98AB-83CFD0C2B083}"/>
                  </a:ext>
                </a:extLst>
              </p:cNvPr>
              <p:cNvSpPr txBox="1"/>
              <p:nvPr/>
            </p:nvSpPr>
            <p:spPr>
              <a:xfrm>
                <a:off x="3751402" y="3155906"/>
                <a:ext cx="4584065" cy="2984407"/>
              </a:xfrm>
              <a:prstGeom prst="rect">
                <a:avLst/>
              </a:prstGeom>
              <a:noFill/>
            </p:spPr>
            <p:txBody>
              <a:bodyPr wrap="square" rtlCol="0">
                <a:spAutoFit/>
              </a:bodyPr>
              <a:lstStyle/>
              <a:p>
                <a:pPr>
                  <a:lnSpc>
                    <a:spcPct val="120000"/>
                  </a:lnSpc>
                </a:pPr>
                <a14:m>
                  <m:oMathPara xmlns:m="http://schemas.openxmlformats.org/officeDocument/2006/math">
                    <m:oMathParaPr>
                      <m:jc m:val="centerGroup"/>
                    </m:oMathParaPr>
                    <m:oMath xmlns:m="http://schemas.openxmlformats.org/officeDocument/2006/math">
                      <m:r>
                        <a:rPr lang="en-US" altLang="zh-CN" sz="2200" b="0" i="1" smtClean="0">
                          <a:latin typeface="Cambria Math" panose="02040503050406030204" pitchFamily="18" charset="0"/>
                        </a:rPr>
                        <m:t>𝑃</m:t>
                      </m:r>
                      <m:d>
                        <m:dPr>
                          <m:ctrlPr>
                            <a:rPr lang="en-US" altLang="zh-CN" sz="2200" b="0" i="1" smtClean="0">
                              <a:latin typeface="Cambria Math" panose="02040503050406030204" pitchFamily="18" charset="0"/>
                            </a:rPr>
                          </m:ctrlPr>
                        </m:dPr>
                        <m:e>
                          <m:d>
                            <m:dPr>
                              <m:begChr m:val="|"/>
                              <m:endChr m:val="|"/>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𝑋</m:t>
                              </m:r>
                              <m:r>
                                <a:rPr lang="en-US" altLang="zh-CN" sz="2200" b="0" i="1" smtClean="0">
                                  <a:latin typeface="Cambria Math" panose="02040503050406030204" pitchFamily="18" charset="0"/>
                                </a:rPr>
                                <m:t>−</m:t>
                              </m:r>
                              <m:r>
                                <a:rPr lang="zh-CN" altLang="en-US" sz="2200" b="0" i="1" smtClean="0">
                                  <a:latin typeface="Cambria Math" panose="02040503050406030204" pitchFamily="18" charset="0"/>
                                </a:rPr>
                                <m:t>𝜇</m:t>
                              </m:r>
                            </m:e>
                          </m:d>
                          <m:r>
                            <a:rPr lang="en-US" altLang="zh-CN" sz="2200" b="0" i="1" smtClean="0">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𝑡</m:t>
                          </m:r>
                        </m:e>
                      </m:d>
                      <m:r>
                        <a:rPr lang="en-US" altLang="zh-CN" sz="2200" b="0" i="1" smtClean="0">
                          <a:latin typeface="Cambria Math" panose="02040503050406030204" pitchFamily="18" charset="0"/>
                        </a:rPr>
                        <m:t>=</m:t>
                      </m:r>
                      <m:nary>
                        <m:naryPr>
                          <m:ctrlPr>
                            <a:rPr lang="en-US" altLang="zh-CN" sz="2200" b="0" i="1" smtClean="0">
                              <a:latin typeface="Cambria Math" panose="02040503050406030204" pitchFamily="18" charset="0"/>
                            </a:rPr>
                          </m:ctrlPr>
                        </m:naryPr>
                        <m:sub>
                          <m:r>
                            <m:rPr>
                              <m:brk m:alnAt="23"/>
                            </m:rP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𝑥</m:t>
                          </m:r>
                          <m:r>
                            <a:rPr lang="en-US" altLang="zh-CN" sz="2200" b="0" i="1" smtClean="0">
                              <a:latin typeface="Cambria Math" panose="02040503050406030204" pitchFamily="18" charset="0"/>
                            </a:rPr>
                            <m:t>−</m:t>
                          </m:r>
                          <m:r>
                            <a:rPr lang="zh-CN" altLang="en-US" sz="2200" b="0" i="1" smtClean="0">
                              <a:latin typeface="Cambria Math" panose="02040503050406030204" pitchFamily="18" charset="0"/>
                            </a:rPr>
                            <m:t>𝜇</m:t>
                          </m:r>
                          <m:r>
                            <a:rPr lang="en-US" altLang="zh-CN" sz="2200" b="0" i="1" smtClean="0">
                              <a:latin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𝑡</m:t>
                          </m:r>
                        </m:sub>
                        <m:sup/>
                        <m:e>
                          <m:r>
                            <a:rPr lang="en-US" altLang="zh-CN" sz="2200" b="0" i="1" smtClean="0">
                              <a:latin typeface="Cambria Math" panose="02040503050406030204" pitchFamily="18" charset="0"/>
                            </a:rPr>
                            <m:t>𝑓</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r>
                            <a:rPr lang="en-US" altLang="zh-CN" sz="2200" b="0" i="1" smtClean="0">
                              <a:latin typeface="Cambria Math" panose="02040503050406030204" pitchFamily="18" charset="0"/>
                            </a:rPr>
                            <m:t>𝑑𝑥</m:t>
                          </m:r>
                        </m:e>
                      </m:nary>
                      <m:r>
                        <a:rPr lang="en-US" altLang="zh-CN" sz="2200" b="0" i="1" smtClean="0">
                          <a:latin typeface="Cambria Math" panose="02040503050406030204" pitchFamily="18" charset="0"/>
                          <a:ea typeface="Cambria Math" panose="02040503050406030204" pitchFamily="18" charset="0"/>
                        </a:rPr>
                        <m:t>≤</m:t>
                      </m:r>
                      <m:nary>
                        <m:naryPr>
                          <m:ctrlPr>
                            <a:rPr lang="en-US" altLang="zh-CN" sz="2200" b="0" i="1" smtClean="0">
                              <a:latin typeface="Cambria Math" panose="02040503050406030204" pitchFamily="18" charset="0"/>
                              <a:ea typeface="Cambria Math" panose="02040503050406030204" pitchFamily="18" charset="0"/>
                            </a:rPr>
                          </m:ctrlPr>
                        </m:naryPr>
                        <m:sub>
                          <m:d>
                            <m:dPr>
                              <m:begChr m:val="|"/>
                              <m:endChr m:val="|"/>
                              <m:ctrlPr>
                                <a:rPr lang="en-US" altLang="zh-CN" sz="2200" i="1">
                                  <a:latin typeface="Cambria Math" panose="02040503050406030204" pitchFamily="18" charset="0"/>
                                </a:rPr>
                              </m:ctrlPr>
                            </m:dPr>
                            <m:e>
                              <m:r>
                                <a:rPr lang="en-US" altLang="zh-CN" sz="2200" i="1">
                                  <a:latin typeface="Cambria Math" panose="02040503050406030204" pitchFamily="18" charset="0"/>
                                </a:rPr>
                                <m:t>𝑥</m:t>
                              </m:r>
                              <m:r>
                                <a:rPr lang="en-US" altLang="zh-CN" sz="2200" i="1">
                                  <a:latin typeface="Cambria Math" panose="02040503050406030204" pitchFamily="18" charset="0"/>
                                </a:rPr>
                                <m:t>−</m:t>
                              </m:r>
                              <m:r>
                                <a:rPr lang="zh-CN" altLang="en-US" sz="2200" i="1">
                                  <a:latin typeface="Cambria Math" panose="02040503050406030204" pitchFamily="18" charset="0"/>
                                </a:rPr>
                                <m:t>𝜇</m:t>
                              </m:r>
                            </m:e>
                          </m:d>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𝑡</m:t>
                          </m:r>
                        </m:sub>
                        <m:sup/>
                        <m:e>
                          <m:f>
                            <m:fPr>
                              <m:ctrlPr>
                                <a:rPr lang="en-US" altLang="zh-CN" sz="2200" b="0" i="1" smtClean="0">
                                  <a:latin typeface="Cambria Math" panose="02040503050406030204" pitchFamily="18" charset="0"/>
                                  <a:ea typeface="Cambria Math" panose="02040503050406030204" pitchFamily="18" charset="0"/>
                                </a:rPr>
                              </m:ctrlPr>
                            </m:fPr>
                            <m:num>
                              <m:sSup>
                                <m:sSupPr>
                                  <m:ctrlPr>
                                    <a:rPr lang="en-US" altLang="zh-CN" sz="2200" b="0" i="1" smtClean="0">
                                      <a:latin typeface="Cambria Math" panose="02040503050406030204" pitchFamily="18" charset="0"/>
                                      <a:ea typeface="Cambria Math" panose="02040503050406030204" pitchFamily="18" charset="0"/>
                                    </a:rPr>
                                  </m:ctrlPr>
                                </m:sSupPr>
                                <m:e>
                                  <m:d>
                                    <m:dPr>
                                      <m:begChr m:val="|"/>
                                      <m:endChr m:val="|"/>
                                      <m:ctrlPr>
                                        <a:rPr lang="en-US" altLang="zh-CN" sz="2200" b="0" i="1" smtClean="0">
                                          <a:latin typeface="Cambria Math" panose="02040503050406030204" pitchFamily="18" charset="0"/>
                                          <a:ea typeface="Cambria Math" panose="02040503050406030204" pitchFamily="18" charset="0"/>
                                        </a:rPr>
                                      </m:ctrlPr>
                                    </m:dPr>
                                    <m:e>
                                      <m:r>
                                        <a:rPr lang="en-US" altLang="zh-CN" sz="2200" b="0" i="1" smtClean="0">
                                          <a:latin typeface="Cambria Math" panose="02040503050406030204" pitchFamily="18" charset="0"/>
                                          <a:ea typeface="Cambria Math" panose="02040503050406030204" pitchFamily="18" charset="0"/>
                                        </a:rPr>
                                        <m:t>𝑥</m:t>
                                      </m:r>
                                      <m:r>
                                        <a:rPr lang="en-US" altLang="zh-CN" sz="2200" b="0" i="1" smtClean="0">
                                          <a:latin typeface="Cambria Math" panose="02040503050406030204" pitchFamily="18" charset="0"/>
                                          <a:ea typeface="Cambria Math" panose="02040503050406030204" pitchFamily="18" charset="0"/>
                                        </a:rPr>
                                        <m:t>−</m:t>
                                      </m:r>
                                      <m:r>
                                        <a:rPr lang="zh-CN" altLang="en-US" sz="2200" b="0" i="1" smtClean="0">
                                          <a:latin typeface="Cambria Math" panose="02040503050406030204" pitchFamily="18" charset="0"/>
                                          <a:ea typeface="Cambria Math" panose="02040503050406030204" pitchFamily="18" charset="0"/>
                                        </a:rPr>
                                        <m:t>𝜇</m:t>
                                      </m:r>
                                    </m:e>
                                  </m:d>
                                </m:e>
                                <m:sup>
                                  <m:r>
                                    <a:rPr lang="en-US" altLang="zh-CN" sz="2200" b="0" i="1" smtClean="0">
                                      <a:latin typeface="Cambria Math" panose="02040503050406030204" pitchFamily="18" charset="0"/>
                                      <a:ea typeface="Cambria Math" panose="02040503050406030204" pitchFamily="18" charset="0"/>
                                    </a:rPr>
                                    <m:t>2</m:t>
                                  </m:r>
                                </m:sup>
                              </m:sSup>
                            </m:num>
                            <m:den>
                              <m:sSup>
                                <m:sSupPr>
                                  <m:ctrlPr>
                                    <a:rPr lang="en-US" altLang="zh-CN" sz="2200" b="0" i="1" smtClean="0">
                                      <a:latin typeface="Cambria Math" panose="02040503050406030204" pitchFamily="18" charset="0"/>
                                      <a:ea typeface="Cambria Math" panose="02040503050406030204" pitchFamily="18" charset="0"/>
                                    </a:rPr>
                                  </m:ctrlPr>
                                </m:sSupPr>
                                <m:e>
                                  <m:r>
                                    <a:rPr lang="en-US" altLang="zh-CN" sz="2200" b="0" i="1" smtClean="0">
                                      <a:latin typeface="Cambria Math" panose="02040503050406030204" pitchFamily="18" charset="0"/>
                                      <a:ea typeface="Cambria Math" panose="02040503050406030204" pitchFamily="18" charset="0"/>
                                    </a:rPr>
                                    <m:t>𝑡</m:t>
                                  </m:r>
                                </m:e>
                                <m:sup>
                                  <m:r>
                                    <a:rPr lang="en-US" altLang="zh-CN" sz="2200" b="0" i="1" smtClean="0">
                                      <a:latin typeface="Cambria Math" panose="02040503050406030204" pitchFamily="18" charset="0"/>
                                      <a:ea typeface="Cambria Math" panose="02040503050406030204" pitchFamily="18" charset="0"/>
                                    </a:rPr>
                                    <m:t>2</m:t>
                                  </m:r>
                                </m:sup>
                              </m:sSup>
                            </m:den>
                          </m:f>
                          <m:r>
                            <a:rPr lang="en-US" altLang="zh-CN" sz="2200" b="0" i="1" smtClean="0">
                              <a:latin typeface="Cambria Math" panose="02040503050406030204" pitchFamily="18" charset="0"/>
                              <a:ea typeface="Cambria Math" panose="02040503050406030204" pitchFamily="18" charset="0"/>
                            </a:rPr>
                            <m:t>𝑓</m:t>
                          </m:r>
                          <m:d>
                            <m:dPr>
                              <m:ctrlPr>
                                <a:rPr lang="en-US" altLang="zh-CN" sz="2200" b="0" i="1" smtClean="0">
                                  <a:latin typeface="Cambria Math" panose="02040503050406030204" pitchFamily="18" charset="0"/>
                                  <a:ea typeface="Cambria Math" panose="02040503050406030204" pitchFamily="18" charset="0"/>
                                </a:rPr>
                              </m:ctrlPr>
                            </m:dPr>
                            <m:e>
                              <m:r>
                                <a:rPr lang="en-US" altLang="zh-CN" sz="2200" b="0" i="1" smtClean="0">
                                  <a:latin typeface="Cambria Math" panose="02040503050406030204" pitchFamily="18" charset="0"/>
                                  <a:ea typeface="Cambria Math" panose="02040503050406030204" pitchFamily="18" charset="0"/>
                                </a:rPr>
                                <m:t>𝑥</m:t>
                              </m:r>
                            </m:e>
                          </m:d>
                          <m:r>
                            <a:rPr lang="en-US" altLang="zh-CN" sz="2200" b="0" i="1" smtClean="0">
                              <a:latin typeface="Cambria Math" panose="02040503050406030204" pitchFamily="18" charset="0"/>
                              <a:ea typeface="Cambria Math" panose="02040503050406030204" pitchFamily="18" charset="0"/>
                            </a:rPr>
                            <m:t>𝑑𝑥</m:t>
                          </m:r>
                        </m:e>
                      </m:nary>
                      <m:r>
                        <a:rPr lang="en-US" altLang="zh-CN" sz="2200" b="0" i="1" smtClean="0">
                          <a:latin typeface="Cambria Math" panose="02040503050406030204" pitchFamily="18" charset="0"/>
                          <a:ea typeface="Cambria Math" panose="02040503050406030204" pitchFamily="18" charset="0"/>
                        </a:rPr>
                        <m:t>≤</m:t>
                      </m:r>
                      <m:f>
                        <m:fPr>
                          <m:ctrlPr>
                            <a:rPr lang="en-US" altLang="zh-CN" sz="2200" b="0" i="1" smtClean="0">
                              <a:latin typeface="Cambria Math" panose="02040503050406030204" pitchFamily="18" charset="0"/>
                              <a:ea typeface="Cambria Math" panose="02040503050406030204" pitchFamily="18" charset="0"/>
                            </a:rPr>
                          </m:ctrlPr>
                        </m:fPr>
                        <m:num>
                          <m:r>
                            <a:rPr lang="en-US" altLang="zh-CN" sz="2200" b="0" i="1" smtClean="0">
                              <a:latin typeface="Cambria Math" panose="02040503050406030204" pitchFamily="18" charset="0"/>
                              <a:ea typeface="Cambria Math" panose="02040503050406030204" pitchFamily="18" charset="0"/>
                            </a:rPr>
                            <m:t>1</m:t>
                          </m:r>
                        </m:num>
                        <m:den>
                          <m:sSup>
                            <m:sSupPr>
                              <m:ctrlPr>
                                <a:rPr lang="en-US" altLang="zh-CN" sz="2200" b="0" i="1" smtClean="0">
                                  <a:latin typeface="Cambria Math" panose="02040503050406030204" pitchFamily="18" charset="0"/>
                                  <a:ea typeface="Cambria Math" panose="02040503050406030204" pitchFamily="18" charset="0"/>
                                </a:rPr>
                              </m:ctrlPr>
                            </m:sSupPr>
                            <m:e>
                              <m:r>
                                <a:rPr lang="en-US" altLang="zh-CN" sz="2200" b="0" i="1" smtClean="0">
                                  <a:latin typeface="Cambria Math" panose="02040503050406030204" pitchFamily="18" charset="0"/>
                                  <a:ea typeface="Cambria Math" panose="02040503050406030204" pitchFamily="18" charset="0"/>
                                </a:rPr>
                                <m:t>𝑡</m:t>
                              </m:r>
                            </m:e>
                            <m:sup>
                              <m:r>
                                <a:rPr lang="en-US" altLang="zh-CN" sz="2200" b="0" i="1" smtClean="0">
                                  <a:latin typeface="Cambria Math" panose="02040503050406030204" pitchFamily="18" charset="0"/>
                                  <a:ea typeface="Cambria Math" panose="02040503050406030204" pitchFamily="18" charset="0"/>
                                </a:rPr>
                                <m:t>2</m:t>
                              </m:r>
                            </m:sup>
                          </m:sSup>
                        </m:den>
                      </m:f>
                      <m:nary>
                        <m:naryPr>
                          <m:ctrlPr>
                            <a:rPr lang="en-US" altLang="zh-CN" sz="2200" b="0" i="1" smtClean="0">
                              <a:latin typeface="Cambria Math" panose="02040503050406030204" pitchFamily="18" charset="0"/>
                              <a:ea typeface="Cambria Math" panose="02040503050406030204" pitchFamily="18" charset="0"/>
                            </a:rPr>
                          </m:ctrlPr>
                        </m:naryPr>
                        <m:sub>
                          <m:r>
                            <m:rPr>
                              <m:brk m:alnAt="23"/>
                            </m:rPr>
                            <a:rPr lang="en-US" altLang="zh-CN" sz="2200" b="0" i="1" smtClean="0">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m:t>
                          </m:r>
                        </m:sub>
                        <m:sup>
                          <m:r>
                            <a:rPr lang="en-US" altLang="zh-CN" sz="2200" b="0" i="1" smtClean="0">
                              <a:latin typeface="Cambria Math" panose="02040503050406030204" pitchFamily="18" charset="0"/>
                              <a:ea typeface="Cambria Math" panose="02040503050406030204" pitchFamily="18" charset="0"/>
                            </a:rPr>
                            <m:t>+∞</m:t>
                          </m:r>
                        </m:sup>
                        <m:e>
                          <m:sSup>
                            <m:sSupPr>
                              <m:ctrlPr>
                                <a:rPr lang="en-US" altLang="zh-CN" sz="2200" b="0" i="1" smtClean="0">
                                  <a:latin typeface="Cambria Math" panose="02040503050406030204" pitchFamily="18" charset="0"/>
                                  <a:ea typeface="Cambria Math" panose="02040503050406030204" pitchFamily="18" charset="0"/>
                                </a:rPr>
                              </m:ctrlPr>
                            </m:sSupPr>
                            <m:e>
                              <m:d>
                                <m:dPr>
                                  <m:ctrlPr>
                                    <a:rPr lang="en-US" altLang="zh-CN" sz="2200" b="0" i="1" smtClean="0">
                                      <a:latin typeface="Cambria Math" panose="02040503050406030204" pitchFamily="18" charset="0"/>
                                      <a:ea typeface="Cambria Math" panose="02040503050406030204" pitchFamily="18" charset="0"/>
                                    </a:rPr>
                                  </m:ctrlPr>
                                </m:dPr>
                                <m:e>
                                  <m:r>
                                    <a:rPr lang="en-US" altLang="zh-CN" sz="2200" b="0" i="1" smtClean="0">
                                      <a:latin typeface="Cambria Math" panose="02040503050406030204" pitchFamily="18" charset="0"/>
                                      <a:ea typeface="Cambria Math" panose="02040503050406030204" pitchFamily="18" charset="0"/>
                                    </a:rPr>
                                    <m:t>𝑥</m:t>
                                  </m:r>
                                  <m:r>
                                    <a:rPr lang="en-US" altLang="zh-CN" sz="2200" b="0" i="1" smtClean="0">
                                      <a:latin typeface="Cambria Math" panose="02040503050406030204" pitchFamily="18" charset="0"/>
                                      <a:ea typeface="Cambria Math" panose="02040503050406030204" pitchFamily="18" charset="0"/>
                                    </a:rPr>
                                    <m:t>−</m:t>
                                  </m:r>
                                  <m:r>
                                    <a:rPr lang="zh-CN" altLang="en-US" sz="2200" b="0" i="1" smtClean="0">
                                      <a:latin typeface="Cambria Math" panose="02040503050406030204" pitchFamily="18" charset="0"/>
                                      <a:ea typeface="Cambria Math" panose="02040503050406030204" pitchFamily="18" charset="0"/>
                                    </a:rPr>
                                    <m:t>𝜇</m:t>
                                  </m:r>
                                </m:e>
                              </m:d>
                            </m:e>
                            <m:sup>
                              <m:r>
                                <a:rPr lang="en-US" altLang="zh-CN" sz="2200" b="0" i="1" smtClean="0">
                                  <a:latin typeface="Cambria Math" panose="02040503050406030204" pitchFamily="18" charset="0"/>
                                  <a:ea typeface="Cambria Math" panose="02040503050406030204" pitchFamily="18" charset="0"/>
                                </a:rPr>
                                <m:t>2</m:t>
                              </m:r>
                            </m:sup>
                          </m:sSup>
                          <m:r>
                            <a:rPr lang="en-US" altLang="zh-CN" sz="2200" b="0" i="1" smtClean="0">
                              <a:latin typeface="Cambria Math" panose="02040503050406030204" pitchFamily="18" charset="0"/>
                              <a:ea typeface="Cambria Math" panose="02040503050406030204" pitchFamily="18" charset="0"/>
                            </a:rPr>
                            <m:t>𝑓</m:t>
                          </m:r>
                          <m:d>
                            <m:dPr>
                              <m:ctrlPr>
                                <a:rPr lang="en-US" altLang="zh-CN" sz="2200" b="0" i="1" smtClean="0">
                                  <a:latin typeface="Cambria Math" panose="02040503050406030204" pitchFamily="18" charset="0"/>
                                  <a:ea typeface="Cambria Math" panose="02040503050406030204" pitchFamily="18" charset="0"/>
                                </a:rPr>
                              </m:ctrlPr>
                            </m:dPr>
                            <m:e>
                              <m:r>
                                <a:rPr lang="en-US" altLang="zh-CN" sz="2200" b="0" i="1" smtClean="0">
                                  <a:latin typeface="Cambria Math" panose="02040503050406030204" pitchFamily="18" charset="0"/>
                                  <a:ea typeface="Cambria Math" panose="02040503050406030204" pitchFamily="18" charset="0"/>
                                </a:rPr>
                                <m:t>𝑥</m:t>
                              </m:r>
                            </m:e>
                          </m:d>
                          <m:r>
                            <a:rPr lang="en-US" altLang="zh-CN" sz="2200" b="0" i="1" smtClean="0">
                              <a:latin typeface="Cambria Math" panose="02040503050406030204" pitchFamily="18" charset="0"/>
                              <a:ea typeface="Cambria Math" panose="02040503050406030204" pitchFamily="18" charset="0"/>
                            </a:rPr>
                            <m:t>𝑑𝑥</m:t>
                          </m:r>
                        </m:e>
                      </m:nary>
                      <m:r>
                        <a:rPr lang="en-US" altLang="zh-CN" sz="2200" b="0" i="1" smtClean="0">
                          <a:latin typeface="Cambria Math" panose="02040503050406030204" pitchFamily="18" charset="0"/>
                          <a:ea typeface="Cambria Math" panose="02040503050406030204" pitchFamily="18" charset="0"/>
                        </a:rPr>
                        <m:t>=</m:t>
                      </m:r>
                      <m:f>
                        <m:fPr>
                          <m:ctrlPr>
                            <a:rPr lang="en-US" altLang="zh-CN" sz="2200" b="0" i="1" smtClean="0">
                              <a:latin typeface="Cambria Math" panose="02040503050406030204" pitchFamily="18" charset="0"/>
                              <a:ea typeface="Cambria Math" panose="02040503050406030204" pitchFamily="18" charset="0"/>
                            </a:rPr>
                          </m:ctrlPr>
                        </m:fPr>
                        <m:num>
                          <m:r>
                            <a:rPr lang="en-US" altLang="zh-CN" sz="2200" b="0" i="1" smtClean="0">
                              <a:latin typeface="Cambria Math" panose="02040503050406030204" pitchFamily="18" charset="0"/>
                              <a:ea typeface="Cambria Math" panose="02040503050406030204" pitchFamily="18" charset="0"/>
                            </a:rPr>
                            <m:t>𝑉𝑎𝑟</m:t>
                          </m:r>
                          <m:r>
                            <a:rPr lang="en-US" altLang="zh-CN" sz="2200" b="0" i="1" smtClean="0">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𝑥</m:t>
                          </m:r>
                          <m:r>
                            <a:rPr lang="en-US" altLang="zh-CN" sz="2200" b="0" i="1" smtClean="0">
                              <a:latin typeface="Cambria Math" panose="02040503050406030204" pitchFamily="18" charset="0"/>
                              <a:ea typeface="Cambria Math" panose="02040503050406030204" pitchFamily="18" charset="0"/>
                            </a:rPr>
                            <m:t>)</m:t>
                          </m:r>
                        </m:num>
                        <m:den>
                          <m:sSup>
                            <m:sSupPr>
                              <m:ctrlPr>
                                <a:rPr lang="en-US" altLang="zh-CN" sz="2200" b="0" i="1" smtClean="0">
                                  <a:latin typeface="Cambria Math" panose="02040503050406030204" pitchFamily="18" charset="0"/>
                                  <a:ea typeface="Cambria Math" panose="02040503050406030204" pitchFamily="18" charset="0"/>
                                </a:rPr>
                              </m:ctrlPr>
                            </m:sSupPr>
                            <m:e>
                              <m:r>
                                <a:rPr lang="en-US" altLang="zh-CN" sz="2200" b="0" i="1" smtClean="0">
                                  <a:latin typeface="Cambria Math" panose="02040503050406030204" pitchFamily="18" charset="0"/>
                                  <a:ea typeface="Cambria Math" panose="02040503050406030204" pitchFamily="18" charset="0"/>
                                </a:rPr>
                                <m:t>𝑡</m:t>
                              </m:r>
                            </m:e>
                            <m:sup>
                              <m:r>
                                <a:rPr lang="en-US" altLang="zh-CN" sz="2200" b="0" i="1" smtClean="0">
                                  <a:latin typeface="Cambria Math" panose="02040503050406030204" pitchFamily="18" charset="0"/>
                                  <a:ea typeface="Cambria Math" panose="02040503050406030204" pitchFamily="18" charset="0"/>
                                </a:rPr>
                                <m:t>2</m:t>
                              </m:r>
                            </m:sup>
                          </m:sSup>
                        </m:den>
                      </m:f>
                    </m:oMath>
                  </m:oMathPara>
                </a14:m>
                <a:endParaRPr lang="en-US" altLang="zh-CN" sz="2200" dirty="0"/>
              </a:p>
            </p:txBody>
          </p:sp>
        </mc:Choice>
        <mc:Fallback xmlns="">
          <p:sp>
            <p:nvSpPr>
              <p:cNvPr id="2" name="文本框 1">
                <a:extLst>
                  <a:ext uri="{FF2B5EF4-FFF2-40B4-BE49-F238E27FC236}">
                    <a16:creationId xmlns:a16="http://schemas.microsoft.com/office/drawing/2014/main" xmlns:a14="http://schemas.microsoft.com/office/drawing/2010/main" xmlns="" id="{329E4AFE-2470-40CB-98AB-83CFD0C2B083}"/>
                  </a:ext>
                </a:extLst>
              </p:cNvPr>
              <p:cNvSpPr txBox="1">
                <a:spLocks noRot="1" noChangeAspect="1" noMove="1" noResize="1" noEditPoints="1" noAdjustHandles="1" noChangeArrowheads="1" noChangeShapeType="1" noTextEdit="1"/>
              </p:cNvSpPr>
              <p:nvPr/>
            </p:nvSpPr>
            <p:spPr>
              <a:xfrm>
                <a:off x="3751402" y="3155906"/>
                <a:ext cx="4584065" cy="2984407"/>
              </a:xfrm>
              <a:prstGeom prst="rect">
                <a:avLst/>
              </a:prstGeom>
              <a:blipFill rotWithShape="1">
                <a:blip r:embed="rId4"/>
                <a:stretch>
                  <a:fillRect b="-2229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8929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400"/>
                                        <p:tgtEl>
                                          <p:spTgt spid="20"/>
                                        </p:tgtEl>
                                        <p:attrNameLst>
                                          <p:attrName>ppt_y</p:attrName>
                                        </p:attrNameLst>
                                      </p:cBhvr>
                                      <p:tavLst>
                                        <p:tav tm="0">
                                          <p:val>
                                            <p:strVal val="#ppt_y-#ppt_h*1.125000"/>
                                          </p:val>
                                        </p:tav>
                                        <p:tav tm="100000">
                                          <p:val>
                                            <p:strVal val="#ppt_y"/>
                                          </p:val>
                                        </p:tav>
                                      </p:tavLst>
                                    </p:anim>
                                    <p:animEffect transition="in" filter="wipe(down)">
                                      <p:cBhvr>
                                        <p:cTn id="8" dur="4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400"/>
                                        <p:tgtEl>
                                          <p:spTgt spid="10"/>
                                        </p:tgtEl>
                                        <p:attrNameLst>
                                          <p:attrName>ppt_y</p:attrName>
                                        </p:attrNameLst>
                                      </p:cBhvr>
                                      <p:tavLst>
                                        <p:tav tm="0">
                                          <p:val>
                                            <p:strVal val="#ppt_y-#ppt_h*1.125000"/>
                                          </p:val>
                                        </p:tav>
                                        <p:tav tm="100000">
                                          <p:val>
                                            <p:strVal val="#ppt_y"/>
                                          </p:val>
                                        </p:tav>
                                      </p:tavLst>
                                    </p:anim>
                                    <p:animEffect transition="in" filter="wipe(down)">
                                      <p:cBhvr>
                                        <p:cTn id="19" dur="4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矩形 19"/>
              <p:cNvSpPr/>
              <p:nvPr/>
            </p:nvSpPr>
            <p:spPr>
              <a:xfrm>
                <a:off x="460350" y="354070"/>
                <a:ext cx="11188311" cy="1323431"/>
              </a:xfrm>
              <a:prstGeom prst="rect">
                <a:avLst/>
              </a:prstGeom>
            </p:spPr>
            <p:txBody>
              <a:bodyPr wrap="square" lIns="91431" tIns="45716" rIns="91431" bIns="45716">
                <a:spAutoFit/>
              </a:bodyPr>
              <a:lstStyle/>
              <a:p>
                <a:r>
                  <a:rPr lang="en-US" altLang="zh-CN" sz="2400" b="1" dirty="0">
                    <a:solidFill>
                      <a:schemeClr val="tx1">
                        <a:lumMod val="65000"/>
                        <a:lumOff val="35000"/>
                      </a:schemeClr>
                    </a:solidFill>
                    <a:latin typeface="+mn-ea"/>
                    <a:ea typeface="+mn-ea"/>
                    <a:cs typeface="+mn-ea"/>
                  </a:rPr>
                  <a:t>Theorem 5.1.2</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err="1">
                            <a:solidFill>
                              <a:schemeClr val="tx1">
                                <a:lumMod val="65000"/>
                                <a:lumOff val="35000"/>
                              </a:schemeClr>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1">
                            <a:lumMod val="65000"/>
                            <a:lumOff val="35000"/>
                          </a:schemeClr>
                        </a:solidFill>
                        <a:latin typeface="Cambria Math" panose="02040503050406030204" pitchFamily="18" charset="0"/>
                        <a:ea typeface="Cambria Math" panose="02040503050406030204" pitchFamily="18" charset="0"/>
                        <a:cs typeface="+mn-ea"/>
                      </a:rPr>
                      <m:t>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be a random sample from a distribution with mean µ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and variance </a:t>
                </a:r>
                <a14:m>
                  <m:oMath xmlns:m="http://schemas.openxmlformats.org/officeDocument/2006/math">
                    <m:sSup>
                      <m:sSup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p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𝜎</m:t>
                        </m:r>
                      </m:e>
                      <m:sup>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p>
                    </m:sSup>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Let </a:t>
                </a:r>
                <a14:m>
                  <m:oMath xmlns:m="http://schemas.openxmlformats.org/officeDocument/2006/math">
                    <m:acc>
                      <m:accPr>
                        <m:chr m:val="̅"/>
                        <m:ctrlP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accPr>
                      <m:e>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sample mean. Then for any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𝜀</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&gt; 0,</a:t>
                </a:r>
              </a:p>
            </p:txBody>
          </p:sp>
        </mc:Choice>
        <mc:Fallback xmlns="">
          <p:sp>
            <p:nvSpPr>
              <p:cNvPr id="20" name="矩形 19"/>
              <p:cNvSpPr>
                <a:spLocks noRot="1" noChangeAspect="1" noMove="1" noResize="1" noEditPoints="1" noAdjustHandles="1" noChangeArrowheads="1" noChangeShapeType="1" noTextEdit="1"/>
              </p:cNvSpPr>
              <p:nvPr/>
            </p:nvSpPr>
            <p:spPr>
              <a:xfrm>
                <a:off x="460350" y="354070"/>
                <a:ext cx="11188311" cy="1323431"/>
              </a:xfrm>
              <a:prstGeom prst="rect">
                <a:avLst/>
              </a:prstGeom>
              <a:blipFill rotWithShape="0">
                <a:blip r:embed="rId3"/>
                <a:stretch>
                  <a:fillRect l="-1144" t="-3687" b="-11982"/>
                </a:stretch>
              </a:blipFill>
            </p:spPr>
            <p:txBody>
              <a:bodyPr/>
              <a:lstStyle/>
              <a:p>
                <a:r>
                  <a:rPr lang="zh-CN" altLang="en-US">
                    <a:noFill/>
                  </a:rPr>
                  <a:t> </a:t>
                </a:r>
              </a:p>
            </p:txBody>
          </p:sp>
        </mc:Fallback>
      </mc:AlternateContent>
      <p:sp>
        <p:nvSpPr>
          <p:cNvPr id="11" name="矩形 10"/>
          <p:cNvSpPr/>
          <p:nvPr/>
        </p:nvSpPr>
        <p:spPr>
          <a:xfrm>
            <a:off x="1238442" y="2797895"/>
            <a:ext cx="1543947"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Since</a:t>
            </a:r>
            <a:endParaRPr lang="zh-CN" altLang="en-US" sz="2800" dirty="0">
              <a:solidFill>
                <a:srgbClr val="646464"/>
              </a:solidFill>
              <a:latin typeface="Cambria Math" panose="02040503050406030204" pitchFamily="18" charset="0"/>
            </a:endParaRPr>
          </a:p>
        </p:txBody>
      </p:sp>
      <p:sp>
        <p:nvSpPr>
          <p:cNvPr id="10" name="矩形 9"/>
          <p:cNvSpPr/>
          <p:nvPr/>
        </p:nvSpPr>
        <p:spPr>
          <a:xfrm>
            <a:off x="460350" y="2302098"/>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a:t>
            </a:r>
            <a:endParaRPr lang="zh-CN" altLang="zh-CN" sz="2400" b="1" i="1" dirty="0">
              <a:solidFill>
                <a:srgbClr val="C00000"/>
              </a:solidFill>
            </a:endParaRPr>
          </a:p>
        </p:txBody>
      </p:sp>
      <p:pic>
        <p:nvPicPr>
          <p:cNvPr id="7" name="Picture 888353"/>
          <p:cNvPicPr/>
          <p:nvPr/>
        </p:nvPicPr>
        <p:blipFill>
          <a:blip r:embed="rId4"/>
          <a:stretch>
            <a:fillRect/>
          </a:stretch>
        </p:blipFill>
        <p:spPr>
          <a:xfrm>
            <a:off x="4053409" y="1932822"/>
            <a:ext cx="3118100" cy="496869"/>
          </a:xfrm>
          <a:prstGeom prst="rect">
            <a:avLst/>
          </a:prstGeom>
        </p:spPr>
      </p:pic>
      <p:pic>
        <p:nvPicPr>
          <p:cNvPr id="8" name="Picture 888354"/>
          <p:cNvPicPr/>
          <p:nvPr/>
        </p:nvPicPr>
        <p:blipFill>
          <a:blip r:embed="rId5"/>
          <a:stretch>
            <a:fillRect/>
          </a:stretch>
        </p:blipFill>
        <p:spPr>
          <a:xfrm>
            <a:off x="3010354" y="2713992"/>
            <a:ext cx="2905738" cy="600466"/>
          </a:xfrm>
          <a:prstGeom prst="rect">
            <a:avLst/>
          </a:prstGeom>
        </p:spPr>
      </p:pic>
      <p:sp>
        <p:nvSpPr>
          <p:cNvPr id="13" name="矩形 12"/>
          <p:cNvSpPr/>
          <p:nvPr/>
        </p:nvSpPr>
        <p:spPr>
          <a:xfrm>
            <a:off x="2657939" y="2764144"/>
            <a:ext cx="1543947" cy="523220"/>
          </a:xfrm>
          <a:prstGeom prst="rect">
            <a:avLst/>
          </a:prstGeom>
        </p:spPr>
        <p:txBody>
          <a:bodyPr wrap="square">
            <a:spAutoFit/>
          </a:bodyPr>
          <a:lstStyle/>
          <a:p>
            <a:r>
              <a:rPr lang="en-US" altLang="zh-CN" sz="2800" i="1" dirty="0">
                <a:solidFill>
                  <a:srgbClr val="646464"/>
                </a:solidFill>
                <a:latin typeface="Cambria Math" panose="02040503050406030204" pitchFamily="18" charset="0"/>
                <a:ea typeface="Cambria Math" panose="02040503050406030204" pitchFamily="18" charset="0"/>
                <a:cs typeface="Cambria" panose="02040503050406030204" pitchFamily="18" charset="0"/>
              </a:rPr>
              <a:t>E</a:t>
            </a:r>
            <a:endParaRPr lang="zh-CN" altLang="en-US" sz="2800" i="1" dirty="0">
              <a:solidFill>
                <a:srgbClr val="646464"/>
              </a:solidFill>
              <a:latin typeface="Cambria Math" panose="02040503050406030204" pitchFamily="18" charset="0"/>
            </a:endParaRPr>
          </a:p>
        </p:txBody>
      </p:sp>
      <mc:AlternateContent xmlns:mc="http://schemas.openxmlformats.org/markup-compatibility/2006" xmlns:a14="http://schemas.microsoft.com/office/drawing/2010/main">
        <mc:Choice Requires="a14">
          <p:sp>
            <p:nvSpPr>
              <p:cNvPr id="14" name="矩形 13"/>
              <p:cNvSpPr/>
              <p:nvPr/>
            </p:nvSpPr>
            <p:spPr>
              <a:xfrm>
                <a:off x="1238442" y="3311023"/>
                <a:ext cx="8053604"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by </a:t>
                </a:r>
                <a:r>
                  <a:rPr lang="en-US" altLang="zh-CN" sz="2800" dirty="0" err="1">
                    <a:solidFill>
                      <a:srgbClr val="646464"/>
                    </a:solidFill>
                    <a:latin typeface="Cambria Math" panose="02040503050406030204" pitchFamily="18" charset="0"/>
                    <a:ea typeface="Cambria Math" panose="02040503050406030204" pitchFamily="18" charset="0"/>
                    <a:cs typeface="Cambria" panose="02040503050406030204" pitchFamily="18" charset="0"/>
                  </a:rPr>
                  <a:t>Chebyshev’s</a:t>
                </a:r>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 Inequality, for any </a:t>
                </a:r>
                <a14:m>
                  <m:oMath xmlns:m="http://schemas.openxmlformats.org/officeDocument/2006/math">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𝜀</m:t>
                    </m:r>
                  </m:oMath>
                </a14:m>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&gt; 0, we have</a:t>
                </a:r>
                <a:endParaRPr lang="zh-CN" altLang="en-US" sz="2800" dirty="0">
                  <a:solidFill>
                    <a:srgbClr val="646464"/>
                  </a:solidFill>
                  <a:latin typeface="Cambria Math" panose="02040503050406030204" pitchFamily="18" charset="0"/>
                </a:endParaRPr>
              </a:p>
            </p:txBody>
          </p:sp>
        </mc:Choice>
        <mc:Fallback xmlns="">
          <p:sp>
            <p:nvSpPr>
              <p:cNvPr id="14" name="矩形 13"/>
              <p:cNvSpPr>
                <a:spLocks noRot="1" noChangeAspect="1" noMove="1" noResize="1" noEditPoints="1" noAdjustHandles="1" noChangeArrowheads="1" noChangeShapeType="1" noTextEdit="1"/>
              </p:cNvSpPr>
              <p:nvPr/>
            </p:nvSpPr>
            <p:spPr>
              <a:xfrm>
                <a:off x="1238442" y="3311023"/>
                <a:ext cx="8053604" cy="523220"/>
              </a:xfrm>
              <a:prstGeom prst="rect">
                <a:avLst/>
              </a:prstGeom>
              <a:blipFill rotWithShape="0">
                <a:blip r:embed="rId6"/>
                <a:stretch>
                  <a:fillRect l="-1514" t="-11628" b="-31395"/>
                </a:stretch>
              </a:blipFill>
            </p:spPr>
            <p:txBody>
              <a:bodyPr/>
              <a:lstStyle/>
              <a:p>
                <a:r>
                  <a:rPr lang="zh-CN" altLang="en-US">
                    <a:noFill/>
                  </a:rPr>
                  <a:t> </a:t>
                </a:r>
              </a:p>
            </p:txBody>
          </p:sp>
        </mc:Fallback>
      </mc:AlternateContent>
      <p:pic>
        <p:nvPicPr>
          <p:cNvPr id="15" name="Picture 888355"/>
          <p:cNvPicPr/>
          <p:nvPr/>
        </p:nvPicPr>
        <p:blipFill>
          <a:blip r:embed="rId7"/>
          <a:stretch>
            <a:fillRect/>
          </a:stretch>
        </p:blipFill>
        <p:spPr>
          <a:xfrm>
            <a:off x="4526833" y="3918888"/>
            <a:ext cx="3036561" cy="731490"/>
          </a:xfrm>
          <a:prstGeom prst="rect">
            <a:avLst/>
          </a:prstGeom>
        </p:spPr>
      </p:pic>
      <p:sp>
        <p:nvSpPr>
          <p:cNvPr id="16" name="矩形 15"/>
          <p:cNvSpPr/>
          <p:nvPr/>
        </p:nvSpPr>
        <p:spPr>
          <a:xfrm>
            <a:off x="1238442" y="4563585"/>
            <a:ext cx="1543947"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or</a:t>
            </a:r>
            <a:endParaRPr lang="zh-CN" altLang="en-US" sz="2800" dirty="0">
              <a:solidFill>
                <a:srgbClr val="646464"/>
              </a:solidFill>
              <a:latin typeface="Cambria Math" panose="02040503050406030204" pitchFamily="18" charset="0"/>
            </a:endParaRPr>
          </a:p>
        </p:txBody>
      </p:sp>
      <p:sp>
        <p:nvSpPr>
          <p:cNvPr id="17" name="矩形 16"/>
          <p:cNvSpPr/>
          <p:nvPr/>
        </p:nvSpPr>
        <p:spPr>
          <a:xfrm>
            <a:off x="1219760" y="5745261"/>
            <a:ext cx="2018564" cy="523220"/>
          </a:xfrm>
          <a:prstGeom prst="rect">
            <a:avLst/>
          </a:prstGeom>
        </p:spPr>
        <p:txBody>
          <a:bodyPr wrap="square">
            <a:spAutoFit/>
          </a:bodyPr>
          <a:lstStyle/>
          <a:p>
            <a:r>
              <a:rPr lang="en-US" altLang="zh-CN" sz="2800" dirty="0">
                <a:solidFill>
                  <a:srgbClr val="646464"/>
                </a:solidFill>
                <a:latin typeface="Cambria Math" panose="02040503050406030204" pitchFamily="18" charset="0"/>
                <a:ea typeface="Cambria Math" panose="02040503050406030204" pitchFamily="18" charset="0"/>
                <a:cs typeface="Cambria" panose="02040503050406030204" pitchFamily="18" charset="0"/>
              </a:rPr>
              <a:t>Therefore,</a:t>
            </a:r>
            <a:endParaRPr lang="zh-CN" altLang="en-US" sz="2800" dirty="0">
              <a:solidFill>
                <a:srgbClr val="646464"/>
              </a:solidFill>
              <a:latin typeface="Cambria Math" panose="02040503050406030204" pitchFamily="18" charset="0"/>
            </a:endParaRPr>
          </a:p>
        </p:txBody>
      </p:sp>
      <p:pic>
        <p:nvPicPr>
          <p:cNvPr id="18" name="Picture 888356"/>
          <p:cNvPicPr/>
          <p:nvPr/>
        </p:nvPicPr>
        <p:blipFill>
          <a:blip r:embed="rId8"/>
          <a:stretch>
            <a:fillRect/>
          </a:stretch>
        </p:blipFill>
        <p:spPr>
          <a:xfrm>
            <a:off x="4455691" y="4893332"/>
            <a:ext cx="3178844" cy="656756"/>
          </a:xfrm>
          <a:prstGeom prst="rect">
            <a:avLst/>
          </a:prstGeom>
        </p:spPr>
      </p:pic>
      <p:pic>
        <p:nvPicPr>
          <p:cNvPr id="19" name="Picture 888357"/>
          <p:cNvPicPr/>
          <p:nvPr/>
        </p:nvPicPr>
        <p:blipFill>
          <a:blip r:embed="rId9"/>
          <a:stretch>
            <a:fillRect/>
          </a:stretch>
        </p:blipFill>
        <p:spPr>
          <a:xfrm>
            <a:off x="3238324" y="5793042"/>
            <a:ext cx="3094964" cy="573543"/>
          </a:xfrm>
          <a:prstGeom prst="rect">
            <a:avLst/>
          </a:prstGeom>
        </p:spPr>
      </p:pic>
    </p:spTree>
    <p:extLst>
      <p:ext uri="{BB962C8B-B14F-4D97-AF65-F5344CB8AC3E}">
        <p14:creationId xmlns:p14="http://schemas.microsoft.com/office/powerpoint/2010/main" val="18870111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400"/>
                                        <p:tgtEl>
                                          <p:spTgt spid="20"/>
                                        </p:tgtEl>
                                        <p:attrNameLst>
                                          <p:attrName>ppt_y</p:attrName>
                                        </p:attrNameLst>
                                      </p:cBhvr>
                                      <p:tavLst>
                                        <p:tav tm="0">
                                          <p:val>
                                            <p:strVal val="#ppt_y-#ppt_h*1.125000"/>
                                          </p:val>
                                        </p:tav>
                                        <p:tav tm="100000">
                                          <p:val>
                                            <p:strVal val="#ppt_y"/>
                                          </p:val>
                                        </p:tav>
                                      </p:tavLst>
                                    </p:anim>
                                    <p:animEffect transition="in" filter="wipe(down)">
                                      <p:cBhvr>
                                        <p:cTn id="8" dur="4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400"/>
                                        <p:tgtEl>
                                          <p:spTgt spid="10"/>
                                        </p:tgtEl>
                                        <p:attrNameLst>
                                          <p:attrName>ppt_y</p:attrName>
                                        </p:attrNameLst>
                                      </p:cBhvr>
                                      <p:tavLst>
                                        <p:tav tm="0">
                                          <p:val>
                                            <p:strVal val="#ppt_y-#ppt_h*1.125000"/>
                                          </p:val>
                                        </p:tav>
                                        <p:tav tm="100000">
                                          <p:val>
                                            <p:strVal val="#ppt_y"/>
                                          </p:val>
                                        </p:tav>
                                      </p:tavLst>
                                    </p:anim>
                                    <p:animEffect transition="in" filter="wipe(down)">
                                      <p:cBhvr>
                                        <p:cTn id="19" dur="4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0" grpId="0"/>
      <p:bldP spid="13" grpId="0"/>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4635" y="829339"/>
            <a:ext cx="11468322" cy="1754326"/>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5.1.1.</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that a random sample is to be taken from a distribution for which the value of the </a:t>
            </a:r>
            <a:r>
              <a:rPr lang="en-US" altLang="zh-CN" sz="2800" dirty="0">
                <a:solidFill>
                  <a:schemeClr val="tx2"/>
                </a:solidFill>
                <a:latin typeface="Cambria Math" panose="02040503050406030204" pitchFamily="18" charset="0"/>
                <a:ea typeface="Cambria Math" panose="02040503050406030204" pitchFamily="18" charset="0"/>
                <a:cs typeface="+mn-ea"/>
              </a:rPr>
              <a:t>mean µ is not known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but </a:t>
            </a:r>
            <a:r>
              <a:rPr lang="en-US" altLang="zh-CN" sz="2800" dirty="0">
                <a:solidFill>
                  <a:schemeClr val="tx2"/>
                </a:solidFill>
                <a:latin typeface="Cambria Math" panose="02040503050406030204" pitchFamily="18" charset="0"/>
                <a:ea typeface="Cambria Math" panose="02040503050406030204" pitchFamily="18" charset="0"/>
                <a:cs typeface="+mn-ea"/>
              </a:rPr>
              <a:t>the standard deviation σ ≤ 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units. We shall determine how large the sample size such that</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sp>
        <p:nvSpPr>
          <p:cNvPr id="9" name="矩形 8"/>
          <p:cNvSpPr/>
          <p:nvPr/>
        </p:nvSpPr>
        <p:spPr>
          <a:xfrm>
            <a:off x="663208" y="3314032"/>
            <a:ext cx="7875117"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Solution:</a:t>
            </a:r>
            <a:endParaRPr lang="zh-CN" altLang="zh-CN" sz="2400" b="1" i="1" dirty="0">
              <a:solidFill>
                <a:srgbClr val="C00000"/>
              </a:solidFill>
            </a:endParaRPr>
          </a:p>
        </p:txBody>
      </p:sp>
      <p:sp>
        <p:nvSpPr>
          <p:cNvPr id="10" name="矩形 9"/>
          <p:cNvSpPr/>
          <p:nvPr/>
        </p:nvSpPr>
        <p:spPr>
          <a:xfrm>
            <a:off x="1467768" y="3876334"/>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From </a:t>
            </a:r>
            <a:r>
              <a:rPr lang="en-US" altLang="zh-CN" sz="2800" i="1" dirty="0" err="1">
                <a:latin typeface="Cambria Math" panose="02040503050406030204" pitchFamily="18" charset="0"/>
                <a:ea typeface="Cambria Math" panose="02040503050406030204" pitchFamily="18" charset="0"/>
                <a:cs typeface="+mn-ea"/>
              </a:rPr>
              <a:t>Chebyshev</a:t>
            </a:r>
            <a:r>
              <a:rPr lang="zh-CN" altLang="en-US" sz="2800" i="1" dirty="0">
                <a:latin typeface="Cambria Math" panose="02040503050406030204" pitchFamily="18" charset="0"/>
                <a:ea typeface="Cambria Math" panose="02040503050406030204" pitchFamily="18" charset="0"/>
                <a:cs typeface="+mn-ea"/>
              </a:rPr>
              <a:t>‘</a:t>
            </a:r>
            <a:r>
              <a:rPr lang="en-US" altLang="zh-CN" sz="2800" i="1" dirty="0">
                <a:latin typeface="Cambria Math" panose="02040503050406030204" pitchFamily="18" charset="0"/>
                <a:ea typeface="Cambria Math" panose="02040503050406030204" pitchFamily="18" charset="0"/>
                <a:cs typeface="+mn-ea"/>
              </a:rPr>
              <a:t>s Inequality,</a:t>
            </a:r>
          </a:p>
        </p:txBody>
      </p:sp>
      <mc:AlternateContent xmlns:mc="http://schemas.openxmlformats.org/markup-compatibility/2006" xmlns:a14="http://schemas.microsoft.com/office/drawing/2010/main">
        <mc:Choice Requires="a14">
          <p:sp>
            <p:nvSpPr>
              <p:cNvPr id="6" name="矩形 5"/>
              <p:cNvSpPr/>
              <p:nvPr/>
            </p:nvSpPr>
            <p:spPr>
              <a:xfrm>
                <a:off x="4010217" y="2690167"/>
                <a:ext cx="4683209"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P(|</a:t>
                </a:r>
                <a14:m>
                  <m:oMath xmlns:m="http://schemas.openxmlformats.org/officeDocument/2006/math">
                    <m:acc>
                      <m:accPr>
                        <m: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acc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ac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µ| &lt; 1) ≥ 0.99.</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6" name="矩形 5"/>
              <p:cNvSpPr>
                <a:spLocks noRot="1" noChangeAspect="1" noMove="1" noResize="1" noEditPoints="1" noAdjustHandles="1" noChangeArrowheads="1" noChangeShapeType="1" noTextEdit="1"/>
              </p:cNvSpPr>
              <p:nvPr/>
            </p:nvSpPr>
            <p:spPr>
              <a:xfrm>
                <a:off x="4010217" y="2690167"/>
                <a:ext cx="4683209" cy="523220"/>
              </a:xfrm>
              <a:prstGeom prst="rect">
                <a:avLst/>
              </a:prstGeom>
              <a:blipFill rotWithShape="0">
                <a:blip r:embed="rId3"/>
                <a:stretch>
                  <a:fillRect l="-2734" t="-11628" b="-31395"/>
                </a:stretch>
              </a:blipFill>
            </p:spPr>
            <p:txBody>
              <a:bodyPr/>
              <a:lstStyle/>
              <a:p>
                <a:r>
                  <a:rPr lang="zh-CN" altLang="en-US">
                    <a:noFill/>
                  </a:rPr>
                  <a:t> </a:t>
                </a:r>
              </a:p>
            </p:txBody>
          </p:sp>
        </mc:Fallback>
      </mc:AlternateContent>
      <p:pic>
        <p:nvPicPr>
          <p:cNvPr id="7" name="Picture 888358"/>
          <p:cNvPicPr/>
          <p:nvPr/>
        </p:nvPicPr>
        <p:blipFill>
          <a:blip r:embed="rId4"/>
          <a:stretch>
            <a:fillRect/>
          </a:stretch>
        </p:blipFill>
        <p:spPr>
          <a:xfrm>
            <a:off x="3604113" y="4500191"/>
            <a:ext cx="3878144" cy="774606"/>
          </a:xfrm>
          <a:prstGeom prst="rect">
            <a:avLst/>
          </a:prstGeom>
        </p:spPr>
      </p:pic>
      <p:sp>
        <p:nvSpPr>
          <p:cNvPr id="8" name="矩形 7"/>
          <p:cNvSpPr/>
          <p:nvPr/>
        </p:nvSpPr>
        <p:spPr>
          <a:xfrm>
            <a:off x="818309" y="5658530"/>
            <a:ext cx="787511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It follows that n must be chosen so that</a:t>
            </a:r>
          </a:p>
        </p:txBody>
      </p:sp>
      <p:pic>
        <p:nvPicPr>
          <p:cNvPr id="11" name="Picture 888359"/>
          <p:cNvPicPr/>
          <p:nvPr/>
        </p:nvPicPr>
        <p:blipFill>
          <a:blip r:embed="rId5"/>
          <a:stretch>
            <a:fillRect/>
          </a:stretch>
        </p:blipFill>
        <p:spPr>
          <a:xfrm>
            <a:off x="7118370" y="5658531"/>
            <a:ext cx="3083721" cy="523212"/>
          </a:xfrm>
          <a:prstGeom prst="rect">
            <a:avLst/>
          </a:prstGeom>
        </p:spPr>
      </p:pic>
    </p:spTree>
    <p:extLst>
      <p:ext uri="{BB962C8B-B14F-4D97-AF65-F5344CB8AC3E}">
        <p14:creationId xmlns:p14="http://schemas.microsoft.com/office/powerpoint/2010/main" val="3251763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p:tgtEl>
                                          <p:spTgt spid="9"/>
                                        </p:tgtEl>
                                        <p:attrNameLst>
                                          <p:attrName>ppt_y</p:attrName>
                                        </p:attrNameLst>
                                      </p:cBhvr>
                                      <p:tavLst>
                                        <p:tav tm="0">
                                          <p:val>
                                            <p:strVal val="#ppt_y-#ppt_h*1.125000"/>
                                          </p:val>
                                        </p:tav>
                                        <p:tav tm="100000">
                                          <p:val>
                                            <p:strVal val="#ppt_y"/>
                                          </p:val>
                                        </p:tav>
                                      </p:tavLst>
                                    </p:anim>
                                    <p:animEffect transition="in" filter="wipe(down)">
                                      <p:cBhvr>
                                        <p:cTn id="20" dur="4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00"/>
                                        <p:tgtEl>
                                          <p:spTgt spid="10"/>
                                        </p:tgtEl>
                                        <p:attrNameLst>
                                          <p:attrName>ppt_y</p:attrName>
                                        </p:attrNameLst>
                                      </p:cBhvr>
                                      <p:tavLst>
                                        <p:tav tm="0">
                                          <p:val>
                                            <p:strVal val="#ppt_y-#ppt_h*1.125000"/>
                                          </p:val>
                                        </p:tav>
                                        <p:tav tm="100000">
                                          <p:val>
                                            <p:strVal val="#ppt_y"/>
                                          </p:val>
                                        </p:tav>
                                      </p:tavLst>
                                    </p:anim>
                                    <p:animEffect transition="in" filter="wipe(down)">
                                      <p:cBhvr>
                                        <p:cTn id="26" dur="4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400"/>
                                        <p:tgtEl>
                                          <p:spTgt spid="8"/>
                                        </p:tgtEl>
                                        <p:attrNameLst>
                                          <p:attrName>ppt_y</p:attrName>
                                        </p:attrNameLst>
                                      </p:cBhvr>
                                      <p:tavLst>
                                        <p:tav tm="0">
                                          <p:val>
                                            <p:strVal val="#ppt_y-#ppt_h*1.125000"/>
                                          </p:val>
                                        </p:tav>
                                        <p:tav tm="100000">
                                          <p:val>
                                            <p:strVal val="#ppt_y"/>
                                          </p:val>
                                        </p:tav>
                                      </p:tavLst>
                                    </p:anim>
                                    <p:animEffect transition="in" filter="wipe(down)">
                                      <p:cBhvr>
                                        <p:cTn id="37" dur="4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678" y="270324"/>
            <a:ext cx="9491476" cy="892552"/>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Example 5.1.2.</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we want to calculate the definite integral</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AlternateContent xmlns:mc="http://schemas.openxmlformats.org/markup-compatibility/2006" xmlns:a14="http://schemas.microsoft.com/office/drawing/2010/main">
        <mc:Choice Requires="a14">
          <p:sp>
            <p:nvSpPr>
              <p:cNvPr id="6" name="矩形 5"/>
              <p:cNvSpPr/>
              <p:nvPr/>
            </p:nvSpPr>
            <p:spPr>
              <a:xfrm>
                <a:off x="581785" y="2055429"/>
                <a:ext cx="10946176" cy="1384995"/>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sub>
                    </m:s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 </m:t>
                    </m:r>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2</m:t>
                        </m:r>
                      </m:sub>
                    </m:s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independent random variables </a:t>
                </a:r>
                <a:r>
                  <a:rPr lang="en-US" altLang="zh-CN" sz="2800" dirty="0">
                    <a:solidFill>
                      <a:schemeClr val="tx2"/>
                    </a:solidFill>
                    <a:latin typeface="Cambria Math" panose="02040503050406030204" pitchFamily="18" charset="0"/>
                    <a:ea typeface="Cambria Math" panose="02040503050406030204" pitchFamily="18" charset="0"/>
                    <a:cs typeface="+mn-ea"/>
                  </a:rPr>
                  <a:t>uniformly distributed on the interval [</a:t>
                </a:r>
                <a:r>
                  <a:rPr lang="en-US" altLang="zh-CN" sz="2800" dirty="0" err="1">
                    <a:solidFill>
                      <a:schemeClr val="tx2"/>
                    </a:solidFill>
                    <a:latin typeface="Cambria Math" panose="02040503050406030204" pitchFamily="18" charset="0"/>
                    <a:ea typeface="Cambria Math" panose="02040503050406030204" pitchFamily="18" charset="0"/>
                    <a:cs typeface="+mn-ea"/>
                  </a:rPr>
                  <a:t>a,b</a:t>
                </a:r>
                <a:r>
                  <a:rPr lang="en-US" altLang="zh-CN" sz="2800" dirty="0">
                    <a:solidFill>
                      <a:schemeClr val="tx2"/>
                    </a:solidFill>
                    <a:latin typeface="Cambria Math" panose="02040503050406030204" pitchFamily="18" charset="0"/>
                    <a:ea typeface="Cambria Math" panose="02040503050406030204" pitchFamily="18" charset="0"/>
                    <a:cs typeface="+mn-ea"/>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write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𝑓</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𝑥</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for their common density. Then, by the law of large numbers, for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large we have that</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6" name="矩形 5"/>
              <p:cNvSpPr>
                <a:spLocks noRot="1" noChangeAspect="1" noMove="1" noResize="1" noEditPoints="1" noAdjustHandles="1" noChangeArrowheads="1" noChangeShapeType="1" noTextEdit="1"/>
              </p:cNvSpPr>
              <p:nvPr/>
            </p:nvSpPr>
            <p:spPr>
              <a:xfrm>
                <a:off x="581785" y="2055429"/>
                <a:ext cx="10946176" cy="1384995"/>
              </a:xfrm>
              <a:prstGeom prst="rect">
                <a:avLst/>
              </a:prstGeom>
              <a:blipFill rotWithShape="0">
                <a:blip r:embed="rId3"/>
                <a:stretch>
                  <a:fillRect l="-1114" t="-4405" r="-780" b="-11454"/>
                </a:stretch>
              </a:blipFill>
            </p:spPr>
            <p:txBody>
              <a:bodyPr/>
              <a:lstStyle/>
              <a:p>
                <a:r>
                  <a:rPr lang="zh-CN" altLang="en-US">
                    <a:noFill/>
                  </a:rPr>
                  <a:t> </a:t>
                </a:r>
              </a:p>
            </p:txBody>
          </p:sp>
        </mc:Fallback>
      </mc:AlternateContent>
      <p:pic>
        <p:nvPicPr>
          <p:cNvPr id="12" name="Picture 888360"/>
          <p:cNvPicPr/>
          <p:nvPr/>
        </p:nvPicPr>
        <p:blipFill>
          <a:blip r:embed="rId4"/>
          <a:stretch>
            <a:fillRect/>
          </a:stretch>
        </p:blipFill>
        <p:spPr>
          <a:xfrm>
            <a:off x="5070978" y="1228383"/>
            <a:ext cx="1386861" cy="761539"/>
          </a:xfrm>
          <a:prstGeom prst="rect">
            <a:avLst/>
          </a:prstGeom>
        </p:spPr>
      </p:pic>
      <p:sp>
        <p:nvSpPr>
          <p:cNvPr id="14" name="矩形 13"/>
          <p:cNvSpPr/>
          <p:nvPr/>
        </p:nvSpPr>
        <p:spPr>
          <a:xfrm>
            <a:off x="723678" y="4332977"/>
            <a:ext cx="1915019" cy="523220"/>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Therefore,</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p:pic>
        <p:nvPicPr>
          <p:cNvPr id="15" name="Picture 888362"/>
          <p:cNvPicPr/>
          <p:nvPr/>
        </p:nvPicPr>
        <p:blipFill>
          <a:blip r:embed="rId5"/>
          <a:stretch>
            <a:fillRect/>
          </a:stretch>
        </p:blipFill>
        <p:spPr>
          <a:xfrm>
            <a:off x="2943375" y="4357686"/>
            <a:ext cx="5642065" cy="473802"/>
          </a:xfrm>
          <a:prstGeom prst="rect">
            <a:avLst/>
          </a:prstGeom>
        </p:spPr>
      </p:pic>
      <mc:AlternateContent xmlns:mc="http://schemas.openxmlformats.org/markup-compatibility/2006" xmlns:a14="http://schemas.microsoft.com/office/drawing/2010/main">
        <mc:Choice Requires="a14">
          <p:sp>
            <p:nvSpPr>
              <p:cNvPr id="16" name="矩形 15"/>
              <p:cNvSpPr/>
              <p:nvPr/>
            </p:nvSpPr>
            <p:spPr>
              <a:xfrm>
                <a:off x="723678" y="4840809"/>
                <a:ext cx="11409918" cy="1815882"/>
              </a:xfrm>
              <a:prstGeom prst="rect">
                <a:avLst/>
              </a:prstGeom>
            </p:spPr>
            <p:txBody>
              <a:bodyPr wrap="squar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which leads to a procedure for estimating the integral as follows: </a:t>
                </a:r>
                <a:r>
                  <a:rPr lang="en-US" altLang="zh-CN" sz="2800" dirty="0">
                    <a:solidFill>
                      <a:schemeClr val="tx2"/>
                    </a:solidFill>
                    <a:latin typeface="Cambria Math" panose="02040503050406030204" pitchFamily="18" charset="0"/>
                    <a:ea typeface="Cambria Math" panose="02040503050406030204" pitchFamily="18" charset="0"/>
                    <a:cs typeface="+mn-ea"/>
                  </a:rPr>
                  <a:t>Simulate uniform random variables </a:t>
                </a:r>
                <a14:m>
                  <m:oMath xmlns:m="http://schemas.openxmlformats.org/officeDocument/2006/math">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1</m:t>
                        </m:r>
                      </m:sub>
                    </m:sSub>
                    <m:r>
                      <a:rPr lang="en-US" altLang="zh-CN" sz="2800" i="1" dirty="0" smtClean="0">
                        <a:solidFill>
                          <a:schemeClr val="tx2"/>
                        </a:solidFill>
                        <a:latin typeface="Cambria Math" panose="02040503050406030204" pitchFamily="18" charset="0"/>
                        <a:ea typeface="Cambria Math" panose="02040503050406030204" pitchFamily="18" charset="0"/>
                        <a:cs typeface="+mn-ea"/>
                      </a:rPr>
                      <m:t>, </m:t>
                    </m:r>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2</m:t>
                        </m:r>
                      </m:sub>
                    </m:sSub>
                    <m:r>
                      <a:rPr lang="en-US" altLang="zh-CN" sz="2800" i="1" dirty="0" smtClean="0">
                        <a:solidFill>
                          <a:schemeClr val="tx2"/>
                        </a:solidFill>
                        <a:latin typeface="Cambria Math" panose="02040503050406030204" pitchFamily="18" charset="0"/>
                        <a:ea typeface="Cambria Math" panose="02040503050406030204" pitchFamily="18" charset="0"/>
                        <a:cs typeface="+mn-ea"/>
                      </a:rPr>
                      <m:t>,</m:t>
                    </m:r>
                    <m:r>
                      <a:rPr lang="en-US" altLang="zh-CN" sz="2800" b="0" i="1" dirty="0" smtClean="0">
                        <a:solidFill>
                          <a:schemeClr val="tx2"/>
                        </a:solidFill>
                        <a:latin typeface="Cambria Math" panose="02040503050406030204" pitchFamily="18" charset="0"/>
                        <a:ea typeface="Cambria Math" panose="02040503050406030204" pitchFamily="18" charset="0"/>
                        <a:cs typeface="+mn-ea"/>
                      </a:rPr>
                      <m:t>…,</m:t>
                    </m:r>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err="1">
                            <a:solidFill>
                              <a:schemeClr val="tx2"/>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2"/>
                        </a:solidFill>
                        <a:latin typeface="Cambria Math" panose="02040503050406030204" pitchFamily="18" charset="0"/>
                        <a:ea typeface="Cambria Math" panose="02040503050406030204" pitchFamily="18" charset="0"/>
                        <a:cs typeface="+mn-ea"/>
                      </a:rPr>
                      <m:t> </m:t>
                    </m:r>
                  </m:oMath>
                </a14:m>
                <a:r>
                  <a:rPr lang="en-US" altLang="zh-CN" sz="2800" dirty="0">
                    <a:solidFill>
                      <a:schemeClr val="tx2"/>
                    </a:solidFill>
                    <a:latin typeface="Cambria Math" panose="02040503050406030204" pitchFamily="18" charset="0"/>
                    <a:ea typeface="Cambria Math" panose="02040503050406030204" pitchFamily="18" charset="0"/>
                    <a:cs typeface="+mn-ea"/>
                  </a:rPr>
                  <a:t>on the interval [</a:t>
                </a:r>
                <a:r>
                  <a:rPr lang="en-US" altLang="zh-CN" sz="2800" dirty="0" err="1">
                    <a:solidFill>
                      <a:schemeClr val="tx2"/>
                    </a:solidFill>
                    <a:latin typeface="Cambria Math" panose="02040503050406030204" pitchFamily="18" charset="0"/>
                    <a:ea typeface="Cambria Math" panose="02040503050406030204" pitchFamily="18" charset="0"/>
                    <a:cs typeface="+mn-ea"/>
                  </a:rPr>
                  <a:t>a,b</a:t>
                </a:r>
                <a:r>
                  <a:rPr lang="en-US" altLang="zh-CN" sz="2800" dirty="0">
                    <a:solidFill>
                      <a:schemeClr val="tx2"/>
                    </a:solidFill>
                    <a:latin typeface="Cambria Math" panose="02040503050406030204" pitchFamily="18" charset="0"/>
                    <a:ea typeface="Cambria Math" panose="02040503050406030204" pitchFamily="18" charset="0"/>
                    <a:cs typeface="+mn-ea"/>
                  </a:rPr>
                  <a:t>]; compute </a:t>
                </a:r>
                <a14:m>
                  <m:oMath xmlns:m="http://schemas.openxmlformats.org/officeDocument/2006/math">
                    <m:r>
                      <a:rPr lang="en-US" altLang="zh-CN" sz="2800" i="1" dirty="0" smtClean="0">
                        <a:solidFill>
                          <a:schemeClr val="tx2"/>
                        </a:solidFill>
                        <a:latin typeface="Cambria Math" panose="02040503050406030204" pitchFamily="18" charset="0"/>
                        <a:ea typeface="Cambria Math" panose="02040503050406030204" pitchFamily="18" charset="0"/>
                        <a:cs typeface="+mn-ea"/>
                      </a:rPr>
                      <m:t>𝑔</m:t>
                    </m:r>
                    <m:d>
                      <m:dPr>
                        <m:ctrlPr>
                          <a:rPr lang="en-US" altLang="zh-CN" sz="2800" i="1" dirty="0" smtClean="0">
                            <a:solidFill>
                              <a:schemeClr val="tx2"/>
                            </a:solidFill>
                            <a:latin typeface="Cambria Math" panose="02040503050406030204" pitchFamily="18" charset="0"/>
                            <a:ea typeface="Cambria Math" panose="02040503050406030204" pitchFamily="18" charset="0"/>
                            <a:cs typeface="+mn-ea"/>
                          </a:rPr>
                        </m:ctrlPr>
                      </m:dPr>
                      <m:e>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1</m:t>
                            </m:r>
                          </m:sub>
                        </m:sSub>
                      </m:e>
                    </m:d>
                    <m:r>
                      <a:rPr lang="en-US" altLang="zh-CN" sz="2800" i="1" dirty="0" smtClean="0">
                        <a:solidFill>
                          <a:schemeClr val="tx2"/>
                        </a:solidFill>
                        <a:latin typeface="Cambria Math" panose="02040503050406030204" pitchFamily="18" charset="0"/>
                        <a:ea typeface="Cambria Math" panose="02040503050406030204" pitchFamily="18" charset="0"/>
                        <a:cs typeface="+mn-ea"/>
                      </a:rPr>
                      <m:t>,</m:t>
                    </m:r>
                    <m:r>
                      <a:rPr lang="en-US" altLang="zh-CN" sz="2800" i="1" dirty="0" smtClean="0">
                        <a:solidFill>
                          <a:schemeClr val="tx2"/>
                        </a:solidFill>
                        <a:latin typeface="Cambria Math" panose="02040503050406030204" pitchFamily="18" charset="0"/>
                        <a:ea typeface="Cambria Math" panose="02040503050406030204" pitchFamily="18" charset="0"/>
                        <a:cs typeface="+mn-ea"/>
                      </a:rPr>
                      <m:t>𝑔</m:t>
                    </m:r>
                    <m:d>
                      <m:dPr>
                        <m:ctrlPr>
                          <a:rPr lang="en-US" altLang="zh-CN" sz="2800" i="1" dirty="0" smtClean="0">
                            <a:solidFill>
                              <a:schemeClr val="tx2"/>
                            </a:solidFill>
                            <a:latin typeface="Cambria Math" panose="02040503050406030204" pitchFamily="18" charset="0"/>
                            <a:ea typeface="Cambria Math" panose="02040503050406030204" pitchFamily="18" charset="0"/>
                            <a:cs typeface="+mn-ea"/>
                          </a:rPr>
                        </m:ctrlPr>
                      </m:dPr>
                      <m:e>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smtClean="0">
                                <a:solidFill>
                                  <a:schemeClr val="tx2"/>
                                </a:solidFill>
                                <a:latin typeface="Cambria Math" panose="02040503050406030204" pitchFamily="18" charset="0"/>
                                <a:ea typeface="Cambria Math" panose="02040503050406030204" pitchFamily="18" charset="0"/>
                                <a:cs typeface="+mn-ea"/>
                              </a:rPr>
                              <m:t>2</m:t>
                            </m:r>
                          </m:sub>
                        </m:sSub>
                      </m:e>
                    </m:d>
                    <m:r>
                      <a:rPr lang="en-US" altLang="zh-CN" sz="2800" i="1" dirty="0" smtClean="0">
                        <a:solidFill>
                          <a:schemeClr val="tx2"/>
                        </a:solidFill>
                        <a:latin typeface="Cambria Math" panose="02040503050406030204" pitchFamily="18" charset="0"/>
                        <a:ea typeface="Cambria Math" panose="02040503050406030204" pitchFamily="18" charset="0"/>
                        <a:cs typeface="+mn-ea"/>
                      </a:rPr>
                      <m:t>,</m:t>
                    </m:r>
                    <m:r>
                      <a:rPr lang="en-US" altLang="zh-CN" sz="2800" b="0" i="1" dirty="0" smtClean="0">
                        <a:solidFill>
                          <a:schemeClr val="tx2"/>
                        </a:solidFill>
                        <a:latin typeface="Cambria Math" panose="02040503050406030204" pitchFamily="18" charset="0"/>
                        <a:ea typeface="Cambria Math" panose="02040503050406030204" pitchFamily="18" charset="0"/>
                        <a:cs typeface="+mn-ea"/>
                      </a:rPr>
                      <m:t>…</m:t>
                    </m:r>
                    <m:r>
                      <a:rPr lang="en-US" altLang="zh-CN" sz="2800" i="1" dirty="0" smtClean="0">
                        <a:solidFill>
                          <a:schemeClr val="tx2"/>
                        </a:solidFill>
                        <a:latin typeface="Cambria Math" panose="02040503050406030204" pitchFamily="18" charset="0"/>
                        <a:ea typeface="Cambria Math" panose="02040503050406030204" pitchFamily="18" charset="0"/>
                        <a:cs typeface="+mn-ea"/>
                      </a:rPr>
                      <m:t> ,</m:t>
                    </m:r>
                    <m:r>
                      <a:rPr lang="en-US" altLang="zh-CN" sz="2800" i="1" dirty="0" smtClean="0">
                        <a:solidFill>
                          <a:schemeClr val="tx2"/>
                        </a:solidFill>
                        <a:latin typeface="Cambria Math" panose="02040503050406030204" pitchFamily="18" charset="0"/>
                        <a:ea typeface="Cambria Math" panose="02040503050406030204" pitchFamily="18" charset="0"/>
                        <a:cs typeface="+mn-ea"/>
                      </a:rPr>
                      <m:t>𝑔</m:t>
                    </m:r>
                    <m:r>
                      <a:rPr lang="en-US" altLang="zh-CN" sz="2800" i="1" dirty="0" smtClean="0">
                        <a:solidFill>
                          <a:schemeClr val="tx2"/>
                        </a:solidFill>
                        <a:latin typeface="Cambria Math" panose="02040503050406030204" pitchFamily="18" charset="0"/>
                        <a:ea typeface="Cambria Math" panose="02040503050406030204" pitchFamily="18" charset="0"/>
                        <a:cs typeface="+mn-ea"/>
                      </a:rPr>
                      <m:t>(</m:t>
                    </m:r>
                    <m:sSub>
                      <m:sSub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bPr>
                      <m:e>
                        <m:r>
                          <a:rPr lang="en-US" altLang="zh-CN" sz="2800" i="1" dirty="0" err="1">
                            <a:solidFill>
                              <a:schemeClr val="tx2"/>
                            </a:solidFill>
                            <a:latin typeface="Cambria Math" panose="02040503050406030204" pitchFamily="18" charset="0"/>
                            <a:ea typeface="Cambria Math" panose="02040503050406030204" pitchFamily="18" charset="0"/>
                            <a:cs typeface="+mn-ea"/>
                          </a:rPr>
                          <m:t>𝑋</m:t>
                        </m:r>
                      </m:e>
                      <m:sub>
                        <m:r>
                          <a:rPr lang="en-US" altLang="zh-CN" sz="2800" i="1" dirty="0" err="1">
                            <a:solidFill>
                              <a:schemeClr val="tx2"/>
                            </a:solidFill>
                            <a:latin typeface="Cambria Math" panose="02040503050406030204" pitchFamily="18" charset="0"/>
                            <a:ea typeface="Cambria Math" panose="02040503050406030204" pitchFamily="18" charset="0"/>
                            <a:cs typeface="+mn-ea"/>
                          </a:rPr>
                          <m:t>𝑛</m:t>
                        </m:r>
                      </m:sub>
                    </m:sSub>
                    <m:r>
                      <a:rPr lang="en-US" altLang="zh-CN" sz="2800" i="1" dirty="0">
                        <a:solidFill>
                          <a:schemeClr val="tx2"/>
                        </a:solidFill>
                        <a:latin typeface="Cambria Math" panose="02040503050406030204" pitchFamily="18" charset="0"/>
                        <a:ea typeface="Cambria Math" panose="02040503050406030204" pitchFamily="18" charset="0"/>
                        <a:cs typeface="+mn-ea"/>
                      </a:rPr>
                      <m:t>); </m:t>
                    </m:r>
                  </m:oMath>
                </a14:m>
                <a:r>
                  <a:rPr lang="en-US" altLang="zh-CN" sz="2800" dirty="0">
                    <a:solidFill>
                      <a:schemeClr val="tx2"/>
                    </a:solidFill>
                    <a:latin typeface="Cambria Math" panose="02040503050406030204" pitchFamily="18" charset="0"/>
                    <a:ea typeface="Cambria Math" panose="02040503050406030204" pitchFamily="18" charset="0"/>
                    <a:cs typeface="+mn-ea"/>
                  </a:rPr>
                  <a:t>average this values and multiply by b − a to estimate the integral.</a:t>
                </a:r>
                <a:endParaRPr lang="en-US" altLang="zh-CN" sz="2400" dirty="0">
                  <a:solidFill>
                    <a:schemeClr val="tx2"/>
                  </a:solidFill>
                  <a:latin typeface="Cambria Math" panose="02040503050406030204" pitchFamily="18" charset="0"/>
                  <a:ea typeface="Cambria Math" panose="02040503050406030204" pitchFamily="18" charset="0"/>
                  <a:cs typeface="+mn-ea"/>
                </a:endParaRPr>
              </a:p>
            </p:txBody>
          </p:sp>
        </mc:Choice>
        <mc:Fallback xmlns="">
          <p:sp>
            <p:nvSpPr>
              <p:cNvPr id="16" name="矩形 15"/>
              <p:cNvSpPr>
                <a:spLocks noRot="1" noChangeAspect="1" noMove="1" noResize="1" noEditPoints="1" noAdjustHandles="1" noChangeArrowheads="1" noChangeShapeType="1" noTextEdit="1"/>
              </p:cNvSpPr>
              <p:nvPr/>
            </p:nvSpPr>
            <p:spPr>
              <a:xfrm>
                <a:off x="723678" y="4840809"/>
                <a:ext cx="11409918" cy="1815882"/>
              </a:xfrm>
              <a:prstGeom prst="rect">
                <a:avLst/>
              </a:prstGeom>
              <a:blipFill>
                <a:blip r:embed="rId6"/>
                <a:stretch>
                  <a:fillRect l="-1122" t="-3356" r="-1336" b="-83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EB0CDFDF-5381-44C8-8300-473FD6762088}"/>
                  </a:ext>
                </a:extLst>
              </p:cNvPr>
              <p:cNvSpPr txBox="1"/>
              <p:nvPr/>
            </p:nvSpPr>
            <p:spPr>
              <a:xfrm>
                <a:off x="2541483" y="3560189"/>
                <a:ext cx="7774308" cy="62831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altLang="zh-CN" i="1" smtClean="0">
                              <a:latin typeface="Cambria Math" panose="02040503050406030204" pitchFamily="18" charset="0"/>
                            </a:rPr>
                          </m:ctrlPr>
                        </m:fPr>
                        <m:num>
                          <m:r>
                            <a:rPr lang="en-US" altLang="zh-CN" b="0" i="1" smtClean="0">
                              <a:latin typeface="Cambria Math" panose="02040503050406030204" pitchFamily="18" charset="0"/>
                            </a:rPr>
                            <m:t>𝑔</m:t>
                          </m:r>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1</m:t>
                                  </m:r>
                                </m:sub>
                              </m:sSub>
                            </m:e>
                          </m:d>
                          <m:r>
                            <a:rPr lang="en-US" altLang="zh-CN" b="0" i="1" smtClean="0">
                              <a:latin typeface="Cambria Math" panose="02040503050406030204" pitchFamily="18" charset="0"/>
                            </a:rPr>
                            <m:t>+</m:t>
                          </m:r>
                          <m:r>
                            <a:rPr lang="en-US" altLang="zh-CN" i="1">
                              <a:latin typeface="Cambria Math" panose="02040503050406030204" pitchFamily="18" charset="0"/>
                            </a:rPr>
                            <m:t>𝑔</m:t>
                          </m:r>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𝑋</m:t>
                                  </m:r>
                                </m:e>
                                <m:sub>
                                  <m:r>
                                    <a:rPr lang="en-US" altLang="zh-CN" b="0" i="1" smtClean="0">
                                      <a:latin typeface="Cambria Math" panose="02040503050406030204" pitchFamily="18" charset="0"/>
                                    </a:rPr>
                                    <m:t>2</m:t>
                                  </m:r>
                                </m:sub>
                              </m:sSub>
                            </m:e>
                          </m:d>
                          <m:r>
                            <a:rPr lang="en-US" altLang="zh-CN" b="0" i="1" smtClean="0">
                              <a:latin typeface="Cambria Math" panose="02040503050406030204" pitchFamily="18" charset="0"/>
                            </a:rPr>
                            <m:t>+…+</m:t>
                          </m:r>
                          <m:r>
                            <a:rPr lang="en-US" altLang="zh-CN" i="1">
                              <a:latin typeface="Cambria Math" panose="02040503050406030204" pitchFamily="18" charset="0"/>
                            </a:rPr>
                            <m:t>𝑔</m:t>
                          </m:r>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𝑋</m:t>
                                  </m:r>
                                </m:e>
                                <m:sub>
                                  <m:r>
                                    <a:rPr lang="en-US" altLang="zh-CN" b="0" i="1" smtClean="0">
                                      <a:latin typeface="Cambria Math" panose="02040503050406030204" pitchFamily="18" charset="0"/>
                                    </a:rPr>
                                    <m:t>𝑛</m:t>
                                  </m:r>
                                </m:sub>
                              </m:sSub>
                            </m:e>
                          </m:d>
                        </m:num>
                        <m:den>
                          <m:r>
                            <a:rPr lang="en-US" altLang="zh-CN" b="0" i="1" smtClean="0">
                              <a:latin typeface="Cambria Math" panose="02040503050406030204" pitchFamily="18" charset="0"/>
                            </a:rPr>
                            <m:t>𝑛</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𝐸</m:t>
                      </m:r>
                      <m:d>
                        <m:dPr>
                          <m:ctrlPr>
                            <a:rPr lang="en-US" altLang="zh-CN" b="0" i="1" smtClean="0">
                              <a:latin typeface="Cambria Math" panose="02040503050406030204" pitchFamily="18" charset="0"/>
                              <a:ea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𝑔</m:t>
                          </m:r>
                          <m:d>
                            <m:dPr>
                              <m:ctrlPr>
                                <a:rPr lang="en-US" altLang="zh-CN" b="0" i="1" smtClean="0">
                                  <a:latin typeface="Cambria Math" panose="02040503050406030204" pitchFamily="18" charset="0"/>
                                  <a:ea typeface="Cambria Math" panose="02040503050406030204" pitchFamily="18" charset="0"/>
                                </a:rPr>
                              </m:ctrlPr>
                            </m:dPr>
                            <m:e>
                              <m:sSub>
                                <m:sSubPr>
                                  <m:ctrlPr>
                                    <a:rPr lang="en-US" altLang="zh-CN" b="0" i="1" smtClean="0">
                                      <a:latin typeface="Cambria Math" panose="02040503050406030204" pitchFamily="18" charset="0"/>
                                      <a:ea typeface="Cambria Math" panose="02040503050406030204" pitchFamily="18" charset="0"/>
                                    </a:rPr>
                                  </m:ctrlPr>
                                </m:sSubPr>
                                <m:e>
                                  <m:r>
                                    <a:rPr lang="en-US" altLang="zh-CN" b="0" i="1" smtClean="0">
                                      <a:latin typeface="Cambria Math" panose="02040503050406030204" pitchFamily="18" charset="0"/>
                                      <a:ea typeface="Cambria Math" panose="02040503050406030204" pitchFamily="18" charset="0"/>
                                    </a:rPr>
                                    <m:t>𝑋</m:t>
                                  </m:r>
                                </m:e>
                                <m:sub>
                                  <m:r>
                                    <a:rPr lang="en-US" altLang="zh-CN" b="0" i="1" smtClean="0">
                                      <a:latin typeface="Cambria Math" panose="02040503050406030204" pitchFamily="18" charset="0"/>
                                      <a:ea typeface="Cambria Math" panose="02040503050406030204" pitchFamily="18" charset="0"/>
                                    </a:rPr>
                                    <m:t>1</m:t>
                                  </m:r>
                                </m:sub>
                              </m:sSub>
                            </m:e>
                          </m:d>
                        </m:e>
                      </m:d>
                      <m:r>
                        <a:rPr lang="en-US" altLang="zh-CN" b="0" i="1" smtClean="0">
                          <a:latin typeface="Cambria Math" panose="02040503050406030204" pitchFamily="18" charset="0"/>
                          <a:ea typeface="Cambria Math" panose="02040503050406030204" pitchFamily="18" charset="0"/>
                        </a:rPr>
                        <m:t>=</m:t>
                      </m:r>
                      <m:nary>
                        <m:naryPr>
                          <m:ctrlPr>
                            <a:rPr lang="en-US" altLang="zh-CN" b="0" i="1" smtClean="0">
                              <a:latin typeface="Cambria Math" panose="02040503050406030204" pitchFamily="18" charset="0"/>
                              <a:ea typeface="Cambria Math" panose="02040503050406030204" pitchFamily="18" charset="0"/>
                            </a:rPr>
                          </m:ctrlPr>
                        </m:naryPr>
                        <m:sub>
                          <m:r>
                            <m:rPr>
                              <m:brk m:alnAt="23"/>
                            </m:rPr>
                            <a:rPr lang="en-US" altLang="zh-CN" b="0" i="1" smtClean="0">
                              <a:latin typeface="Cambria Math" panose="02040503050406030204" pitchFamily="18" charset="0"/>
                              <a:ea typeface="Cambria Math" panose="02040503050406030204" pitchFamily="18" charset="0"/>
                            </a:rPr>
                            <m:t>𝑎</m:t>
                          </m:r>
                        </m:sub>
                        <m:sup>
                          <m:r>
                            <a:rPr lang="en-US" altLang="zh-CN" b="0" i="1" smtClean="0">
                              <a:latin typeface="Cambria Math" panose="02040503050406030204" pitchFamily="18" charset="0"/>
                              <a:ea typeface="Cambria Math" panose="02040503050406030204" pitchFamily="18" charset="0"/>
                            </a:rPr>
                            <m:t>𝑏</m:t>
                          </m:r>
                        </m:sup>
                        <m:e>
                          <m:r>
                            <a:rPr lang="en-US" altLang="zh-CN" b="0" i="1" smtClean="0">
                              <a:latin typeface="Cambria Math" panose="02040503050406030204" pitchFamily="18" charset="0"/>
                              <a:ea typeface="Cambria Math" panose="02040503050406030204" pitchFamily="18" charset="0"/>
                            </a:rPr>
                            <m:t>𝑔</m:t>
                          </m:r>
                          <m:d>
                            <m:dPr>
                              <m:ctrlPr>
                                <a:rPr lang="en-US" altLang="zh-CN" b="0" i="1" smtClean="0">
                                  <a:latin typeface="Cambria Math" panose="02040503050406030204" pitchFamily="18" charset="0"/>
                                  <a:ea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𝑥</m:t>
                              </m:r>
                            </m:e>
                          </m:d>
                          <m:r>
                            <a:rPr lang="en-US" altLang="zh-CN" b="0" i="1" smtClean="0">
                              <a:latin typeface="Cambria Math" panose="02040503050406030204" pitchFamily="18" charset="0"/>
                              <a:ea typeface="Cambria Math" panose="02040503050406030204" pitchFamily="18" charset="0"/>
                            </a:rPr>
                            <m:t>𝑓</m:t>
                          </m:r>
                          <m:d>
                            <m:dPr>
                              <m:ctrlPr>
                                <a:rPr lang="en-US" altLang="zh-CN" b="0" i="1" smtClean="0">
                                  <a:latin typeface="Cambria Math" panose="02040503050406030204" pitchFamily="18" charset="0"/>
                                  <a:ea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𝑥</m:t>
                              </m:r>
                            </m:e>
                          </m:d>
                          <m:r>
                            <a:rPr lang="en-US" altLang="zh-CN" b="0" i="1" smtClean="0">
                              <a:latin typeface="Cambria Math" panose="02040503050406030204" pitchFamily="18" charset="0"/>
                              <a:ea typeface="Cambria Math" panose="02040503050406030204" pitchFamily="18" charset="0"/>
                            </a:rPr>
                            <m:t>𝑑𝑥</m:t>
                          </m:r>
                        </m:e>
                      </m:nary>
                      <m:r>
                        <a:rPr lang="en-US" altLang="zh-CN" b="0" i="1"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1</m:t>
                          </m:r>
                        </m:num>
                        <m:den>
                          <m:r>
                            <a:rPr lang="en-US" altLang="zh-CN" b="0" i="1" smtClean="0">
                              <a:latin typeface="Cambria Math" panose="02040503050406030204" pitchFamily="18" charset="0"/>
                              <a:ea typeface="Cambria Math" panose="02040503050406030204" pitchFamily="18" charset="0"/>
                            </a:rPr>
                            <m:t>𝑏</m:t>
                          </m:r>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𝑎</m:t>
                          </m:r>
                        </m:den>
                      </m:f>
                      <m:nary>
                        <m:naryPr>
                          <m:ctrlPr>
                            <a:rPr lang="en-US" altLang="zh-CN" b="0" i="1" smtClean="0">
                              <a:latin typeface="Cambria Math" panose="02040503050406030204" pitchFamily="18" charset="0"/>
                              <a:ea typeface="Cambria Math" panose="02040503050406030204" pitchFamily="18" charset="0"/>
                            </a:rPr>
                          </m:ctrlPr>
                        </m:naryPr>
                        <m:sub>
                          <m:r>
                            <m:rPr>
                              <m:brk m:alnAt="23"/>
                            </m:rPr>
                            <a:rPr lang="en-US" altLang="zh-CN" b="0" i="1" smtClean="0">
                              <a:latin typeface="Cambria Math" panose="02040503050406030204" pitchFamily="18" charset="0"/>
                              <a:ea typeface="Cambria Math" panose="02040503050406030204" pitchFamily="18" charset="0"/>
                            </a:rPr>
                            <m:t>𝑎</m:t>
                          </m:r>
                        </m:sub>
                        <m:sup>
                          <m:r>
                            <a:rPr lang="en-US" altLang="zh-CN" b="0" i="1" smtClean="0">
                              <a:latin typeface="Cambria Math" panose="02040503050406030204" pitchFamily="18" charset="0"/>
                              <a:ea typeface="Cambria Math" panose="02040503050406030204" pitchFamily="18" charset="0"/>
                            </a:rPr>
                            <m:t>𝑏</m:t>
                          </m:r>
                        </m:sup>
                        <m:e>
                          <m:r>
                            <a:rPr lang="en-US" altLang="zh-CN" b="0" i="1" smtClean="0">
                              <a:latin typeface="Cambria Math" panose="02040503050406030204" pitchFamily="18" charset="0"/>
                              <a:ea typeface="Cambria Math" panose="02040503050406030204" pitchFamily="18" charset="0"/>
                            </a:rPr>
                            <m:t>𝑔</m:t>
                          </m:r>
                          <m:d>
                            <m:dPr>
                              <m:ctrlPr>
                                <a:rPr lang="en-US" altLang="zh-CN" b="0" i="1" smtClean="0">
                                  <a:latin typeface="Cambria Math" panose="02040503050406030204" pitchFamily="18" charset="0"/>
                                  <a:ea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𝑥</m:t>
                              </m:r>
                            </m:e>
                          </m:d>
                          <m:r>
                            <a:rPr lang="en-US" altLang="zh-CN" b="0" i="1" smtClean="0">
                              <a:latin typeface="Cambria Math" panose="02040503050406030204" pitchFamily="18" charset="0"/>
                              <a:ea typeface="Cambria Math" panose="02040503050406030204" pitchFamily="18" charset="0"/>
                            </a:rPr>
                            <m:t>𝑑𝑥</m:t>
                          </m:r>
                        </m:e>
                      </m:nary>
                    </m:oMath>
                  </m:oMathPara>
                </a14:m>
                <a:endParaRPr lang="zh-CN" altLang="en-US" dirty="0"/>
              </a:p>
            </p:txBody>
          </p:sp>
        </mc:Choice>
        <mc:Fallback xmlns="">
          <p:sp>
            <p:nvSpPr>
              <p:cNvPr id="4" name="文本框 3">
                <a:extLst>
                  <a:ext uri="{FF2B5EF4-FFF2-40B4-BE49-F238E27FC236}">
                    <a16:creationId xmlns:a16="http://schemas.microsoft.com/office/drawing/2014/main" id="{EB0CDFDF-5381-44C8-8300-473FD6762088}"/>
                  </a:ext>
                </a:extLst>
              </p:cNvPr>
              <p:cNvSpPr txBox="1">
                <a:spLocks noRot="1" noChangeAspect="1" noMove="1" noResize="1" noEditPoints="1" noAdjustHandles="1" noChangeArrowheads="1" noChangeShapeType="1" noTextEdit="1"/>
              </p:cNvSpPr>
              <p:nvPr/>
            </p:nvSpPr>
            <p:spPr>
              <a:xfrm>
                <a:off x="2541483" y="3560189"/>
                <a:ext cx="7774308" cy="628314"/>
              </a:xfrm>
              <a:prstGeom prst="rect">
                <a:avLst/>
              </a:prstGeom>
              <a:blipFill>
                <a:blip r:embed="rId7"/>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91674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down)">
                                      <p:cBhvr>
                                        <p:cTn id="32" dur="5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down)">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P spid="16"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637309" y="169896"/>
                <a:ext cx="9987899" cy="1754326"/>
              </a:xfrm>
              <a:prstGeom prst="rect">
                <a:avLst/>
              </a:prstGeom>
            </p:spPr>
            <p:txBody>
              <a:bodyPr wrap="square">
                <a:spAutoFit/>
              </a:bodyPr>
              <a:lstStyle/>
              <a:p>
                <a:r>
                  <a:rPr lang="en-US" altLang="zh-CN" sz="2400" b="1" dirty="0">
                    <a:solidFill>
                      <a:schemeClr val="tx1">
                        <a:lumMod val="65000"/>
                        <a:lumOff val="35000"/>
                      </a:schemeClr>
                    </a:solidFill>
                    <a:latin typeface="+mn-ea"/>
                    <a:cs typeface="+mn-ea"/>
                  </a:rPr>
                  <a:t>Theorem 5.1.3.</a:t>
                </a:r>
                <a:endParaRPr lang="en-US" altLang="zh-CN" b="1" dirty="0">
                  <a:solidFill>
                    <a:schemeClr val="tx1">
                      <a:lumMod val="65000"/>
                      <a:lumOff val="35000"/>
                    </a:schemeClr>
                  </a:solidFill>
                  <a:latin typeface="+mn-ea"/>
                  <a:cs typeface="+mn-ea"/>
                </a:endParaRP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a:t>
                </a:r>
                <a14:m>
                  <m:oMath xmlns:m="http://schemas.openxmlformats.org/officeDocument/2006/math">
                    <m:sSub>
                      <m:sSubPr>
                        <m:ctrlPr>
                          <a:rPr lang="en-US" altLang="zh-CN" sz="28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sSubPr>
                      <m:e>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e>
                      <m:sub>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𝐴</m:t>
                        </m:r>
                      </m:sub>
                    </m:sSub>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 the number of the event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𝐴</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in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Bernoulli trials, and</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𝑝</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(0 &lt; </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𝑝</m:t>
                    </m:r>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 &lt; 1) </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be the probability of the event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𝐴</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on any one Bernoulli trial, then for any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rPr>
                      <m:t>𝜖</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&gt; 0,</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endParaRPr>
              </a:p>
            </p:txBody>
          </p:sp>
        </mc:Choice>
        <mc:Fallback xmlns="">
          <p:sp>
            <p:nvSpPr>
              <p:cNvPr id="2" name="矩形 1"/>
              <p:cNvSpPr>
                <a:spLocks noRot="1" noChangeAspect="1" noMove="1" noResize="1" noEditPoints="1" noAdjustHandles="1" noChangeArrowheads="1" noChangeShapeType="1" noTextEdit="1"/>
              </p:cNvSpPr>
              <p:nvPr/>
            </p:nvSpPr>
            <p:spPr>
              <a:xfrm>
                <a:off x="637309" y="169896"/>
                <a:ext cx="9987899" cy="1754326"/>
              </a:xfrm>
              <a:prstGeom prst="rect">
                <a:avLst/>
              </a:prstGeom>
              <a:blipFill>
                <a:blip r:embed="rId3"/>
                <a:stretch>
                  <a:fillRect l="-1282" t="-2778" b="-8681"/>
                </a:stretch>
              </a:blipFill>
            </p:spPr>
            <p:txBody>
              <a:bodyPr/>
              <a:lstStyle/>
              <a:p>
                <a:r>
                  <a:rPr lang="zh-CN" altLang="en-US">
                    <a:noFill/>
                  </a:rPr>
                  <a:t> </a:t>
                </a:r>
              </a:p>
            </p:txBody>
          </p:sp>
        </mc:Fallback>
      </mc:AlternateContent>
      <p:sp>
        <p:nvSpPr>
          <p:cNvPr id="9" name="矩形 8"/>
          <p:cNvSpPr/>
          <p:nvPr/>
        </p:nvSpPr>
        <p:spPr>
          <a:xfrm>
            <a:off x="637309" y="2476357"/>
            <a:ext cx="1596666" cy="461657"/>
          </a:xfrm>
          <a:prstGeom prst="rect">
            <a:avLst/>
          </a:prstGeom>
        </p:spPr>
        <p:txBody>
          <a:bodyPr wrap="square" lIns="91431" tIns="45716" rIns="91431" bIns="45716">
            <a:spAutoFit/>
          </a:bodyPr>
          <a:lstStyle/>
          <a:p>
            <a:r>
              <a:rPr lang="en-US" altLang="zh-CN" sz="2400" i="1" dirty="0">
                <a:solidFill>
                  <a:srgbClr val="C00000"/>
                </a:solidFill>
                <a:latin typeface="Cambria Math" panose="02040503050406030204" pitchFamily="18" charset="0"/>
                <a:ea typeface="Cambria Math" panose="02040503050406030204" pitchFamily="18" charset="0"/>
                <a:cs typeface="+mn-ea"/>
              </a:rPr>
              <a:t>Proof.</a:t>
            </a:r>
            <a:endParaRPr lang="zh-CN" altLang="zh-CN" sz="2400" b="1" i="1" dirty="0">
              <a:solidFill>
                <a:srgbClr val="C00000"/>
              </a:solidFill>
            </a:endParaRPr>
          </a:p>
        </p:txBody>
      </p:sp>
      <mc:AlternateContent xmlns:mc="http://schemas.openxmlformats.org/markup-compatibility/2006" xmlns:a14="http://schemas.microsoft.com/office/drawing/2010/main">
        <mc:Choice Requires="a14">
          <p:sp>
            <p:nvSpPr>
              <p:cNvPr id="10" name="矩形 9"/>
              <p:cNvSpPr/>
              <p:nvPr/>
            </p:nvSpPr>
            <p:spPr>
              <a:xfrm>
                <a:off x="637309" y="3002458"/>
                <a:ext cx="11051108"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For </a:t>
                </a:r>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r>
                      <a:rPr lang="en-US" altLang="zh-CN" sz="2800" i="1" dirty="0">
                        <a:latin typeface="Cambria Math" panose="02040503050406030204" pitchFamily="18" charset="0"/>
                        <a:ea typeface="Cambria Math" panose="02040503050406030204" pitchFamily="18" charset="0"/>
                        <a:cs typeface="+mn-ea"/>
                      </a:rPr>
                      <m:t> = 1,2,</m:t>
                    </m:r>
                    <m:r>
                      <a:rPr lang="en-US" altLang="zh-CN" sz="2800" b="0" i="1" dirty="0" smtClean="0">
                        <a:latin typeface="Cambria Math" panose="02040503050406030204" pitchFamily="18" charset="0"/>
                        <a:ea typeface="Cambria Math" panose="02040503050406030204" pitchFamily="18" charset="0"/>
                        <a:cs typeface="+mn-ea"/>
                      </a:rPr>
                      <m:t>…</m:t>
                    </m:r>
                    <m:r>
                      <a:rPr lang="en-US" altLang="zh-CN" sz="2800" i="1" dirty="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 let </a:t>
                </a:r>
                <a14:m>
                  <m:oMath xmlns:m="http://schemas.openxmlformats.org/officeDocument/2006/math">
                    <m:sSub>
                      <m:sSubPr>
                        <m:ctrlPr>
                          <a:rPr lang="en-US" altLang="zh-CN" sz="2800" b="0" i="1" dirty="0" smtClean="0">
                            <a:latin typeface="Cambria Math" panose="02040503050406030204" pitchFamily="18" charset="0"/>
                            <a:ea typeface="Cambria Math" panose="02040503050406030204" pitchFamily="18" charset="0"/>
                            <a:cs typeface="+mn-ea"/>
                          </a:rPr>
                        </m:ctrlPr>
                      </m:sSubPr>
                      <m:e>
                        <m:r>
                          <a:rPr lang="en-US" altLang="zh-CN" sz="2800" i="1" dirty="0" smtClean="0">
                            <a:latin typeface="Cambria Math" panose="02040503050406030204" pitchFamily="18" charset="0"/>
                            <a:ea typeface="Cambria Math" panose="02040503050406030204" pitchFamily="18" charset="0"/>
                            <a:cs typeface="+mn-ea"/>
                          </a:rPr>
                          <m:t>𝑋</m:t>
                        </m:r>
                      </m:e>
                      <m:sub>
                        <m:r>
                          <a:rPr lang="en-US" altLang="zh-CN" sz="2800" i="1" dirty="0" smtClean="0">
                            <a:latin typeface="Cambria Math" panose="02040503050406030204" pitchFamily="18" charset="0"/>
                            <a:ea typeface="Cambria Math" panose="02040503050406030204" pitchFamily="18" charset="0"/>
                            <a:cs typeface="+mn-ea"/>
                          </a:rPr>
                          <m:t>𝑖</m:t>
                        </m:r>
                      </m:sub>
                    </m:sSub>
                    <m:r>
                      <a:rPr lang="en-US" altLang="zh-CN" sz="2800" i="1" dirty="0" smtClean="0">
                        <a:latin typeface="Cambria Math" panose="02040503050406030204" pitchFamily="18" charset="0"/>
                        <a:ea typeface="Cambria Math" panose="02040503050406030204" pitchFamily="18" charset="0"/>
                        <a:cs typeface="+mn-ea"/>
                      </a:rPr>
                      <m:t> ∼ </m:t>
                    </m:r>
                    <m:r>
                      <a:rPr lang="en-US" altLang="zh-CN" sz="2800" i="1" dirty="0" smtClean="0">
                        <a:latin typeface="Cambria Math" panose="02040503050406030204" pitchFamily="18" charset="0"/>
                        <a:ea typeface="Cambria Math" panose="02040503050406030204" pitchFamily="18" charset="0"/>
                        <a:cs typeface="+mn-ea"/>
                      </a:rPr>
                      <m:t>𝐵</m:t>
                    </m:r>
                    <m:r>
                      <a:rPr lang="en-US" altLang="zh-CN" sz="2800" i="1" dirty="0" smtClean="0">
                        <a:latin typeface="Cambria Math" panose="02040503050406030204" pitchFamily="18" charset="0"/>
                        <a:ea typeface="Cambria Math" panose="02040503050406030204" pitchFamily="18" charset="0"/>
                        <a:cs typeface="+mn-ea"/>
                      </a:rPr>
                      <m:t>(1,</m:t>
                    </m:r>
                    <m:r>
                      <a:rPr lang="en-US" altLang="zh-CN" sz="2800" i="1" dirty="0" smtClean="0">
                        <a:latin typeface="Cambria Math" panose="02040503050406030204" pitchFamily="18" charset="0"/>
                        <a:ea typeface="Cambria Math" panose="02040503050406030204" pitchFamily="18" charset="0"/>
                        <a:cs typeface="+mn-ea"/>
                      </a:rPr>
                      <m:t>𝑝</m:t>
                    </m:r>
                    <m:r>
                      <a:rPr lang="en-US" altLang="zh-CN" sz="2800" i="1" dirty="0" smtClean="0">
                        <a:latin typeface="Cambria Math" panose="02040503050406030204" pitchFamily="18" charset="0"/>
                        <a:ea typeface="Cambria Math" panose="02040503050406030204" pitchFamily="18" charset="0"/>
                        <a:cs typeface="+mn-ea"/>
                      </a:rPr>
                      <m:t>), </m:t>
                    </m:r>
                  </m:oMath>
                </a14:m>
                <a:r>
                  <a:rPr lang="en-US" altLang="zh-CN" sz="2800" i="1" dirty="0">
                    <a:latin typeface="Cambria Math" panose="02040503050406030204" pitchFamily="18" charset="0"/>
                    <a:ea typeface="Cambria Math" panose="02040503050406030204" pitchFamily="18" charset="0"/>
                    <a:cs typeface="+mn-ea"/>
                  </a:rPr>
                  <a:t>then E(Xi) = </a:t>
                </a:r>
                <a:r>
                  <a:rPr lang="en-US" altLang="zh-CN" sz="2800" i="1" dirty="0" err="1">
                    <a:latin typeface="Cambria Math" panose="02040503050406030204" pitchFamily="18" charset="0"/>
                    <a:ea typeface="Cambria Math" panose="02040503050406030204" pitchFamily="18" charset="0"/>
                    <a:cs typeface="+mn-ea"/>
                  </a:rPr>
                  <a:t>p,Var</a:t>
                </a:r>
                <a:r>
                  <a:rPr lang="en-US" altLang="zh-CN" sz="2800" i="1" dirty="0">
                    <a:latin typeface="Cambria Math" panose="02040503050406030204" pitchFamily="18" charset="0"/>
                    <a:ea typeface="Cambria Math" panose="02040503050406030204" pitchFamily="18" charset="0"/>
                    <a:cs typeface="+mn-ea"/>
                  </a:rPr>
                  <a:t>(Xi) = p(1 − p),</a:t>
                </a:r>
              </a:p>
              <a:p>
                <a14:m>
                  <m:oMath xmlns:m="http://schemas.openxmlformats.org/officeDocument/2006/math">
                    <m:r>
                      <a:rPr lang="en-US" altLang="zh-CN" sz="2800" i="1" dirty="0" smtClean="0">
                        <a:latin typeface="Cambria Math" panose="02040503050406030204" pitchFamily="18" charset="0"/>
                        <a:ea typeface="Cambria Math" panose="02040503050406030204" pitchFamily="18" charset="0"/>
                        <a:cs typeface="+mn-ea"/>
                      </a:rPr>
                      <m:t>𝑖</m:t>
                    </m:r>
                    <m:r>
                      <a:rPr lang="en-US" altLang="zh-CN" sz="2800" i="1" dirty="0" smtClean="0">
                        <a:latin typeface="Cambria Math" panose="02040503050406030204" pitchFamily="18" charset="0"/>
                        <a:ea typeface="Cambria Math" panose="02040503050406030204" pitchFamily="18" charset="0"/>
                        <a:cs typeface="+mn-ea"/>
                      </a:rPr>
                      <m:t> = 1,2,… </m:t>
                    </m:r>
                  </m:oMath>
                </a14:m>
                <a:r>
                  <a:rPr lang="en-US" altLang="zh-CN" sz="2800" i="1" dirty="0">
                    <a:latin typeface="Cambria Math" panose="02040503050406030204" pitchFamily="18" charset="0"/>
                    <a:ea typeface="Cambria Math" panose="02040503050406030204" pitchFamily="18" charset="0"/>
                    <a:cs typeface="+mn-ea"/>
                  </a:rPr>
                  <a:t>. Since</a:t>
                </a:r>
              </a:p>
            </p:txBody>
          </p:sp>
        </mc:Choice>
        <mc:Fallback xmlns="">
          <p:sp>
            <p:nvSpPr>
              <p:cNvPr id="10" name="矩形 9"/>
              <p:cNvSpPr>
                <a:spLocks noRot="1" noChangeAspect="1" noMove="1" noResize="1" noEditPoints="1" noAdjustHandles="1" noChangeArrowheads="1" noChangeShapeType="1" noTextEdit="1"/>
              </p:cNvSpPr>
              <p:nvPr/>
            </p:nvSpPr>
            <p:spPr>
              <a:xfrm>
                <a:off x="637309" y="3002458"/>
                <a:ext cx="11051108" cy="954099"/>
              </a:xfrm>
              <a:prstGeom prst="rect">
                <a:avLst/>
              </a:prstGeom>
              <a:blipFill>
                <a:blip r:embed="rId4"/>
                <a:stretch>
                  <a:fillRect l="-1159" t="-7051" b="-173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637309" y="4080694"/>
                <a:ext cx="8195767" cy="523212"/>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by the law of large numbers, for any </a:t>
                </a:r>
                <a14:m>
                  <m:oMath xmlns:m="http://schemas.openxmlformats.org/officeDocument/2006/math">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rPr>
                      <m:t>𝜖</m:t>
                    </m:r>
                  </m:oMath>
                </a14:m>
                <a:r>
                  <a:rPr lang="en-US" altLang="zh-CN" sz="2800" i="1" dirty="0">
                    <a:latin typeface="Cambria Math" panose="02040503050406030204" pitchFamily="18" charset="0"/>
                    <a:ea typeface="Cambria Math" panose="02040503050406030204" pitchFamily="18" charset="0"/>
                    <a:cs typeface="+mn-ea"/>
                  </a:rPr>
                  <a:t>&gt; 0,</a:t>
                </a:r>
              </a:p>
            </p:txBody>
          </p:sp>
        </mc:Choice>
        <mc:Fallback xmlns="">
          <p:sp>
            <p:nvSpPr>
              <p:cNvPr id="8" name="矩形 7"/>
              <p:cNvSpPr>
                <a:spLocks noRot="1" noChangeAspect="1" noMove="1" noResize="1" noEditPoints="1" noAdjustHandles="1" noChangeArrowheads="1" noChangeShapeType="1" noTextEdit="1"/>
              </p:cNvSpPr>
              <p:nvPr/>
            </p:nvSpPr>
            <p:spPr>
              <a:xfrm>
                <a:off x="637309" y="4080694"/>
                <a:ext cx="8195767" cy="523212"/>
              </a:xfrm>
              <a:prstGeom prst="rect">
                <a:avLst/>
              </a:prstGeom>
              <a:blipFill>
                <a:blip r:embed="rId5"/>
                <a:stretch>
                  <a:fillRect l="-1563" t="-11628" b="-31395"/>
                </a:stretch>
              </a:blipFill>
            </p:spPr>
            <p:txBody>
              <a:bodyPr/>
              <a:lstStyle/>
              <a:p>
                <a:r>
                  <a:rPr lang="zh-CN" altLang="en-US">
                    <a:noFill/>
                  </a:rPr>
                  <a:t> </a:t>
                </a:r>
              </a:p>
            </p:txBody>
          </p:sp>
        </mc:Fallback>
      </mc:AlternateContent>
      <p:pic>
        <p:nvPicPr>
          <p:cNvPr id="12" name="Picture 888363"/>
          <p:cNvPicPr/>
          <p:nvPr/>
        </p:nvPicPr>
        <p:blipFill>
          <a:blip r:embed="rId6"/>
          <a:stretch>
            <a:fillRect/>
          </a:stretch>
        </p:blipFill>
        <p:spPr>
          <a:xfrm>
            <a:off x="4491850" y="2047555"/>
            <a:ext cx="2990407" cy="520799"/>
          </a:xfrm>
          <a:prstGeom prst="rect">
            <a:avLst/>
          </a:prstGeom>
        </p:spPr>
      </p:pic>
      <p:pic>
        <p:nvPicPr>
          <p:cNvPr id="13" name="Picture 888364"/>
          <p:cNvPicPr/>
          <p:nvPr/>
        </p:nvPicPr>
        <p:blipFill>
          <a:blip r:embed="rId7"/>
          <a:stretch>
            <a:fillRect/>
          </a:stretch>
        </p:blipFill>
        <p:spPr>
          <a:xfrm>
            <a:off x="3971891" y="3588738"/>
            <a:ext cx="4030324" cy="367819"/>
          </a:xfrm>
          <a:prstGeom prst="rect">
            <a:avLst/>
          </a:prstGeom>
        </p:spPr>
      </p:pic>
      <p:sp>
        <p:nvSpPr>
          <p:cNvPr id="14" name="矩形 13"/>
          <p:cNvSpPr/>
          <p:nvPr/>
        </p:nvSpPr>
        <p:spPr>
          <a:xfrm>
            <a:off x="7928427" y="3497789"/>
            <a:ext cx="354006" cy="523212"/>
          </a:xfrm>
          <a:prstGeom prst="rect">
            <a:avLst/>
          </a:prstGeom>
        </p:spPr>
        <p:txBody>
          <a:bodyPr wrap="square" lIns="91431" tIns="45716" rIns="91431" bIns="45716">
            <a:spAutoFit/>
          </a:bodyPr>
          <a:lstStyle/>
          <a:p>
            <a:r>
              <a:rPr lang="en-US" altLang="zh-CN" sz="2800" dirty="0">
                <a:latin typeface="Cambria Math" panose="02040503050406030204" pitchFamily="18" charset="0"/>
                <a:ea typeface="Cambria Math" panose="02040503050406030204" pitchFamily="18" charset="0"/>
                <a:cs typeface="+mn-ea"/>
              </a:rPr>
              <a:t>)</a:t>
            </a:r>
          </a:p>
        </p:txBody>
      </p:sp>
      <p:pic>
        <p:nvPicPr>
          <p:cNvPr id="15" name="Picture 888365"/>
          <p:cNvPicPr/>
          <p:nvPr/>
        </p:nvPicPr>
        <p:blipFill>
          <a:blip r:embed="rId8"/>
          <a:stretch>
            <a:fillRect/>
          </a:stretch>
        </p:blipFill>
        <p:spPr>
          <a:xfrm>
            <a:off x="3491339" y="4728043"/>
            <a:ext cx="5612904" cy="811124"/>
          </a:xfrm>
          <a:prstGeom prst="rect">
            <a:avLst/>
          </a:prstGeom>
        </p:spPr>
      </p:pic>
      <p:sp>
        <p:nvSpPr>
          <p:cNvPr id="16" name="矩形 15"/>
          <p:cNvSpPr/>
          <p:nvPr/>
        </p:nvSpPr>
        <p:spPr>
          <a:xfrm>
            <a:off x="637309" y="5663304"/>
            <a:ext cx="10402586" cy="954099"/>
          </a:xfrm>
          <a:prstGeom prst="rect">
            <a:avLst/>
          </a:prstGeom>
        </p:spPr>
        <p:txBody>
          <a:bodyPr wrap="square" lIns="91431" tIns="45716" rIns="91431" bIns="45716">
            <a:spAutoFit/>
          </a:bodyPr>
          <a:lstStyle/>
          <a:p>
            <a:r>
              <a:rPr lang="en-US" altLang="zh-CN" sz="2800" i="1" dirty="0">
                <a:latin typeface="Cambria Math" panose="02040503050406030204" pitchFamily="18" charset="0"/>
                <a:ea typeface="Cambria Math" panose="02040503050406030204" pitchFamily="18" charset="0"/>
                <a:cs typeface="+mn-ea"/>
              </a:rPr>
              <a:t>It shows that the relative frequency         of successes converges to the probability p of successes with probability 1.	</a:t>
            </a:r>
          </a:p>
        </p:txBody>
      </p:sp>
      <p:pic>
        <p:nvPicPr>
          <p:cNvPr id="17" name="Picture 888366"/>
          <p:cNvPicPr/>
          <p:nvPr/>
        </p:nvPicPr>
        <p:blipFill>
          <a:blip r:embed="rId9"/>
          <a:stretch>
            <a:fillRect/>
          </a:stretch>
        </p:blipFill>
        <p:spPr>
          <a:xfrm>
            <a:off x="6211254" y="5613428"/>
            <a:ext cx="498683" cy="582905"/>
          </a:xfrm>
          <a:prstGeom prst="rect">
            <a:avLst/>
          </a:prstGeom>
        </p:spPr>
      </p:pic>
    </p:spTree>
    <p:extLst>
      <p:ext uri="{BB962C8B-B14F-4D97-AF65-F5344CB8AC3E}">
        <p14:creationId xmlns:p14="http://schemas.microsoft.com/office/powerpoint/2010/main" val="932770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400"/>
                                        <p:tgtEl>
                                          <p:spTgt spid="9"/>
                                        </p:tgtEl>
                                        <p:attrNameLst>
                                          <p:attrName>ppt_y</p:attrName>
                                        </p:attrNameLst>
                                      </p:cBhvr>
                                      <p:tavLst>
                                        <p:tav tm="0">
                                          <p:val>
                                            <p:strVal val="#ppt_y-#ppt_h*1.125000"/>
                                          </p:val>
                                        </p:tav>
                                        <p:tav tm="100000">
                                          <p:val>
                                            <p:strVal val="#ppt_y"/>
                                          </p:val>
                                        </p:tav>
                                      </p:tavLst>
                                    </p:anim>
                                    <p:animEffect transition="in" filter="wipe(down)">
                                      <p:cBhvr>
                                        <p:cTn id="19" dur="4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400"/>
                                        <p:tgtEl>
                                          <p:spTgt spid="10"/>
                                        </p:tgtEl>
                                        <p:attrNameLst>
                                          <p:attrName>ppt_y</p:attrName>
                                        </p:attrNameLst>
                                      </p:cBhvr>
                                      <p:tavLst>
                                        <p:tav tm="0">
                                          <p:val>
                                            <p:strVal val="#ppt_y-#ppt_h*1.125000"/>
                                          </p:val>
                                        </p:tav>
                                        <p:tav tm="100000">
                                          <p:val>
                                            <p:strVal val="#ppt_y"/>
                                          </p:val>
                                        </p:tav>
                                      </p:tavLst>
                                    </p:anim>
                                    <p:animEffect transition="in" filter="wipe(down)">
                                      <p:cBhvr>
                                        <p:cTn id="25" dur="4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400"/>
                                        <p:tgtEl>
                                          <p:spTgt spid="8"/>
                                        </p:tgtEl>
                                        <p:attrNameLst>
                                          <p:attrName>ppt_y</p:attrName>
                                        </p:attrNameLst>
                                      </p:cBhvr>
                                      <p:tavLst>
                                        <p:tav tm="0">
                                          <p:val>
                                            <p:strVal val="#ppt_y-#ppt_h*1.125000"/>
                                          </p:val>
                                        </p:tav>
                                        <p:tav tm="100000">
                                          <p:val>
                                            <p:strVal val="#ppt_y"/>
                                          </p:val>
                                        </p:tav>
                                      </p:tavLst>
                                    </p:anim>
                                    <p:animEffect transition="in" filter="wipe(down)">
                                      <p:cBhvr>
                                        <p:cTn id="39" dur="4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1"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400"/>
                                        <p:tgtEl>
                                          <p:spTgt spid="16"/>
                                        </p:tgtEl>
                                        <p:attrNameLst>
                                          <p:attrName>ppt_y</p:attrName>
                                        </p:attrNameLst>
                                      </p:cBhvr>
                                      <p:tavLst>
                                        <p:tav tm="0">
                                          <p:val>
                                            <p:strVal val="#ppt_y-#ppt_h*1.125000"/>
                                          </p:val>
                                        </p:tav>
                                        <p:tav tm="100000">
                                          <p:val>
                                            <p:strVal val="#ppt_y"/>
                                          </p:val>
                                        </p:tav>
                                      </p:tavLst>
                                    </p:anim>
                                    <p:animEffect transition="in" filter="wipe(down)">
                                      <p:cBhvr>
                                        <p:cTn id="50" dur="4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8" grpId="0"/>
      <p:bldP spid="14"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601" y="212837"/>
            <a:ext cx="6315027" cy="594157"/>
          </a:xfrm>
        </p:spPr>
        <p:txBody>
          <a:bodyPr/>
          <a:lstStyle/>
          <a:p>
            <a:r>
              <a:rPr lang="en-US" altLang="zh-CN" dirty="0">
                <a:solidFill>
                  <a:schemeClr val="tx2"/>
                </a:solidFill>
                <a:latin typeface="Adobe 黑体 Std R" panose="020B0400000000000000" pitchFamily="34" charset="-122"/>
                <a:ea typeface="Adobe 黑体 Std R" panose="020B0400000000000000" pitchFamily="34" charset="-122"/>
                <a:cs typeface="+mn-ea"/>
              </a:rPr>
              <a:t>5.2	The Central Limit Theorem</a:t>
            </a:r>
          </a:p>
        </p:txBody>
      </p:sp>
      <mc:AlternateContent xmlns:mc="http://schemas.openxmlformats.org/markup-compatibility/2006" xmlns:a14="http://schemas.microsoft.com/office/drawing/2010/main">
        <mc:Choice Requires="a14">
          <p:sp>
            <p:nvSpPr>
              <p:cNvPr id="13" name="矩形 12"/>
              <p:cNvSpPr/>
              <p:nvPr/>
            </p:nvSpPr>
            <p:spPr>
              <a:xfrm>
                <a:off x="529911" y="1583294"/>
                <a:ext cx="10887026" cy="397511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If we sample from </a:t>
                </a:r>
                <a:r>
                  <a:rPr lang="en-US" altLang="zh-CN" sz="2800" dirty="0">
                    <a:solidFill>
                      <a:schemeClr val="tx2"/>
                    </a:solidFill>
                    <a:latin typeface="Cambria Math" panose="02040503050406030204" pitchFamily="18" charset="0"/>
                    <a:ea typeface="Cambria Math" panose="02040503050406030204" pitchFamily="18" charset="0"/>
                    <a:cs typeface="+mn-ea"/>
                  </a:rPr>
                  <a:t>normal </a:t>
                </a:r>
              </a:p>
              <a:p>
                <a:r>
                  <a:rPr lang="en-US" altLang="zh-CN" sz="2800" dirty="0">
                    <a:solidFill>
                      <a:schemeClr val="tx2"/>
                    </a:solidFill>
                    <a:latin typeface="Cambria Math" panose="02040503050406030204" pitchFamily="18" charset="0"/>
                    <a:ea typeface="Cambria Math" panose="02040503050406030204" pitchFamily="18" charset="0"/>
                    <a:cs typeface="+mn-ea"/>
                  </a:rPr>
                  <a:t>distribution </a:t>
                </a:r>
                <a14:m>
                  <m:oMath xmlns:m="http://schemas.openxmlformats.org/officeDocument/2006/math">
                    <m:r>
                      <a:rPr lang="en-US" altLang="zh-CN" sz="2800" i="1" dirty="0" smtClean="0">
                        <a:solidFill>
                          <a:schemeClr val="tx2"/>
                        </a:solidFill>
                        <a:latin typeface="Cambria Math" panose="02040503050406030204" pitchFamily="18" charset="0"/>
                        <a:ea typeface="Cambria Math" panose="02040503050406030204" pitchFamily="18" charset="0"/>
                        <a:cs typeface="+mn-ea"/>
                      </a:rPr>
                      <m:t>𝑁</m:t>
                    </m:r>
                    <m:r>
                      <a:rPr lang="en-US" altLang="zh-CN" sz="2800" i="1" dirty="0" smtClean="0">
                        <a:solidFill>
                          <a:schemeClr val="tx2"/>
                        </a:solidFill>
                        <a:latin typeface="Cambria Math" panose="02040503050406030204" pitchFamily="18" charset="0"/>
                        <a:ea typeface="Cambria Math" panose="02040503050406030204" pitchFamily="18" charset="0"/>
                        <a:cs typeface="+mn-ea"/>
                      </a:rPr>
                      <m:t>(µ,</m:t>
                    </m:r>
                    <m:sSup>
                      <m:sSupPr>
                        <m:ctrlPr>
                          <a:rPr lang="en-US" altLang="zh-CN" sz="2800" b="0" i="1" dirty="0" smtClean="0">
                            <a:solidFill>
                              <a:schemeClr val="tx2"/>
                            </a:solidFill>
                            <a:latin typeface="Cambria Math" panose="02040503050406030204" pitchFamily="18" charset="0"/>
                            <a:ea typeface="Cambria Math" panose="02040503050406030204" pitchFamily="18" charset="0"/>
                            <a:cs typeface="+mn-ea"/>
                          </a:rPr>
                        </m:ctrlPr>
                      </m:sSupPr>
                      <m:e>
                        <m:r>
                          <a:rPr lang="en-US" altLang="zh-CN" sz="2800" i="1" dirty="0" smtClean="0">
                            <a:solidFill>
                              <a:schemeClr val="tx2"/>
                            </a:solidFill>
                            <a:latin typeface="Cambria Math" panose="02040503050406030204" pitchFamily="18" charset="0"/>
                            <a:ea typeface="Cambria Math" panose="02040503050406030204" pitchFamily="18" charset="0"/>
                            <a:cs typeface="+mn-ea"/>
                          </a:rPr>
                          <m:t>𝜎</m:t>
                        </m:r>
                      </m:e>
                      <m:sup>
                        <m:r>
                          <a:rPr lang="en-US" altLang="zh-CN" sz="2800" i="1" dirty="0" smtClean="0">
                            <a:solidFill>
                              <a:schemeClr val="tx2"/>
                            </a:solidFill>
                            <a:latin typeface="Cambria Math" panose="02040503050406030204" pitchFamily="18" charset="0"/>
                            <a:ea typeface="Cambria Math" panose="02040503050406030204" pitchFamily="18" charset="0"/>
                            <a:cs typeface="+mn-ea"/>
                          </a:rPr>
                          <m:t>2</m:t>
                        </m:r>
                      </m:sup>
                    </m:sSup>
                    <m:r>
                      <a:rPr lang="en-US" altLang="zh-CN" sz="2800" i="1" dirty="0" smtClean="0">
                        <a:solidFill>
                          <a:schemeClr val="tx2"/>
                        </a:solidFill>
                        <a:latin typeface="Cambria Math" panose="02040503050406030204" pitchFamily="18" charset="0"/>
                        <a:ea typeface="Cambria Math" panose="02040503050406030204" pitchFamily="18" charset="0"/>
                        <a:cs typeface="+mn-ea"/>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then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sample mean </a:t>
                </a:r>
                <a14:m>
                  <m:oMath xmlns:m="http://schemas.openxmlformats.org/officeDocument/2006/math">
                    <m:acc>
                      <m:accPr>
                        <m:chr m:val="̅"/>
                        <m:ctrlPr>
                          <a:rPr lang="en-US" altLang="zh-CN" sz="2800" i="1" smtClean="0">
                            <a:solidFill>
                              <a:schemeClr val="tx2"/>
                            </a:solidFill>
                            <a:latin typeface="Cambria Math" panose="02040503050406030204" pitchFamily="18" charset="0"/>
                            <a:ea typeface="Cambria Math" panose="02040503050406030204" pitchFamily="18" charset="0"/>
                            <a:cs typeface="+mn-ea"/>
                          </a:rPr>
                        </m:ctrlPr>
                      </m:accPr>
                      <m:e>
                        <m:r>
                          <a:rPr lang="en-US" altLang="zh-CN" sz="2800" b="0" i="1" smtClean="0">
                            <a:solidFill>
                              <a:schemeClr val="tx2"/>
                            </a:solidFill>
                            <a:latin typeface="Cambria Math" panose="02040503050406030204" pitchFamily="18" charset="0"/>
                            <a:ea typeface="Cambria Math" panose="02040503050406030204" pitchFamily="18" charset="0"/>
                            <a:cs typeface="+mn-ea"/>
                          </a:rPr>
                          <m:t>𝑋</m:t>
                        </m:r>
                      </m:e>
                    </m:acc>
                  </m:oMath>
                </a14:m>
                <a:r>
                  <a:rPr lang="en-US" altLang="zh-CN" sz="2800" dirty="0">
                    <a:solidFill>
                      <a:schemeClr val="tx2"/>
                    </a:solidFill>
                    <a:latin typeface="Cambria Math" panose="02040503050406030204" pitchFamily="18" charset="0"/>
                    <a:ea typeface="Cambria Math" panose="02040503050406030204" pitchFamily="18" charset="0"/>
                    <a:cs typeface="+mn-ea"/>
                  </a:rPr>
                  <a:t> follows </a:t>
                </a:r>
              </a:p>
              <a:p>
                <a:r>
                  <a:rPr lang="en-US" altLang="zh-CN" sz="2800" dirty="0">
                    <a:solidFill>
                      <a:schemeClr val="tx2"/>
                    </a:solidFill>
                    <a:latin typeface="Cambria Math" panose="02040503050406030204" pitchFamily="18" charset="0"/>
                    <a:ea typeface="Cambria Math" panose="02040503050406030204" pitchFamily="18" charset="0"/>
                    <a:cs typeface="+mn-ea"/>
                  </a:rPr>
                  <a:t>exactly the normal distribution</a:t>
                </a:r>
              </a:p>
              <a:p>
                <a:r>
                  <a:rPr lang="en-US" altLang="zh-CN" sz="2800" dirty="0">
                    <a:solidFill>
                      <a:schemeClr val="tx2"/>
                    </a:solidFill>
                    <a:latin typeface="Cambria Math" panose="02040503050406030204" pitchFamily="18" charset="0"/>
                    <a:ea typeface="Cambria Math" panose="02040503050406030204" pitchFamily="18" charset="0"/>
                    <a:cs typeface="+mn-ea"/>
                  </a:rPr>
                  <a:t> with mean µ and standard </a:t>
                </a:r>
              </a:p>
              <a:p>
                <a:r>
                  <a:rPr lang="en-US" altLang="zh-CN" sz="2800" dirty="0">
                    <a:solidFill>
                      <a:schemeClr val="tx2"/>
                    </a:solidFill>
                    <a:latin typeface="Cambria Math" panose="02040503050406030204" pitchFamily="18" charset="0"/>
                    <a:ea typeface="Cambria Math" panose="02040503050406030204" pitchFamily="18" charset="0"/>
                    <a:cs typeface="+mn-ea"/>
                  </a:rPr>
                  <a:t>deviation </a:t>
                </a:r>
                <a14:m>
                  <m:oMath xmlns:m="http://schemas.openxmlformats.org/officeDocument/2006/math">
                    <m:r>
                      <a:rPr lang="en-US" altLang="zh-CN" sz="2800" b="0" i="1" smtClean="0">
                        <a:solidFill>
                          <a:schemeClr val="tx2"/>
                        </a:solidFill>
                        <a:latin typeface="Cambria Math" panose="02040503050406030204" pitchFamily="18" charset="0"/>
                        <a:ea typeface="Cambria Math" panose="02040503050406030204" pitchFamily="18" charset="0"/>
                        <a:cs typeface="+mn-ea"/>
                      </a:rPr>
                      <m:t>𝜎</m:t>
                    </m:r>
                    <m:r>
                      <a:rPr lang="en-US" altLang="zh-CN" sz="2800" b="0" i="1" smtClean="0">
                        <a:solidFill>
                          <a:schemeClr val="tx2"/>
                        </a:solidFill>
                        <a:latin typeface="Cambria Math" panose="02040503050406030204" pitchFamily="18" charset="0"/>
                        <a:ea typeface="Cambria Math" panose="02040503050406030204" pitchFamily="18" charset="0"/>
                        <a:cs typeface="+mn-ea"/>
                      </a:rPr>
                      <m:t>/</m:t>
                    </m:r>
                    <m:rad>
                      <m:radPr>
                        <m:degHide m:val="on"/>
                        <m:ctrlPr>
                          <a:rPr lang="en-US" altLang="zh-CN" sz="2800" b="0" i="1" smtClean="0">
                            <a:solidFill>
                              <a:schemeClr val="tx2"/>
                            </a:solidFill>
                            <a:latin typeface="Cambria Math" panose="02040503050406030204" pitchFamily="18" charset="0"/>
                            <a:ea typeface="Cambria Math" panose="02040503050406030204" pitchFamily="18" charset="0"/>
                            <a:cs typeface="+mn-ea"/>
                          </a:rPr>
                        </m:ctrlPr>
                      </m:radPr>
                      <m:deg/>
                      <m:e>
                        <m:r>
                          <a:rPr lang="en-US" altLang="zh-CN" sz="2800" b="0" i="1" smtClean="0">
                            <a:solidFill>
                              <a:schemeClr val="tx2"/>
                            </a:solidFill>
                            <a:latin typeface="Cambria Math" panose="02040503050406030204" pitchFamily="18" charset="0"/>
                            <a:ea typeface="Cambria Math" panose="02040503050406030204" pitchFamily="18" charset="0"/>
                            <a:cs typeface="+mn-ea"/>
                          </a:rPr>
                          <m:t>𝑛</m:t>
                        </m:r>
                      </m:e>
                    </m:ra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regardless of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sample size </a:t>
                </a:r>
                <a14:m>
                  <m:oMath xmlns:m="http://schemas.openxmlformats.org/officeDocument/2006/math">
                    <m:r>
                      <a:rPr lang="en-US" altLang="zh-CN" sz="2800" i="1" dirty="0" smtClean="0">
                        <a:solidFill>
                          <a:schemeClr val="tx1">
                            <a:lumMod val="65000"/>
                            <a:lumOff val="35000"/>
                          </a:schemeClr>
                        </a:solidFill>
                        <a:latin typeface="Cambria Math" panose="02040503050406030204" pitchFamily="18" charset="0"/>
                        <a:ea typeface="Cambria Math" panose="02040503050406030204" pitchFamily="18" charset="0"/>
                        <a:cs typeface="+mn-ea"/>
                      </a:rPr>
                      <m:t>𝑛</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How about the population is </a:t>
                </a:r>
              </a:p>
              <a:p>
                <a:r>
                  <a:rPr lang="en-US" altLang="zh-CN" sz="2800" dirty="0">
                    <a:solidFill>
                      <a:schemeClr val="tx2"/>
                    </a:solidFill>
                    <a:latin typeface="Cambria Math" panose="02040503050406030204" pitchFamily="18" charset="0"/>
                    <a:ea typeface="Cambria Math" panose="02040503050406030204" pitchFamily="18" charset="0"/>
                    <a:cs typeface="+mn-ea"/>
                  </a:rPr>
                  <a:t>not normal</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a:t>
                </a:r>
              </a:p>
            </p:txBody>
          </p:sp>
        </mc:Choice>
        <mc:Fallback xmlns="">
          <p:sp>
            <p:nvSpPr>
              <p:cNvPr id="13" name="矩形 12"/>
              <p:cNvSpPr>
                <a:spLocks noRot="1" noChangeAspect="1" noMove="1" noResize="1" noEditPoints="1" noAdjustHandles="1" noChangeArrowheads="1" noChangeShapeType="1" noTextEdit="1"/>
              </p:cNvSpPr>
              <p:nvPr/>
            </p:nvSpPr>
            <p:spPr>
              <a:xfrm>
                <a:off x="529911" y="1583294"/>
                <a:ext cx="10887026" cy="3975119"/>
              </a:xfrm>
              <a:prstGeom prst="rect">
                <a:avLst/>
              </a:prstGeom>
              <a:blipFill>
                <a:blip r:embed="rId3"/>
                <a:stretch>
                  <a:fillRect l="-1176" t="-1687" b="-3374"/>
                </a:stretch>
              </a:blipFill>
            </p:spPr>
            <p:txBody>
              <a:bodyPr/>
              <a:lstStyle/>
              <a:p>
                <a:r>
                  <a:rPr lang="zh-CN" altLang="en-US">
                    <a:noFill/>
                  </a:rPr>
                  <a:t> </a:t>
                </a:r>
              </a:p>
            </p:txBody>
          </p:sp>
        </mc:Fallback>
      </mc:AlternateContent>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5186" y="700678"/>
            <a:ext cx="6592220" cy="3029373"/>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4239" y="3730051"/>
            <a:ext cx="6573167" cy="3029373"/>
          </a:xfrm>
          <a:prstGeom prst="rect">
            <a:avLst/>
          </a:prstGeom>
        </p:spPr>
      </p:pic>
    </p:spTree>
    <p:extLst>
      <p:ext uri="{BB962C8B-B14F-4D97-AF65-F5344CB8AC3E}">
        <p14:creationId xmlns:p14="http://schemas.microsoft.com/office/powerpoint/2010/main" val="30121814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p:tgtEl>
                                          <p:spTgt spid="13"/>
                                        </p:tgtEl>
                                        <p:attrNameLst>
                                          <p:attrName>ppt_y</p:attrName>
                                        </p:attrNameLst>
                                      </p:cBhvr>
                                      <p:tavLst>
                                        <p:tav tm="0">
                                          <p:val>
                                            <p:strVal val="#ppt_y-#ppt_h*1.125000"/>
                                          </p:val>
                                        </p:tav>
                                        <p:tav tm="100000">
                                          <p:val>
                                            <p:strVal val="#ppt_y"/>
                                          </p:val>
                                        </p:tav>
                                      </p:tavLst>
                                    </p:anim>
                                    <p:animEffect transition="in" filter="wipe(down)">
                                      <p:cBhvr>
                                        <p:cTn id="8" dur="4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4435</TotalTime>
  <Words>1366</Words>
  <Application>Microsoft Office PowerPoint</Application>
  <PresentationFormat>宽屏</PresentationFormat>
  <Paragraphs>118</Paragraphs>
  <Slides>19</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Adobe 仿宋 Std R</vt:lpstr>
      <vt:lpstr>Adobe 黑体 Std R</vt:lpstr>
      <vt:lpstr>HelveticaInserat-Roman-SemiB</vt:lpstr>
      <vt:lpstr>等线 Light</vt:lpstr>
      <vt:lpstr>微软雅黑</vt:lpstr>
      <vt:lpstr>Arial</vt:lpstr>
      <vt:lpstr>Calibri</vt:lpstr>
      <vt:lpstr>Cambria Math</vt:lpstr>
      <vt:lpstr>Office 主题​​</vt:lpstr>
      <vt:lpstr>PowerPoint 演示文稿</vt:lpstr>
      <vt:lpstr>PowerPoint 演示文稿</vt:lpstr>
      <vt:lpstr>5.1 The Law of Large Numbers</vt:lpstr>
      <vt:lpstr>PowerPoint 演示文稿</vt:lpstr>
      <vt:lpstr>PowerPoint 演示文稿</vt:lpstr>
      <vt:lpstr>PowerPoint 演示文稿</vt:lpstr>
      <vt:lpstr>PowerPoint 演示文稿</vt:lpstr>
      <vt:lpstr>PowerPoint 演示文稿</vt:lpstr>
      <vt:lpstr>5.2 The Central Limit Theorem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737</cp:revision>
  <dcterms:created xsi:type="dcterms:W3CDTF">2016-06-07T15:36:47Z</dcterms:created>
  <dcterms:modified xsi:type="dcterms:W3CDTF">2023-03-30T01:14:01Z</dcterms:modified>
</cp:coreProperties>
</file>