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tags/tag4.xml" ContentType="application/vnd.openxmlformats-officedocument.presentationml.tags+xml"/>
  <Override PartName="/ppt/notesSlides/notesSlide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4"/>
  </p:notesMasterIdLst>
  <p:sldIdLst>
    <p:sldId id="290" r:id="rId2"/>
    <p:sldId id="291" r:id="rId3"/>
    <p:sldId id="297" r:id="rId4"/>
    <p:sldId id="331" r:id="rId5"/>
    <p:sldId id="406" r:id="rId6"/>
    <p:sldId id="407" r:id="rId7"/>
    <p:sldId id="408" r:id="rId8"/>
    <p:sldId id="409" r:id="rId9"/>
    <p:sldId id="410" r:id="rId10"/>
    <p:sldId id="411" r:id="rId11"/>
    <p:sldId id="412" r:id="rId12"/>
    <p:sldId id="413" r:id="rId13"/>
    <p:sldId id="414" r:id="rId14"/>
    <p:sldId id="415" r:id="rId15"/>
    <p:sldId id="416" r:id="rId16"/>
    <p:sldId id="417" r:id="rId17"/>
    <p:sldId id="418" r:id="rId18"/>
    <p:sldId id="419" r:id="rId19"/>
    <p:sldId id="420" r:id="rId20"/>
    <p:sldId id="421" r:id="rId21"/>
    <p:sldId id="422" r:id="rId22"/>
    <p:sldId id="423" r:id="rId23"/>
    <p:sldId id="424" r:id="rId24"/>
    <p:sldId id="425" r:id="rId25"/>
    <p:sldId id="330" r:id="rId26"/>
    <p:sldId id="426" r:id="rId27"/>
    <p:sldId id="427" r:id="rId28"/>
    <p:sldId id="428" r:id="rId29"/>
    <p:sldId id="429" r:id="rId30"/>
    <p:sldId id="430" r:id="rId31"/>
    <p:sldId id="431" r:id="rId32"/>
    <p:sldId id="432" r:id="rId33"/>
    <p:sldId id="433" r:id="rId34"/>
    <p:sldId id="434" r:id="rId35"/>
    <p:sldId id="435" r:id="rId36"/>
    <p:sldId id="436" r:id="rId37"/>
    <p:sldId id="437" r:id="rId38"/>
    <p:sldId id="438" r:id="rId39"/>
    <p:sldId id="439" r:id="rId40"/>
    <p:sldId id="440" r:id="rId41"/>
    <p:sldId id="441" r:id="rId42"/>
    <p:sldId id="442" r:id="rId43"/>
    <p:sldId id="443" r:id="rId44"/>
    <p:sldId id="444" r:id="rId45"/>
    <p:sldId id="445" r:id="rId46"/>
    <p:sldId id="446" r:id="rId47"/>
    <p:sldId id="447" r:id="rId48"/>
    <p:sldId id="448" r:id="rId49"/>
    <p:sldId id="449" r:id="rId50"/>
    <p:sldId id="450" r:id="rId51"/>
    <p:sldId id="451" r:id="rId52"/>
    <p:sldId id="452" r:id="rId53"/>
    <p:sldId id="453" r:id="rId54"/>
    <p:sldId id="454" r:id="rId55"/>
    <p:sldId id="455" r:id="rId56"/>
    <p:sldId id="456" r:id="rId57"/>
    <p:sldId id="457" r:id="rId58"/>
    <p:sldId id="458" r:id="rId59"/>
    <p:sldId id="459" r:id="rId60"/>
    <p:sldId id="460" r:id="rId61"/>
    <p:sldId id="461" r:id="rId62"/>
    <p:sldId id="462" r:id="rId63"/>
    <p:sldId id="463" r:id="rId64"/>
    <p:sldId id="464" r:id="rId65"/>
    <p:sldId id="465" r:id="rId66"/>
    <p:sldId id="466" r:id="rId67"/>
    <p:sldId id="467" r:id="rId68"/>
    <p:sldId id="468" r:id="rId69"/>
    <p:sldId id="469" r:id="rId70"/>
    <p:sldId id="470" r:id="rId71"/>
    <p:sldId id="471" r:id="rId72"/>
    <p:sldId id="472" r:id="rId73"/>
    <p:sldId id="473" r:id="rId74"/>
    <p:sldId id="474" r:id="rId75"/>
    <p:sldId id="476" r:id="rId76"/>
    <p:sldId id="475" r:id="rId77"/>
    <p:sldId id="477" r:id="rId78"/>
    <p:sldId id="478" r:id="rId79"/>
    <p:sldId id="479" r:id="rId80"/>
    <p:sldId id="480" r:id="rId81"/>
    <p:sldId id="481" r:id="rId82"/>
    <p:sldId id="482" r:id="rId83"/>
    <p:sldId id="483" r:id="rId84"/>
    <p:sldId id="484" r:id="rId85"/>
    <p:sldId id="485" r:id="rId86"/>
    <p:sldId id="486" r:id="rId87"/>
    <p:sldId id="487" r:id="rId88"/>
    <p:sldId id="488" r:id="rId89"/>
    <p:sldId id="489" r:id="rId90"/>
    <p:sldId id="490" r:id="rId91"/>
    <p:sldId id="491" r:id="rId92"/>
    <p:sldId id="492" r:id="rId93"/>
  </p:sldIdLst>
  <p:sldSz cx="12192000" cy="6858000"/>
  <p:notesSz cx="6858000" cy="9144000"/>
  <p:custDataLst>
    <p:tags r:id="rId9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99">
          <p15:clr>
            <a:srgbClr val="A4A3A4"/>
          </p15:clr>
        </p15:guide>
        <p15:guide id="2" orient="horz" pos="1366">
          <p15:clr>
            <a:srgbClr val="A4A3A4"/>
          </p15:clr>
        </p15:guide>
        <p15:guide id="3" orient="horz" pos="2682">
          <p15:clr>
            <a:srgbClr val="A4A3A4"/>
          </p15:clr>
        </p15:guide>
        <p15:guide id="4" pos="3840">
          <p15:clr>
            <a:srgbClr val="A4A3A4"/>
          </p15:clr>
        </p15:guide>
        <p15:guide id="5" pos="1141">
          <p15:clr>
            <a:srgbClr val="A4A3A4"/>
          </p15:clr>
        </p15:guide>
        <p15:guide id="6" pos="5632">
          <p15:clr>
            <a:srgbClr val="A4A3A4"/>
          </p15:clr>
        </p15:guide>
        <p15:guide id="7" pos="7038">
          <p15:clr>
            <a:srgbClr val="A4A3A4"/>
          </p15:clr>
        </p15:guide>
        <p15:guide id="8" pos="288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46464"/>
    <a:srgbClr val="3F3F3F"/>
    <a:srgbClr val="308234"/>
    <a:srgbClr val="79B0BD"/>
    <a:srgbClr val="4F91A0"/>
    <a:srgbClr val="3A3A3A"/>
    <a:srgbClr val="FFC001"/>
    <a:srgbClr val="FAFAFA"/>
    <a:srgbClr val="F0B700"/>
    <a:srgbClr val="E2A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 autoAdjust="0"/>
  </p:normalViewPr>
  <p:slideViewPr>
    <p:cSldViewPr snapToGrid="0">
      <p:cViewPr varScale="1">
        <p:scale>
          <a:sx n="86" d="100"/>
          <a:sy n="86" d="100"/>
        </p:scale>
        <p:origin x="562" y="48"/>
      </p:cViewPr>
      <p:guideLst>
        <p:guide orient="horz" pos="2999"/>
        <p:guide orient="horz" pos="1366"/>
        <p:guide orient="horz" pos="2682"/>
        <p:guide pos="3840"/>
        <p:guide pos="1141"/>
        <p:guide pos="5632"/>
        <p:guide pos="7038"/>
        <p:guide pos="2887"/>
      </p:guideLst>
    </p:cSldViewPr>
  </p:slideViewPr>
  <p:outlineViewPr>
    <p:cViewPr>
      <p:scale>
        <a:sx n="33" d="100"/>
        <a:sy n="33" d="100"/>
      </p:scale>
      <p:origin x="0" y="-153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gs" Target="tags/tag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5185088-C21B-4EF8-9223-736203207FFA}" type="datetimeFigureOut">
              <a:rPr lang="zh-CN" altLang="en-US"/>
              <a:pPr>
                <a:defRPr/>
              </a:pPr>
              <a:t>2023/3/30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56F162B-F023-4A11-961C-6EBAE8C7F2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7003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9261806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4141561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867624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265356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1457047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8146656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5321131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4628660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9620203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7285504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40124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A52D1F-50B3-45F2-81CE-C62D0FC8BA6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63687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031397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5147052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40829483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5912130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7603975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6206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1673424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6626727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41244921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811307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9322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20164284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2771589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62321304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07816629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82645286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68682800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01154333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90451363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9238725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1643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01390201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16405026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78662878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39742374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39859327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57160443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58484493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75540182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74096755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3932469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4212253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70035631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86140413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22805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18558473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98062256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92856995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47481570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56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06259201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57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08831948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58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63330703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59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8840851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2104305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60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20331484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5006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62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2981245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63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48617942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64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80632702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65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77594870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66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31636537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67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424111301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68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04721422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69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766084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269365585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70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83205314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71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64519071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72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638048865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73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056293590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74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95786713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75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514774068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76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293184595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77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137866600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78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269481519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79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6762480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23078669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80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363875649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81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87346574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82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26498660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83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194054265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84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711569064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85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224018968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86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46411927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87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4171215894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88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47839425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89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42296973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754421896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90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623178935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2B60-380D-4507-8301-48ECEEAC5BC9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91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621155878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92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052380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C92A8-CA83-4116-B942-5BB950F728F7}" type="datetimeFigureOut">
              <a:rPr lang="zh-CN" altLang="en-US"/>
              <a:pPr>
                <a:defRPr/>
              </a:pPr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6DDC8-72A5-49C0-BCC0-6AA2493B5D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37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8DBB8-DB13-4BF9-8D45-A66BEF9B8924}" type="datetimeFigureOut">
              <a:rPr lang="zh-CN" altLang="en-US"/>
              <a:pPr>
                <a:defRPr/>
              </a:pPr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4DE05-1123-4929-BD04-19624C65C7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12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490" y="309705"/>
            <a:ext cx="4828310" cy="594157"/>
          </a:xfrm>
        </p:spPr>
        <p:txBody>
          <a:bodyPr/>
          <a:lstStyle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" name="任意多边形 5"/>
          <p:cNvSpPr/>
          <p:nvPr userDrawn="1"/>
        </p:nvSpPr>
        <p:spPr>
          <a:xfrm rot="16200000" flipV="1">
            <a:off x="-172135" y="118881"/>
            <a:ext cx="959281" cy="721520"/>
          </a:xfrm>
          <a:custGeom>
            <a:avLst/>
            <a:gdLst>
              <a:gd name="connsiteX0" fmla="*/ 6260239 w 6260239"/>
              <a:gd name="connsiteY0" fmla="*/ 1443042 h 1443042"/>
              <a:gd name="connsiteX1" fmla="*/ 6260239 w 6260239"/>
              <a:gd name="connsiteY1" fmla="*/ 1370077 h 1443042"/>
              <a:gd name="connsiteX2" fmla="*/ 3239468 w 6260239"/>
              <a:gd name="connsiteY2" fmla="*/ 0 h 1443042"/>
              <a:gd name="connsiteX3" fmla="*/ 0 w 6260239"/>
              <a:gd name="connsiteY3" fmla="*/ 1443042 h 14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0239" h="1443042">
                <a:moveTo>
                  <a:pt x="6260239" y="1443042"/>
                </a:moveTo>
                <a:lnTo>
                  <a:pt x="6260239" y="1370077"/>
                </a:lnTo>
                <a:lnTo>
                  <a:pt x="3239468" y="0"/>
                </a:lnTo>
                <a:lnTo>
                  <a:pt x="0" y="144304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 rot="16200000" flipV="1">
            <a:off x="-182596" y="258797"/>
            <a:ext cx="980201" cy="721518"/>
          </a:xfrm>
          <a:custGeom>
            <a:avLst/>
            <a:gdLst>
              <a:gd name="connsiteX0" fmla="*/ 6396518 w 6396518"/>
              <a:gd name="connsiteY0" fmla="*/ 1443041 h 1443041"/>
              <a:gd name="connsiteX1" fmla="*/ 3214875 w 6396518"/>
              <a:gd name="connsiteY1" fmla="*/ 0 h 1443041"/>
              <a:gd name="connsiteX2" fmla="*/ 0 w 6396518"/>
              <a:gd name="connsiteY2" fmla="*/ 1432086 h 1443041"/>
              <a:gd name="connsiteX3" fmla="*/ 0 w 6396518"/>
              <a:gd name="connsiteY3" fmla="*/ 1443041 h 144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518" h="1443041">
                <a:moveTo>
                  <a:pt x="6396518" y="1443041"/>
                </a:moveTo>
                <a:lnTo>
                  <a:pt x="3214875" y="0"/>
                </a:lnTo>
                <a:lnTo>
                  <a:pt x="0" y="1432086"/>
                </a:lnTo>
                <a:lnTo>
                  <a:pt x="0" y="1443041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70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512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00E739-6AAD-4EF0-B519-D912208CEF5D}" type="datetimeFigureOut">
              <a:rPr lang="zh-CN" altLang="en-US"/>
              <a:pPr>
                <a:defRPr/>
              </a:pPr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F39F2F5-AAEC-484E-8D1B-150359545A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287" y="0"/>
            <a:ext cx="1343025" cy="13430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3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9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7" Type="http://schemas.openxmlformats.org/officeDocument/2006/relationships/image" Target="../media/image10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7" Type="http://schemas.openxmlformats.org/officeDocument/2006/relationships/image" Target="../media/image12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3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3" Type="http://schemas.openxmlformats.org/officeDocument/2006/relationships/image" Target="../media/image121.png"/><Relationship Id="rId7" Type="http://schemas.openxmlformats.org/officeDocument/2006/relationships/image" Target="../media/image12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png"/><Relationship Id="rId5" Type="http://schemas.openxmlformats.org/officeDocument/2006/relationships/image" Target="../media/image123.png"/><Relationship Id="rId4" Type="http://schemas.openxmlformats.org/officeDocument/2006/relationships/image" Target="../media/image122.png"/><Relationship Id="rId9" Type="http://schemas.openxmlformats.org/officeDocument/2006/relationships/image" Target="../media/image12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0.png"/><Relationship Id="rId4" Type="http://schemas.openxmlformats.org/officeDocument/2006/relationships/image" Target="../media/image1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4" Type="http://schemas.openxmlformats.org/officeDocument/2006/relationships/image" Target="../media/image13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9.png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5.png"/><Relationship Id="rId5" Type="http://schemas.openxmlformats.org/officeDocument/2006/relationships/image" Target="../media/image142.png"/><Relationship Id="rId4" Type="http://schemas.openxmlformats.org/officeDocument/2006/relationships/image" Target="../media/image14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7" Type="http://schemas.openxmlformats.org/officeDocument/2006/relationships/image" Target="../media/image15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9.png"/><Relationship Id="rId5" Type="http://schemas.openxmlformats.org/officeDocument/2006/relationships/image" Target="../media/image146.png"/><Relationship Id="rId4" Type="http://schemas.openxmlformats.org/officeDocument/2006/relationships/image" Target="../media/image14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6.png"/><Relationship Id="rId5" Type="http://schemas.openxmlformats.org/officeDocument/2006/relationships/image" Target="../media/image155.png"/><Relationship Id="rId4" Type="http://schemas.openxmlformats.org/officeDocument/2006/relationships/image" Target="../media/image154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158.png"/><Relationship Id="rId7" Type="http://schemas.openxmlformats.org/officeDocument/2006/relationships/image" Target="../media/image16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9.png"/><Relationship Id="rId4" Type="http://schemas.openxmlformats.org/officeDocument/2006/relationships/image" Target="../media/image15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3.png"/><Relationship Id="rId5" Type="http://schemas.openxmlformats.org/officeDocument/2006/relationships/image" Target="../media/image165.png"/><Relationship Id="rId4" Type="http://schemas.openxmlformats.org/officeDocument/2006/relationships/image" Target="../media/image1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7" Type="http://schemas.openxmlformats.org/officeDocument/2006/relationships/image" Target="../media/image17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5" Type="http://schemas.openxmlformats.org/officeDocument/2006/relationships/image" Target="../media/image169.png"/><Relationship Id="rId4" Type="http://schemas.openxmlformats.org/officeDocument/2006/relationships/image" Target="../media/image16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1.png"/><Relationship Id="rId5" Type="http://schemas.openxmlformats.org/officeDocument/2006/relationships/image" Target="../media/image180.png"/><Relationship Id="rId4" Type="http://schemas.openxmlformats.org/officeDocument/2006/relationships/image" Target="../media/image178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4.png"/><Relationship Id="rId4" Type="http://schemas.openxmlformats.org/officeDocument/2006/relationships/image" Target="../media/image18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8.png"/><Relationship Id="rId5" Type="http://schemas.openxmlformats.org/officeDocument/2006/relationships/image" Target="../media/image187.png"/><Relationship Id="rId4" Type="http://schemas.openxmlformats.org/officeDocument/2006/relationships/image" Target="../media/image186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2.png"/><Relationship Id="rId5" Type="http://schemas.openxmlformats.org/officeDocument/2006/relationships/image" Target="../media/image189.png"/><Relationship Id="rId4" Type="http://schemas.openxmlformats.org/officeDocument/2006/relationships/image" Target="../media/image19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4.png"/><Relationship Id="rId5" Type="http://schemas.openxmlformats.org/officeDocument/2006/relationships/image" Target="../media/image196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png"/><Relationship Id="rId3" Type="http://schemas.openxmlformats.org/officeDocument/2006/relationships/image" Target="../media/image198.png"/><Relationship Id="rId7" Type="http://schemas.openxmlformats.org/officeDocument/2006/relationships/image" Target="../media/image200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9.png"/><Relationship Id="rId5" Type="http://schemas.openxmlformats.org/officeDocument/2006/relationships/image" Target="../media/image197.png"/><Relationship Id="rId4" Type="http://schemas.openxmlformats.org/officeDocument/2006/relationships/image" Target="../media/image19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7" Type="http://schemas.openxmlformats.org/officeDocument/2006/relationships/image" Target="../media/image206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5.png"/><Relationship Id="rId5" Type="http://schemas.openxmlformats.org/officeDocument/2006/relationships/image" Target="../media/image204.png"/><Relationship Id="rId4" Type="http://schemas.openxmlformats.org/officeDocument/2006/relationships/image" Target="../media/image20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8.png"/><Relationship Id="rId5" Type="http://schemas.openxmlformats.org/officeDocument/2006/relationships/image" Target="../media/image207.png"/><Relationship Id="rId4" Type="http://schemas.openxmlformats.org/officeDocument/2006/relationships/image" Target="../media/image210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6.png"/><Relationship Id="rId5" Type="http://schemas.openxmlformats.org/officeDocument/2006/relationships/image" Target="../media/image211.png"/><Relationship Id="rId4" Type="http://schemas.openxmlformats.org/officeDocument/2006/relationships/image" Target="../media/image21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png"/><Relationship Id="rId3" Type="http://schemas.openxmlformats.org/officeDocument/2006/relationships/image" Target="../media/image217.png"/><Relationship Id="rId7" Type="http://schemas.openxmlformats.org/officeDocument/2006/relationships/image" Target="../media/image222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1.png"/><Relationship Id="rId5" Type="http://schemas.openxmlformats.org/officeDocument/2006/relationships/image" Target="../media/image220.png"/><Relationship Id="rId4" Type="http://schemas.openxmlformats.org/officeDocument/2006/relationships/image" Target="../media/image219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7.png"/><Relationship Id="rId3" Type="http://schemas.openxmlformats.org/officeDocument/2006/relationships/image" Target="../media/image224.png"/><Relationship Id="rId7" Type="http://schemas.openxmlformats.org/officeDocument/2006/relationships/image" Target="../media/image226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8.png"/><Relationship Id="rId5" Type="http://schemas.openxmlformats.org/officeDocument/2006/relationships/image" Target="../media/image215.png"/><Relationship Id="rId4" Type="http://schemas.openxmlformats.org/officeDocument/2006/relationships/image" Target="../media/image22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7" Type="http://schemas.openxmlformats.org/officeDocument/2006/relationships/image" Target="../media/image234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1.png"/><Relationship Id="rId5" Type="http://schemas.openxmlformats.org/officeDocument/2006/relationships/image" Target="../media/image229.png"/><Relationship Id="rId4" Type="http://schemas.openxmlformats.org/officeDocument/2006/relationships/image" Target="../media/image228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2.png"/><Relationship Id="rId5" Type="http://schemas.openxmlformats.org/officeDocument/2006/relationships/image" Target="../media/image237.png"/><Relationship Id="rId4" Type="http://schemas.openxmlformats.org/officeDocument/2006/relationships/image" Target="../media/image23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png"/><Relationship Id="rId7" Type="http://schemas.openxmlformats.org/officeDocument/2006/relationships/image" Target="../media/image238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3.png"/><Relationship Id="rId5" Type="http://schemas.openxmlformats.org/officeDocument/2006/relationships/image" Target="../media/image241.png"/><Relationship Id="rId4" Type="http://schemas.openxmlformats.org/officeDocument/2006/relationships/image" Target="../media/image240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2.png"/><Relationship Id="rId3" Type="http://schemas.openxmlformats.org/officeDocument/2006/relationships/image" Target="../media/image244.png"/><Relationship Id="rId7" Type="http://schemas.openxmlformats.org/officeDocument/2006/relationships/image" Target="../media/image248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7.png"/><Relationship Id="rId5" Type="http://schemas.openxmlformats.org/officeDocument/2006/relationships/image" Target="../media/image246.png"/><Relationship Id="rId4" Type="http://schemas.openxmlformats.org/officeDocument/2006/relationships/image" Target="../media/image245.png"/><Relationship Id="rId9" Type="http://schemas.openxmlformats.org/officeDocument/2006/relationships/image" Target="../media/image243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3.png"/><Relationship Id="rId3" Type="http://schemas.openxmlformats.org/officeDocument/2006/relationships/image" Target="../media/image251.png"/><Relationship Id="rId7" Type="http://schemas.openxmlformats.org/officeDocument/2006/relationships/image" Target="../media/image250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4.png"/><Relationship Id="rId5" Type="http://schemas.openxmlformats.org/officeDocument/2006/relationships/image" Target="../media/image249.png"/><Relationship Id="rId4" Type="http://schemas.openxmlformats.org/officeDocument/2006/relationships/image" Target="../media/image25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png"/><Relationship Id="rId7" Type="http://schemas.openxmlformats.org/officeDocument/2006/relationships/image" Target="../media/image259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8.png"/><Relationship Id="rId5" Type="http://schemas.openxmlformats.org/officeDocument/2006/relationships/image" Target="../media/image257.png"/><Relationship Id="rId4" Type="http://schemas.openxmlformats.org/officeDocument/2006/relationships/image" Target="../media/image256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2.png"/><Relationship Id="rId7" Type="http://schemas.openxmlformats.org/officeDocument/2006/relationships/image" Target="../media/image264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1.png"/><Relationship Id="rId5" Type="http://schemas.openxmlformats.org/officeDocument/2006/relationships/image" Target="../media/image260.png"/><Relationship Id="rId4" Type="http://schemas.openxmlformats.org/officeDocument/2006/relationships/image" Target="../media/image263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6.png"/><Relationship Id="rId4" Type="http://schemas.openxmlformats.org/officeDocument/2006/relationships/image" Target="../media/image265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1.png"/><Relationship Id="rId5" Type="http://schemas.openxmlformats.org/officeDocument/2006/relationships/image" Target="../media/image269.png"/><Relationship Id="rId4" Type="http://schemas.openxmlformats.org/officeDocument/2006/relationships/image" Target="../media/image268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4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6.png"/><Relationship Id="rId5" Type="http://schemas.openxmlformats.org/officeDocument/2006/relationships/image" Target="../media/image275.png"/><Relationship Id="rId4" Type="http://schemas.openxmlformats.org/officeDocument/2006/relationships/image" Target="../media/image273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7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9.png"/><Relationship Id="rId4" Type="http://schemas.openxmlformats.org/officeDocument/2006/relationships/image" Target="../media/image27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1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2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3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75126" y="-391598"/>
            <a:ext cx="4885525" cy="12235776"/>
          </a:xfrm>
          <a:prstGeom prst="rect">
            <a:avLst/>
          </a:prstGeom>
        </p:spPr>
      </p:pic>
      <p:sp>
        <p:nvSpPr>
          <p:cNvPr id="20" name="PA_文本框 19"/>
          <p:cNvSpPr txBox="1"/>
          <p:nvPr>
            <p:custDataLst>
              <p:tags r:id="rId1"/>
            </p:custDataLst>
          </p:nvPr>
        </p:nvSpPr>
        <p:spPr>
          <a:xfrm>
            <a:off x="2419049" y="2059268"/>
            <a:ext cx="78725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ln w="12700">
                  <a:noFill/>
                  <a:prstDash val="solid"/>
                </a:ln>
                <a:solidFill>
                  <a:srgbClr val="4F91A0"/>
                </a:solidFill>
                <a:latin typeface="+mn-ea"/>
                <a:ea typeface="+mn-ea"/>
                <a:cs typeface="+mn-ea"/>
              </a:rPr>
              <a:t>Probability and Statistics</a:t>
            </a:r>
            <a:endParaRPr lang="zh-CN" altLang="en-US" sz="4800" b="1" dirty="0">
              <a:ln w="12700">
                <a:noFill/>
                <a:prstDash val="solid"/>
              </a:ln>
              <a:solidFill>
                <a:srgbClr val="4F91A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22" name="PA_矩形 21"/>
          <p:cNvSpPr/>
          <p:nvPr>
            <p:custDataLst>
              <p:tags r:id="rId2"/>
            </p:custDataLst>
          </p:nvPr>
        </p:nvSpPr>
        <p:spPr>
          <a:xfrm>
            <a:off x="3294081" y="3834001"/>
            <a:ext cx="56476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rgbClr val="4F91A0"/>
                </a:solidFill>
                <a:latin typeface="+mn-ea"/>
                <a:ea typeface="+mn-ea"/>
                <a:cs typeface="+mn-ea"/>
              </a:rPr>
              <a:t>Professor Wenhao Gui</a:t>
            </a:r>
            <a:endParaRPr lang="zh-CN" altLang="en-US" sz="4000" dirty="0">
              <a:solidFill>
                <a:srgbClr val="4F91A0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8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84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4635" y="511178"/>
            <a:ext cx="114683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Example 3.1.1.</a:t>
            </a:r>
          </a:p>
          <a:p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A fair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coin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is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tossed three times independently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. Let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 denote the number of heads on the first toss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and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Y denote the total number of heads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. Find the joint </a:t>
            </a:r>
            <a:r>
              <a:rPr lang="en-US" altLang="zh-CN" sz="280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probability function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of X and Y .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4940" y="2583665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13958" y="3211765"/>
            <a:ext cx="7875117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 takes 0, 1. Y takes 0,1,2,3. And</a:t>
            </a:r>
          </a:p>
        </p:txBody>
      </p:sp>
      <p:pic>
        <p:nvPicPr>
          <p:cNvPr id="16" name="Picture 887834"/>
          <p:cNvPicPr/>
          <p:nvPr/>
        </p:nvPicPr>
        <p:blipFill>
          <a:blip r:embed="rId3"/>
          <a:stretch>
            <a:fillRect/>
          </a:stretch>
        </p:blipFill>
        <p:spPr>
          <a:xfrm>
            <a:off x="2240341" y="3901421"/>
            <a:ext cx="6813505" cy="159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763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24940" y="484409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9106" y="3621099"/>
            <a:ext cx="5035327" cy="95409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joint PF of (X,Y ) can be summarized in the following.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670" y="484409"/>
            <a:ext cx="7247409" cy="23477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498" y="2832161"/>
            <a:ext cx="4613952" cy="375992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95C2020-0203-407D-9D0A-781716C5D3B5}"/>
              </a:ext>
            </a:extLst>
          </p:cNvPr>
          <p:cNvSpPr txBox="1"/>
          <p:nvPr/>
        </p:nvSpPr>
        <p:spPr>
          <a:xfrm>
            <a:off x="9896914" y="6191979"/>
            <a:ext cx="1362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Figure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E149A2-4D34-4619-891F-C359F802E911}"/>
              </a:ext>
            </a:extLst>
          </p:cNvPr>
          <p:cNvSpPr txBox="1"/>
          <p:nvPr/>
        </p:nvSpPr>
        <p:spPr>
          <a:xfrm>
            <a:off x="5282962" y="2773865"/>
            <a:ext cx="1362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Table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7676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700" y="940288"/>
            <a:ext cx="1025770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Example 3.1.2.</a:t>
            </a:r>
          </a:p>
          <a:p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</a:t>
            </a:r>
            <a:r>
              <a:rPr lang="en-US" altLang="zh-CN" sz="280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joint PF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of (X,Y ) is as specified in Table 3.2. See Figure 3.4. Determine P(X ≥ 2,Y ≥ 2) and P(X = 1).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757" y="2828855"/>
            <a:ext cx="7999521" cy="253897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090F537-25FC-442D-83F7-678B90A65372}"/>
              </a:ext>
            </a:extLst>
          </p:cNvPr>
          <p:cNvSpPr txBox="1"/>
          <p:nvPr/>
        </p:nvSpPr>
        <p:spPr>
          <a:xfrm>
            <a:off x="5244862" y="5367833"/>
            <a:ext cx="1362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Table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4196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729527" y="825023"/>
            <a:ext cx="1500074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86" y="1055851"/>
            <a:ext cx="5584185" cy="456399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885904" y="1614540"/>
            <a:ext cx="5027054" cy="224676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P(X≥2,Y≥2)</a:t>
            </a:r>
          </a:p>
          <a:p>
            <a:endParaRPr lang="en-US" altLang="zh-CN" sz="2800" i="1" dirty="0"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=f(2,2) + f(2,3)+f(2,4) </a:t>
            </a:r>
          </a:p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+ f(3,2) +f(3,3)+f(3,4)</a:t>
            </a:r>
          </a:p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=0.5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6885904" y="4419989"/>
                <a:ext cx="5027054" cy="576688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P(X=1) 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naryPr>
                      <m: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=1</m:t>
                        </m:r>
                      </m:sub>
                      <m:sup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4</m:t>
                        </m:r>
                      </m:sup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(1,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)</m:t>
                        </m:r>
                      </m:e>
                    </m:nary>
                    <m:r>
                      <a:rPr lang="en-US" altLang="zh-CN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=0.2</a:t>
                </a: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5904" y="4419989"/>
                <a:ext cx="5027054" cy="576688"/>
              </a:xfrm>
              <a:prstGeom prst="rect">
                <a:avLst/>
              </a:prstGeom>
              <a:blipFill rotWithShape="0">
                <a:blip r:embed="rId4"/>
                <a:stretch>
                  <a:fillRect l="-2549" t="-9474"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5FA0A8E-AE08-44A3-8FBC-F2832D9267A7}"/>
              </a:ext>
            </a:extLst>
          </p:cNvPr>
          <p:cNvSpPr txBox="1"/>
          <p:nvPr/>
        </p:nvSpPr>
        <p:spPr>
          <a:xfrm>
            <a:off x="2648210" y="5602094"/>
            <a:ext cx="1362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Figure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280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71873" y="730607"/>
            <a:ext cx="11188311" cy="212365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rPr>
              <a:t>Definition 3.1.5. </a:t>
            </a:r>
          </a:p>
          <a:p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</a:endParaRP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Two random variables X and Y have a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continuous joint distribution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if there exists a nonnegative function f(</a:t>
            </a:r>
            <a:r>
              <a:rPr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defined over the entire </a:t>
            </a:r>
            <a:r>
              <a:rPr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xy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-plane such that for any real values x and y,</a:t>
            </a:r>
            <a:endParaRPr lang="en-US" altLang="zh-CN" sz="28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pic>
        <p:nvPicPr>
          <p:cNvPr id="4" name="Picture 887836"/>
          <p:cNvPicPr/>
          <p:nvPr/>
        </p:nvPicPr>
        <p:blipFill>
          <a:blip r:embed="rId3"/>
          <a:stretch>
            <a:fillRect/>
          </a:stretch>
        </p:blipFill>
        <p:spPr>
          <a:xfrm>
            <a:off x="3678097" y="3175195"/>
            <a:ext cx="4461351" cy="77861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39056" y="4579244"/>
            <a:ext cx="10952944" cy="95409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function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 is called the joint probability density function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(abbreviated joint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PDF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of X and Y .</a:t>
            </a:r>
            <a:endParaRPr lang="en-US" altLang="zh-CN" sz="28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3624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36264" y="446878"/>
            <a:ext cx="11188311" cy="89254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rPr>
              <a:t>Proposition 3.1.3.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A joint PDF of (X,Y ) satisfies the following properties:</a:t>
            </a:r>
            <a:endParaRPr lang="en-US" altLang="zh-CN" sz="28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840" y="1430441"/>
            <a:ext cx="2740281" cy="6252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840" y="2264547"/>
            <a:ext cx="7014765" cy="8021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840" y="3248759"/>
            <a:ext cx="7658628" cy="13966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55" y="4827461"/>
            <a:ext cx="11137679" cy="1671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07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2204" y="2003718"/>
            <a:ext cx="1025770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Example 3.1.3. </a:t>
            </a:r>
          </a:p>
          <a:p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Suppose that the joint PDF of (X,Y ) is specified as follows: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8013" y="575854"/>
            <a:ext cx="102577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In geometry,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Z = f(</a:t>
            </a:r>
            <a:r>
              <a:rPr lang="en-US" altLang="zh-CN" sz="28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represents </a:t>
            </a:r>
            <a:r>
              <a:rPr lang="en-US" altLang="zh-CN" sz="2800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a surface in space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.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P((X,Y ) ∈ G)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equals </a:t>
            </a:r>
            <a:r>
              <a:rPr lang="en-US" altLang="zh-CN" sz="2800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volume under density surface above G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.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pic>
        <p:nvPicPr>
          <p:cNvPr id="5" name="Picture 887838"/>
          <p:cNvPicPr/>
          <p:nvPr/>
        </p:nvPicPr>
        <p:blipFill>
          <a:blip r:embed="rId3"/>
          <a:stretch>
            <a:fillRect/>
          </a:stretch>
        </p:blipFill>
        <p:spPr>
          <a:xfrm>
            <a:off x="2958742" y="3586232"/>
            <a:ext cx="5244354" cy="97251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84084" y="4816578"/>
            <a:ext cx="63190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arenBoth"/>
            </a:pP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determine the value of the constant c. 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(2) find the CDF of (X,Y ).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8614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24940" y="484409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0866" y="978496"/>
            <a:ext cx="5035327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(1) Since</a:t>
            </a:r>
          </a:p>
        </p:txBody>
      </p:sp>
      <p:pic>
        <p:nvPicPr>
          <p:cNvPr id="6" name="Picture 887839"/>
          <p:cNvPicPr/>
          <p:nvPr/>
        </p:nvPicPr>
        <p:blipFill>
          <a:blip r:embed="rId3"/>
          <a:stretch>
            <a:fillRect/>
          </a:stretch>
        </p:blipFill>
        <p:spPr>
          <a:xfrm>
            <a:off x="2988323" y="888636"/>
            <a:ext cx="6355470" cy="70293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62758" y="1609976"/>
            <a:ext cx="8032757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thus, c = 6. The PDF is given as the following figure.</a:t>
            </a:r>
          </a:p>
        </p:txBody>
      </p:sp>
      <p:pic>
        <p:nvPicPr>
          <p:cNvPr id="11" name="Picture 887840"/>
          <p:cNvPicPr/>
          <p:nvPr/>
        </p:nvPicPr>
        <p:blipFill>
          <a:blip r:embed="rId4"/>
          <a:stretch>
            <a:fillRect/>
          </a:stretch>
        </p:blipFill>
        <p:spPr>
          <a:xfrm>
            <a:off x="459899" y="3621013"/>
            <a:ext cx="5477259" cy="942372"/>
          </a:xfrm>
          <a:prstGeom prst="rect">
            <a:avLst/>
          </a:prstGeom>
        </p:spPr>
      </p:pic>
      <p:pic>
        <p:nvPicPr>
          <p:cNvPr id="12" name="Picture 887841"/>
          <p:cNvPicPr/>
          <p:nvPr/>
        </p:nvPicPr>
        <p:blipFill>
          <a:blip r:embed="rId5"/>
          <a:stretch>
            <a:fillRect/>
          </a:stretch>
        </p:blipFill>
        <p:spPr>
          <a:xfrm>
            <a:off x="6211305" y="2541758"/>
            <a:ext cx="5421665" cy="386437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3069E83-94E2-45AE-B5ED-9B10B98DB9CE}"/>
              </a:ext>
            </a:extLst>
          </p:cNvPr>
          <p:cNvSpPr txBox="1"/>
          <p:nvPr/>
        </p:nvSpPr>
        <p:spPr>
          <a:xfrm>
            <a:off x="7933224" y="6206077"/>
            <a:ext cx="1362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Figure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3.5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0197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24940" y="484409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4940" y="900923"/>
            <a:ext cx="10394965" cy="1384986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(2)The support S of (X,Y ) is sketched in Figure 3.6. f(</a:t>
            </a:r>
            <a:r>
              <a:rPr lang="en-US" altLang="zh-CN" sz="2800" i="1" dirty="0" err="1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takes different forms in various regions, so the CDF should be calculated by regions.</a:t>
            </a:r>
          </a:p>
        </p:txBody>
      </p:sp>
      <p:sp>
        <p:nvSpPr>
          <p:cNvPr id="8" name="矩形 7"/>
          <p:cNvSpPr/>
          <p:nvPr/>
        </p:nvSpPr>
        <p:spPr>
          <a:xfrm>
            <a:off x="3638596" y="2214233"/>
            <a:ext cx="2502362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If x ≥ 0,y ≥ 0,</a:t>
            </a:r>
          </a:p>
        </p:txBody>
      </p:sp>
      <p:grpSp>
        <p:nvGrpSpPr>
          <p:cNvPr id="13" name="Group 736502"/>
          <p:cNvGrpSpPr/>
          <p:nvPr/>
        </p:nvGrpSpPr>
        <p:grpSpPr>
          <a:xfrm>
            <a:off x="457374" y="2737445"/>
            <a:ext cx="2928729" cy="3026685"/>
            <a:chOff x="0" y="0"/>
            <a:chExt cx="1866667" cy="1900462"/>
          </a:xfrm>
        </p:grpSpPr>
        <p:sp>
          <p:nvSpPr>
            <p:cNvPr id="14" name="Shape 21176"/>
            <p:cNvSpPr/>
            <p:nvPr/>
          </p:nvSpPr>
          <p:spPr>
            <a:xfrm>
              <a:off x="540007" y="280442"/>
              <a:ext cx="53979" cy="134948"/>
            </a:xfrm>
            <a:custGeom>
              <a:avLst/>
              <a:gdLst/>
              <a:ahLst/>
              <a:cxnLst/>
              <a:rect l="0" t="0" r="0" b="0"/>
              <a:pathLst>
                <a:path w="53979" h="134948">
                  <a:moveTo>
                    <a:pt x="0" y="134948"/>
                  </a:moveTo>
                  <a:lnTo>
                    <a:pt x="53979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5" name="Shape 21177"/>
            <p:cNvSpPr/>
            <p:nvPr/>
          </p:nvSpPr>
          <p:spPr>
            <a:xfrm>
              <a:off x="540007" y="280442"/>
              <a:ext cx="161979" cy="404947"/>
            </a:xfrm>
            <a:custGeom>
              <a:avLst/>
              <a:gdLst/>
              <a:ahLst/>
              <a:cxnLst/>
              <a:rect l="0" t="0" r="0" b="0"/>
              <a:pathLst>
                <a:path w="161979" h="404947">
                  <a:moveTo>
                    <a:pt x="0" y="404947"/>
                  </a:moveTo>
                  <a:lnTo>
                    <a:pt x="161979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6" name="Shape 21178"/>
            <p:cNvSpPr/>
            <p:nvPr/>
          </p:nvSpPr>
          <p:spPr>
            <a:xfrm>
              <a:off x="540007" y="280442"/>
              <a:ext cx="269979" cy="674946"/>
            </a:xfrm>
            <a:custGeom>
              <a:avLst/>
              <a:gdLst/>
              <a:ahLst/>
              <a:cxnLst/>
              <a:rect l="0" t="0" r="0" b="0"/>
              <a:pathLst>
                <a:path w="269979" h="674946">
                  <a:moveTo>
                    <a:pt x="0" y="674946"/>
                  </a:moveTo>
                  <a:lnTo>
                    <a:pt x="269979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7" name="Shape 21179"/>
            <p:cNvSpPr/>
            <p:nvPr/>
          </p:nvSpPr>
          <p:spPr>
            <a:xfrm>
              <a:off x="540007" y="280442"/>
              <a:ext cx="377978" cy="944946"/>
            </a:xfrm>
            <a:custGeom>
              <a:avLst/>
              <a:gdLst/>
              <a:ahLst/>
              <a:cxnLst/>
              <a:rect l="0" t="0" r="0" b="0"/>
              <a:pathLst>
                <a:path w="377978" h="944946">
                  <a:moveTo>
                    <a:pt x="0" y="944946"/>
                  </a:moveTo>
                  <a:lnTo>
                    <a:pt x="377978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8" name="Shape 21180"/>
            <p:cNvSpPr/>
            <p:nvPr/>
          </p:nvSpPr>
          <p:spPr>
            <a:xfrm>
              <a:off x="593979" y="280442"/>
              <a:ext cx="432005" cy="1080013"/>
            </a:xfrm>
            <a:custGeom>
              <a:avLst/>
              <a:gdLst/>
              <a:ahLst/>
              <a:cxnLst/>
              <a:rect l="0" t="0" r="0" b="0"/>
              <a:pathLst>
                <a:path w="432005" h="1080013">
                  <a:moveTo>
                    <a:pt x="0" y="1080013"/>
                  </a:moveTo>
                  <a:lnTo>
                    <a:pt x="432005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9" name="Shape 21181"/>
            <p:cNvSpPr/>
            <p:nvPr/>
          </p:nvSpPr>
          <p:spPr>
            <a:xfrm>
              <a:off x="701979" y="280442"/>
              <a:ext cx="432005" cy="1080013"/>
            </a:xfrm>
            <a:custGeom>
              <a:avLst/>
              <a:gdLst/>
              <a:ahLst/>
              <a:cxnLst/>
              <a:rect l="0" t="0" r="0" b="0"/>
              <a:pathLst>
                <a:path w="432005" h="1080013">
                  <a:moveTo>
                    <a:pt x="0" y="1080013"/>
                  </a:moveTo>
                  <a:lnTo>
                    <a:pt x="432005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0" name="Shape 21182"/>
            <p:cNvSpPr/>
            <p:nvPr/>
          </p:nvSpPr>
          <p:spPr>
            <a:xfrm>
              <a:off x="809978" y="280442"/>
              <a:ext cx="432005" cy="1080013"/>
            </a:xfrm>
            <a:custGeom>
              <a:avLst/>
              <a:gdLst/>
              <a:ahLst/>
              <a:cxnLst/>
              <a:rect l="0" t="0" r="0" b="0"/>
              <a:pathLst>
                <a:path w="432005" h="1080013">
                  <a:moveTo>
                    <a:pt x="0" y="1080013"/>
                  </a:moveTo>
                  <a:lnTo>
                    <a:pt x="432005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1" name="Shape 21183"/>
            <p:cNvSpPr/>
            <p:nvPr/>
          </p:nvSpPr>
          <p:spPr>
            <a:xfrm>
              <a:off x="917978" y="280442"/>
              <a:ext cx="432005" cy="1080013"/>
            </a:xfrm>
            <a:custGeom>
              <a:avLst/>
              <a:gdLst/>
              <a:ahLst/>
              <a:cxnLst/>
              <a:rect l="0" t="0" r="0" b="0"/>
              <a:pathLst>
                <a:path w="432005" h="1080013">
                  <a:moveTo>
                    <a:pt x="0" y="1080013"/>
                  </a:moveTo>
                  <a:lnTo>
                    <a:pt x="432005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2" name="Shape 21184"/>
            <p:cNvSpPr/>
            <p:nvPr/>
          </p:nvSpPr>
          <p:spPr>
            <a:xfrm>
              <a:off x="1025978" y="280442"/>
              <a:ext cx="432005" cy="1080013"/>
            </a:xfrm>
            <a:custGeom>
              <a:avLst/>
              <a:gdLst/>
              <a:ahLst/>
              <a:cxnLst/>
              <a:rect l="0" t="0" r="0" b="0"/>
              <a:pathLst>
                <a:path w="432005" h="1080013">
                  <a:moveTo>
                    <a:pt x="0" y="1080013"/>
                  </a:moveTo>
                  <a:lnTo>
                    <a:pt x="432005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3" name="Shape 21185"/>
            <p:cNvSpPr/>
            <p:nvPr/>
          </p:nvSpPr>
          <p:spPr>
            <a:xfrm>
              <a:off x="1133977" y="280442"/>
              <a:ext cx="432005" cy="1080013"/>
            </a:xfrm>
            <a:custGeom>
              <a:avLst/>
              <a:gdLst/>
              <a:ahLst/>
              <a:cxnLst/>
              <a:rect l="0" t="0" r="0" b="0"/>
              <a:pathLst>
                <a:path w="432005" h="1080013">
                  <a:moveTo>
                    <a:pt x="0" y="1080013"/>
                  </a:moveTo>
                  <a:lnTo>
                    <a:pt x="432005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4" name="Shape 21186"/>
            <p:cNvSpPr/>
            <p:nvPr/>
          </p:nvSpPr>
          <p:spPr>
            <a:xfrm>
              <a:off x="1241977" y="415348"/>
              <a:ext cx="378043" cy="945107"/>
            </a:xfrm>
            <a:custGeom>
              <a:avLst/>
              <a:gdLst/>
              <a:ahLst/>
              <a:cxnLst/>
              <a:rect l="0" t="0" r="0" b="0"/>
              <a:pathLst>
                <a:path w="378043" h="945107">
                  <a:moveTo>
                    <a:pt x="0" y="945107"/>
                  </a:moveTo>
                  <a:lnTo>
                    <a:pt x="378043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5" name="Shape 21187"/>
            <p:cNvSpPr/>
            <p:nvPr/>
          </p:nvSpPr>
          <p:spPr>
            <a:xfrm>
              <a:off x="1349977" y="685347"/>
              <a:ext cx="270043" cy="675108"/>
            </a:xfrm>
            <a:custGeom>
              <a:avLst/>
              <a:gdLst/>
              <a:ahLst/>
              <a:cxnLst/>
              <a:rect l="0" t="0" r="0" b="0"/>
              <a:pathLst>
                <a:path w="270043" h="675108">
                  <a:moveTo>
                    <a:pt x="0" y="675108"/>
                  </a:moveTo>
                  <a:lnTo>
                    <a:pt x="270043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6" name="Shape 21188"/>
            <p:cNvSpPr/>
            <p:nvPr/>
          </p:nvSpPr>
          <p:spPr>
            <a:xfrm>
              <a:off x="1457976" y="955346"/>
              <a:ext cx="162044" cy="405109"/>
            </a:xfrm>
            <a:custGeom>
              <a:avLst/>
              <a:gdLst/>
              <a:ahLst/>
              <a:cxnLst/>
              <a:rect l="0" t="0" r="0" b="0"/>
              <a:pathLst>
                <a:path w="162044" h="405109">
                  <a:moveTo>
                    <a:pt x="0" y="405109"/>
                  </a:moveTo>
                  <a:lnTo>
                    <a:pt x="162044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7" name="Shape 21189"/>
            <p:cNvSpPr/>
            <p:nvPr/>
          </p:nvSpPr>
          <p:spPr>
            <a:xfrm>
              <a:off x="1565976" y="1225346"/>
              <a:ext cx="54044" cy="135109"/>
            </a:xfrm>
            <a:custGeom>
              <a:avLst/>
              <a:gdLst/>
              <a:ahLst/>
              <a:cxnLst/>
              <a:rect l="0" t="0" r="0" b="0"/>
              <a:pathLst>
                <a:path w="54044" h="135109">
                  <a:moveTo>
                    <a:pt x="0" y="135109"/>
                  </a:moveTo>
                  <a:lnTo>
                    <a:pt x="54044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8" name="Shape 21190"/>
            <p:cNvSpPr/>
            <p:nvPr/>
          </p:nvSpPr>
          <p:spPr>
            <a:xfrm>
              <a:off x="540007" y="289605"/>
              <a:ext cx="0" cy="1610857"/>
            </a:xfrm>
            <a:custGeom>
              <a:avLst/>
              <a:gdLst/>
              <a:ahLst/>
              <a:cxnLst/>
              <a:rect l="0" t="0" r="0" b="0"/>
              <a:pathLst>
                <a:path h="1610857">
                  <a:moveTo>
                    <a:pt x="0" y="1610857"/>
                  </a:moveTo>
                  <a:lnTo>
                    <a:pt x="0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9" name="Shape 21191"/>
            <p:cNvSpPr/>
            <p:nvPr/>
          </p:nvSpPr>
          <p:spPr>
            <a:xfrm>
              <a:off x="494458" y="285808"/>
              <a:ext cx="91098" cy="45549"/>
            </a:xfrm>
            <a:custGeom>
              <a:avLst/>
              <a:gdLst/>
              <a:ahLst/>
              <a:cxnLst/>
              <a:rect l="0" t="0" r="0" b="0"/>
              <a:pathLst>
                <a:path w="91098" h="45549">
                  <a:moveTo>
                    <a:pt x="91098" y="45549"/>
                  </a:moveTo>
                  <a:lnTo>
                    <a:pt x="45549" y="0"/>
                  </a:lnTo>
                  <a:lnTo>
                    <a:pt x="0" y="45549"/>
                  </a:lnTo>
                </a:path>
              </a:pathLst>
            </a:custGeom>
            <a:ln w="0" cap="rnd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30" name="Rectangle 21192"/>
            <p:cNvSpPr/>
            <p:nvPr/>
          </p:nvSpPr>
          <p:spPr>
            <a:xfrm>
              <a:off x="481561" y="0"/>
              <a:ext cx="144606" cy="26897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marR="569595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en-US" sz="1800" i="1" kern="10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y</a:t>
              </a:r>
              <a:endParaRPr lang="zh-CN" sz="1200" kern="1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  <p:sp>
          <p:nvSpPr>
            <p:cNvPr id="31" name="Shape 21193"/>
            <p:cNvSpPr/>
            <p:nvPr/>
          </p:nvSpPr>
          <p:spPr>
            <a:xfrm>
              <a:off x="0" y="1360455"/>
              <a:ext cx="1610857" cy="0"/>
            </a:xfrm>
            <a:custGeom>
              <a:avLst/>
              <a:gdLst/>
              <a:ahLst/>
              <a:cxnLst/>
              <a:rect l="0" t="0" r="0" b="0"/>
              <a:pathLst>
                <a:path w="1610857">
                  <a:moveTo>
                    <a:pt x="0" y="0"/>
                  </a:moveTo>
                  <a:lnTo>
                    <a:pt x="1610857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32" name="Shape 21194"/>
            <p:cNvSpPr/>
            <p:nvPr/>
          </p:nvSpPr>
          <p:spPr>
            <a:xfrm>
              <a:off x="1569104" y="1314906"/>
              <a:ext cx="45549" cy="91098"/>
            </a:xfrm>
            <a:custGeom>
              <a:avLst/>
              <a:gdLst/>
              <a:ahLst/>
              <a:cxnLst/>
              <a:rect l="0" t="0" r="0" b="0"/>
              <a:pathLst>
                <a:path w="45549" h="91098">
                  <a:moveTo>
                    <a:pt x="0" y="91098"/>
                  </a:moveTo>
                  <a:lnTo>
                    <a:pt x="45549" y="45549"/>
                  </a:lnTo>
                  <a:lnTo>
                    <a:pt x="0" y="0"/>
                  </a:lnTo>
                </a:path>
              </a:pathLst>
            </a:custGeom>
            <a:ln w="7591" cap="rnd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33" name="Rectangle 21195"/>
            <p:cNvSpPr/>
            <p:nvPr/>
          </p:nvSpPr>
          <p:spPr>
            <a:xfrm>
              <a:off x="1698132" y="1251433"/>
              <a:ext cx="168535" cy="26897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marR="569595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en-US" sz="1800" i="1" kern="10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x</a:t>
              </a:r>
              <a:endParaRPr lang="zh-CN" sz="1200" kern="1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  <p:sp>
          <p:nvSpPr>
            <p:cNvPr id="34" name="Rectangle 21196"/>
            <p:cNvSpPr/>
            <p:nvPr/>
          </p:nvSpPr>
          <p:spPr>
            <a:xfrm>
              <a:off x="389378" y="1465574"/>
              <a:ext cx="148301" cy="26897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marR="569595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en-US" sz="1800" kern="10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0</a:t>
              </a:r>
              <a:endParaRPr lang="zh-CN" sz="1200" kern="1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  <p:sp>
          <p:nvSpPr>
            <p:cNvPr id="35" name="Rectangle 21197"/>
            <p:cNvSpPr/>
            <p:nvPr/>
          </p:nvSpPr>
          <p:spPr>
            <a:xfrm>
              <a:off x="1274803" y="740226"/>
              <a:ext cx="182408" cy="26897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marR="569595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en-US" sz="1800" i="1" kern="10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S</a:t>
              </a:r>
              <a:endParaRPr lang="zh-CN" sz="1200" kern="1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</p:grpSp>
      <p:pic>
        <p:nvPicPr>
          <p:cNvPr id="36" name="Picture 887843"/>
          <p:cNvPicPr/>
          <p:nvPr/>
        </p:nvPicPr>
        <p:blipFill>
          <a:blip r:embed="rId3"/>
          <a:stretch>
            <a:fillRect/>
          </a:stretch>
        </p:blipFill>
        <p:spPr>
          <a:xfrm>
            <a:off x="6140958" y="2163855"/>
            <a:ext cx="4154148" cy="2610422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3673390" y="4972800"/>
            <a:ext cx="5560762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If x &lt; 0 or y &lt; 0, f(</a:t>
            </a:r>
            <a:r>
              <a:rPr lang="en-US" altLang="zh-CN" sz="2800" i="1" dirty="0" err="1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= 0, then</a:t>
            </a:r>
          </a:p>
        </p:txBody>
      </p:sp>
      <p:pic>
        <p:nvPicPr>
          <p:cNvPr id="38" name="Picture 887844"/>
          <p:cNvPicPr/>
          <p:nvPr/>
        </p:nvPicPr>
        <p:blipFill>
          <a:blip r:embed="rId4"/>
          <a:stretch>
            <a:fillRect/>
          </a:stretch>
        </p:blipFill>
        <p:spPr>
          <a:xfrm>
            <a:off x="5331744" y="5694535"/>
            <a:ext cx="4726655" cy="784192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BFF105A7-3D67-4639-A84B-FC98231BC1FF}"/>
              </a:ext>
            </a:extLst>
          </p:cNvPr>
          <p:cNvSpPr txBox="1"/>
          <p:nvPr/>
        </p:nvSpPr>
        <p:spPr>
          <a:xfrm>
            <a:off x="1216378" y="5881423"/>
            <a:ext cx="1362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Figure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3.6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925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8" grpId="0"/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24940" y="484409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4940" y="900923"/>
            <a:ext cx="10394965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(2) Therefore, the CDF of (X,Y ) is,</a:t>
            </a:r>
          </a:p>
        </p:txBody>
      </p:sp>
      <p:pic>
        <p:nvPicPr>
          <p:cNvPr id="39" name="Picture 887845"/>
          <p:cNvPicPr/>
          <p:nvPr/>
        </p:nvPicPr>
        <p:blipFill>
          <a:blip r:embed="rId3"/>
          <a:stretch>
            <a:fillRect/>
          </a:stretch>
        </p:blipFill>
        <p:spPr>
          <a:xfrm>
            <a:off x="3218125" y="1629154"/>
            <a:ext cx="5281932" cy="753438"/>
          </a:xfrm>
          <a:prstGeom prst="rect">
            <a:avLst/>
          </a:prstGeom>
        </p:spPr>
      </p:pic>
      <p:pic>
        <p:nvPicPr>
          <p:cNvPr id="40" name="Picture 887846"/>
          <p:cNvPicPr/>
          <p:nvPr/>
        </p:nvPicPr>
        <p:blipFill>
          <a:blip r:embed="rId4"/>
          <a:stretch>
            <a:fillRect/>
          </a:stretch>
        </p:blipFill>
        <p:spPr>
          <a:xfrm>
            <a:off x="2894449" y="2808107"/>
            <a:ext cx="4911319" cy="388504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F2E8788-5975-41DF-BCFC-AC14455E9CBE}"/>
              </a:ext>
            </a:extLst>
          </p:cNvPr>
          <p:cNvSpPr txBox="1"/>
          <p:nvPr/>
        </p:nvSpPr>
        <p:spPr>
          <a:xfrm>
            <a:off x="4112339" y="6293039"/>
            <a:ext cx="1362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Figure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3.7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0512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16200000" flipV="1">
            <a:off x="-2489201" y="2408238"/>
            <a:ext cx="6259513" cy="1443038"/>
          </a:xfrm>
          <a:custGeom>
            <a:avLst/>
            <a:gdLst>
              <a:gd name="connsiteX0" fmla="*/ 6260239 w 6260239"/>
              <a:gd name="connsiteY0" fmla="*/ 1443042 h 1443042"/>
              <a:gd name="connsiteX1" fmla="*/ 6260239 w 6260239"/>
              <a:gd name="connsiteY1" fmla="*/ 1370077 h 1443042"/>
              <a:gd name="connsiteX2" fmla="*/ 3239468 w 6260239"/>
              <a:gd name="connsiteY2" fmla="*/ 0 h 1443042"/>
              <a:gd name="connsiteX3" fmla="*/ 0 w 6260239"/>
              <a:gd name="connsiteY3" fmla="*/ 1443042 h 14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0239" h="1443042">
                <a:moveTo>
                  <a:pt x="6260239" y="1443042"/>
                </a:moveTo>
                <a:lnTo>
                  <a:pt x="6260239" y="1370077"/>
                </a:lnTo>
                <a:lnTo>
                  <a:pt x="3239468" y="0"/>
                </a:lnTo>
                <a:lnTo>
                  <a:pt x="0" y="144304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</a:endParaRPr>
          </a:p>
        </p:txBody>
      </p:sp>
      <p:sp>
        <p:nvSpPr>
          <p:cNvPr id="27" name="任意多边形 26"/>
          <p:cNvSpPr/>
          <p:nvPr/>
        </p:nvSpPr>
        <p:spPr>
          <a:xfrm rot="16200000" flipV="1">
            <a:off x="-2557463" y="2938463"/>
            <a:ext cx="6396037" cy="1443038"/>
          </a:xfrm>
          <a:custGeom>
            <a:avLst/>
            <a:gdLst>
              <a:gd name="connsiteX0" fmla="*/ 6396518 w 6396518"/>
              <a:gd name="connsiteY0" fmla="*/ 1443041 h 1443041"/>
              <a:gd name="connsiteX1" fmla="*/ 3214875 w 6396518"/>
              <a:gd name="connsiteY1" fmla="*/ 0 h 1443041"/>
              <a:gd name="connsiteX2" fmla="*/ 0 w 6396518"/>
              <a:gd name="connsiteY2" fmla="*/ 1432086 h 1443041"/>
              <a:gd name="connsiteX3" fmla="*/ 0 w 6396518"/>
              <a:gd name="connsiteY3" fmla="*/ 1443041 h 144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518" h="1443041">
                <a:moveTo>
                  <a:pt x="6396518" y="1443041"/>
                </a:moveTo>
                <a:lnTo>
                  <a:pt x="3214875" y="0"/>
                </a:lnTo>
                <a:lnTo>
                  <a:pt x="0" y="1432086"/>
                </a:lnTo>
                <a:lnTo>
                  <a:pt x="0" y="1443041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rot="16200000" flipV="1">
            <a:off x="-529431" y="638969"/>
            <a:ext cx="2419350" cy="1103312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362075" y="457571"/>
            <a:ext cx="8906413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tx2"/>
                </a:solidFill>
                <a:latin typeface="+mn-ea"/>
                <a:ea typeface="+mn-ea"/>
                <a:cs typeface="+mn-ea"/>
              </a:rPr>
              <a:t>Chapter 3      Multivariate Probability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tx2"/>
                </a:solidFill>
                <a:latin typeface="+mn-ea"/>
                <a:ea typeface="+mn-ea"/>
                <a:cs typeface="+mn-ea"/>
              </a:rPr>
              <a:t>                      Distributions</a:t>
            </a: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1571626" y="1748008"/>
            <a:ext cx="9346763" cy="20899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10009726" y="6493032"/>
            <a:ext cx="1730375" cy="27146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</a:endParaRPr>
          </a:p>
        </p:txBody>
      </p:sp>
      <p:sp>
        <p:nvSpPr>
          <p:cNvPr id="33" name="任意多边形 32"/>
          <p:cNvSpPr/>
          <p:nvPr/>
        </p:nvSpPr>
        <p:spPr>
          <a:xfrm rot="2700000">
            <a:off x="11716544" y="3017044"/>
            <a:ext cx="950913" cy="949325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5" name="文本框 9"/>
          <p:cNvSpPr txBox="1">
            <a:spLocks noChangeArrowheads="1"/>
          </p:cNvSpPr>
          <p:nvPr/>
        </p:nvSpPr>
        <p:spPr bwMode="auto">
          <a:xfrm>
            <a:off x="2628642" y="2296650"/>
            <a:ext cx="47420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Adobe 仿宋 Std R" panose="02020400000000000000" pitchFamily="18" charset="-122"/>
                <a:ea typeface="Adobe 仿宋 Std R" panose="02020400000000000000" pitchFamily="18" charset="-122"/>
                <a:cs typeface="+mn-ea"/>
              </a:rPr>
              <a:t>3.1	Bivariate Distributions </a:t>
            </a:r>
            <a:endParaRPr lang="zh-CN" altLang="en-US" sz="2800" dirty="0">
              <a:latin typeface="Adobe 仿宋 Std R" panose="02020400000000000000" pitchFamily="18" charset="-122"/>
              <a:ea typeface="Adobe 仿宋 Std R" panose="02020400000000000000" pitchFamily="18" charset="-122"/>
              <a:cs typeface="+mn-ea"/>
            </a:endParaRPr>
          </a:p>
        </p:txBody>
      </p:sp>
      <p:sp>
        <p:nvSpPr>
          <p:cNvPr id="18" name="文本框 9"/>
          <p:cNvSpPr txBox="1">
            <a:spLocks noChangeArrowheads="1"/>
          </p:cNvSpPr>
          <p:nvPr/>
        </p:nvSpPr>
        <p:spPr bwMode="auto">
          <a:xfrm>
            <a:off x="2628642" y="3057815"/>
            <a:ext cx="46666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Adobe 仿宋 Std R" panose="02020400000000000000" pitchFamily="18" charset="-122"/>
                <a:ea typeface="Adobe 仿宋 Std R" panose="02020400000000000000" pitchFamily="18" charset="-122"/>
                <a:cs typeface="+mn-ea"/>
              </a:rPr>
              <a:t>3.2	Marginal Distributions</a:t>
            </a:r>
            <a:endParaRPr lang="zh-CN" altLang="en-US" sz="2800" dirty="0">
              <a:latin typeface="Adobe 仿宋 Std R" panose="02020400000000000000" pitchFamily="18" charset="-122"/>
              <a:ea typeface="Adobe 仿宋 Std R" panose="02020400000000000000" pitchFamily="18" charset="-122"/>
              <a:cs typeface="+mn-ea"/>
            </a:endParaRPr>
          </a:p>
        </p:txBody>
      </p:sp>
      <p:sp>
        <p:nvSpPr>
          <p:cNvPr id="19" name="文本框 9"/>
          <p:cNvSpPr txBox="1">
            <a:spLocks noChangeArrowheads="1"/>
          </p:cNvSpPr>
          <p:nvPr/>
        </p:nvSpPr>
        <p:spPr bwMode="auto">
          <a:xfrm>
            <a:off x="2628642" y="3799887"/>
            <a:ext cx="51619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Adobe 仿宋 Std R" panose="02020400000000000000" pitchFamily="18" charset="-122"/>
                <a:ea typeface="Adobe 仿宋 Std R" panose="02020400000000000000" pitchFamily="18" charset="-122"/>
                <a:cs typeface="+mn-ea"/>
              </a:rPr>
              <a:t>3.3	Conditional Distributions </a:t>
            </a:r>
            <a:endParaRPr lang="zh-CN" altLang="en-US" sz="2800" dirty="0">
              <a:latin typeface="Adobe 仿宋 Std R" panose="02020400000000000000" pitchFamily="18" charset="-122"/>
              <a:ea typeface="Adobe 仿宋 Std R" panose="02020400000000000000" pitchFamily="18" charset="-122"/>
              <a:cs typeface="+mn-ea"/>
            </a:endParaRPr>
          </a:p>
        </p:txBody>
      </p:sp>
      <p:sp>
        <p:nvSpPr>
          <p:cNvPr id="20" name="文本框 9"/>
          <p:cNvSpPr txBox="1">
            <a:spLocks noChangeArrowheads="1"/>
          </p:cNvSpPr>
          <p:nvPr/>
        </p:nvSpPr>
        <p:spPr bwMode="auto">
          <a:xfrm>
            <a:off x="2628642" y="4599689"/>
            <a:ext cx="60901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Adobe 仿宋 Std R" panose="02020400000000000000" pitchFamily="18" charset="-122"/>
                <a:ea typeface="Adobe 仿宋 Std R" panose="02020400000000000000" pitchFamily="18" charset="-122"/>
                <a:cs typeface="+mn-ea"/>
              </a:rPr>
              <a:t>3.4	Independent Random Variables</a:t>
            </a:r>
            <a:endParaRPr lang="zh-CN" altLang="en-US" sz="2800" dirty="0">
              <a:latin typeface="Adobe 仿宋 Std R" panose="02020400000000000000" pitchFamily="18" charset="-122"/>
              <a:ea typeface="Adobe 仿宋 Std R" panose="02020400000000000000" pitchFamily="18" charset="-122"/>
              <a:cs typeface="+mn-ea"/>
            </a:endParaRPr>
          </a:p>
        </p:txBody>
      </p:sp>
      <p:sp>
        <p:nvSpPr>
          <p:cNvPr id="21" name="文本框 9"/>
          <p:cNvSpPr txBox="1">
            <a:spLocks noChangeArrowheads="1"/>
          </p:cNvSpPr>
          <p:nvPr/>
        </p:nvSpPr>
        <p:spPr bwMode="auto">
          <a:xfrm>
            <a:off x="2628642" y="5431620"/>
            <a:ext cx="8222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Adobe 仿宋 Std R" panose="02020400000000000000" pitchFamily="18" charset="-122"/>
                <a:ea typeface="Adobe 仿宋 Std R" panose="02020400000000000000" pitchFamily="18" charset="-122"/>
                <a:cs typeface="+mn-ea"/>
              </a:rPr>
              <a:t>3.5	Functions of Two or More Random Variables</a:t>
            </a:r>
            <a:endParaRPr lang="zh-CN" altLang="en-US" sz="2800" dirty="0">
              <a:latin typeface="Adobe 仿宋 Std R" panose="02020400000000000000" pitchFamily="18" charset="-122"/>
              <a:ea typeface="Adobe 仿宋 Std R" panose="02020400000000000000" pitchFamily="18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7" grpId="0" animBg="1"/>
      <p:bldP spid="11" grpId="0"/>
      <p:bldP spid="17" grpId="0" animBg="1"/>
      <p:bldP spid="33" grpId="0" animBg="1"/>
      <p:bldP spid="15" grpId="0"/>
      <p:bldP spid="18" grpId="0"/>
      <p:bldP spid="19" grpId="0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5838" y="352897"/>
            <a:ext cx="1025770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Example 3.1.4.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Suppose that the joint PDF of X and Y is specified as follows: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5838" y="2615995"/>
            <a:ext cx="67281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arenBoth"/>
            </a:pP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determine the value of the constant c.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(2) determine the value of P(X ≥Y ).</a:t>
            </a:r>
          </a:p>
        </p:txBody>
      </p:sp>
      <p:pic>
        <p:nvPicPr>
          <p:cNvPr id="7" name="Picture 887848"/>
          <p:cNvPicPr/>
          <p:nvPr/>
        </p:nvPicPr>
        <p:blipFill>
          <a:blip r:embed="rId3"/>
          <a:stretch>
            <a:fillRect/>
          </a:stretch>
        </p:blipFill>
        <p:spPr>
          <a:xfrm>
            <a:off x="2835322" y="1427339"/>
            <a:ext cx="5072305" cy="100676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44636" y="3751992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2663" y="4695556"/>
            <a:ext cx="4160843" cy="95409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(1) The support S of (X,Y ) is sketched in the figure.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7288" y="3230492"/>
            <a:ext cx="4386259" cy="315351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BA285EAD-10AB-4329-A91D-5C5C9D83C095}"/>
              </a:ext>
            </a:extLst>
          </p:cNvPr>
          <p:cNvSpPr txBox="1"/>
          <p:nvPr/>
        </p:nvSpPr>
        <p:spPr>
          <a:xfrm>
            <a:off x="8014867" y="6365846"/>
            <a:ext cx="1362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Figure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3.8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6532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24940" y="484409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4940" y="900923"/>
            <a:ext cx="10394965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(1) Since f(</a:t>
            </a:r>
            <a:r>
              <a:rPr lang="en-US" altLang="zh-CN" sz="2800" i="1" dirty="0" err="1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= 0 outside S, it follows that</a:t>
            </a:r>
          </a:p>
        </p:txBody>
      </p:sp>
      <p:pic>
        <p:nvPicPr>
          <p:cNvPr id="6" name="Picture 887849"/>
          <p:cNvPicPr/>
          <p:nvPr/>
        </p:nvPicPr>
        <p:blipFill>
          <a:blip r:embed="rId3"/>
          <a:stretch>
            <a:fillRect/>
          </a:stretch>
        </p:blipFill>
        <p:spPr>
          <a:xfrm>
            <a:off x="1374495" y="1987080"/>
            <a:ext cx="3328160" cy="2931529"/>
          </a:xfrm>
          <a:prstGeom prst="rect">
            <a:avLst/>
          </a:prstGeom>
        </p:spPr>
      </p:pic>
      <p:pic>
        <p:nvPicPr>
          <p:cNvPr id="7" name="Picture 887855"/>
          <p:cNvPicPr/>
          <p:nvPr/>
        </p:nvPicPr>
        <p:blipFill>
          <a:blip r:embed="rId4"/>
          <a:stretch>
            <a:fillRect/>
          </a:stretch>
        </p:blipFill>
        <p:spPr>
          <a:xfrm>
            <a:off x="6647197" y="2116628"/>
            <a:ext cx="4730517" cy="3433805"/>
          </a:xfrm>
          <a:prstGeom prst="rect">
            <a:avLst/>
          </a:prstGeom>
        </p:spPr>
      </p:pic>
      <p:pic>
        <p:nvPicPr>
          <p:cNvPr id="8" name="Picture 887850"/>
          <p:cNvPicPr/>
          <p:nvPr/>
        </p:nvPicPr>
        <p:blipFill>
          <a:blip r:embed="rId5"/>
          <a:stretch>
            <a:fillRect/>
          </a:stretch>
        </p:blipFill>
        <p:spPr>
          <a:xfrm>
            <a:off x="2614008" y="4317431"/>
            <a:ext cx="4177293" cy="158734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582425" y="5288827"/>
            <a:ext cx="1097843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Thus,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5349892-BC7B-427B-A0A9-5CFB70D05027}"/>
              </a:ext>
            </a:extLst>
          </p:cNvPr>
          <p:cNvSpPr txBox="1"/>
          <p:nvPr/>
        </p:nvSpPr>
        <p:spPr>
          <a:xfrm>
            <a:off x="8030814" y="5350378"/>
            <a:ext cx="1362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Figure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3.9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0213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24940" y="484409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624940" y="900923"/>
                <a:ext cx="10394965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s-E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(2) P(X ≥ Y ) = P((X,Y ) 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s-E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𝑆</m:t>
                        </m:r>
                      </m:e>
                      <m:sub>
                        <m:r>
                          <a:rPr lang="es-E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0</m:t>
                        </m:r>
                      </m:sub>
                    </m:sSub>
                  </m:oMath>
                </a14:m>
                <a:r>
                  <a:rPr lang="es-E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</a:t>
                </a:r>
                <a:endParaRPr lang="en-US" altLang="zh-CN" sz="2800" i="1" dirty="0"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940" y="900923"/>
                <a:ext cx="10394965" cy="523212"/>
              </a:xfrm>
              <a:prstGeom prst="rect">
                <a:avLst/>
              </a:prstGeom>
              <a:blipFill rotWithShape="0">
                <a:blip r:embed="rId3"/>
                <a:stretch>
                  <a:fillRect l="-1232" t="-12791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887861"/>
          <p:cNvPicPr/>
          <p:nvPr/>
        </p:nvPicPr>
        <p:blipFill>
          <a:blip r:embed="rId4"/>
          <a:stretch>
            <a:fillRect/>
          </a:stretch>
        </p:blipFill>
        <p:spPr>
          <a:xfrm>
            <a:off x="6203164" y="2308880"/>
            <a:ext cx="4355248" cy="27258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15" y="1840649"/>
            <a:ext cx="4523110" cy="366231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18D5E68-CB2D-452A-BAB0-F79A49B37F84}"/>
              </a:ext>
            </a:extLst>
          </p:cNvPr>
          <p:cNvSpPr txBox="1"/>
          <p:nvPr/>
        </p:nvSpPr>
        <p:spPr>
          <a:xfrm>
            <a:off x="2272651" y="5596651"/>
            <a:ext cx="14121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Figure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3.10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5409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71873" y="730607"/>
            <a:ext cx="11188311" cy="132343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rPr>
              <a:t>Definition 3.1.6.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● (X,Y ) follows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bivariate uniform distribution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in a bounded region G if the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joint probability density function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is given as</a:t>
            </a:r>
            <a:endParaRPr lang="en-US" altLang="zh-CN" sz="28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571873" y="3239841"/>
                <a:ext cx="10952944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𝑆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𝐺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is the area of G.</a:t>
                </a:r>
                <a:endParaRPr lang="en-US" altLang="zh-CN" sz="28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873" y="3239841"/>
                <a:ext cx="10952944" cy="523212"/>
              </a:xfrm>
              <a:prstGeom prst="rect">
                <a:avLst/>
              </a:prstGeom>
              <a:blipFill rotWithShape="0">
                <a:blip r:embed="rId3"/>
                <a:stretch>
                  <a:fillRect l="-1169" t="-11628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466" y="2054038"/>
            <a:ext cx="4001677" cy="12923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1873" y="3897117"/>
            <a:ext cx="10952944" cy="95409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● If (X,Y ) follows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bivariate uniform distribution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in a bounded region G, then for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any </a:t>
            </a:r>
            <a:r>
              <a:rPr lang="en-US" altLang="zh-CN" sz="28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subregion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D in G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,</a:t>
            </a:r>
            <a:endParaRPr lang="en-US" altLang="zh-CN" sz="28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pic>
        <p:nvPicPr>
          <p:cNvPr id="7" name="Picture 887863"/>
          <p:cNvPicPr/>
          <p:nvPr/>
        </p:nvPicPr>
        <p:blipFill>
          <a:blip r:embed="rId5"/>
          <a:stretch>
            <a:fillRect/>
          </a:stretch>
        </p:blipFill>
        <p:spPr>
          <a:xfrm>
            <a:off x="3000924" y="4985280"/>
            <a:ext cx="6168834" cy="67824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571873" y="5797592"/>
                <a:ext cx="10952944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D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is the area of D.</a:t>
                </a:r>
                <a:endParaRPr lang="en-US" altLang="zh-CN" sz="28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873" y="5797592"/>
                <a:ext cx="10952944" cy="523212"/>
              </a:xfrm>
              <a:prstGeom prst="rect">
                <a:avLst/>
              </a:prstGeom>
              <a:blipFill rotWithShape="0">
                <a:blip r:embed="rId6"/>
                <a:stretch>
                  <a:fillRect l="-1169" t="-11628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4183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" grpId="0"/>
      <p:bldP spid="6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71873" y="730607"/>
            <a:ext cx="11188311" cy="89254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rPr>
              <a:t>Definition 3.1.7.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When the joint PDF of two random variables X and Y is of the form</a:t>
            </a:r>
            <a:endParaRPr lang="en-US" altLang="zh-CN" sz="28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3387" y="4355257"/>
            <a:ext cx="4686837" cy="1384986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it is said that X and Y have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bivariate normal distribution 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(X,Y ) ∼</a:t>
            </a:r>
          </a:p>
        </p:txBody>
      </p:sp>
      <p:pic>
        <p:nvPicPr>
          <p:cNvPr id="9" name="Picture 887864"/>
          <p:cNvPicPr/>
          <p:nvPr/>
        </p:nvPicPr>
        <p:blipFill>
          <a:blip r:embed="rId3"/>
          <a:stretch>
            <a:fillRect/>
          </a:stretch>
        </p:blipFill>
        <p:spPr>
          <a:xfrm>
            <a:off x="2664378" y="1626246"/>
            <a:ext cx="6210712" cy="2005838"/>
          </a:xfrm>
          <a:prstGeom prst="rect">
            <a:avLst/>
          </a:prstGeom>
        </p:spPr>
      </p:pic>
      <p:pic>
        <p:nvPicPr>
          <p:cNvPr id="10" name="Picture 887865"/>
          <p:cNvPicPr/>
          <p:nvPr/>
        </p:nvPicPr>
        <p:blipFill>
          <a:blip r:embed="rId4"/>
          <a:stretch>
            <a:fillRect/>
          </a:stretch>
        </p:blipFill>
        <p:spPr>
          <a:xfrm>
            <a:off x="2086376" y="5320195"/>
            <a:ext cx="2472744" cy="380643"/>
          </a:xfrm>
          <a:prstGeom prst="rect">
            <a:avLst/>
          </a:prstGeom>
        </p:spPr>
      </p:pic>
      <p:pic>
        <p:nvPicPr>
          <p:cNvPr id="11" name="Picture 887866"/>
          <p:cNvPicPr/>
          <p:nvPr/>
        </p:nvPicPr>
        <p:blipFill>
          <a:blip r:embed="rId5"/>
          <a:stretch>
            <a:fillRect/>
          </a:stretch>
        </p:blipFill>
        <p:spPr>
          <a:xfrm>
            <a:off x="7389022" y="2968116"/>
            <a:ext cx="4720214" cy="349524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2E01741-46FA-447C-8FC3-AA8854253D88}"/>
              </a:ext>
            </a:extLst>
          </p:cNvPr>
          <p:cNvSpPr txBox="1"/>
          <p:nvPr/>
        </p:nvSpPr>
        <p:spPr>
          <a:xfrm>
            <a:off x="7840695" y="6263302"/>
            <a:ext cx="143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Figure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3.11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86878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8" name="矩形 27"/>
              <p:cNvSpPr/>
              <p:nvPr/>
            </p:nvSpPr>
            <p:spPr>
              <a:xfrm>
                <a:off x="533933" y="1354151"/>
                <a:ext cx="11175062" cy="1305029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● Let X and Y have a joint CDF F(</a:t>
                </a:r>
                <a:r>
                  <a:rPr lang="en-US" altLang="zh-CN" sz="28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x,y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). The CDF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𝑥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of just the single random variable X can be derived from the joint CDF F(</a:t>
                </a:r>
                <a:r>
                  <a:rPr lang="en-US" altLang="zh-CN" sz="28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x,y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 as</a:t>
                </a:r>
              </a:p>
            </p:txBody>
          </p:sp>
        </mc:Choice>
        <mc:Fallback xmlns="">
          <p:sp>
            <p:nvSpPr>
              <p:cNvPr id="28" name="矩形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933" y="1354151"/>
                <a:ext cx="11175062" cy="1305029"/>
              </a:xfrm>
              <a:prstGeom prst="rect">
                <a:avLst/>
              </a:prstGeom>
              <a:blipFill rotWithShape="0">
                <a:blip r:embed="rId3"/>
                <a:stretch>
                  <a:fillRect l="-1146" b="-12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2" y="381545"/>
            <a:ext cx="5189976" cy="594157"/>
          </a:xfrm>
        </p:spPr>
        <p:txBody>
          <a:bodyPr/>
          <a:lstStyle/>
          <a:p>
            <a:r>
              <a:rPr lang="en-US" altLang="zh-CN" dirty="0">
                <a:solidFill>
                  <a:schemeClr val="tx2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cs typeface="+mn-ea"/>
              </a:rPr>
              <a:t>3.2	Marginal Distributions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1225038" y="2886792"/>
                <a:ext cx="10185644" cy="7439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65100" marR="569595" indent="-6350" algn="just">
                  <a:lnSpc>
                    <a:spcPct val="107000"/>
                  </a:lnSpc>
                  <a:spcAft>
                    <a:spcPts val="25"/>
                  </a:spcAft>
                </a:pP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F</a:t>
                </a:r>
                <a:r>
                  <a:rPr lang="en-US" altLang="zh-CN" sz="2800" kern="100" baseline="-25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X</a:t>
                </a:r>
                <a:r>
                  <a:rPr lang="en-US" altLang="zh-CN" sz="2800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(</a:t>
                </a: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x</a:t>
                </a:r>
                <a:r>
                  <a:rPr lang="en-US" altLang="zh-CN" sz="2800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) = </a:t>
                </a: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P</a:t>
                </a:r>
                <a:r>
                  <a:rPr lang="en-US" altLang="zh-CN" sz="2800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(</a:t>
                </a: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X </a:t>
                </a:r>
                <a:r>
                  <a:rPr lang="en-US" altLang="zh-CN" sz="2800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≤ </a:t>
                </a: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x</a:t>
                </a:r>
                <a:r>
                  <a:rPr lang="en-US" altLang="zh-CN" sz="2800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) = </a:t>
                </a: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P</a:t>
                </a:r>
                <a:r>
                  <a:rPr lang="en-US" altLang="zh-CN" sz="2800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(</a:t>
                </a: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X </a:t>
                </a:r>
                <a:r>
                  <a:rPr lang="en-US" altLang="zh-CN" sz="2800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≤ </a:t>
                </a:r>
                <a:r>
                  <a:rPr lang="en-US" altLang="zh-CN" sz="2800" i="1" kern="1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x,Y</a:t>
                </a: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 &lt; </a:t>
                </a:r>
                <a:r>
                  <a:rPr lang="en-US" altLang="zh-CN" sz="2800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+∞) = </a:t>
                </a: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F</a:t>
                </a:r>
                <a:r>
                  <a:rPr lang="en-US" altLang="zh-CN" sz="2800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(</a:t>
                </a: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x,</a:t>
                </a:r>
                <a:r>
                  <a:rPr lang="en-US" altLang="zh-CN" sz="2800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+∞) ==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800" i="1" kern="1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  <a:cs typeface="Cambria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800" i="1" kern="10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" panose="02040503050406030204" pitchFamily="18" charset="0"/>
                                <a:cs typeface="Cambria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800" kern="10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" panose="02040503050406030204" pitchFamily="18" charset="0"/>
                                <a:cs typeface="Cambria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800" i="1" kern="10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" panose="02040503050406030204" pitchFamily="18" charset="0"/>
                                <a:cs typeface="Cambria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800" i="1" kern="10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" panose="02040503050406030204" pitchFamily="18" charset="0"/>
                              </a:rPr>
                              <m:t>→+</m:t>
                            </m:r>
                            <m:r>
                              <a:rPr lang="zh-CN" altLang="en-US" sz="2800" i="1" kern="10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" panose="02040503050406030204" pitchFamily="18" charset="0"/>
                              </a:rPr>
                              <m:t>∞</m:t>
                            </m:r>
                          </m:lim>
                        </m:limLow>
                      </m:fName>
                      <m:e>
                        <m:r>
                          <m:rPr>
                            <m:nor/>
                          </m:rPr>
                          <a:rPr lang="en-US" altLang="zh-CN" sz="2800" i="1" kern="100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cs typeface="Cambria" panose="02040503050406030204" pitchFamily="18" charset="0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en-US" altLang="zh-CN" sz="2800" kern="100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cs typeface="Cambria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i="1" kern="100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cs typeface="Cambria" panose="020405030504060302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800" i="1" kern="100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cs typeface="Cambria" panose="02040503050406030204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n-US" altLang="zh-CN" sz="2800" i="1" kern="100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cs typeface="Cambria" panose="02040503050406030204" pitchFamily="18" charset="0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zh-CN" sz="2800" kern="100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cs typeface="Cambria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endParaRPr lang="zh-CN" altLang="zh-CN" sz="2800" kern="1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5038" y="2886792"/>
                <a:ext cx="10185644" cy="743986"/>
              </a:xfrm>
              <a:prstGeom prst="rect">
                <a:avLst/>
              </a:prstGeom>
              <a:blipFill rotWithShape="0">
                <a:blip r:embed="rId4"/>
                <a:stretch>
                  <a:fillRect t="-4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533933" y="3697463"/>
                <a:ext cx="11175062" cy="660686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● Similarly, the CDF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𝑦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of Y equals </a:t>
                </a: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933" y="3697463"/>
                <a:ext cx="11175062" cy="660686"/>
              </a:xfrm>
              <a:prstGeom prst="rect">
                <a:avLst/>
              </a:prstGeom>
              <a:blipFill rotWithShape="0">
                <a:blip r:embed="rId5"/>
                <a:stretch>
                  <a:fillRect l="-1146" b="-259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456735" y="4152687"/>
                <a:ext cx="8996565" cy="11791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00660" marR="203835" indent="-203835" algn="just">
                  <a:lnSpc>
                    <a:spcPct val="225000"/>
                  </a:lnSpc>
                  <a:spcAft>
                    <a:spcPts val="25"/>
                  </a:spcAft>
                </a:pP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F</a:t>
                </a:r>
                <a:r>
                  <a:rPr lang="en-US" altLang="zh-CN" sz="2800" kern="100" baseline="-25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Y</a:t>
                </a:r>
                <a:r>
                  <a:rPr lang="en-US" altLang="zh-CN" sz="2800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(</a:t>
                </a: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y</a:t>
                </a:r>
                <a:r>
                  <a:rPr lang="en-US" altLang="zh-CN" sz="2800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) = </a:t>
                </a: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P</a:t>
                </a:r>
                <a:r>
                  <a:rPr lang="en-US" altLang="zh-CN" sz="2800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(</a:t>
                </a: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Y </a:t>
                </a:r>
                <a:r>
                  <a:rPr lang="en-US" altLang="zh-CN" sz="2800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≤ </a:t>
                </a: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y</a:t>
                </a:r>
                <a:r>
                  <a:rPr lang="en-US" altLang="zh-CN" sz="2800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) = </a:t>
                </a:r>
                <a:r>
                  <a:rPr lang="en-US" altLang="zh-CN" sz="2800" i="1" kern="10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P</a:t>
                </a:r>
                <a:r>
                  <a:rPr lang="en-US" altLang="zh-CN" sz="2800" kern="10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(</a:t>
                </a: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X</a:t>
                </a:r>
                <a:r>
                  <a:rPr lang="en-US" altLang="zh-CN" sz="2800" i="1" kern="10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 </a:t>
                </a: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&lt; </a:t>
                </a:r>
                <a:r>
                  <a:rPr lang="en-US" altLang="zh-CN" sz="2800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+∞</a:t>
                </a: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,Y </a:t>
                </a:r>
                <a:r>
                  <a:rPr lang="en-US" altLang="zh-CN" sz="2800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≤ </a:t>
                </a: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y</a:t>
                </a:r>
                <a:r>
                  <a:rPr lang="en-US" altLang="zh-CN" sz="2800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) = </a:t>
                </a: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F</a:t>
                </a:r>
                <a:r>
                  <a:rPr lang="en-US" altLang="zh-CN" sz="2800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(+∞</a:t>
                </a:r>
                <a:r>
                  <a:rPr lang="en-US" altLang="zh-CN" sz="2800" i="1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,y</a:t>
                </a:r>
                <a:r>
                  <a:rPr lang="en-US" altLang="zh-CN" sz="2800" kern="1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) 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800" i="1" kern="1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  <a:cs typeface="Cambria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800" i="1" kern="10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" panose="02040503050406030204" pitchFamily="18" charset="0"/>
                                <a:cs typeface="Cambria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800" kern="10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" panose="02040503050406030204" pitchFamily="18" charset="0"/>
                                <a:cs typeface="Cambria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800" b="0" i="1" kern="100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" panose="02040503050406030204" pitchFamily="18" charset="0"/>
                                <a:cs typeface="Cambria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800" i="1" kern="10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" panose="02040503050406030204" pitchFamily="18" charset="0"/>
                              </a:rPr>
                              <m:t>→+</m:t>
                            </m:r>
                            <m:r>
                              <a:rPr lang="zh-CN" altLang="en-US" sz="2800" i="1" kern="10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" panose="02040503050406030204" pitchFamily="18" charset="0"/>
                              </a:rPr>
                              <m:t>∞</m:t>
                            </m:r>
                          </m:lim>
                        </m:limLow>
                      </m:fName>
                      <m:e>
                        <m:r>
                          <m:rPr>
                            <m:nor/>
                          </m:rPr>
                          <a:rPr lang="en-US" altLang="zh-CN" sz="2800" i="1" kern="100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cs typeface="Cambria" panose="02040503050406030204" pitchFamily="18" charset="0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en-US" altLang="zh-CN" sz="2800" kern="100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cs typeface="Cambria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i="1" kern="100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cs typeface="Cambria" panose="020405030504060302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800" i="1" kern="100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cs typeface="Cambria" panose="02040503050406030204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n-US" altLang="zh-CN" sz="2800" i="1" kern="100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cs typeface="Cambria" panose="02040503050406030204" pitchFamily="18" charset="0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zh-CN" sz="2800" kern="100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cs typeface="Cambria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endParaRPr lang="zh-CN" altLang="zh-CN" sz="2800" kern="1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6735" y="4152687"/>
                <a:ext cx="8996565" cy="1179169"/>
              </a:xfrm>
              <a:prstGeom prst="rect">
                <a:avLst/>
              </a:prstGeom>
              <a:blipFill>
                <a:blip r:embed="rId6"/>
                <a:stretch>
                  <a:fillRect l="-1423" b="-15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533933" y="5509678"/>
                <a:ext cx="11175062" cy="738656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𝐹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𝑥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𝐹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𝑦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 are also called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marginal distribution functions 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of (X,Y ). </a:t>
                </a: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933" y="5509678"/>
                <a:ext cx="11175062" cy="738656"/>
              </a:xfrm>
              <a:prstGeom prst="rect">
                <a:avLst/>
              </a:prstGeom>
              <a:blipFill rotWithShape="0">
                <a:blip r:embed="rId7"/>
                <a:stretch>
                  <a:fillRect r="-2510" b="-1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875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" grpId="0"/>
      <p:bldP spid="9" grpId="0"/>
      <p:bldP spid="4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2619" y="368513"/>
            <a:ext cx="1025770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Example 3.2.1.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Let X and Y have a joint CDF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962663" y="1250911"/>
                <a:ext cx="7951644" cy="9880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514350" indent="-514350">
                  <a:buAutoNum type="arabicParenBoth"/>
                </a:pP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Determine the constants A,B,C; 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(2) Find the marginal CDFs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𝑥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 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𝑦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.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2663" y="1250911"/>
                <a:ext cx="7951644" cy="988091"/>
              </a:xfrm>
              <a:prstGeom prst="rect">
                <a:avLst/>
              </a:prstGeom>
              <a:blipFill>
                <a:blip r:embed="rId3"/>
                <a:stretch>
                  <a:fillRect l="-1610" t="-6173" b="-129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483273" y="2286539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5363" y="2825810"/>
            <a:ext cx="6490936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(1) By the properties of F(</a:t>
            </a:r>
            <a:r>
              <a:rPr lang="en-US" altLang="zh-CN" sz="2800" i="1" dirty="0" err="1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),</a:t>
            </a:r>
          </a:p>
        </p:txBody>
      </p:sp>
      <p:pic>
        <p:nvPicPr>
          <p:cNvPr id="10" name="Picture 887868"/>
          <p:cNvPicPr/>
          <p:nvPr/>
        </p:nvPicPr>
        <p:blipFill>
          <a:blip r:embed="rId4"/>
          <a:stretch>
            <a:fillRect/>
          </a:stretch>
        </p:blipFill>
        <p:spPr>
          <a:xfrm>
            <a:off x="4634113" y="862278"/>
            <a:ext cx="3466702" cy="344187"/>
          </a:xfrm>
          <a:prstGeom prst="rect">
            <a:avLst/>
          </a:prstGeom>
        </p:spPr>
      </p:pic>
      <p:pic>
        <p:nvPicPr>
          <p:cNvPr id="11" name="Picture 887869"/>
          <p:cNvPicPr/>
          <p:nvPr/>
        </p:nvPicPr>
        <p:blipFill>
          <a:blip r:embed="rId5"/>
          <a:stretch>
            <a:fillRect/>
          </a:stretch>
        </p:blipFill>
        <p:spPr>
          <a:xfrm>
            <a:off x="8126564" y="814335"/>
            <a:ext cx="2781837" cy="440072"/>
          </a:xfrm>
          <a:prstGeom prst="rect">
            <a:avLst/>
          </a:prstGeom>
        </p:spPr>
      </p:pic>
      <p:pic>
        <p:nvPicPr>
          <p:cNvPr id="12" name="Picture 887870"/>
          <p:cNvPicPr/>
          <p:nvPr/>
        </p:nvPicPr>
        <p:blipFill>
          <a:blip r:embed="rId6"/>
          <a:stretch>
            <a:fillRect/>
          </a:stretch>
        </p:blipFill>
        <p:spPr>
          <a:xfrm>
            <a:off x="3329889" y="3349022"/>
            <a:ext cx="5028501" cy="212793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695969" y="5780195"/>
            <a:ext cx="6490936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Solve the equations, </a:t>
            </a:r>
          </a:p>
        </p:txBody>
      </p:sp>
      <p:pic>
        <p:nvPicPr>
          <p:cNvPr id="14" name="Picture 887871"/>
          <p:cNvPicPr/>
          <p:nvPr/>
        </p:nvPicPr>
        <p:blipFill>
          <a:blip r:embed="rId7"/>
          <a:stretch>
            <a:fillRect/>
          </a:stretch>
        </p:blipFill>
        <p:spPr>
          <a:xfrm>
            <a:off x="5371473" y="5764915"/>
            <a:ext cx="3210987" cy="553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79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9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24940" y="484409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4940" y="900923"/>
            <a:ext cx="10394965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s-E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(2) </a:t>
            </a:r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marginal CDF of X is</a:t>
            </a:r>
          </a:p>
        </p:txBody>
      </p:sp>
      <p:pic>
        <p:nvPicPr>
          <p:cNvPr id="6" name="Picture 887872"/>
          <p:cNvPicPr/>
          <p:nvPr/>
        </p:nvPicPr>
        <p:blipFill>
          <a:blip r:embed="rId3"/>
          <a:stretch>
            <a:fillRect/>
          </a:stretch>
        </p:blipFill>
        <p:spPr>
          <a:xfrm>
            <a:off x="2990023" y="1600646"/>
            <a:ext cx="5947916" cy="187664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4939" y="3532476"/>
            <a:ext cx="10394965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Similarly, the marginal CDF of Y is</a:t>
            </a:r>
          </a:p>
        </p:txBody>
      </p:sp>
      <p:pic>
        <p:nvPicPr>
          <p:cNvPr id="8" name="Picture 887873"/>
          <p:cNvPicPr/>
          <p:nvPr/>
        </p:nvPicPr>
        <p:blipFill>
          <a:blip r:embed="rId4"/>
          <a:stretch>
            <a:fillRect/>
          </a:stretch>
        </p:blipFill>
        <p:spPr>
          <a:xfrm>
            <a:off x="2990023" y="4387702"/>
            <a:ext cx="6179736" cy="177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95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71873" y="730607"/>
            <a:ext cx="11188311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rPr>
              <a:t>Proposition 3.2.1.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571873" y="1326328"/>
                <a:ext cx="10952944" cy="954099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If X and Y have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a discrete joint distribution 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for which the joint PF is f(</a:t>
                </a:r>
                <a:r>
                  <a:rPr lang="en-US" altLang="zh-CN" sz="28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x,y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 , then the marginal PF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𝑥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of X is</a:t>
                </a:r>
                <a:endParaRPr lang="en-US" altLang="zh-CN" sz="28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873" y="1326328"/>
                <a:ext cx="10952944" cy="954099"/>
              </a:xfrm>
              <a:prstGeom prst="rect">
                <a:avLst/>
              </a:prstGeom>
              <a:blipFill rotWithShape="0">
                <a:blip r:embed="rId3"/>
                <a:stretch>
                  <a:fillRect l="-1169" t="-7051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571873" y="3897117"/>
                <a:ext cx="10952944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Similarly, the marginal PF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𝑦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of Y is</a:t>
                </a:r>
                <a:endParaRPr lang="en-US" altLang="zh-CN" sz="28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873" y="3897117"/>
                <a:ext cx="10952944" cy="523212"/>
              </a:xfrm>
              <a:prstGeom prst="rect">
                <a:avLst/>
              </a:prstGeom>
              <a:blipFill>
                <a:blip r:embed="rId4"/>
                <a:stretch>
                  <a:fillRect l="-1169" t="-11628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2738907" y="2344613"/>
                <a:ext cx="6096000" cy="121225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739140" marR="732790" indent="-6350" algn="ctr">
                  <a:lnSpc>
                    <a:spcPct val="111000"/>
                  </a:lnSpc>
                  <a:spcAft>
                    <a:spcPts val="2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400" b="0" i="1" kern="100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i="1" kern="100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altLang="zh-CN" sz="2400" b="0" i="1" kern="100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𝑋</m:t>
                          </m:r>
                        </m:sub>
                      </m:sSub>
                      <m:r>
                        <a:rPr lang="en-US" altLang="zh-CN" sz="2400" i="1" kern="1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(</m:t>
                      </m:r>
                      <m:r>
                        <a:rPr lang="en-US" altLang="zh-CN" sz="2400" i="1" kern="1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𝑥</m:t>
                      </m:r>
                      <m:r>
                        <a:rPr lang="en-US" altLang="zh-CN" sz="2400" i="1" kern="1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) 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altLang="zh-CN" sz="2400" b="0" i="1" kern="100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</m:rPr>
                            <a:rPr lang="en-US" altLang="zh-CN" sz="2400" kern="100" dirty="0">
                              <a:solidFill>
                                <a:srgbClr val="000000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All</m:t>
                          </m:r>
                          <m:r>
                            <m:rPr>
                              <m:nor/>
                            </m:rPr>
                            <a:rPr lang="en-US" altLang="zh-CN" sz="2400" kern="100" dirty="0">
                              <a:solidFill>
                                <a:srgbClr val="000000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altLang="zh-CN" sz="2400" i="1" kern="100" dirty="0">
                              <a:solidFill>
                                <a:srgbClr val="000000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y</m:t>
                          </m:r>
                        </m:sub>
                        <m:sup/>
                        <m:e>
                          <m:r>
                            <a:rPr lang="en-US" altLang="zh-CN" sz="2400" i="1" kern="10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𝑓</m:t>
                          </m:r>
                          <m:r>
                            <a:rPr lang="en-US" altLang="zh-CN" sz="2400" i="1" kern="10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(</m:t>
                          </m:r>
                          <m:r>
                            <a:rPr lang="en-US" altLang="zh-CN" sz="2400" i="1" kern="100" dirty="0" err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𝑥</m:t>
                          </m:r>
                          <m:r>
                            <a:rPr lang="en-US" altLang="zh-CN" sz="2400" i="1" kern="100" dirty="0" err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,</m:t>
                          </m:r>
                          <m:r>
                            <a:rPr lang="en-US" altLang="zh-CN" sz="2400" i="1" kern="100" dirty="0" err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𝑦</m:t>
                          </m:r>
                          <m:r>
                            <a:rPr lang="en-US" altLang="zh-CN" sz="2400" i="1" kern="10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zh-CN" altLang="zh-CN" sz="2400" kern="100" dirty="0">
                              <a:solidFill>
                                <a:srgbClr val="000000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zh-CN" altLang="zh-CN" sz="2400" kern="1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8907" y="2344613"/>
                <a:ext cx="6096000" cy="121225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3000345" y="4567430"/>
                <a:ext cx="6096000" cy="113915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739140" marR="732790" indent="-6350" algn="ctr">
                  <a:lnSpc>
                    <a:spcPct val="111000"/>
                  </a:lnSpc>
                  <a:spcAft>
                    <a:spcPts val="2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400" b="0" i="1" kern="100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i="1" kern="100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altLang="zh-CN" sz="2400" b="0" i="1" kern="100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𝑌</m:t>
                          </m:r>
                        </m:sub>
                      </m:sSub>
                      <m:r>
                        <a:rPr lang="en-US" altLang="zh-CN" sz="2400" i="1" kern="1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(</m:t>
                      </m:r>
                      <m:r>
                        <a:rPr lang="en-US" altLang="zh-CN" sz="2400" b="0" i="1" kern="100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𝑦</m:t>
                      </m:r>
                      <m:r>
                        <a:rPr lang="en-US" altLang="zh-CN" sz="2400" i="1" kern="1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) 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altLang="zh-CN" sz="2400" b="0" i="1" kern="100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</m:rPr>
                            <a:rPr lang="en-US" altLang="zh-CN" sz="2400" kern="100" dirty="0">
                              <a:solidFill>
                                <a:srgbClr val="000000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All</m:t>
                          </m:r>
                          <m:r>
                            <m:rPr>
                              <m:nor/>
                            </m:rPr>
                            <a:rPr lang="en-US" altLang="zh-CN" sz="2400" kern="100" dirty="0">
                              <a:solidFill>
                                <a:srgbClr val="000000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altLang="zh-CN" sz="2400" b="0" i="1" kern="100" dirty="0" smtClean="0">
                              <a:solidFill>
                                <a:srgbClr val="000000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x</m:t>
                          </m:r>
                        </m:sub>
                        <m:sup/>
                        <m:e>
                          <m:r>
                            <a:rPr lang="en-US" altLang="zh-CN" sz="2400" i="1" kern="10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𝑓</m:t>
                          </m:r>
                          <m:r>
                            <a:rPr lang="en-US" altLang="zh-CN" sz="2400" i="1" kern="10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(</m:t>
                          </m:r>
                          <m:r>
                            <a:rPr lang="en-US" altLang="zh-CN" sz="2400" i="1" kern="100" dirty="0" err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𝑥</m:t>
                          </m:r>
                          <m:r>
                            <a:rPr lang="en-US" altLang="zh-CN" sz="2400" i="1" kern="100" dirty="0" err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,</m:t>
                          </m:r>
                          <m:r>
                            <a:rPr lang="en-US" altLang="zh-CN" sz="2400" i="1" kern="100" dirty="0" err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𝑦</m:t>
                          </m:r>
                          <m:r>
                            <a:rPr lang="en-US" altLang="zh-CN" sz="2400" i="1" kern="10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zh-CN" altLang="zh-CN" sz="2400" kern="100" dirty="0">
                              <a:solidFill>
                                <a:srgbClr val="000000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zh-CN" altLang="zh-CN" sz="2400" kern="1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0345" y="4567430"/>
                <a:ext cx="6096000" cy="1139158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1413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" grpId="0"/>
      <p:bldP spid="6" grpId="0"/>
      <p:bldP spid="3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5615" y="321009"/>
            <a:ext cx="102577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Example 3.2.2.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joint PF f(</a:t>
            </a:r>
            <a:r>
              <a:rPr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of X and Y is as specified in the following Table. Find the two marginal PFs.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5579" y="3721994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2343655" y="3699134"/>
                <a:ext cx="6490936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The marginal PF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sub>
                    </m:sSub>
                    <m:r>
                      <a:rPr lang="en-US" altLang="zh-CN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𝑥</m:t>
                    </m:r>
                    <m:r>
                      <a:rPr lang="en-US" altLang="zh-CN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of X is</a:t>
                </a: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655" y="3699134"/>
                <a:ext cx="6490936" cy="523212"/>
              </a:xfrm>
              <a:prstGeom prst="rect">
                <a:avLst/>
              </a:prstGeom>
              <a:blipFill rotWithShape="0">
                <a:blip r:embed="rId3"/>
                <a:stretch>
                  <a:fillRect l="-1878" t="-12791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237354" y="4528401"/>
                <a:ext cx="5898881" cy="1384986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sub>
                    </m:sSub>
                    <m:r>
                      <a:rPr lang="en-US" altLang="zh-CN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x = 1) = 0.1 + 0 + 0.1 + 0 = 0.2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(x = 2) = 0.3 + 0 + 0.1 + 0.2 = 0.6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sub>
                    </m:sSub>
                    <m:r>
                      <a:rPr lang="en-US" altLang="zh-CN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(x = 3) = 0 + 0.2 + 0 + 0 = 0.2</a:t>
                </a: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354" y="4528401"/>
                <a:ext cx="5898881" cy="1384986"/>
              </a:xfrm>
              <a:prstGeom prst="rect">
                <a:avLst/>
              </a:prstGeom>
              <a:blipFill rotWithShape="0">
                <a:blip r:embed="rId4"/>
                <a:stretch>
                  <a:fillRect t="-4846" r="-1033" b="-114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320" y="1644448"/>
            <a:ext cx="6065830" cy="20775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9955" y="4666236"/>
            <a:ext cx="4943758" cy="111044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F2F6183D-9479-4DF0-B0E9-EF14E172A11A}"/>
              </a:ext>
            </a:extLst>
          </p:cNvPr>
          <p:cNvSpPr txBox="1"/>
          <p:nvPr/>
        </p:nvSpPr>
        <p:spPr>
          <a:xfrm>
            <a:off x="9247547" y="3321884"/>
            <a:ext cx="1362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Table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C1E9CE0-208B-4FC5-8ED8-C45C941239B3}"/>
              </a:ext>
            </a:extLst>
          </p:cNvPr>
          <p:cNvSpPr txBox="1"/>
          <p:nvPr/>
        </p:nvSpPr>
        <p:spPr>
          <a:xfrm>
            <a:off x="8314634" y="5713332"/>
            <a:ext cx="1362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Table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4551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8" name="矩形 27"/>
              <p:cNvSpPr/>
              <p:nvPr/>
            </p:nvSpPr>
            <p:spPr>
              <a:xfrm>
                <a:off x="765041" y="2713724"/>
                <a:ext cx="10860901" cy="2616093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  <a:cs typeface="+mn-ea"/>
                  </a:rPr>
                  <a:t>Definition 3.1.1. 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Suppose E is a random experiment with sample space S = {e}. 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altLang="zh-CN" sz="2800" i="1" baseline="-25000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1 </m:t>
                    </m:r>
                    <m:r>
                      <a:rPr lang="en-US" altLang="zh-CN" sz="2800" i="1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r>
                      <a:rPr lang="en-US" altLang="zh-CN" sz="2800" i="1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altLang="zh-CN" sz="2800" i="1" baseline="-25000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altLang="zh-CN" sz="2800" i="1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altLang="zh-CN" sz="2800" i="1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  <m:r>
                      <a:rPr lang="en-US" altLang="zh-CN" sz="2800" i="1" dirty="0" smtClean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), </m:t>
                    </m:r>
                    <m:r>
                      <a:rPr lang="en-US" altLang="zh-CN" sz="2800" i="1" dirty="0" smtClean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altLang="zh-CN" sz="2800" i="1" baseline="-25000" dirty="0" smtClean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2 </m:t>
                    </m:r>
                    <m:r>
                      <a:rPr lang="en-US" altLang="zh-CN" sz="2800" i="1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r>
                      <a:rPr lang="en-US" altLang="zh-CN" sz="2800" i="1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altLang="zh-CN" sz="2800" i="1" baseline="-25000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altLang="zh-CN" sz="2800" i="1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altLang="zh-CN" sz="2800" i="1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  <m:r>
                      <a:rPr lang="en-US" altLang="zh-CN" sz="2800" i="1" dirty="0" smtClean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), ··· , </m:t>
                    </m:r>
                    <m:r>
                      <a:rPr lang="en-US" altLang="zh-CN" sz="2800" i="1" dirty="0" err="1" smtClean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altLang="zh-CN" sz="2800" i="1" baseline="-25000" dirty="0" err="1" smtClean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n-US" altLang="zh-CN" sz="2800" i="1" baseline="-25000" dirty="0" smtClean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zh-CN" sz="2800" i="1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r>
                      <a:rPr lang="en-US" altLang="zh-CN" sz="2800" i="1" dirty="0" err="1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altLang="zh-CN" sz="2800" i="1" baseline="-25000" dirty="0" err="1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n-US" altLang="zh-CN" sz="2800" i="1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altLang="zh-CN" sz="2800" i="1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  <m:r>
                      <a:rPr lang="en-US" altLang="zh-CN" sz="2800" i="1" dirty="0" smtClean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are random variables defined on S. </a:t>
                </a:r>
              </a:p>
              <a:p>
                <a:endParaRPr lang="en-US" altLang="zh-CN" sz="2800" dirty="0">
                  <a:solidFill>
                    <a:srgbClr val="646464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altLang="zh-CN" sz="2800" i="1" dirty="0" smtClean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altLang="zh-CN" sz="2800" i="1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altLang="zh-CN" sz="2800" i="1" baseline="-25000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altLang="zh-CN" sz="2800" i="1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2800" i="1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altLang="zh-CN" sz="2800" i="1" baseline="-25000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altLang="zh-CN" sz="2800" i="1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,··· ,</m:t>
                    </m:r>
                    <m:r>
                      <a:rPr lang="en-US" altLang="zh-CN" sz="2800" i="1" dirty="0" err="1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altLang="zh-CN" sz="2800" i="1" baseline="-25000" dirty="0" err="1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n-US" altLang="zh-CN" sz="2800" i="1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is called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an n-dimensional random variable 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or </a:t>
                </a:r>
              </a:p>
              <a:p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n-dimensional random vector.</a:t>
                </a:r>
              </a:p>
            </p:txBody>
          </p:sp>
        </mc:Choice>
        <mc:Fallback xmlns="">
          <p:sp>
            <p:nvSpPr>
              <p:cNvPr id="28" name="矩形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041" y="2713724"/>
                <a:ext cx="10860901" cy="2616093"/>
              </a:xfrm>
              <a:prstGeom prst="rect">
                <a:avLst/>
              </a:prstGeom>
              <a:blipFill rotWithShape="0">
                <a:blip r:embed="rId3"/>
                <a:stretch>
                  <a:fillRect l="-1122" t="-1865" r="-673" b="-5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2" y="381545"/>
            <a:ext cx="5189976" cy="594157"/>
          </a:xfrm>
        </p:spPr>
        <p:txBody>
          <a:bodyPr/>
          <a:lstStyle/>
          <a:p>
            <a:r>
              <a:rPr lang="en-US" altLang="zh-CN" dirty="0">
                <a:solidFill>
                  <a:schemeClr val="tx2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cs typeface="+mn-ea"/>
              </a:rPr>
              <a:t>3.1	Bivariate Distributions</a:t>
            </a:r>
          </a:p>
        </p:txBody>
      </p:sp>
      <p:sp>
        <p:nvSpPr>
          <p:cNvPr id="13" name="矩形 12"/>
          <p:cNvSpPr/>
          <p:nvPr/>
        </p:nvSpPr>
        <p:spPr>
          <a:xfrm>
            <a:off x="765042" y="1152220"/>
            <a:ext cx="10109960" cy="1384986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In some studies, it is not only interesting to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study the behavior of each variable individually,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but also to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investigate the relationship between them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.</a:t>
            </a:r>
          </a:p>
        </p:txBody>
      </p:sp>
      <p:sp>
        <p:nvSpPr>
          <p:cNvPr id="14" name="矩形 13"/>
          <p:cNvSpPr/>
          <p:nvPr/>
        </p:nvSpPr>
        <p:spPr>
          <a:xfrm>
            <a:off x="765042" y="5682853"/>
            <a:ext cx="10109960" cy="83098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We will focus on two dimensional random variables and most of the results can be extended to the n-dimensional case.</a:t>
            </a:r>
          </a:p>
        </p:txBody>
      </p:sp>
    </p:spTree>
    <p:extLst>
      <p:ext uri="{BB962C8B-B14F-4D97-AF65-F5344CB8AC3E}">
        <p14:creationId xmlns:p14="http://schemas.microsoft.com/office/powerpoint/2010/main" val="130923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3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24940" y="773586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624940" y="1292206"/>
                <a:ext cx="10394965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The marginal PF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zh-CN" altLang="en-US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  <m:r>
                      <a:rPr lang="zh-CN" altLang="en-US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  <m:r>
                      <a:rPr lang="en-US" altLang="zh-CN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𝑦</m:t>
                    </m:r>
                    <m:r>
                      <a:rPr lang="en-US" altLang="zh-CN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 </m:t>
                    </m:r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of Y is</a:t>
                </a: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940" y="1292206"/>
                <a:ext cx="10394965" cy="523212"/>
              </a:xfrm>
              <a:prstGeom prst="rect">
                <a:avLst/>
              </a:prstGeom>
              <a:blipFill rotWithShape="0">
                <a:blip r:embed="rId3"/>
                <a:stretch>
                  <a:fillRect l="-1232" t="-12791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3471815" y="2074728"/>
                <a:ext cx="4979516" cy="1815874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s-E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(y = 1) = 0.1 + 0.3 + 0 = 0.4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  <m:r>
                      <a:rPr lang="en-US" altLang="zh-CN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s-E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(y = 2) = 0 + 0 + 0.2 = 0.2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  <m:r>
                      <a:rPr lang="en-US" altLang="zh-CN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s-E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(y = 3) = 0.1 + 0.1 + 0 = 0.2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  <m:r>
                      <a:rPr lang="en-US" altLang="zh-CN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s-E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(y = 4) = 0 + 0.2 + 0 = 0.2</a:t>
                </a:r>
                <a:endParaRPr lang="en-US" altLang="zh-CN" sz="2800" i="1" dirty="0"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1815" y="2074728"/>
                <a:ext cx="4979516" cy="1815874"/>
              </a:xfrm>
              <a:prstGeom prst="rect">
                <a:avLst/>
              </a:prstGeom>
              <a:blipFill rotWithShape="0">
                <a:blip r:embed="rId4"/>
                <a:stretch>
                  <a:fillRect t="-3356" r="-3676" b="-8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603" y="4409222"/>
            <a:ext cx="7349940" cy="127036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A8CB278-465A-4FF1-99B1-AC2177D1628A}"/>
              </a:ext>
            </a:extLst>
          </p:cNvPr>
          <p:cNvSpPr txBox="1"/>
          <p:nvPr/>
        </p:nvSpPr>
        <p:spPr>
          <a:xfrm>
            <a:off x="5239419" y="5684304"/>
            <a:ext cx="1362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Table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3.5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8024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22634" y="743340"/>
            <a:ext cx="10952944" cy="95409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Suppose (X,Y ) is a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bivariate continuous random variable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with probability density function f(</a:t>
            </a:r>
            <a:r>
              <a:rPr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), then</a:t>
            </a:r>
            <a:endParaRPr lang="en-US" altLang="zh-CN" sz="28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2634" y="2802201"/>
            <a:ext cx="10952944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Take derivative with respect to x to get the marginal PDF of X</a:t>
            </a:r>
            <a:endParaRPr lang="en-US" altLang="zh-CN" sz="28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pic>
        <p:nvPicPr>
          <p:cNvPr id="7" name="Picture 887874"/>
          <p:cNvPicPr/>
          <p:nvPr/>
        </p:nvPicPr>
        <p:blipFill>
          <a:blip r:embed="rId3"/>
          <a:stretch>
            <a:fillRect/>
          </a:stretch>
        </p:blipFill>
        <p:spPr>
          <a:xfrm>
            <a:off x="3198184" y="1844541"/>
            <a:ext cx="5160203" cy="747426"/>
          </a:xfrm>
          <a:prstGeom prst="rect">
            <a:avLst/>
          </a:prstGeom>
        </p:spPr>
      </p:pic>
      <p:pic>
        <p:nvPicPr>
          <p:cNvPr id="8" name="Picture 887875"/>
          <p:cNvPicPr/>
          <p:nvPr/>
        </p:nvPicPr>
        <p:blipFill>
          <a:blip r:embed="rId4"/>
          <a:stretch>
            <a:fillRect/>
          </a:stretch>
        </p:blipFill>
        <p:spPr>
          <a:xfrm>
            <a:off x="4133225" y="3535649"/>
            <a:ext cx="3290123" cy="76589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22634" y="4640410"/>
            <a:ext cx="10952944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Similarly, the marginal PDF of Y is</a:t>
            </a:r>
            <a:endParaRPr lang="en-US" altLang="zh-CN" sz="28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pic>
        <p:nvPicPr>
          <p:cNvPr id="11" name="Picture 887876"/>
          <p:cNvPicPr/>
          <p:nvPr/>
        </p:nvPicPr>
        <p:blipFill>
          <a:blip r:embed="rId5"/>
          <a:stretch>
            <a:fillRect/>
          </a:stretch>
        </p:blipFill>
        <p:spPr>
          <a:xfrm>
            <a:off x="4133225" y="5373857"/>
            <a:ext cx="3521943" cy="75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04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772432" y="519196"/>
                <a:ext cx="10257709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Example 3.2.3.</a:t>
                </a:r>
                <a:endPara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endParaRP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Suppose that (X,Y ) is uniformly distributed over the bounded region D enclosed by 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𝑦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= 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p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𝑥</m:t>
                        </m:r>
                      </m:e>
                      <m:sup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p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and line 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𝑦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= 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𝑥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. Determine the joint PDF of (X,Y ) and the marginal PDFs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𝑥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𝑦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. </a:t>
                </a:r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432" y="519196"/>
                <a:ext cx="10257709" cy="1754326"/>
              </a:xfrm>
              <a:prstGeom prst="rect">
                <a:avLst/>
              </a:prstGeom>
              <a:blipFill rotWithShape="0">
                <a:blip r:embed="rId3"/>
                <a:stretch>
                  <a:fillRect l="-1249" t="-2778" r="-535" b="-8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556487" y="2340181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6725" y="2952768"/>
            <a:ext cx="6490936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area of region D is</a:t>
            </a:r>
          </a:p>
        </p:txBody>
      </p:sp>
      <p:sp>
        <p:nvSpPr>
          <p:cNvPr id="13" name="矩形 12"/>
          <p:cNvSpPr/>
          <p:nvPr/>
        </p:nvSpPr>
        <p:spPr>
          <a:xfrm>
            <a:off x="1310671" y="4370829"/>
            <a:ext cx="5898881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joint PDF of (X,Y) is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466" y="2593577"/>
            <a:ext cx="3716052" cy="3287865"/>
          </a:xfrm>
          <a:prstGeom prst="rect">
            <a:avLst/>
          </a:prstGeom>
        </p:spPr>
      </p:pic>
      <p:pic>
        <p:nvPicPr>
          <p:cNvPr id="10" name="Picture 887877"/>
          <p:cNvPicPr/>
          <p:nvPr/>
        </p:nvPicPr>
        <p:blipFill>
          <a:blip r:embed="rId5"/>
          <a:stretch>
            <a:fillRect/>
          </a:stretch>
        </p:blipFill>
        <p:spPr>
          <a:xfrm>
            <a:off x="3487598" y="3563965"/>
            <a:ext cx="3029111" cy="67354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1898780" y="5070011"/>
                <a:ext cx="5898881" cy="1053485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𝑓</m:t>
                      </m:r>
                      <m:d>
                        <m:dPr>
                          <m:ctrlPr>
                            <a:rPr lang="en-US" altLang="zh-CN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dPr>
                        <m:e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𝑥</m:t>
                          </m:r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,</m:t>
                          </m:r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𝑦</m:t>
                          </m:r>
                        </m:e>
                      </m:d>
                      <m:r>
                        <a:rPr lang="en-US" altLang="zh-CN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altLang="zh-CN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</m:ctrlPr>
                            </m:eqArrPr>
                            <m:e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6,    </m:t>
                              </m:r>
                              <m:sSup>
                                <m:sSupPr>
                                  <m:ctrlPr>
                                    <a:rPr lang="en-US" altLang="zh-CN" sz="2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ea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ea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ea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≤</m:t>
                              </m:r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𝑦</m:t>
                              </m:r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≤</m:t>
                              </m:r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0,     </m:t>
                              </m:r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𝑜𝑡h𝑒𝑟𝑤𝑖𝑠𝑒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altLang="zh-CN" sz="2800" i="1" dirty="0"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8780" y="5070011"/>
                <a:ext cx="5898881" cy="105348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9DAB2388-B0E5-437E-9C83-240814BF712E}"/>
              </a:ext>
            </a:extLst>
          </p:cNvPr>
          <p:cNvSpPr txBox="1"/>
          <p:nvPr/>
        </p:nvSpPr>
        <p:spPr>
          <a:xfrm>
            <a:off x="8859287" y="5923441"/>
            <a:ext cx="143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Figure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3.12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2734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3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24940" y="773586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624940" y="1292206"/>
                <a:ext cx="10394965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●We determine first the marginal PDF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𝑥</m:t>
                    </m:r>
                    <m:r>
                      <a:rPr lang="en-US" altLang="zh-CN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of X.</a:t>
                </a: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940" y="1292206"/>
                <a:ext cx="10394965" cy="523212"/>
              </a:xfrm>
              <a:prstGeom prst="rect">
                <a:avLst/>
              </a:prstGeom>
              <a:blipFill rotWithShape="0">
                <a:blip r:embed="rId3"/>
                <a:stretch>
                  <a:fillRect l="-1232" t="-13953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362855" y="1872381"/>
                <a:ext cx="6051008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(1)	</m:t>
                      </m:r>
                      <m:r>
                        <a:rPr lang="en-US" altLang="zh-CN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𝐼𝑓</m:t>
                      </m:r>
                      <m:r>
                        <a:rPr lang="en-US" altLang="zh-CN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</m:t>
                      </m:r>
                      <m:r>
                        <a:rPr lang="en-US" altLang="zh-CN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𝑥</m:t>
                      </m:r>
                      <m:r>
                        <a:rPr lang="en-US" altLang="zh-CN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&lt; 0 </m:t>
                      </m:r>
                      <m:r>
                        <a:rPr lang="en-US" altLang="zh-CN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𝑜𝑟</m:t>
                      </m:r>
                      <m:r>
                        <a:rPr lang="en-US" altLang="zh-CN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</m:t>
                      </m:r>
                      <m:r>
                        <a:rPr lang="en-US" altLang="zh-CN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𝑥</m:t>
                      </m:r>
                      <m:r>
                        <a:rPr lang="en-US" altLang="zh-CN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&gt; 1,</m:t>
                      </m:r>
                      <m:sSub>
                        <m:sSubPr>
                          <m:ctrlPr>
                            <a:rPr lang="en-US" altLang="zh-CN" sz="28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𝑓</m:t>
                          </m:r>
                        </m:e>
                        <m:sub>
                          <m:r>
                            <a:rPr lang="en-US" altLang="zh-CN" sz="28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1</m:t>
                          </m:r>
                        </m:sub>
                      </m:sSub>
                      <m:r>
                        <a:rPr lang="en-U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(</m:t>
                      </m:r>
                      <m:r>
                        <a:rPr lang="en-U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𝑥</m:t>
                      </m:r>
                      <m:r>
                        <a:rPr lang="en-U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)= 0</m:t>
                      </m:r>
                    </m:oMath>
                  </m:oMathPara>
                </a14:m>
                <a:endParaRPr lang="en-US" altLang="zh-CN" sz="2800" i="1" dirty="0"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855" y="1872381"/>
                <a:ext cx="6051008" cy="52321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690255" y="2452556"/>
                <a:ext cx="4304942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(</m:t>
                      </m:r>
                      <m:r>
                        <a:rPr lang="en-US" altLang="zh-CN" sz="28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2</m:t>
                      </m:r>
                      <m:r>
                        <a:rPr lang="en-U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)		</m:t>
                      </m:r>
                      <m:r>
                        <a:rPr lang="en-U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𝐼𝑓</m:t>
                      </m:r>
                      <m:r>
                        <a:rPr lang="en-U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0 ≤ </m:t>
                      </m:r>
                      <m:r>
                        <a:rPr lang="en-U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𝑥</m:t>
                      </m:r>
                      <m:r>
                        <a:rPr lang="en-U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≤ 1,</m:t>
                      </m:r>
                    </m:oMath>
                  </m:oMathPara>
                </a14:m>
                <a:endParaRPr lang="en-US" altLang="zh-CN" sz="2800" i="1" dirty="0"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255" y="2452556"/>
                <a:ext cx="4304942" cy="52321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887879"/>
          <p:cNvPicPr/>
          <p:nvPr/>
        </p:nvPicPr>
        <p:blipFill>
          <a:blip r:embed="rId6"/>
          <a:stretch>
            <a:fillRect/>
          </a:stretch>
        </p:blipFill>
        <p:spPr>
          <a:xfrm>
            <a:off x="4252152" y="2509519"/>
            <a:ext cx="3844925" cy="192349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3051719" y="5013192"/>
                <a:ext cx="5898881" cy="1053485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𝑓</m:t>
                          </m:r>
                        </m:e>
                        <m:sub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altLang="zh-CN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dPr>
                        <m:e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𝑥</m:t>
                          </m:r>
                        </m:e>
                      </m:d>
                      <m:r>
                        <a:rPr lang="en-US" altLang="zh-CN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altLang="zh-CN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</m:ctrlPr>
                            </m:eqArrPr>
                            <m:e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6</m:t>
                              </m:r>
                              <m:d>
                                <m:dPr>
                                  <m:ctrlPr>
                                    <a:rPr lang="en-US" altLang="zh-CN" sz="2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ea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ea"/>
                                    </a:rPr>
                                    <m:t>𝑥</m:t>
                                  </m:r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ea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altLang="zh-CN" sz="28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+mn-ea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8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+mn-ea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8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+mn-ea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,    0≤</m:t>
                              </m:r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𝑥</m:t>
                              </m:r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≤1</m:t>
                              </m:r>
                            </m:e>
                            <m:e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0,     </m:t>
                              </m:r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𝑜𝑡h𝑒𝑟𝑤𝑖𝑠𝑒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altLang="zh-CN" sz="2800" i="1" dirty="0"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1719" y="5013192"/>
                <a:ext cx="5898881" cy="105348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690255" y="4546943"/>
                <a:ext cx="4304942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In summary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</m:oMath>
                </a14:m>
                <a:endParaRPr lang="en-US" altLang="zh-CN" sz="2800" i="1" dirty="0"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255" y="4546943"/>
                <a:ext cx="4304942" cy="523212"/>
              </a:xfrm>
              <a:prstGeom prst="rect">
                <a:avLst/>
              </a:prstGeom>
              <a:blipFill rotWithShape="0">
                <a:blip r:embed="rId8"/>
                <a:stretch>
                  <a:fillRect l="-2833" t="-12791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228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6" grpId="0"/>
      <p:bldP spid="12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24940" y="773586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624940" y="1292206"/>
                <a:ext cx="10394965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●We determine the marginal PDF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𝑦</m:t>
                    </m:r>
                    <m:r>
                      <a:rPr lang="en-US" altLang="zh-CN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of Y.</a:t>
                </a: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940" y="1292206"/>
                <a:ext cx="10394965" cy="523212"/>
              </a:xfrm>
              <a:prstGeom prst="rect">
                <a:avLst/>
              </a:prstGeom>
              <a:blipFill rotWithShape="0">
                <a:blip r:embed="rId3"/>
                <a:stretch>
                  <a:fillRect l="-1232" t="-13953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1720892" y="1929344"/>
                <a:ext cx="6782528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(1)	</m:t>
                      </m:r>
                      <m:r>
                        <a:rPr lang="es-E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	</m:t>
                      </m:r>
                      <m:r>
                        <a:rPr lang="es-E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𝐼𝑓</m:t>
                      </m:r>
                      <m:r>
                        <a:rPr lang="es-E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</m:t>
                      </m:r>
                      <m:r>
                        <a:rPr lang="es-E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𝑦</m:t>
                      </m:r>
                      <m:r>
                        <a:rPr lang="es-E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&lt; 0 </m:t>
                      </m:r>
                      <m:r>
                        <a:rPr lang="es-E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𝑜𝑟</m:t>
                      </m:r>
                      <m:r>
                        <a:rPr lang="es-E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</m:t>
                      </m:r>
                      <m:r>
                        <a:rPr lang="es-E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𝑦</m:t>
                      </m:r>
                      <m:r>
                        <a:rPr lang="es-E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&gt; 1,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𝑓</m:t>
                          </m:r>
                        </m:e>
                        <m:sub>
                          <m:r>
                            <a:rPr lang="en-US" altLang="zh-CN" sz="28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2</m:t>
                          </m:r>
                        </m:sub>
                      </m:sSub>
                      <m:r>
                        <a:rPr lang="es-E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(</m:t>
                      </m:r>
                      <m:r>
                        <a:rPr lang="es-E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𝑦</m:t>
                      </m:r>
                      <m:r>
                        <a:rPr lang="es-E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) = 0</m:t>
                      </m:r>
                    </m:oMath>
                  </m:oMathPara>
                </a14:m>
                <a:endParaRPr lang="en-US" altLang="zh-CN" sz="2800" i="1" dirty="0"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0892" y="1929344"/>
                <a:ext cx="6782528" cy="52321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1720892" y="2559675"/>
                <a:ext cx="4304942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(</m:t>
                      </m:r>
                      <m:r>
                        <a:rPr lang="en-US" altLang="zh-CN" sz="28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2</m:t>
                      </m:r>
                      <m:r>
                        <a:rPr lang="en-U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)		</m:t>
                      </m:r>
                      <m:r>
                        <a:rPr lang="en-U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𝐼𝑓</m:t>
                      </m:r>
                      <m:r>
                        <a:rPr lang="en-U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0 ≤ </m:t>
                      </m:r>
                      <m:r>
                        <a:rPr lang="en-U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𝑦</m:t>
                      </m:r>
                      <m:r>
                        <a:rPr lang="en-US" altLang="zh-CN" sz="28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≤ 1,</m:t>
                      </m:r>
                    </m:oMath>
                  </m:oMathPara>
                </a14:m>
                <a:endParaRPr lang="en-US" altLang="zh-CN" sz="2800" i="1" dirty="0"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0892" y="2559675"/>
                <a:ext cx="4304942" cy="52321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1720892" y="4246498"/>
                <a:ext cx="4304942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In summary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</m:oMath>
                </a14:m>
                <a:endParaRPr lang="en-US" altLang="zh-CN" sz="2800" i="1" dirty="0"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0892" y="4246498"/>
                <a:ext cx="4304942" cy="523212"/>
              </a:xfrm>
              <a:prstGeom prst="rect">
                <a:avLst/>
              </a:prstGeom>
              <a:blipFill rotWithShape="0">
                <a:blip r:embed="rId6"/>
                <a:stretch>
                  <a:fillRect l="-2833" t="-12941" b="-3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887881"/>
          <p:cNvPicPr/>
          <p:nvPr/>
        </p:nvPicPr>
        <p:blipFill>
          <a:blip r:embed="rId7"/>
          <a:stretch>
            <a:fillRect/>
          </a:stretch>
        </p:blipFill>
        <p:spPr>
          <a:xfrm>
            <a:off x="3873363" y="2452556"/>
            <a:ext cx="5780089" cy="326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11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6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772430" y="682348"/>
                <a:ext cx="10257709" cy="13292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Example 3.2.4.</a:t>
                </a:r>
                <a:endPara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endParaRP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Suppose X and Y have the bivariate normal distribution 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𝑋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𝑌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) ∼ 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𝑁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µ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µ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Sup>
                      <m:sSubSup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Sup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𝜎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  <m:sup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bSup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Sup>
                      <m:sSubSup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Sup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𝜎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  <m:sup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bSup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𝜌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). 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Determine the marginal PDFs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𝑥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𝑦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.</a:t>
                </a:r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430" y="682348"/>
                <a:ext cx="10257709" cy="1329210"/>
              </a:xfrm>
              <a:prstGeom prst="rect">
                <a:avLst/>
              </a:prstGeom>
              <a:blipFill rotWithShape="0">
                <a:blip r:embed="rId3"/>
                <a:stretch>
                  <a:fillRect l="-1249" t="-3670" r="-59" b="-119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556487" y="2535720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33297" y="2999930"/>
            <a:ext cx="6490936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joint PDF of (X,Y ) is of the form</a:t>
            </a:r>
          </a:p>
        </p:txBody>
      </p:sp>
      <p:pic>
        <p:nvPicPr>
          <p:cNvPr id="12" name="Picture 887882"/>
          <p:cNvPicPr/>
          <p:nvPr/>
        </p:nvPicPr>
        <p:blipFill>
          <a:blip r:embed="rId4"/>
          <a:stretch>
            <a:fillRect/>
          </a:stretch>
        </p:blipFill>
        <p:spPr>
          <a:xfrm>
            <a:off x="2942004" y="3721234"/>
            <a:ext cx="5918563" cy="200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59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24940" y="773586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4207" y="1348004"/>
            <a:ext cx="10394965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Since</a:t>
            </a:r>
          </a:p>
        </p:txBody>
      </p:sp>
      <p:pic>
        <p:nvPicPr>
          <p:cNvPr id="8" name="Picture 887883"/>
          <p:cNvPicPr/>
          <p:nvPr/>
        </p:nvPicPr>
        <p:blipFill>
          <a:blip r:embed="rId3"/>
          <a:stretch>
            <a:fillRect/>
          </a:stretch>
        </p:blipFill>
        <p:spPr>
          <a:xfrm>
            <a:off x="2732132" y="1510487"/>
            <a:ext cx="6829880" cy="191321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304207" y="3684349"/>
            <a:ext cx="10394965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marginal PDF of X is</a:t>
            </a:r>
          </a:p>
        </p:txBody>
      </p:sp>
      <p:pic>
        <p:nvPicPr>
          <p:cNvPr id="15" name="Picture 887884"/>
          <p:cNvPicPr/>
          <p:nvPr/>
        </p:nvPicPr>
        <p:blipFill>
          <a:blip r:embed="rId4"/>
          <a:stretch>
            <a:fillRect/>
          </a:stretch>
        </p:blipFill>
        <p:spPr>
          <a:xfrm>
            <a:off x="1974487" y="4430931"/>
            <a:ext cx="8789308" cy="165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903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24940" y="773586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4207" y="1348004"/>
            <a:ext cx="10394965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Set</a:t>
            </a:r>
          </a:p>
        </p:txBody>
      </p:sp>
      <p:sp>
        <p:nvSpPr>
          <p:cNvPr id="12" name="矩形 11"/>
          <p:cNvSpPr/>
          <p:nvPr/>
        </p:nvSpPr>
        <p:spPr>
          <a:xfrm>
            <a:off x="1160516" y="2207588"/>
            <a:ext cx="10394965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then</a:t>
            </a:r>
          </a:p>
        </p:txBody>
      </p:sp>
      <p:pic>
        <p:nvPicPr>
          <p:cNvPr id="7" name="Picture 887885"/>
          <p:cNvPicPr/>
          <p:nvPr/>
        </p:nvPicPr>
        <p:blipFill>
          <a:blip r:embed="rId3"/>
          <a:stretch>
            <a:fillRect/>
          </a:stretch>
        </p:blipFill>
        <p:spPr>
          <a:xfrm>
            <a:off x="2223769" y="1235243"/>
            <a:ext cx="3680642" cy="816360"/>
          </a:xfrm>
          <a:prstGeom prst="rect">
            <a:avLst/>
          </a:prstGeom>
        </p:spPr>
      </p:pic>
      <p:pic>
        <p:nvPicPr>
          <p:cNvPr id="11" name="Picture 887886"/>
          <p:cNvPicPr/>
          <p:nvPr/>
        </p:nvPicPr>
        <p:blipFill>
          <a:blip r:embed="rId4"/>
          <a:stretch>
            <a:fillRect/>
          </a:stretch>
        </p:blipFill>
        <p:spPr>
          <a:xfrm>
            <a:off x="2223769" y="2513260"/>
            <a:ext cx="7790407" cy="9779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160516" y="3715669"/>
            <a:ext cx="10394965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where −∞ &lt; x &lt; ∞. It shows that</a:t>
            </a:r>
          </a:p>
        </p:txBody>
      </p:sp>
      <p:pic>
        <p:nvPicPr>
          <p:cNvPr id="14" name="Picture 887887"/>
          <p:cNvPicPr/>
          <p:nvPr/>
        </p:nvPicPr>
        <p:blipFill>
          <a:blip r:embed="rId5"/>
          <a:stretch>
            <a:fillRect/>
          </a:stretch>
        </p:blipFill>
        <p:spPr>
          <a:xfrm>
            <a:off x="6501689" y="3854270"/>
            <a:ext cx="2624077" cy="33664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160516" y="4463339"/>
            <a:ext cx="10394965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In the same way, the marginal PDF of  Y is</a:t>
            </a:r>
          </a:p>
        </p:txBody>
      </p:sp>
      <p:sp>
        <p:nvSpPr>
          <p:cNvPr id="19" name="矩形 18"/>
          <p:cNvSpPr/>
          <p:nvPr/>
        </p:nvSpPr>
        <p:spPr>
          <a:xfrm>
            <a:off x="9050482" y="3760813"/>
            <a:ext cx="434762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0B1D3EE-821D-4ADE-A92B-D588A248CE2B}"/>
                  </a:ext>
                </a:extLst>
              </p:cNvPr>
              <p:cNvSpPr txBox="1"/>
              <p:nvPr/>
            </p:nvSpPr>
            <p:spPr>
              <a:xfrm>
                <a:off x="1431002" y="5165865"/>
                <a:ext cx="8054242" cy="9337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  <m:sSub>
                      <m:sSub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d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</m:d>
                    <m:r>
                      <a:rPr lang="en-US" altLang="zh-CN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=</m:t>
                    </m:r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2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𝜋</m:t>
                            </m:r>
                          </m:e>
                        </m:rad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σ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2</m:t>
                            </m:r>
                          </m:sub>
                        </m:sSub>
                      </m:den>
                    </m:f>
                    <m:sSup>
                      <m:sSup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p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𝑒</m:t>
                        </m:r>
                      </m:e>
                      <m:sup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</a:rPr>
                                  <m:t>(</m:t>
                                </m:r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</a:rPr>
                                  <m:t>𝑦</m:t>
                                </m:r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</a:rPr>
                                  <m:t>− </m:t>
                                </m:r>
                                <m:sSub>
                                  <m:sSubPr>
                                    <m:ctrlPr>
                                      <a:rPr lang="en-US" altLang="zh-CN" sz="28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ea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altLang="zh-CN" sz="28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ea"/>
                                      </a:rPr>
                                      <m:t>μ</m:t>
                                    </m:r>
                                  </m:e>
                                  <m:sub>
                                    <m:r>
                                      <a:rPr lang="en-US" altLang="zh-CN" sz="28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ea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</a:rPr>
                                  <m:t> )</m:t>
                                </m:r>
                              </m:e>
                              <m:sup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2</m:t>
                            </m:r>
                            <m:sSubSup>
                              <m:sSubSup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</a:rPr>
                                </m:ctrlPr>
                              </m:sSubSupPr>
                              <m:e>
                                <m:r>
                                  <m:rPr>
                                    <m:sty m:val="p"/>
                                  </m:rPr>
                                  <a:rPr lang="el-GR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</a:rPr>
                                  <m:t>σ</m:t>
                                </m:r>
                              </m:e>
                              <m:sub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ea"/>
                                  </a:rPr>
                                  <m:t>2</m:t>
                                </m:r>
                              </m:sup>
                            </m:sSubSup>
                          </m:den>
                        </m:f>
                      </m:sup>
                    </m:sSup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, -</a:t>
                </a:r>
                <a:r>
                  <a:rPr lang="zh-CN" altLang="en-US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∞</a:t>
                </a:r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&lt;y&lt;</a:t>
                </a:r>
                <a:r>
                  <a:rPr lang="zh-CN" altLang="en-US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∞</a:t>
                </a:r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.  Y~N(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μ</m:t>
                        </m:r>
                      </m:e>
                      <m:sub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,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l-GR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σ</m:t>
                        </m:r>
                      </m:e>
                      <m:sub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  <m:sup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</a:t>
                </a:r>
                <a:endParaRPr lang="zh-CN" altLang="en-US" sz="2800" i="1" dirty="0"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30B1D3EE-821D-4ADE-A92B-D588A248CE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1002" y="5165865"/>
                <a:ext cx="8054242" cy="933717"/>
              </a:xfrm>
              <a:prstGeom prst="rect">
                <a:avLst/>
              </a:prstGeom>
              <a:blipFill rotWithShape="1">
                <a:blip r:embed="rId6"/>
                <a:stretch>
                  <a:fillRect b="-58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411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6" grpId="0"/>
      <p:bldP spid="1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54188" y="344978"/>
            <a:ext cx="11188311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rPr>
              <a:t>Remark 3.2.1.</a:t>
            </a:r>
          </a:p>
        </p:txBody>
      </p:sp>
      <p:sp>
        <p:nvSpPr>
          <p:cNvPr id="5" name="矩形 4"/>
          <p:cNvSpPr/>
          <p:nvPr/>
        </p:nvSpPr>
        <p:spPr>
          <a:xfrm>
            <a:off x="571872" y="986628"/>
            <a:ext cx="10952944" cy="3108535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marginal distributions of bivariate normal distribution are two </a:t>
            </a:r>
            <a:r>
              <a:rPr lang="en-US" altLang="zh-CN" sz="28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univariate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normal distributions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, both of them have no relation with the parameter ρ. 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In general,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given the two marginal distributions, the joint distribution can not be determined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. Further, even if the two marginal distributions are normal distributions, their joint distribution can be non-normal. For example, consider the joint PDF of (X,Y ),</a:t>
            </a:r>
            <a:endParaRPr lang="en-US" altLang="zh-CN" sz="28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872" y="5313697"/>
            <a:ext cx="10952944" cy="95409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(X,Y ) does not follow bivariate normal distribution while X ∼ N(0,1) and Y ∼ N(0,1).</a:t>
            </a:r>
            <a:endParaRPr lang="en-US" altLang="zh-CN" sz="28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pic>
        <p:nvPicPr>
          <p:cNvPr id="7" name="Picture 887890"/>
          <p:cNvPicPr/>
          <p:nvPr/>
        </p:nvPicPr>
        <p:blipFill>
          <a:blip r:embed="rId3"/>
          <a:stretch>
            <a:fillRect/>
          </a:stretch>
        </p:blipFill>
        <p:spPr>
          <a:xfrm>
            <a:off x="3165335" y="4275156"/>
            <a:ext cx="6461990" cy="85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90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381545"/>
            <a:ext cx="6262775" cy="594157"/>
          </a:xfrm>
        </p:spPr>
        <p:txBody>
          <a:bodyPr/>
          <a:lstStyle/>
          <a:p>
            <a:r>
              <a:rPr lang="en-US" altLang="zh-CN" dirty="0">
                <a:solidFill>
                  <a:schemeClr val="tx2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cs typeface="+mn-ea"/>
              </a:rPr>
              <a:t>3.3	 Conditional Distributions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533933" y="3968275"/>
                <a:ext cx="11175062" cy="1462315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Then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  <m: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|</m:t>
                        </m:r>
                        <m: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  <m:d>
                      <m:dPr>
                        <m:ctrlP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dPr>
                      <m:e>
                        <m: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𝑥</m:t>
                        </m:r>
                      </m:e>
                      <m:e>
                        <m: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is called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the conditional PF of X given Y 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. The discrete distribution whose PF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  <m: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|</m:t>
                        </m:r>
                        <m: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  <m:d>
                      <m:dPr>
                        <m:ctrlP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dPr>
                      <m:e>
                        <m: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·</m:t>
                        </m:r>
                      </m:e>
                      <m:e>
                        <m: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is called the conditional distribution of X given that Y = y.</a:t>
                </a: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933" y="3968275"/>
                <a:ext cx="11175062" cy="1462315"/>
              </a:xfrm>
              <a:prstGeom prst="rect">
                <a:avLst/>
              </a:prstGeom>
              <a:blipFill rotWithShape="0">
                <a:blip r:embed="rId3"/>
                <a:stretch>
                  <a:fillRect l="-1146" t="-5000" r="-1582" b="-104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533933" y="1216724"/>
                <a:ext cx="10257709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Definition 3.3.1.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Let X and Y have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a discrete joint distribution 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with joint PF f(</a:t>
                </a:r>
                <a:r>
                  <a:rPr lang="en-US" altLang="zh-CN" sz="28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x,y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 = P(X = </a:t>
                </a:r>
                <a:r>
                  <a:rPr lang="en-US" altLang="zh-CN" sz="28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x,Y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= y). 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(y) = P(Y = y) denote the marginal PF of Y . For each y such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(y) = P(Y = y) &gt; 0, define</a:t>
                </a:r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933" y="1216724"/>
                <a:ext cx="10257709" cy="1754326"/>
              </a:xfrm>
              <a:prstGeom prst="rect">
                <a:avLst/>
              </a:prstGeom>
              <a:blipFill rotWithShape="0">
                <a:blip r:embed="rId4"/>
                <a:stretch>
                  <a:fillRect l="-1249" t="-2787" r="-832" b="-9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533933" y="3107981"/>
                <a:ext cx="10257709" cy="7853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|</m:t>
                        </m:r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  <m:d>
                      <m:dPr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dPr>
                      <m:e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𝑥</m:t>
                        </m:r>
                      </m:e>
                      <m:e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</m:d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=</m:t>
                    </m:r>
                    <m:f>
                      <m:fPr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  <m:d>
                          <m:dPr>
                            <m:ctrlP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dPr>
                          <m:e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𝑥</m:t>
                            </m:r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,</m:t>
                            </m:r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𝑦</m:t>
                            </m:r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𝑌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dPr>
                          <m:e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𝑦</m:t>
                            </m:r>
                          </m:e>
                        </m:d>
                      </m:den>
                    </m:f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</a:t>
                </a: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933" y="3107981"/>
                <a:ext cx="10257709" cy="78534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8203842" y="5625351"/>
                <a:ext cx="3076101" cy="8024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|</m:t>
                        </m:r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sub>
                    </m:sSub>
                    <m:d>
                      <m:dPr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dPr>
                      <m:e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e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𝑥</m:t>
                        </m:r>
                      </m:e>
                    </m:d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=</m:t>
                    </m:r>
                    <m:f>
                      <m:fPr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  <m:d>
                          <m:dPr>
                            <m:ctrlP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dPr>
                          <m:e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𝑥</m:t>
                            </m:r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,</m:t>
                            </m:r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𝑦</m:t>
                            </m:r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𝑋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dPr>
                          <m:e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𝑥</m:t>
                            </m:r>
                          </m:e>
                        </m:d>
                      </m:den>
                    </m:f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</a:t>
                </a: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3842" y="5625351"/>
                <a:ext cx="3076101" cy="80246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533933" y="5735112"/>
            <a:ext cx="11175062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Similarly,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conditional PF of Y given that X = x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419895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60350" y="1127596"/>
            <a:ext cx="11188311" cy="175431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rPr>
              <a:t>Definition 3.1.2.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joint distribution function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or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joint cumulative distribution function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(joint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CDF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of two random variables (discrete or continuous) X and Y is defined by</a:t>
            </a:r>
            <a:endParaRPr lang="en-US" altLang="zh-CN" sz="28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18784" y="395975"/>
            <a:ext cx="9070670" cy="523212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We define </a:t>
            </a:r>
            <a:r>
              <a:rPr lang="en-US" altLang="zh-CN" sz="2800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CDF of bivariate random variable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as follows.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696182" y="2691932"/>
                <a:ext cx="6235617" cy="76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739140" marR="732790" indent="-6350" algn="ctr">
                  <a:lnSpc>
                    <a:spcPct val="111000"/>
                  </a:lnSpc>
                  <a:spcAft>
                    <a:spcPts val="1485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kern="100" dirty="0" smtClean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𝐹</m:t>
                      </m:r>
                      <m:r>
                        <a:rPr lang="en-US" altLang="zh-CN" sz="2800" i="1" kern="100" dirty="0" smtClean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(</m:t>
                      </m:r>
                      <m:r>
                        <a:rPr lang="en-US" altLang="zh-CN" sz="2800" i="1" kern="100" dirty="0" smtClean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𝑥</m:t>
                      </m:r>
                      <m:r>
                        <a:rPr lang="en-US" altLang="zh-CN" sz="2800" i="1" kern="100" dirty="0" smtClean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, </m:t>
                      </m:r>
                      <m:r>
                        <a:rPr lang="en-US" altLang="zh-CN" sz="2800" i="1" kern="100" dirty="0" smtClean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𝑦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) = 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𝑃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(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𝑋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 ≤ </m:t>
                      </m:r>
                      <m:r>
                        <a:rPr lang="en-US" altLang="zh-CN" sz="2800" i="1" kern="100" dirty="0" err="1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𝑥</m:t>
                      </m:r>
                      <m:r>
                        <a:rPr lang="en-US" altLang="zh-CN" sz="2800" i="1" kern="100" dirty="0" err="1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, </m:t>
                      </m:r>
                      <m:r>
                        <a:rPr lang="en-US" altLang="zh-CN" sz="2800" i="1" kern="100" dirty="0" err="1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𝑌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 ≤ 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𝑦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zh-CN" altLang="zh-CN" sz="2800" kern="100" dirty="0">
                  <a:solidFill>
                    <a:srgbClr val="646464"/>
                  </a:solidFill>
                  <a:effectLst/>
                  <a:latin typeface="Cambria Math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6182" y="2691932"/>
                <a:ext cx="6235617" cy="76296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460350" y="3214682"/>
            <a:ext cx="46751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for −∞ </a:t>
            </a:r>
            <a:r>
              <a:rPr lang="en-US" altLang="zh-CN" sz="2800" i="1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&lt; x &lt; </a:t>
            </a:r>
            <a:r>
              <a:rPr lang="en-US" altLang="zh-CN" sz="2800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∞</a:t>
            </a:r>
            <a:r>
              <a:rPr lang="en-US" altLang="zh-CN" sz="2800" i="1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,</a:t>
            </a:r>
            <a:r>
              <a:rPr lang="en-US" altLang="zh-CN" sz="2800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−∞ </a:t>
            </a:r>
            <a:r>
              <a:rPr lang="en-US" altLang="zh-CN" sz="2800" i="1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&lt; y &lt; </a:t>
            </a:r>
            <a:r>
              <a:rPr lang="en-US" altLang="zh-CN" sz="2800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∞</a:t>
            </a:r>
            <a:r>
              <a:rPr lang="en-US" altLang="zh-CN" sz="2800" i="1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.</a:t>
            </a:r>
            <a:endParaRPr lang="zh-CN" altLang="en-US" sz="2800" dirty="0">
              <a:solidFill>
                <a:srgbClr val="646464"/>
              </a:solidFill>
              <a:latin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460350" y="3915460"/>
                <a:ext cx="11095546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Similarly, the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joint distribution function of n random variables </a:t>
                </a:r>
                <a:r>
                  <a:rPr lang="en-US" altLang="zh-CN" sz="28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altLang="zh-CN" sz="2800" i="1" dirty="0" smtClean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altLang="zh-CN" sz="2800" i="1" baseline="-25000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altLang="zh-CN" sz="2800" i="1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2800" i="1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altLang="zh-CN" sz="2800" i="1" baseline="-25000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altLang="zh-CN" sz="2800" i="1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,··· ,</m:t>
                    </m:r>
                    <m:r>
                      <a:rPr lang="en-US" altLang="zh-CN" sz="2800" i="1" dirty="0" err="1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altLang="zh-CN" sz="2800" i="1" baseline="-25000" dirty="0" err="1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n-US" altLang="zh-CN" sz="2800" i="1" dirty="0" smtClean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is defined by</a:t>
                </a:r>
                <a:endParaRPr lang="zh-CN" altLang="en-US" sz="2800" dirty="0">
                  <a:solidFill>
                    <a:srgbClr val="646464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350" y="3915460"/>
                <a:ext cx="11095546" cy="954107"/>
              </a:xfrm>
              <a:prstGeom prst="rect">
                <a:avLst/>
              </a:prstGeom>
              <a:blipFill>
                <a:blip r:embed="rId4"/>
                <a:stretch>
                  <a:fillRect l="-1154" t="-6369" b="-16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218784" y="4754752"/>
                <a:ext cx="9814093" cy="9756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6350" marR="455930" indent="633095">
                  <a:lnSpc>
                    <a:spcPct val="205000"/>
                  </a:lnSpc>
                  <a:spcAft>
                    <a:spcPts val="15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kern="100" dirty="0" smtClean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𝐹</m:t>
                      </m:r>
                      <m:r>
                        <a:rPr lang="en-US" altLang="zh-CN" sz="2800" i="1" kern="100" dirty="0" smtClean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(</m:t>
                      </m:r>
                      <m:r>
                        <a:rPr lang="en-US" altLang="zh-CN" sz="2800" i="1" kern="100" dirty="0" smtClean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𝑥</m:t>
                      </m:r>
                      <m:r>
                        <a:rPr lang="en-US" altLang="zh-CN" sz="2800" i="1" kern="100" baseline="-250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1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,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𝑥</m:t>
                      </m:r>
                      <m:r>
                        <a:rPr lang="en-US" altLang="zh-CN" sz="2800" i="1" kern="100" baseline="-250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2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,··· ,</m:t>
                      </m:r>
                      <m:r>
                        <a:rPr lang="en-US" altLang="zh-CN" sz="2800" i="1" kern="100" dirty="0" err="1" smtClean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𝑥</m:t>
                      </m:r>
                      <m:r>
                        <a:rPr lang="en-US" altLang="zh-CN" sz="2800" i="1" kern="100" baseline="-25000" dirty="0" err="1" smtClean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𝑛</m:t>
                      </m:r>
                      <m:r>
                        <a:rPr lang="en-US" altLang="zh-CN" sz="2800" i="1" kern="100" dirty="0" smtClean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) 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= 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𝑃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(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𝑋</m:t>
                      </m:r>
                      <m:r>
                        <a:rPr lang="en-US" altLang="zh-CN" sz="2800" i="1" kern="100" baseline="-250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1 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≤ 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𝑥</m:t>
                      </m:r>
                      <m:r>
                        <a:rPr lang="en-US" altLang="zh-CN" sz="2800" i="1" kern="100" baseline="-250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1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,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𝑋</m:t>
                      </m:r>
                      <m:r>
                        <a:rPr lang="en-US" altLang="zh-CN" sz="2800" i="1" kern="100" baseline="-250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2 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≤ 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𝑥</m:t>
                      </m:r>
                      <m:r>
                        <a:rPr lang="en-US" altLang="zh-CN" sz="2800" i="1" kern="100" baseline="-250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2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,··· ,</m:t>
                      </m:r>
                      <m:r>
                        <a:rPr lang="en-US" altLang="zh-CN" sz="2800" i="1" kern="100" dirty="0" err="1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𝑋</m:t>
                      </m:r>
                      <m:r>
                        <a:rPr lang="en-US" altLang="zh-CN" sz="2800" i="1" kern="100" baseline="-25000" dirty="0" err="1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𝑛</m:t>
                      </m:r>
                      <m:r>
                        <a:rPr lang="en-US" altLang="zh-CN" sz="2800" i="1" kern="100" baseline="-250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 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≤ </m:t>
                      </m:r>
                      <m:r>
                        <a:rPr lang="en-US" altLang="zh-CN" sz="2800" i="1" kern="100" dirty="0" err="1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𝑥</m:t>
                      </m:r>
                      <m:r>
                        <a:rPr lang="en-US" altLang="zh-CN" sz="2800" i="1" kern="100" baseline="-25000" dirty="0" err="1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𝑛</m:t>
                      </m:r>
                      <m:r>
                        <a:rPr lang="en-US" altLang="zh-CN" sz="2800" i="1" kern="100" dirty="0">
                          <a:solidFill>
                            <a:srgbClr val="646464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" panose="02040503050406030204" pitchFamily="18" charset="0"/>
                        </a:rPr>
                        <m:t>) </m:t>
                      </m:r>
                    </m:oMath>
                  </m:oMathPara>
                </a14:m>
                <a:endParaRPr lang="en-US" altLang="zh-CN" sz="2800" kern="100" dirty="0">
                  <a:solidFill>
                    <a:srgbClr val="646464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8784" y="4754752"/>
                <a:ext cx="9814093" cy="97565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-110911" y="5546184"/>
                <a:ext cx="5968557" cy="9756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6350" marR="455930" indent="633095">
                  <a:lnSpc>
                    <a:spcPct val="205000"/>
                  </a:lnSpc>
                  <a:spcAft>
                    <a:spcPts val="15"/>
                  </a:spcAft>
                </a:pPr>
                <a:r>
                  <a:rPr lang="en-US" altLang="zh-CN" sz="2800" kern="1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for −∞ </a:t>
                </a:r>
                <a:r>
                  <a:rPr lang="en-US" altLang="zh-CN" sz="2800" i="1" kern="1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&lt; </a:t>
                </a:r>
                <a14:m>
                  <m:oMath xmlns:m="http://schemas.openxmlformats.org/officeDocument/2006/math">
                    <m:r>
                      <a:rPr lang="en-US" altLang="zh-CN" sz="2800" i="1" kern="100" dirty="0" smtClean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" panose="02040503050406030204" pitchFamily="18" charset="0"/>
                      </a:rPr>
                      <m:t>𝑥</m:t>
                    </m:r>
                    <m:r>
                      <a:rPr lang="en-US" altLang="zh-CN" sz="2800" i="1" kern="100" baseline="-25000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" panose="02040503050406030204" pitchFamily="18" charset="0"/>
                      </a:rPr>
                      <m:t>𝑖</m:t>
                    </m:r>
                    <m:r>
                      <a:rPr lang="en-US" altLang="zh-CN" sz="2800" i="1" kern="100" baseline="-25000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i="1" kern="1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&lt; </a:t>
                </a:r>
                <a:r>
                  <a:rPr lang="en-US" altLang="zh-CN" sz="2800" kern="1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∞</a:t>
                </a:r>
                <a:r>
                  <a:rPr lang="en-US" altLang="zh-CN" sz="2800" i="1" kern="1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 kern="100" dirty="0" smtClean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" panose="02040503050406030204" pitchFamily="18" charset="0"/>
                      </a:rPr>
                      <m:t>𝑖</m:t>
                    </m:r>
                    <m:r>
                      <a:rPr lang="en-US" altLang="zh-CN" sz="2800" i="1" kern="100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" panose="02040503050406030204" pitchFamily="18" charset="0"/>
                      </a:rPr>
                      <m:t> = 1,2,··· ,</m:t>
                    </m:r>
                    <m:r>
                      <a:rPr lang="en-US" altLang="zh-CN" sz="2800" i="1" kern="100" dirty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zh-CN" sz="2800" i="1" kern="1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.</a:t>
                </a:r>
                <a:endParaRPr lang="zh-CN" altLang="zh-CN" sz="2800" kern="100" dirty="0">
                  <a:solidFill>
                    <a:srgbClr val="646464"/>
                  </a:solidFill>
                  <a:latin typeface="Cambria Math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10911" y="5546184"/>
                <a:ext cx="5968557" cy="975652"/>
              </a:xfrm>
              <a:prstGeom prst="rect">
                <a:avLst/>
              </a:prstGeom>
              <a:blipFill rotWithShape="0">
                <a:blip r:embed="rId6"/>
                <a:stretch>
                  <a:fillRect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892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" grpId="0"/>
      <p:bldP spid="3" grpId="0"/>
      <p:bldP spid="11" grpId="0"/>
      <p:bldP spid="4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8188" y="1070460"/>
            <a:ext cx="1025770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Example 3.3.1.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joint PF of (X,Y ) is given in the following table. Determine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8923" y="2240739"/>
            <a:ext cx="79516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arenBoth"/>
            </a:pP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the conditional PF of X given that Y = 1; 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(2) the conditional PF of Y given that X = 2.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095" y="3472573"/>
            <a:ext cx="6802472" cy="236669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AEE2405-1C3D-4A98-AAD0-20076D0CE7AF}"/>
              </a:ext>
            </a:extLst>
          </p:cNvPr>
          <p:cNvSpPr txBox="1"/>
          <p:nvPr/>
        </p:nvSpPr>
        <p:spPr>
          <a:xfrm>
            <a:off x="4884745" y="5916939"/>
            <a:ext cx="1362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Table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3.6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4060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63683" y="403335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839388" y="839179"/>
                <a:ext cx="10394965" cy="1423651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(1) </a:t>
                </a:r>
              </a:p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       From the joint table,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(1) = P(Y = 1) = 0.4. The conditional probability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  <m:r>
                          <a:rPr lang="en-US" altLang="zh-CN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|</m:t>
                        </m:r>
                        <m:r>
                          <a:rPr lang="en-US" altLang="zh-CN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  <m:d>
                      <m:dPr>
                        <m:ctrlPr>
                          <a:rPr lang="en-US" altLang="zh-CN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dPr>
                      <m:e>
                        <m:r>
                          <a:rPr lang="en-US" altLang="zh-CN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𝑥</m:t>
                        </m:r>
                      </m:e>
                      <m:e>
                        <m:r>
                          <a:rPr lang="en-US" altLang="zh-CN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  <m:r>
                          <a:rPr lang="en-US" altLang="zh-CN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=1</m:t>
                        </m:r>
                      </m:e>
                    </m:d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that X will take a particular value x is</a:t>
                </a: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388" y="839179"/>
                <a:ext cx="10394965" cy="1423651"/>
              </a:xfrm>
              <a:prstGeom prst="rect">
                <a:avLst/>
              </a:prstGeom>
              <a:blipFill rotWithShape="0">
                <a:blip r:embed="rId3"/>
                <a:stretch>
                  <a:fillRect l="-1232" t="-4721" b="-81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839386" y="4027135"/>
            <a:ext cx="10394965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The conditional PF of X given that Y = 1 is shown in the following: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065" y="4915759"/>
            <a:ext cx="8516036" cy="13446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847" y="2387947"/>
            <a:ext cx="6721228" cy="78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027" y="3345275"/>
            <a:ext cx="9431682" cy="63289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72CB78E-0080-428B-95D2-9D3D7004D809}"/>
              </a:ext>
            </a:extLst>
          </p:cNvPr>
          <p:cNvSpPr txBox="1"/>
          <p:nvPr/>
        </p:nvSpPr>
        <p:spPr>
          <a:xfrm>
            <a:off x="5777374" y="6183639"/>
            <a:ext cx="1362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Table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3.7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8918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63683" y="403335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839388" y="839179"/>
                <a:ext cx="10394965" cy="992764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(2) From the joint table,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(2) = P(X = 2) = 0.6. The conditional probability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|</m:t>
                        </m:r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</a:t>
                </a:r>
                <a:r>
                  <a:rPr lang="en-US" altLang="zh-CN" sz="2800" i="1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y|X</a:t>
                </a:r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= 2) that Y will take a particular value y is</a:t>
                </a: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388" y="839179"/>
                <a:ext cx="10394965" cy="992764"/>
              </a:xfrm>
              <a:prstGeom prst="rect">
                <a:avLst/>
              </a:prstGeom>
              <a:blipFill rotWithShape="0">
                <a:blip r:embed="rId3"/>
                <a:stretch>
                  <a:fillRect l="-1232" t="-6748" b="-116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839385" y="4228771"/>
            <a:ext cx="10394965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The conditional PF of Y given that X = 2 is shown in the following: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315" y="4860203"/>
            <a:ext cx="7521103" cy="12535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730" y="1965983"/>
            <a:ext cx="6920213" cy="8404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91" y="2889636"/>
            <a:ext cx="5696765" cy="6003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226" y="3531747"/>
            <a:ext cx="5946493" cy="62744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1370A356-9996-45A2-9459-6D95DC2D745F}"/>
              </a:ext>
            </a:extLst>
          </p:cNvPr>
          <p:cNvSpPr txBox="1"/>
          <p:nvPr/>
        </p:nvSpPr>
        <p:spPr>
          <a:xfrm>
            <a:off x="5777374" y="6054555"/>
            <a:ext cx="1362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Table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3.8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9831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8196" y="847339"/>
            <a:ext cx="10257709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Example 3.3.2.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A shooter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shoots a target until getting two hits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. In each shot, the probability of hitting a target is p. Let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 be the number of shots to get the first hit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and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Y be the number of total shots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. Determine the joint PF of (X,Y ) and its conditional distributions.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5937" y="3294159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2449" y="3886619"/>
            <a:ext cx="10786556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(1) X takes 1,2,…, Y takes 2,3,…, and X &lt; Y . The joint PF of (X,Y ) is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4168238" y="4661785"/>
                <a:ext cx="4154979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s-E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P(X = m,Y = n)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pPr>
                      <m:e>
                        <m:r>
                          <a:rPr lang="es-E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𝑝</m:t>
                        </m:r>
                      </m:e>
                      <m:sup>
                        <m:r>
                          <a:rPr lang="es-E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pPr>
                      <m:e>
                        <m:r>
                          <a:rPr lang="es-E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𝑞</m:t>
                        </m:r>
                      </m:e>
                      <m:sup>
                        <m:r>
                          <a:rPr lang="es-E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  <m:r>
                          <a:rPr lang="es-E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−2</m:t>
                        </m:r>
                      </m:sup>
                    </m:sSup>
                  </m:oMath>
                </a14:m>
                <a:r>
                  <a:rPr lang="es-E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,</a:t>
                </a:r>
                <a:endParaRPr lang="en-US" altLang="zh-CN" sz="2800" i="1" dirty="0"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8238" y="4661785"/>
                <a:ext cx="4154979" cy="523212"/>
              </a:xfrm>
              <a:prstGeom prst="rect">
                <a:avLst/>
              </a:prstGeom>
              <a:blipFill rotWithShape="0">
                <a:blip r:embed="rId3"/>
                <a:stretch>
                  <a:fillRect l="-3084" t="-12791" r="-1468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1348839" y="5446603"/>
            <a:ext cx="7768604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pt-BR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where n = 2,3,..., m = 1,2,... ,n − 1, q = 1 − p.</a:t>
            </a:r>
            <a:endParaRPr lang="en-US" altLang="zh-CN" sz="2800" i="1" dirty="0"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4394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63683" y="403335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9388" y="839179"/>
            <a:ext cx="10394965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(2) The marginal PF of X is</a:t>
            </a:r>
          </a:p>
        </p:txBody>
      </p:sp>
      <p:sp>
        <p:nvSpPr>
          <p:cNvPr id="16" name="矩形 15"/>
          <p:cNvSpPr/>
          <p:nvPr/>
        </p:nvSpPr>
        <p:spPr>
          <a:xfrm>
            <a:off x="1492529" y="3529736"/>
            <a:ext cx="3001094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where m = 1,2,…. </a:t>
            </a:r>
          </a:p>
        </p:txBody>
      </p:sp>
      <p:pic>
        <p:nvPicPr>
          <p:cNvPr id="8" name="Picture 887899"/>
          <p:cNvPicPr/>
          <p:nvPr/>
        </p:nvPicPr>
        <p:blipFill>
          <a:blip r:embed="rId3"/>
          <a:stretch>
            <a:fillRect/>
          </a:stretch>
        </p:blipFill>
        <p:spPr>
          <a:xfrm>
            <a:off x="3700348" y="1362391"/>
            <a:ext cx="4254931" cy="216734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92529" y="4027135"/>
            <a:ext cx="10394965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marginal PF of Y is</a:t>
            </a:r>
          </a:p>
        </p:txBody>
      </p:sp>
      <p:pic>
        <p:nvPicPr>
          <p:cNvPr id="12" name="Picture 887900"/>
          <p:cNvPicPr/>
          <p:nvPr/>
        </p:nvPicPr>
        <p:blipFill>
          <a:blip r:embed="rId4"/>
          <a:stretch>
            <a:fillRect/>
          </a:stretch>
        </p:blipFill>
        <p:spPr>
          <a:xfrm>
            <a:off x="5459185" y="3975871"/>
            <a:ext cx="4246518" cy="203304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528652" y="5854635"/>
            <a:ext cx="3001094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where n = 1,2,…. </a:t>
            </a:r>
          </a:p>
        </p:txBody>
      </p:sp>
    </p:spTree>
    <p:extLst>
      <p:ext uri="{BB962C8B-B14F-4D97-AF65-F5344CB8AC3E}">
        <p14:creationId xmlns:p14="http://schemas.microsoft.com/office/powerpoint/2010/main" val="776240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6" grpId="0"/>
      <p:bldP spid="11" grpId="0"/>
      <p:bldP spid="1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8369" y="813236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4702" y="1389726"/>
            <a:ext cx="10394965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(3) The conditional PF of X given that Y = n is</a:t>
            </a:r>
          </a:p>
        </p:txBody>
      </p:sp>
      <p:sp>
        <p:nvSpPr>
          <p:cNvPr id="16" name="矩形 15"/>
          <p:cNvSpPr/>
          <p:nvPr/>
        </p:nvSpPr>
        <p:spPr>
          <a:xfrm>
            <a:off x="1492529" y="3049079"/>
            <a:ext cx="4490260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where m = 1,2,…,n-1</a:t>
            </a:r>
          </a:p>
        </p:txBody>
      </p:sp>
      <p:sp>
        <p:nvSpPr>
          <p:cNvPr id="13" name="矩形 12"/>
          <p:cNvSpPr/>
          <p:nvPr/>
        </p:nvSpPr>
        <p:spPr>
          <a:xfrm>
            <a:off x="1492529" y="5476171"/>
            <a:ext cx="4715394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where n = m+1,m+2,…. </a:t>
            </a:r>
          </a:p>
        </p:txBody>
      </p:sp>
      <p:pic>
        <p:nvPicPr>
          <p:cNvPr id="14" name="Picture 887901"/>
          <p:cNvPicPr/>
          <p:nvPr/>
        </p:nvPicPr>
        <p:blipFill>
          <a:blip r:embed="rId3"/>
          <a:stretch>
            <a:fillRect/>
          </a:stretch>
        </p:blipFill>
        <p:spPr>
          <a:xfrm>
            <a:off x="2481851" y="2027771"/>
            <a:ext cx="7001873" cy="75732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492529" y="3784797"/>
            <a:ext cx="10394965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conditional PF of Y given that X = m is</a:t>
            </a:r>
          </a:p>
        </p:txBody>
      </p:sp>
      <p:pic>
        <p:nvPicPr>
          <p:cNvPr id="17" name="Picture 887902"/>
          <p:cNvPicPr/>
          <p:nvPr/>
        </p:nvPicPr>
        <p:blipFill>
          <a:blip r:embed="rId4"/>
          <a:stretch>
            <a:fillRect/>
          </a:stretch>
        </p:blipFill>
        <p:spPr>
          <a:xfrm>
            <a:off x="2685258" y="4440002"/>
            <a:ext cx="6595061" cy="77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54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6" grpId="0"/>
      <p:bldP spid="13" grpId="0"/>
      <p:bldP spid="1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746305" y="934389"/>
                <a:ext cx="10749010" cy="21852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Definition 3.3.2.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Let X and Y have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a continuous joint distribution 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with joint PDF 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𝑓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 err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𝑥</m:t>
                    </m:r>
                    <m:r>
                      <a:rPr lang="en-US" altLang="zh-CN" sz="2800" i="1" dirty="0" err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800" i="1" dirty="0" err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𝑦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and respective </a:t>
                </a:r>
                <a:r>
                  <a:rPr lang="en-US" altLang="zh-CN" sz="28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marginals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sub>
                    </m:sSub>
                    <m:r>
                      <a:rPr lang="en-US" altLang="zh-CN" sz="28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𝑥</m:t>
                    </m:r>
                    <m:r>
                      <a:rPr lang="en-US" altLang="zh-CN" sz="28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  <m:r>
                      <a:rPr lang="en-US" altLang="zh-CN" sz="28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𝑦</m:t>
                    </m:r>
                    <m:r>
                      <a:rPr lang="en-US" altLang="zh-CN" sz="28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. Let y be a value such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𝑦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&gt; 0. Then the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conditional PDF of X given that Y = y 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is defined as follows:</a:t>
                </a:r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305" y="934389"/>
                <a:ext cx="10749010" cy="2185214"/>
              </a:xfrm>
              <a:prstGeom prst="rect">
                <a:avLst/>
              </a:prstGeom>
              <a:blipFill rotWithShape="0">
                <a:blip r:embed="rId3"/>
                <a:stretch>
                  <a:fillRect l="-1134" t="-2228" r="-1361" b="-6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746305" y="3236355"/>
                <a:ext cx="10257709" cy="7853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|</m:t>
                        </m:r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  <m:d>
                      <m:dPr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dPr>
                      <m:e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𝑥</m:t>
                        </m:r>
                      </m:e>
                      <m:e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</m:d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=</m:t>
                    </m:r>
                    <m:f>
                      <m:fPr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  <m:d>
                          <m:dPr>
                            <m:ctrlP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dPr>
                          <m:e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𝑥</m:t>
                            </m:r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,</m:t>
                            </m:r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𝑦</m:t>
                            </m:r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𝑌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dPr>
                          <m:e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𝑦</m:t>
                            </m:r>
                          </m:e>
                        </m:d>
                      </m:den>
                    </m:f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,  −</m:t>
                    </m:r>
                    <m:r>
                      <a:rPr lang="zh-CN" altLang="en-US" sz="28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∞</m:t>
                    </m:r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&lt;</m:t>
                    </m:r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𝑥</m:t>
                    </m:r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&lt;+∞</m:t>
                    </m:r>
                  </m:oMath>
                </a14:m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. 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305" y="3236355"/>
                <a:ext cx="10257709" cy="785343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746305" y="4255202"/>
            <a:ext cx="11175062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conditional PDF of Y given that X = x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can be defined in the same way.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2547625" y="5011918"/>
                <a:ext cx="6860176" cy="10040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𝑓</m:t>
                          </m:r>
                        </m:e>
                        <m:sub>
                          <m:r>
                            <a:rPr lang="en-US" altLang="zh-CN" sz="28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𝑌</m:t>
                          </m:r>
                          <m:r>
                            <a:rPr lang="en-US" altLang="zh-CN" sz="28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|</m:t>
                          </m:r>
                          <m:r>
                            <a:rPr lang="en-US" altLang="zh-CN" sz="28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𝑋</m:t>
                          </m:r>
                        </m:sub>
                      </m:sSub>
                      <m:d>
                        <m:dPr>
                          <m:ctrlPr>
                            <a:rPr lang="en-US" altLang="zh-CN" sz="28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dPr>
                        <m:e>
                          <m:r>
                            <a:rPr lang="en-US" altLang="zh-CN" sz="28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𝑦</m:t>
                          </m:r>
                        </m:e>
                        <m:e>
                          <m:r>
                            <a:rPr lang="en-US" altLang="zh-CN" sz="28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𝑥</m:t>
                          </m:r>
                        </m:e>
                      </m:d>
                      <m:r>
                        <a:rPr lang="en-US" altLang="zh-CN" sz="28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=</m:t>
                      </m:r>
                      <m:f>
                        <m:fPr>
                          <m:ctrlPr>
                            <a:rPr lang="en-US" altLang="zh-CN" sz="28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𝑓</m:t>
                          </m:r>
                          <m:d>
                            <m:dPr>
                              <m:ctrlPr>
                                <a:rPr lang="en-US" altLang="zh-CN" sz="2800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</m:ctrlPr>
                            </m:dPr>
                            <m:e>
                              <m:r>
                                <a:rPr lang="en-US" altLang="zh-CN" sz="2800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𝑥</m:t>
                              </m:r>
                              <m:r>
                                <a:rPr lang="en-US" altLang="zh-CN" sz="2800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,</m:t>
                              </m:r>
                              <m:r>
                                <a:rPr lang="en-US" altLang="zh-CN" sz="2800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𝑦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altLang="zh-CN" sz="2800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</m:ctrlPr>
                            </m:sSubPr>
                            <m:e>
                              <m:r>
                                <a:rPr lang="en-US" altLang="zh-CN" sz="2800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sz="2800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𝑋</m:t>
                              </m:r>
                            </m:sub>
                          </m:sSub>
                          <m:d>
                            <m:dPr>
                              <m:ctrlPr>
                                <a:rPr lang="en-US" altLang="zh-CN" sz="2800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</m:ctrlPr>
                            </m:dPr>
                            <m:e>
                              <m:r>
                                <a:rPr lang="en-US" altLang="zh-CN" sz="2800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𝑥</m:t>
                              </m:r>
                            </m:e>
                          </m:d>
                        </m:den>
                      </m:f>
                      <m:r>
                        <a:rPr lang="en-US" altLang="zh-CN" sz="2800" i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,−</m:t>
                      </m:r>
                      <m:r>
                        <a:rPr lang="zh-CN" altLang="en-US" sz="2800" i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∞</m:t>
                      </m:r>
                      <m:r>
                        <a:rPr lang="en-US" altLang="zh-CN" sz="2800" i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&lt;</m:t>
                      </m:r>
                      <m:r>
                        <a:rPr lang="en-US" altLang="zh-CN" sz="28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𝑦</m:t>
                      </m:r>
                      <m:r>
                        <a:rPr lang="en-US" altLang="zh-CN" sz="2800" i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&lt;+∞</m:t>
                      </m:r>
                      <m:r>
                        <a:rPr lang="en-US" altLang="zh-CN" sz="28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.</m:t>
                      </m:r>
                    </m:oMath>
                  </m:oMathPara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7625" y="5011918"/>
                <a:ext cx="6860176" cy="100405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1341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0623" y="288607"/>
            <a:ext cx="102577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Example 3.3.3.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Suppose that X and Y have a joint continuous distribution with joint PDF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0623" y="2748793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764374" y="3108319"/>
                <a:ext cx="10786556" cy="1384986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(1) </a:t>
                </a:r>
              </a:p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     (</a:t>
                </a:r>
                <a:r>
                  <a:rPr lang="en-US" altLang="zh-CN" sz="2800" i="1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</a:t>
                </a:r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 If x &lt; 0,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(x) = 0.</a:t>
                </a:r>
              </a:p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     (ii) If x ≥ 0</a:t>
                </a: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4374" y="3108319"/>
                <a:ext cx="10786556" cy="1384986"/>
              </a:xfrm>
              <a:prstGeom prst="rect">
                <a:avLst/>
              </a:prstGeom>
              <a:blipFill rotWithShape="0">
                <a:blip r:embed="rId3"/>
                <a:stretch>
                  <a:fillRect l="-1130" t="-4846" b="-114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7958646" y="3457975"/>
            <a:ext cx="2588381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pt-BR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In summary,.</a:t>
            </a:r>
            <a:endParaRPr lang="en-US" altLang="zh-CN" sz="2800" i="1" dirty="0"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169" y="1310664"/>
            <a:ext cx="3437268" cy="81976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4374" y="2145680"/>
            <a:ext cx="102577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Find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259" y="2206697"/>
            <a:ext cx="7049764" cy="4573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580" y="4100420"/>
            <a:ext cx="3249121" cy="19343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46" y="4353844"/>
            <a:ext cx="3480577" cy="79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58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9" grpId="0"/>
      <p:bldP spid="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0806" y="238764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947254" y="691898"/>
                <a:ext cx="10786556" cy="954099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(2)    (</a:t>
                </a:r>
                <a:r>
                  <a:rPr lang="en-US" altLang="zh-CN" sz="2800" i="1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</a:t>
                </a:r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 If y &lt; 0,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(y) = 0.</a:t>
                </a:r>
              </a:p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        (ii) If y ≥ 0</a:t>
                </a: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7254" y="691898"/>
                <a:ext cx="10786556" cy="954099"/>
              </a:xfrm>
              <a:prstGeom prst="rect">
                <a:avLst/>
              </a:prstGeom>
              <a:blipFill>
                <a:blip r:embed="rId3"/>
                <a:stretch>
                  <a:fillRect l="-1130" t="-7051" b="-1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1253174" y="1912233"/>
            <a:ext cx="2588381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pt-BR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In summary,.</a:t>
            </a:r>
            <a:endParaRPr lang="en-US" altLang="zh-CN" sz="2800" i="1" dirty="0"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91"/>
          <a:stretch/>
        </p:blipFill>
        <p:spPr>
          <a:xfrm>
            <a:off x="4147475" y="1267848"/>
            <a:ext cx="3597712" cy="77129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667" y="2152444"/>
            <a:ext cx="3854919" cy="96797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47254" y="2997355"/>
            <a:ext cx="10786556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(3) 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04" y="3567097"/>
            <a:ext cx="5747922" cy="9474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92" y="4674466"/>
            <a:ext cx="5340440" cy="114881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822396" y="3646142"/>
            <a:ext cx="2588381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pt-BR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Given that </a:t>
            </a:r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Y=1</a:t>
            </a:r>
            <a:r>
              <a:rPr lang="pt-BR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,</a:t>
            </a:r>
            <a:endParaRPr lang="en-US" altLang="zh-CN" sz="2800" i="1" dirty="0"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729" y="4478781"/>
            <a:ext cx="4440094" cy="104858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071" y="6097262"/>
            <a:ext cx="7581914" cy="58955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FEE9F17B-B149-4409-9D04-3D97D237310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8"/>
          <a:stretch/>
        </p:blipFill>
        <p:spPr>
          <a:xfrm>
            <a:off x="8051107" y="1267847"/>
            <a:ext cx="2503517" cy="77129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00C1C8-01B7-4157-BD1F-3B044A6E1670}"/>
              </a:ext>
            </a:extLst>
          </p:cNvPr>
          <p:cNvSpPr txBox="1"/>
          <p:nvPr/>
        </p:nvSpPr>
        <p:spPr>
          <a:xfrm>
            <a:off x="7692310" y="1432204"/>
            <a:ext cx="436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=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7289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3" grpId="0"/>
      <p:bldP spid="1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680623" y="288607"/>
                <a:ext cx="10257709" cy="18600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Example 3.3.5.</a:t>
                </a:r>
                <a:endPara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endParaRP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Suppose X and Y have the bivariate normal distribution 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𝑋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𝑌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) ∼ 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𝑁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µ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µ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Sup>
                      <m:sSubSup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Sup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𝜎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  <m:sup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bSup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Sup>
                      <m:sSubSup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Sup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𝜎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  <m:sup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bSup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𝜌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). 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Determine its conditional PDFs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d>
                          <m:dPr>
                            <m:ctrlPr>
                              <a:rPr lang="en-US" altLang="zh-CN" sz="28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dPr>
                          <m:e>
                            <m:r>
                              <a:rPr lang="en-US" altLang="zh-CN" sz="280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𝑋</m:t>
                            </m:r>
                          </m:e>
                          <m:e>
                            <m:r>
                              <a:rPr lang="en-US" altLang="zh-CN" sz="280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𝑌</m:t>
                            </m:r>
                          </m:e>
                        </m:d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 err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𝑥</m:t>
                    </m:r>
                    <m:r>
                      <a:rPr lang="en-US" altLang="zh-CN" sz="2800" i="1" dirty="0" err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|</m:t>
                    </m:r>
                    <m:r>
                      <a:rPr lang="en-US" altLang="zh-CN" sz="2800" i="1" dirty="0" err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𝑦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 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d>
                          <m:dPr>
                            <m:ctrlPr>
                              <a:rPr lang="en-US" altLang="zh-CN" sz="2800" b="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dPr>
                          <m:e>
                            <m:r>
                              <a:rPr lang="en-US" altLang="zh-CN" sz="280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𝑌</m:t>
                            </m:r>
                          </m:e>
                          <m:e>
                            <m:r>
                              <a:rPr lang="en-US" altLang="zh-CN" sz="28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𝑋</m:t>
                            </m:r>
                          </m:e>
                        </m:d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 err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𝑦</m:t>
                    </m:r>
                    <m:r>
                      <a:rPr lang="en-US" altLang="zh-CN" sz="2800" i="1" dirty="0" err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|</m:t>
                    </m:r>
                    <m:r>
                      <a:rPr lang="en-US" altLang="zh-CN" sz="2800" i="1" dirty="0" err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𝑥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).</m:t>
                    </m:r>
                  </m:oMath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623" y="288607"/>
                <a:ext cx="10257709" cy="1860061"/>
              </a:xfrm>
              <a:prstGeom prst="rect">
                <a:avLst/>
              </a:prstGeom>
              <a:blipFill rotWithShape="0">
                <a:blip r:embed="rId3"/>
                <a:stretch>
                  <a:fillRect l="-1249" t="-2623" b="-2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680623" y="2267495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60487" y="2272574"/>
            <a:ext cx="7497978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The joint PDF of (X,Y ) is of the form</a:t>
            </a:r>
          </a:p>
        </p:txBody>
      </p:sp>
      <p:sp>
        <p:nvSpPr>
          <p:cNvPr id="9" name="矩形 8"/>
          <p:cNvSpPr/>
          <p:nvPr/>
        </p:nvSpPr>
        <p:spPr>
          <a:xfrm>
            <a:off x="876565" y="4733082"/>
            <a:ext cx="5574474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and the marginal PDF of Y is</a:t>
            </a:r>
          </a:p>
        </p:txBody>
      </p:sp>
      <p:pic>
        <p:nvPicPr>
          <p:cNvPr id="12" name="Picture 887940"/>
          <p:cNvPicPr/>
          <p:nvPr/>
        </p:nvPicPr>
        <p:blipFill>
          <a:blip r:embed="rId4"/>
          <a:stretch>
            <a:fillRect/>
          </a:stretch>
        </p:blipFill>
        <p:spPr>
          <a:xfrm>
            <a:off x="2856724" y="3024615"/>
            <a:ext cx="5905501" cy="1437005"/>
          </a:xfrm>
          <a:prstGeom prst="rect">
            <a:avLst/>
          </a:prstGeom>
        </p:spPr>
      </p:pic>
      <p:pic>
        <p:nvPicPr>
          <p:cNvPr id="13" name="Picture 887941"/>
          <p:cNvPicPr/>
          <p:nvPr/>
        </p:nvPicPr>
        <p:blipFill>
          <a:blip r:embed="rId5"/>
          <a:stretch>
            <a:fillRect/>
          </a:stretch>
        </p:blipFill>
        <p:spPr>
          <a:xfrm>
            <a:off x="3329120" y="5256294"/>
            <a:ext cx="4960711" cy="711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0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84317" y="739056"/>
            <a:ext cx="10713485" cy="181587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(X,Y )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can be considered as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coordinates of a random point in the </a:t>
            </a:r>
            <a:r>
              <a:rPr lang="en-US" altLang="zh-CN" sz="28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xy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-plane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. </a:t>
            </a:r>
            <a:r>
              <a:rPr lang="en-US" altLang="zh-CN" sz="2800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F(</a:t>
            </a:r>
            <a:r>
              <a:rPr lang="en-US" altLang="zh-CN" sz="2800" dirty="0" err="1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is defined as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probability that </a:t>
            </a:r>
            <a:r>
              <a:rPr lang="en-US" altLang="zh-CN" sz="2800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random point will fall within the semi-infinite rectangle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with upper limits defined by </a:t>
            </a:r>
            <a:r>
              <a:rPr lang="en-US" altLang="zh-CN" sz="2800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 = </a:t>
            </a:r>
            <a:r>
              <a:rPr lang="en-US" altLang="zh-CN" sz="2800" dirty="0" err="1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= y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. </a:t>
            </a:r>
          </a:p>
        </p:txBody>
      </p:sp>
      <p:grpSp>
        <p:nvGrpSpPr>
          <p:cNvPr id="10" name="Group 639004"/>
          <p:cNvGrpSpPr/>
          <p:nvPr/>
        </p:nvGrpSpPr>
        <p:grpSpPr>
          <a:xfrm>
            <a:off x="3123994" y="2554930"/>
            <a:ext cx="5834129" cy="3271234"/>
            <a:chOff x="0" y="0"/>
            <a:chExt cx="2410465" cy="1738344"/>
          </a:xfrm>
        </p:grpSpPr>
        <p:sp>
          <p:nvSpPr>
            <p:cNvPr id="12" name="Shape 18181"/>
            <p:cNvSpPr/>
            <p:nvPr/>
          </p:nvSpPr>
          <p:spPr>
            <a:xfrm>
              <a:off x="0" y="824240"/>
              <a:ext cx="53996" cy="80994"/>
            </a:xfrm>
            <a:custGeom>
              <a:avLst/>
              <a:gdLst/>
              <a:ahLst/>
              <a:cxnLst/>
              <a:rect l="0" t="0" r="0" b="0"/>
              <a:pathLst>
                <a:path w="53996" h="80994">
                  <a:moveTo>
                    <a:pt x="0" y="80994"/>
                  </a:moveTo>
                  <a:lnTo>
                    <a:pt x="53996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3" name="Shape 18182"/>
            <p:cNvSpPr/>
            <p:nvPr/>
          </p:nvSpPr>
          <p:spPr>
            <a:xfrm>
              <a:off x="0" y="824240"/>
              <a:ext cx="161996" cy="242993"/>
            </a:xfrm>
            <a:custGeom>
              <a:avLst/>
              <a:gdLst/>
              <a:ahLst/>
              <a:cxnLst/>
              <a:rect l="0" t="0" r="0" b="0"/>
              <a:pathLst>
                <a:path w="161996" h="242993">
                  <a:moveTo>
                    <a:pt x="0" y="242993"/>
                  </a:moveTo>
                  <a:lnTo>
                    <a:pt x="161996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4" name="Shape 18183"/>
            <p:cNvSpPr/>
            <p:nvPr/>
          </p:nvSpPr>
          <p:spPr>
            <a:xfrm>
              <a:off x="0" y="824240"/>
              <a:ext cx="269996" cy="404993"/>
            </a:xfrm>
            <a:custGeom>
              <a:avLst/>
              <a:gdLst/>
              <a:ahLst/>
              <a:cxnLst/>
              <a:rect l="0" t="0" r="0" b="0"/>
              <a:pathLst>
                <a:path w="269996" h="404993">
                  <a:moveTo>
                    <a:pt x="0" y="404993"/>
                  </a:moveTo>
                  <a:lnTo>
                    <a:pt x="269996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5" name="Shape 18184"/>
            <p:cNvSpPr/>
            <p:nvPr/>
          </p:nvSpPr>
          <p:spPr>
            <a:xfrm>
              <a:off x="0" y="824240"/>
              <a:ext cx="377995" cy="566992"/>
            </a:xfrm>
            <a:custGeom>
              <a:avLst/>
              <a:gdLst/>
              <a:ahLst/>
              <a:cxnLst/>
              <a:rect l="0" t="0" r="0" b="0"/>
              <a:pathLst>
                <a:path w="377995" h="566992">
                  <a:moveTo>
                    <a:pt x="0" y="566992"/>
                  </a:moveTo>
                  <a:lnTo>
                    <a:pt x="377995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6" name="Shape 18185"/>
            <p:cNvSpPr/>
            <p:nvPr/>
          </p:nvSpPr>
          <p:spPr>
            <a:xfrm>
              <a:off x="0" y="824240"/>
              <a:ext cx="485995" cy="728992"/>
            </a:xfrm>
            <a:custGeom>
              <a:avLst/>
              <a:gdLst/>
              <a:ahLst/>
              <a:cxnLst/>
              <a:rect l="0" t="0" r="0" b="0"/>
              <a:pathLst>
                <a:path w="485995" h="728992">
                  <a:moveTo>
                    <a:pt x="0" y="728992"/>
                  </a:moveTo>
                  <a:lnTo>
                    <a:pt x="485995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7" name="Shape 18186"/>
            <p:cNvSpPr/>
            <p:nvPr/>
          </p:nvSpPr>
          <p:spPr>
            <a:xfrm>
              <a:off x="53988" y="824240"/>
              <a:ext cx="540007" cy="810010"/>
            </a:xfrm>
            <a:custGeom>
              <a:avLst/>
              <a:gdLst/>
              <a:ahLst/>
              <a:cxnLst/>
              <a:rect l="0" t="0" r="0" b="0"/>
              <a:pathLst>
                <a:path w="540007" h="810010">
                  <a:moveTo>
                    <a:pt x="0" y="810010"/>
                  </a:moveTo>
                  <a:lnTo>
                    <a:pt x="540007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8" name="Shape 18187"/>
            <p:cNvSpPr/>
            <p:nvPr/>
          </p:nvSpPr>
          <p:spPr>
            <a:xfrm>
              <a:off x="161988" y="824240"/>
              <a:ext cx="540006" cy="810010"/>
            </a:xfrm>
            <a:custGeom>
              <a:avLst/>
              <a:gdLst/>
              <a:ahLst/>
              <a:cxnLst/>
              <a:rect l="0" t="0" r="0" b="0"/>
              <a:pathLst>
                <a:path w="540006" h="810010">
                  <a:moveTo>
                    <a:pt x="0" y="810010"/>
                  </a:moveTo>
                  <a:lnTo>
                    <a:pt x="540006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9" name="Shape 18188"/>
            <p:cNvSpPr/>
            <p:nvPr/>
          </p:nvSpPr>
          <p:spPr>
            <a:xfrm>
              <a:off x="269987" y="824240"/>
              <a:ext cx="540007" cy="810010"/>
            </a:xfrm>
            <a:custGeom>
              <a:avLst/>
              <a:gdLst/>
              <a:ahLst/>
              <a:cxnLst/>
              <a:rect l="0" t="0" r="0" b="0"/>
              <a:pathLst>
                <a:path w="540007" h="810010">
                  <a:moveTo>
                    <a:pt x="0" y="810010"/>
                  </a:moveTo>
                  <a:lnTo>
                    <a:pt x="540007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1" name="Shape 18189"/>
            <p:cNvSpPr/>
            <p:nvPr/>
          </p:nvSpPr>
          <p:spPr>
            <a:xfrm>
              <a:off x="377987" y="824240"/>
              <a:ext cx="540007" cy="810010"/>
            </a:xfrm>
            <a:custGeom>
              <a:avLst/>
              <a:gdLst/>
              <a:ahLst/>
              <a:cxnLst/>
              <a:rect l="0" t="0" r="0" b="0"/>
              <a:pathLst>
                <a:path w="540007" h="810010">
                  <a:moveTo>
                    <a:pt x="0" y="810010"/>
                  </a:moveTo>
                  <a:lnTo>
                    <a:pt x="540007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2" name="Shape 18190"/>
            <p:cNvSpPr/>
            <p:nvPr/>
          </p:nvSpPr>
          <p:spPr>
            <a:xfrm>
              <a:off x="485986" y="824240"/>
              <a:ext cx="540007" cy="810010"/>
            </a:xfrm>
            <a:custGeom>
              <a:avLst/>
              <a:gdLst/>
              <a:ahLst/>
              <a:cxnLst/>
              <a:rect l="0" t="0" r="0" b="0"/>
              <a:pathLst>
                <a:path w="540007" h="810010">
                  <a:moveTo>
                    <a:pt x="0" y="810010"/>
                  </a:moveTo>
                  <a:lnTo>
                    <a:pt x="540007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4" name="Shape 18191"/>
            <p:cNvSpPr/>
            <p:nvPr/>
          </p:nvSpPr>
          <p:spPr>
            <a:xfrm>
              <a:off x="593986" y="824240"/>
              <a:ext cx="540006" cy="810010"/>
            </a:xfrm>
            <a:custGeom>
              <a:avLst/>
              <a:gdLst/>
              <a:ahLst/>
              <a:cxnLst/>
              <a:rect l="0" t="0" r="0" b="0"/>
              <a:pathLst>
                <a:path w="540006" h="810010">
                  <a:moveTo>
                    <a:pt x="0" y="810010"/>
                  </a:moveTo>
                  <a:lnTo>
                    <a:pt x="540006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5" name="Shape 18192"/>
            <p:cNvSpPr/>
            <p:nvPr/>
          </p:nvSpPr>
          <p:spPr>
            <a:xfrm>
              <a:off x="701986" y="824240"/>
              <a:ext cx="540006" cy="810010"/>
            </a:xfrm>
            <a:custGeom>
              <a:avLst/>
              <a:gdLst/>
              <a:ahLst/>
              <a:cxnLst/>
              <a:rect l="0" t="0" r="0" b="0"/>
              <a:pathLst>
                <a:path w="540006" h="810010">
                  <a:moveTo>
                    <a:pt x="0" y="810010"/>
                  </a:moveTo>
                  <a:lnTo>
                    <a:pt x="540006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6" name="Shape 18193"/>
            <p:cNvSpPr/>
            <p:nvPr/>
          </p:nvSpPr>
          <p:spPr>
            <a:xfrm>
              <a:off x="809986" y="824240"/>
              <a:ext cx="540006" cy="810010"/>
            </a:xfrm>
            <a:custGeom>
              <a:avLst/>
              <a:gdLst/>
              <a:ahLst/>
              <a:cxnLst/>
              <a:rect l="0" t="0" r="0" b="0"/>
              <a:pathLst>
                <a:path w="540006" h="810010">
                  <a:moveTo>
                    <a:pt x="0" y="810010"/>
                  </a:moveTo>
                  <a:lnTo>
                    <a:pt x="540006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7" name="Shape 18194"/>
            <p:cNvSpPr/>
            <p:nvPr/>
          </p:nvSpPr>
          <p:spPr>
            <a:xfrm>
              <a:off x="917986" y="824240"/>
              <a:ext cx="540006" cy="810010"/>
            </a:xfrm>
            <a:custGeom>
              <a:avLst/>
              <a:gdLst/>
              <a:ahLst/>
              <a:cxnLst/>
              <a:rect l="0" t="0" r="0" b="0"/>
              <a:pathLst>
                <a:path w="540006" h="810010">
                  <a:moveTo>
                    <a:pt x="0" y="810010"/>
                  </a:moveTo>
                  <a:lnTo>
                    <a:pt x="540006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8" name="Shape 18195"/>
            <p:cNvSpPr/>
            <p:nvPr/>
          </p:nvSpPr>
          <p:spPr>
            <a:xfrm>
              <a:off x="1025985" y="824240"/>
              <a:ext cx="540007" cy="810010"/>
            </a:xfrm>
            <a:custGeom>
              <a:avLst/>
              <a:gdLst/>
              <a:ahLst/>
              <a:cxnLst/>
              <a:rect l="0" t="0" r="0" b="0"/>
              <a:pathLst>
                <a:path w="540007" h="810010">
                  <a:moveTo>
                    <a:pt x="0" y="810010"/>
                  </a:moveTo>
                  <a:lnTo>
                    <a:pt x="540007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9" name="Shape 18196"/>
            <p:cNvSpPr/>
            <p:nvPr/>
          </p:nvSpPr>
          <p:spPr>
            <a:xfrm>
              <a:off x="1133984" y="905197"/>
              <a:ext cx="486036" cy="729053"/>
            </a:xfrm>
            <a:custGeom>
              <a:avLst/>
              <a:gdLst/>
              <a:ahLst/>
              <a:cxnLst/>
              <a:rect l="0" t="0" r="0" b="0"/>
              <a:pathLst>
                <a:path w="486036" h="729053">
                  <a:moveTo>
                    <a:pt x="0" y="729053"/>
                  </a:moveTo>
                  <a:lnTo>
                    <a:pt x="486036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30" name="Shape 18197"/>
            <p:cNvSpPr/>
            <p:nvPr/>
          </p:nvSpPr>
          <p:spPr>
            <a:xfrm>
              <a:off x="1241984" y="1067196"/>
              <a:ext cx="378036" cy="567054"/>
            </a:xfrm>
            <a:custGeom>
              <a:avLst/>
              <a:gdLst/>
              <a:ahLst/>
              <a:cxnLst/>
              <a:rect l="0" t="0" r="0" b="0"/>
              <a:pathLst>
                <a:path w="378036" h="567054">
                  <a:moveTo>
                    <a:pt x="0" y="567054"/>
                  </a:moveTo>
                  <a:lnTo>
                    <a:pt x="378036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31" name="Shape 18198"/>
            <p:cNvSpPr/>
            <p:nvPr/>
          </p:nvSpPr>
          <p:spPr>
            <a:xfrm>
              <a:off x="1349984" y="1229195"/>
              <a:ext cx="270037" cy="405055"/>
            </a:xfrm>
            <a:custGeom>
              <a:avLst/>
              <a:gdLst/>
              <a:ahLst/>
              <a:cxnLst/>
              <a:rect l="0" t="0" r="0" b="0"/>
              <a:pathLst>
                <a:path w="270037" h="405055">
                  <a:moveTo>
                    <a:pt x="0" y="405055"/>
                  </a:moveTo>
                  <a:lnTo>
                    <a:pt x="270037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32" name="Shape 18199"/>
            <p:cNvSpPr/>
            <p:nvPr/>
          </p:nvSpPr>
          <p:spPr>
            <a:xfrm>
              <a:off x="1457983" y="1391195"/>
              <a:ext cx="162037" cy="243055"/>
            </a:xfrm>
            <a:custGeom>
              <a:avLst/>
              <a:gdLst/>
              <a:ahLst/>
              <a:cxnLst/>
              <a:rect l="0" t="0" r="0" b="0"/>
              <a:pathLst>
                <a:path w="162037" h="243055">
                  <a:moveTo>
                    <a:pt x="0" y="243055"/>
                  </a:moveTo>
                  <a:lnTo>
                    <a:pt x="162037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33" name="Shape 18200"/>
            <p:cNvSpPr/>
            <p:nvPr/>
          </p:nvSpPr>
          <p:spPr>
            <a:xfrm>
              <a:off x="1565983" y="1553194"/>
              <a:ext cx="54037" cy="81056"/>
            </a:xfrm>
            <a:custGeom>
              <a:avLst/>
              <a:gdLst/>
              <a:ahLst/>
              <a:cxnLst/>
              <a:rect l="0" t="0" r="0" b="0"/>
              <a:pathLst>
                <a:path w="54037" h="81056">
                  <a:moveTo>
                    <a:pt x="0" y="81056"/>
                  </a:moveTo>
                  <a:lnTo>
                    <a:pt x="54037" y="0"/>
                  </a:lnTo>
                </a:path>
              </a:pathLst>
            </a:custGeom>
            <a:ln w="7591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34" name="Shape 18201"/>
            <p:cNvSpPr/>
            <p:nvPr/>
          </p:nvSpPr>
          <p:spPr>
            <a:xfrm>
              <a:off x="1080014" y="299713"/>
              <a:ext cx="0" cy="1334537"/>
            </a:xfrm>
            <a:custGeom>
              <a:avLst/>
              <a:gdLst/>
              <a:ahLst/>
              <a:cxnLst/>
              <a:rect l="0" t="0" r="0" b="0"/>
              <a:pathLst>
                <a:path h="1334537">
                  <a:moveTo>
                    <a:pt x="0" y="1334537"/>
                  </a:moveTo>
                  <a:lnTo>
                    <a:pt x="0" y="0"/>
                  </a:lnTo>
                </a:path>
              </a:pathLst>
            </a:custGeom>
            <a:ln w="15183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35" name="Shape 18202"/>
            <p:cNvSpPr/>
            <p:nvPr/>
          </p:nvSpPr>
          <p:spPr>
            <a:xfrm>
              <a:off x="1023076" y="294968"/>
              <a:ext cx="113874" cy="56937"/>
            </a:xfrm>
            <a:custGeom>
              <a:avLst/>
              <a:gdLst/>
              <a:ahLst/>
              <a:cxnLst/>
              <a:rect l="0" t="0" r="0" b="0"/>
              <a:pathLst>
                <a:path w="113874" h="56937">
                  <a:moveTo>
                    <a:pt x="113874" y="56937"/>
                  </a:moveTo>
                  <a:lnTo>
                    <a:pt x="56937" y="0"/>
                  </a:lnTo>
                  <a:lnTo>
                    <a:pt x="0" y="56937"/>
                  </a:lnTo>
                </a:path>
              </a:pathLst>
            </a:custGeom>
            <a:ln w="0" cap="rnd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36" name="Rectangle 18203"/>
            <p:cNvSpPr/>
            <p:nvPr/>
          </p:nvSpPr>
          <p:spPr>
            <a:xfrm>
              <a:off x="1021549" y="0"/>
              <a:ext cx="144606" cy="26897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marR="569595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en-US" sz="1800" i="1" kern="10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y</a:t>
              </a:r>
              <a:endParaRPr lang="zh-CN" sz="1200" kern="1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  <p:sp>
          <p:nvSpPr>
            <p:cNvPr id="37" name="Shape 18204"/>
            <p:cNvSpPr/>
            <p:nvPr/>
          </p:nvSpPr>
          <p:spPr>
            <a:xfrm>
              <a:off x="0" y="824240"/>
              <a:ext cx="1620020" cy="0"/>
            </a:xfrm>
            <a:custGeom>
              <a:avLst/>
              <a:gdLst/>
              <a:ahLst/>
              <a:cxnLst/>
              <a:rect l="0" t="0" r="0" b="0"/>
              <a:pathLst>
                <a:path w="1620020">
                  <a:moveTo>
                    <a:pt x="0" y="0"/>
                  </a:moveTo>
                  <a:lnTo>
                    <a:pt x="1620020" y="0"/>
                  </a:lnTo>
                </a:path>
              </a:pathLst>
            </a:custGeom>
            <a:ln w="18979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38" name="Shape 18205"/>
            <p:cNvSpPr/>
            <p:nvPr/>
          </p:nvSpPr>
          <p:spPr>
            <a:xfrm>
              <a:off x="1620020" y="824240"/>
              <a:ext cx="0" cy="810010"/>
            </a:xfrm>
            <a:custGeom>
              <a:avLst/>
              <a:gdLst/>
              <a:ahLst/>
              <a:cxnLst/>
              <a:rect l="0" t="0" r="0" b="0"/>
              <a:pathLst>
                <a:path h="810010">
                  <a:moveTo>
                    <a:pt x="0" y="810010"/>
                  </a:moveTo>
                  <a:lnTo>
                    <a:pt x="0" y="0"/>
                  </a:lnTo>
                </a:path>
              </a:pathLst>
            </a:custGeom>
            <a:ln w="18979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39" name="Shape 18206"/>
            <p:cNvSpPr/>
            <p:nvPr/>
          </p:nvSpPr>
          <p:spPr>
            <a:xfrm>
              <a:off x="0" y="1364247"/>
              <a:ext cx="2144548" cy="0"/>
            </a:xfrm>
            <a:custGeom>
              <a:avLst/>
              <a:gdLst/>
              <a:ahLst/>
              <a:cxnLst/>
              <a:rect l="0" t="0" r="0" b="0"/>
              <a:pathLst>
                <a:path w="2144548">
                  <a:moveTo>
                    <a:pt x="0" y="0"/>
                  </a:moveTo>
                  <a:lnTo>
                    <a:pt x="2144548" y="0"/>
                  </a:lnTo>
                </a:path>
              </a:pathLst>
            </a:custGeom>
            <a:ln w="15183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40" name="Shape 18207"/>
            <p:cNvSpPr/>
            <p:nvPr/>
          </p:nvSpPr>
          <p:spPr>
            <a:xfrm>
              <a:off x="2092355" y="1307310"/>
              <a:ext cx="56937" cy="113874"/>
            </a:xfrm>
            <a:custGeom>
              <a:avLst/>
              <a:gdLst/>
              <a:ahLst/>
              <a:cxnLst/>
              <a:rect l="0" t="0" r="0" b="0"/>
              <a:pathLst>
                <a:path w="56937" h="113874">
                  <a:moveTo>
                    <a:pt x="0" y="113874"/>
                  </a:moveTo>
                  <a:lnTo>
                    <a:pt x="56937" y="56937"/>
                  </a:lnTo>
                  <a:lnTo>
                    <a:pt x="0" y="0"/>
                  </a:lnTo>
                </a:path>
              </a:pathLst>
            </a:custGeom>
            <a:ln w="15183" cap="rnd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41" name="Rectangle 18208"/>
            <p:cNvSpPr/>
            <p:nvPr/>
          </p:nvSpPr>
          <p:spPr>
            <a:xfrm>
              <a:off x="2241930" y="1255226"/>
              <a:ext cx="168535" cy="26897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marR="569595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en-US" sz="1800" i="1" kern="10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x</a:t>
              </a:r>
              <a:endParaRPr lang="zh-CN" sz="1200" kern="1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  <p:sp>
          <p:nvSpPr>
            <p:cNvPr id="42" name="Rectangle 18209"/>
            <p:cNvSpPr/>
            <p:nvPr/>
          </p:nvSpPr>
          <p:spPr>
            <a:xfrm>
              <a:off x="929366" y="1469366"/>
              <a:ext cx="148301" cy="26897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marR="569595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en-US" sz="1800" kern="10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0</a:t>
              </a:r>
              <a:endParaRPr lang="zh-CN" sz="1200" kern="1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  <p:sp>
          <p:nvSpPr>
            <p:cNvPr id="43" name="Shape 18210"/>
            <p:cNvSpPr/>
            <p:nvPr/>
          </p:nvSpPr>
          <p:spPr>
            <a:xfrm>
              <a:off x="1582062" y="786282"/>
              <a:ext cx="75916" cy="75916"/>
            </a:xfrm>
            <a:custGeom>
              <a:avLst/>
              <a:gdLst/>
              <a:ahLst/>
              <a:cxnLst/>
              <a:rect l="0" t="0" r="0" b="0"/>
              <a:pathLst>
                <a:path w="75916" h="75916">
                  <a:moveTo>
                    <a:pt x="37958" y="0"/>
                  </a:moveTo>
                  <a:cubicBezTo>
                    <a:pt x="58922" y="0"/>
                    <a:pt x="75916" y="16994"/>
                    <a:pt x="75916" y="37958"/>
                  </a:cubicBezTo>
                  <a:cubicBezTo>
                    <a:pt x="75916" y="58922"/>
                    <a:pt x="58922" y="75916"/>
                    <a:pt x="37958" y="75916"/>
                  </a:cubicBezTo>
                  <a:cubicBezTo>
                    <a:pt x="16994" y="75916"/>
                    <a:pt x="0" y="58922"/>
                    <a:pt x="0" y="37958"/>
                  </a:cubicBezTo>
                  <a:cubicBezTo>
                    <a:pt x="0" y="16994"/>
                    <a:pt x="16994" y="0"/>
                    <a:pt x="37958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pic>
          <p:nvPicPr>
            <p:cNvPr id="44" name="Picture 887832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577657" y="782174"/>
              <a:ext cx="82296" cy="82296"/>
            </a:xfrm>
            <a:prstGeom prst="rect">
              <a:avLst/>
            </a:prstGeom>
          </p:spPr>
        </p:pic>
        <p:sp>
          <p:nvSpPr>
            <p:cNvPr id="45" name="Rectangle 18212"/>
            <p:cNvSpPr/>
            <p:nvPr/>
          </p:nvSpPr>
          <p:spPr>
            <a:xfrm>
              <a:off x="1698129" y="723139"/>
              <a:ext cx="115345" cy="26897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marR="569595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en-US" sz="1800" kern="10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(</a:t>
              </a:r>
              <a:endParaRPr lang="zh-CN" sz="1200" kern="1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  <p:sp>
          <p:nvSpPr>
            <p:cNvPr id="46" name="Rectangle 18213"/>
            <p:cNvSpPr/>
            <p:nvPr/>
          </p:nvSpPr>
          <p:spPr>
            <a:xfrm>
              <a:off x="1784845" y="723139"/>
              <a:ext cx="446116" cy="26897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marR="569595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en-US" sz="1800" i="1" kern="1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x,y</a:t>
              </a:r>
              <a:endParaRPr lang="zh-CN" sz="1200" kern="1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  <p:sp>
          <p:nvSpPr>
            <p:cNvPr id="47" name="Rectangle 18214"/>
            <p:cNvSpPr/>
            <p:nvPr/>
          </p:nvSpPr>
          <p:spPr>
            <a:xfrm>
              <a:off x="2128373" y="723139"/>
              <a:ext cx="115345" cy="26897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marR="569595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en-US" sz="1800" kern="10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)</a:t>
              </a:r>
              <a:endParaRPr lang="zh-CN" sz="1200" kern="1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84D2A402-FC18-438F-8135-BCE556A5F262}"/>
              </a:ext>
            </a:extLst>
          </p:cNvPr>
          <p:cNvSpPr txBox="1"/>
          <p:nvPr/>
        </p:nvSpPr>
        <p:spPr>
          <a:xfrm>
            <a:off x="4872889" y="5823922"/>
            <a:ext cx="1692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Figure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9477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19812" y="517073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1420407" y="1136106"/>
                <a:ext cx="3530416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For any y,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(y) &gt; 0,</a:t>
                </a: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0407" y="1136106"/>
                <a:ext cx="3530416" cy="523212"/>
              </a:xfrm>
              <a:prstGeom prst="rect">
                <a:avLst/>
              </a:prstGeom>
              <a:blipFill rotWithShape="0">
                <a:blip r:embed="rId3"/>
                <a:stretch>
                  <a:fillRect l="-3454" t="-11628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1339518" y="4166113"/>
            <a:ext cx="5574474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It shows that</a:t>
            </a:r>
          </a:p>
        </p:txBody>
      </p:sp>
      <p:pic>
        <p:nvPicPr>
          <p:cNvPr id="8" name="Picture 887942"/>
          <p:cNvPicPr/>
          <p:nvPr/>
        </p:nvPicPr>
        <p:blipFill rotWithShape="1">
          <a:blip r:embed="rId4"/>
          <a:srcRect r="70996"/>
          <a:stretch/>
        </p:blipFill>
        <p:spPr>
          <a:xfrm>
            <a:off x="2335983" y="1944988"/>
            <a:ext cx="2236018" cy="1856303"/>
          </a:xfrm>
          <a:prstGeom prst="rect">
            <a:avLst/>
          </a:prstGeom>
        </p:spPr>
      </p:pic>
      <p:pic>
        <p:nvPicPr>
          <p:cNvPr id="10" name="Picture 887943"/>
          <p:cNvPicPr/>
          <p:nvPr/>
        </p:nvPicPr>
        <p:blipFill>
          <a:blip r:embed="rId5"/>
          <a:stretch>
            <a:fillRect/>
          </a:stretch>
        </p:blipFill>
        <p:spPr>
          <a:xfrm>
            <a:off x="3652525" y="4308940"/>
            <a:ext cx="5727655" cy="35309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216199" y="4833018"/>
            <a:ext cx="5574474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In the same way,</a:t>
            </a:r>
          </a:p>
        </p:txBody>
      </p:sp>
      <p:pic>
        <p:nvPicPr>
          <p:cNvPr id="14" name="Picture 887944"/>
          <p:cNvPicPr/>
          <p:nvPr/>
        </p:nvPicPr>
        <p:blipFill>
          <a:blip r:embed="rId6"/>
          <a:stretch>
            <a:fillRect/>
          </a:stretch>
        </p:blipFill>
        <p:spPr>
          <a:xfrm>
            <a:off x="3729116" y="5526087"/>
            <a:ext cx="5638229" cy="39138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9316142" y="4203422"/>
            <a:ext cx="494064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)).</a:t>
            </a:r>
          </a:p>
        </p:txBody>
      </p:sp>
      <p:pic>
        <p:nvPicPr>
          <p:cNvPr id="12" name="Picture 887942">
            <a:extLst>
              <a:ext uri="{FF2B5EF4-FFF2-40B4-BE49-F238E27FC236}">
                <a16:creationId xmlns:a16="http://schemas.microsoft.com/office/drawing/2014/main" id="{C055EE72-312E-4D96-AB0E-261BCBB6D24F}"/>
              </a:ext>
            </a:extLst>
          </p:cNvPr>
          <p:cNvPicPr/>
          <p:nvPr/>
        </p:nvPicPr>
        <p:blipFill rotWithShape="1">
          <a:blip r:embed="rId4"/>
          <a:srcRect l="30777"/>
          <a:stretch/>
        </p:blipFill>
        <p:spPr>
          <a:xfrm>
            <a:off x="4657370" y="1937516"/>
            <a:ext cx="5336637" cy="1856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16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381545"/>
            <a:ext cx="7438801" cy="594157"/>
          </a:xfrm>
        </p:spPr>
        <p:txBody>
          <a:bodyPr/>
          <a:lstStyle/>
          <a:p>
            <a:r>
              <a:rPr lang="en-US" altLang="zh-CN" dirty="0">
                <a:solidFill>
                  <a:schemeClr val="tx2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cs typeface="+mn-ea"/>
              </a:rPr>
              <a:t>3.4	Independent Random Variables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533933" y="3080811"/>
                <a:ext cx="11175062" cy="988789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● If X and Y are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discrete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random variables, X and Y are independent if for all possible values 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𝑥</m:t>
                        </m:r>
                      </m:e>
                      <m:sub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𝑖</m:t>
                        </m:r>
                      </m:sub>
                    </m:sSub>
                    <m:r>
                      <a:rPr lang="en-US" altLang="zh-CN" sz="2800" i="1" dirty="0" err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sub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𝑗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),</m:t>
                    </m:r>
                  </m:oMath>
                </a14:m>
                <a:endPara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933" y="3080811"/>
                <a:ext cx="11175062" cy="988789"/>
              </a:xfrm>
              <a:prstGeom prst="rect">
                <a:avLst/>
              </a:prstGeom>
              <a:blipFill rotWithShape="0">
                <a:blip r:embed="rId3"/>
                <a:stretch>
                  <a:fillRect l="-1146" t="-6748" r="-1528" b="-116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533933" y="1216724"/>
                <a:ext cx="10257709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Definition 3.4.1.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Suppose F(</a:t>
                </a:r>
                <a:r>
                  <a:rPr lang="en-US" altLang="zh-CN" sz="28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x,y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𝐹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(x)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𝐹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(y) are the joint CDF and marginal CDFs of X and Y . If for all real numbers x and y,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F(</a:t>
                </a:r>
                <a:r>
                  <a:rPr lang="en-US" altLang="zh-CN" sz="2800" dirty="0" err="1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x,y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𝐹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(x) ×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𝐹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(y)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, then it is said that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X and Y are independent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.</a:t>
                </a:r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933" y="1216724"/>
                <a:ext cx="10257709" cy="1754326"/>
              </a:xfrm>
              <a:prstGeom prst="rect">
                <a:avLst/>
              </a:prstGeom>
              <a:blipFill rotWithShape="0">
                <a:blip r:embed="rId4"/>
                <a:stretch>
                  <a:fillRect l="-1249" t="-2787" b="-9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1998449" y="4043799"/>
                <a:ext cx="8246029" cy="55790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𝑃</m:t>
                      </m:r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(</m:t>
                      </m:r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𝑋</m:t>
                      </m:r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=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𝑥</m:t>
                          </m:r>
                        </m:e>
                        <m:sub>
                          <m: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𝑖</m:t>
                          </m:r>
                        </m:sub>
                      </m:sSub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</m:t>
                      </m:r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𝑌</m:t>
                      </m:r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=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𝑦</m:t>
                          </m:r>
                        </m:e>
                        <m:sub>
                          <m: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𝑗</m:t>
                          </m:r>
                        </m:sub>
                      </m:sSub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) = </m:t>
                      </m:r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𝑃</m:t>
                      </m:r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(</m:t>
                      </m:r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𝑋</m:t>
                      </m:r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=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𝑥</m:t>
                          </m:r>
                        </m:e>
                        <m:sub>
                          <m: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𝑖</m:t>
                          </m:r>
                        </m:sub>
                      </m:sSub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) × </m:t>
                      </m:r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𝑃</m:t>
                      </m:r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(</m:t>
                      </m:r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𝑌</m:t>
                      </m:r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=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𝑦</m:t>
                          </m:r>
                        </m:e>
                        <m:sub>
                          <m: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𝑗</m:t>
                          </m:r>
                        </m:sub>
                      </m:sSub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).</m:t>
                      </m:r>
                    </m:oMath>
                  </m:oMathPara>
                </a14:m>
                <a:endPara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8449" y="4043799"/>
                <a:ext cx="8246029" cy="55790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533932" y="4605315"/>
            <a:ext cx="11175062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● If X and Y are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continuous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random variables, X and Y are independent if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1998449" y="5285738"/>
                <a:ext cx="8246029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𝑓</m:t>
                      </m:r>
                      <m:d>
                        <m:dPr>
                          <m:ctrlP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dPr>
                        <m:e>
                          <m: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𝑥</m:t>
                          </m:r>
                          <m: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,</m:t>
                          </m:r>
                          <m: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𝑦</m:t>
                          </m:r>
                        </m:e>
                      </m:d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=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𝑓</m:t>
                          </m:r>
                        </m:e>
                        <m:sub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𝑋</m:t>
                          </m:r>
                        </m:sub>
                      </m:sSub>
                      <m:d>
                        <m:dPr>
                          <m:ctrlPr>
                            <a:rPr lang="es-E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d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𝑥</m:t>
                          </m:r>
                        </m:e>
                      </m:d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×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𝑓</m:t>
                          </m:r>
                        </m:e>
                        <m:sub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𝑌</m:t>
                          </m:r>
                        </m:sub>
                      </m:sSub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</m:t>
                      </m:r>
                      <m:d>
                        <m:dPr>
                          <m:ctrlPr>
                            <a:rPr lang="es-E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d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𝑦</m:t>
                          </m:r>
                        </m:e>
                      </m:d>
                      <m:r>
                        <a:rPr lang="en-US" altLang="zh-CN" sz="2800" b="0" i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.</m:t>
                      </m:r>
                    </m:oMath>
                  </m:oMathPara>
                </a14:m>
                <a:endPara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8449" y="5285738"/>
                <a:ext cx="8246029" cy="52321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765041" y="5808950"/>
            <a:ext cx="6911897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holds almost everywhere in the </a:t>
            </a:r>
            <a:r>
              <a:rPr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xy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-plane.</a:t>
            </a:r>
          </a:p>
        </p:txBody>
      </p:sp>
    </p:spTree>
    <p:extLst>
      <p:ext uri="{BB962C8B-B14F-4D97-AF65-F5344CB8AC3E}">
        <p14:creationId xmlns:p14="http://schemas.microsoft.com/office/powerpoint/2010/main" val="134564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14" grpId="0"/>
      <p:bldP spid="9" grpId="0"/>
      <p:bldP spid="10" grpId="0"/>
      <p:bldP spid="1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0623" y="288607"/>
            <a:ext cx="102577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Example 3.4.1.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joint PF of (X,Y ) is given in the following table. Determine X and Y are independent or not.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0623" y="3990176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2063" y="4472216"/>
            <a:ext cx="10786556" cy="95409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s-E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Since</a:t>
            </a:r>
          </a:p>
          <a:p>
            <a:r>
              <a:rPr lang="es-E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               0 = P(X = 1,Y = 2) ≠ </a:t>
            </a:r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P</a:t>
            </a:r>
            <a:r>
              <a:rPr lang="es-E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(X = 1) × P(Y = 2) = 0.2 × 0.2.</a:t>
            </a:r>
          </a:p>
        </p:txBody>
      </p:sp>
      <p:sp>
        <p:nvSpPr>
          <p:cNvPr id="9" name="矩形 8"/>
          <p:cNvSpPr/>
          <p:nvPr/>
        </p:nvSpPr>
        <p:spPr>
          <a:xfrm>
            <a:off x="680623" y="5667132"/>
            <a:ext cx="6070863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Thus, X and Y are not independent.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593" y="1632428"/>
            <a:ext cx="6680161" cy="233736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7696B32-FF11-45CC-9F92-FFB5CC445F89}"/>
              </a:ext>
            </a:extLst>
          </p:cNvPr>
          <p:cNvSpPr txBox="1"/>
          <p:nvPr/>
        </p:nvSpPr>
        <p:spPr>
          <a:xfrm>
            <a:off x="5128209" y="3972077"/>
            <a:ext cx="1362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Table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3.9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3343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0623" y="288607"/>
            <a:ext cx="1025770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Example 3.4.3.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Suppose that the joint PDF of X and Y is specified as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0622" y="2728514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31239" y="2697736"/>
            <a:ext cx="8510487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support set S of points (</a:t>
            </a:r>
            <a:r>
              <a:rPr lang="en-US" altLang="zh-CN" sz="2800" i="1" dirty="0" err="1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for which f(</a:t>
            </a:r>
            <a:r>
              <a:rPr lang="en-US" altLang="zh-CN" sz="2800" i="1" dirty="0" err="1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&gt; 0 is</a:t>
            </a:r>
          </a:p>
        </p:txBody>
      </p:sp>
      <p:pic>
        <p:nvPicPr>
          <p:cNvPr id="10" name="Picture 887945"/>
          <p:cNvPicPr/>
          <p:nvPr/>
        </p:nvPicPr>
        <p:blipFill>
          <a:blip r:embed="rId3"/>
          <a:stretch>
            <a:fillRect/>
          </a:stretch>
        </p:blipFill>
        <p:spPr>
          <a:xfrm>
            <a:off x="3493658" y="1232954"/>
            <a:ext cx="4064726" cy="79338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80622" y="2021775"/>
            <a:ext cx="102577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Determine X and Y are independent or not.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982" y="3251726"/>
            <a:ext cx="8249230" cy="318444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28878F7-7D64-402E-90F5-5B0EEC0FC898}"/>
              </a:ext>
            </a:extLst>
          </p:cNvPr>
          <p:cNvSpPr txBox="1"/>
          <p:nvPr/>
        </p:nvSpPr>
        <p:spPr>
          <a:xfrm>
            <a:off x="4852549" y="6436167"/>
            <a:ext cx="143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Figure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3.13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4173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  <p:bldP spid="1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67559" y="520891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1025400" y="1084124"/>
                <a:ext cx="9398761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(1) We determine first the marginal PDF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(x) of X.</a:t>
                </a: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5400" y="1084124"/>
                <a:ext cx="9398761" cy="523212"/>
              </a:xfrm>
              <a:prstGeom prst="rect">
                <a:avLst/>
              </a:prstGeom>
              <a:blipFill rotWithShape="0">
                <a:blip r:embed="rId3"/>
                <a:stretch>
                  <a:fillRect l="-1297" t="-12791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1530496" y="1696562"/>
                <a:ext cx="9398761" cy="954099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pPr marL="571500" indent="-571500">
                  <a:buAutoNum type="romanLcParenBoth"/>
                </a:pPr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If x &lt; −1 or x &gt; 1,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(x) = 0.</a:t>
                </a:r>
              </a:p>
              <a:p>
                <a:pPr marL="571500" indent="-571500">
                  <a:buAutoNum type="romanLcParenBoth"/>
                </a:pPr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If −1 ≤ x ≤ 1,</a:t>
                </a: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0496" y="1696562"/>
                <a:ext cx="9398761" cy="954099"/>
              </a:xfrm>
              <a:prstGeom prst="rect">
                <a:avLst/>
              </a:prstGeom>
              <a:blipFill rotWithShape="0">
                <a:blip r:embed="rId4"/>
                <a:stretch>
                  <a:fillRect l="-1232" t="-6369" b="-16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413" y="2173612"/>
            <a:ext cx="3364376" cy="243152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530496" y="4449987"/>
            <a:ext cx="2083561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In summary,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057" y="5082188"/>
            <a:ext cx="4307419" cy="104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2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2" grpId="0"/>
      <p:bldP spid="1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67559" y="520891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2148806" y="479194"/>
                <a:ext cx="7517276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(2) We determine the marginal PDF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(y) of Y .</a:t>
                </a: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8806" y="479194"/>
                <a:ext cx="7517276" cy="523212"/>
              </a:xfrm>
              <a:prstGeom prst="rect">
                <a:avLst/>
              </a:prstGeom>
              <a:blipFill rotWithShape="0">
                <a:blip r:embed="rId3"/>
                <a:stretch>
                  <a:fillRect l="-1621" t="-12941" b="-3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1208063" y="1110959"/>
                <a:ext cx="9398761" cy="954099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pPr marL="571500" indent="-571500">
                  <a:buAutoNum type="romanLcParenBoth"/>
                </a:pPr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If y &lt; 0 or y &gt; 1,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(y) = 0.</a:t>
                </a:r>
              </a:p>
              <a:p>
                <a:pPr marL="571500" indent="-571500">
                  <a:buAutoNum type="romanLcParenBoth"/>
                </a:pPr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If 0 ≤ y ≤ 1,</a:t>
                </a: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8063" y="1110959"/>
                <a:ext cx="9398761" cy="954099"/>
              </a:xfrm>
              <a:prstGeom prst="rect">
                <a:avLst/>
              </a:prstGeom>
              <a:blipFill rotWithShape="0">
                <a:blip r:embed="rId4"/>
                <a:stretch>
                  <a:fillRect l="-1232" t="-6369" b="-16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1530496" y="3668843"/>
            <a:ext cx="2083561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In summary,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710" y="1588008"/>
            <a:ext cx="3123255" cy="23424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832" y="3974635"/>
            <a:ext cx="3381222" cy="108934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356819" y="6092858"/>
            <a:ext cx="6845273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X and Y are not independent.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572" y="5422133"/>
            <a:ext cx="7981742" cy="627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13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2" grpId="0"/>
      <p:bldP spid="13" grpId="0"/>
      <p:bldP spid="1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1252" y="432299"/>
            <a:ext cx="1025770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Example 3.4.5.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A man and a woman agree to meet at a certain location. If the man arrives at a time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uniformly distributed between 8:00am and 10:00am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and the woman independently arrives at a time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uniformly distributed between 7:00am and 9:00am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, find the probability that the time difference between the two arrivals is not larger than 10 minutes(1/6 hours).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1252" y="3625175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1639" y="4061061"/>
            <a:ext cx="10282681" cy="95409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Let X be the time the man arrives and Y be the time the woman arrives.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181" y="5022454"/>
            <a:ext cx="3415402" cy="11489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615" y="5015160"/>
            <a:ext cx="3290647" cy="112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26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9000" y="542341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2274" y="1003998"/>
            <a:ext cx="10282681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Since X and Y are independent, the joint PDF of (X,Y ) is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678" y="1688421"/>
            <a:ext cx="6243644" cy="108090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233608" y="3009920"/>
            <a:ext cx="6745032" cy="1384986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probability that the time difference between the two arrivals is not larger than 10 minutes is</a:t>
            </a:r>
          </a:p>
        </p:txBody>
      </p:sp>
      <p:pic>
        <p:nvPicPr>
          <p:cNvPr id="10" name="Picture 887965"/>
          <p:cNvPicPr/>
          <p:nvPr/>
        </p:nvPicPr>
        <p:blipFill>
          <a:blip r:embed="rId4"/>
          <a:stretch>
            <a:fillRect/>
          </a:stretch>
        </p:blipFill>
        <p:spPr>
          <a:xfrm>
            <a:off x="6500704" y="4394906"/>
            <a:ext cx="5094015" cy="11153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67" y="3074985"/>
            <a:ext cx="3601022" cy="28661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620" y="5779892"/>
            <a:ext cx="4094908" cy="627687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DDEE11C0-9922-430A-87BE-B47FD17BE365}"/>
              </a:ext>
            </a:extLst>
          </p:cNvPr>
          <p:cNvSpPr txBox="1"/>
          <p:nvPr/>
        </p:nvSpPr>
        <p:spPr>
          <a:xfrm>
            <a:off x="1772711" y="5915549"/>
            <a:ext cx="143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Figure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3.14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43466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811252" y="432299"/>
                <a:ext cx="10257709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Example 3.4.6.</a:t>
                </a:r>
                <a:endPara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endParaRP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Suppose X and Y have the bivariate normal distribution 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𝑋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𝑌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) ∼ 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𝑁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µ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µ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Sup>
                      <m:sSubSup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Sup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𝜎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  <m:sup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bSup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Sup>
                      <m:sSubSup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Sup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𝜎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  <m:sup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bSup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𝜌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).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Then X and Y are independent if and only if ρ = 0.</a:t>
                </a:r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252" y="432299"/>
                <a:ext cx="10257709" cy="1754326"/>
              </a:xfrm>
              <a:prstGeom prst="rect">
                <a:avLst/>
              </a:prstGeom>
              <a:blipFill rotWithShape="0">
                <a:blip r:embed="rId3"/>
                <a:stretch>
                  <a:fillRect l="-1188" t="-2778" b="-90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811252" y="2431357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24777" y="2440775"/>
            <a:ext cx="6261592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joint PDF of (X,Y ) is of the form</a:t>
            </a:r>
          </a:p>
        </p:txBody>
      </p:sp>
      <p:pic>
        <p:nvPicPr>
          <p:cNvPr id="7" name="Picture 887968"/>
          <p:cNvPicPr/>
          <p:nvPr/>
        </p:nvPicPr>
        <p:blipFill>
          <a:blip r:embed="rId4"/>
          <a:stretch>
            <a:fillRect/>
          </a:stretch>
        </p:blipFill>
        <p:spPr>
          <a:xfrm>
            <a:off x="2914875" y="3059330"/>
            <a:ext cx="6050462" cy="147279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11252" y="4603601"/>
            <a:ext cx="10282681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and the two marginal PDFs are</a:t>
            </a:r>
          </a:p>
        </p:txBody>
      </p:sp>
      <p:pic>
        <p:nvPicPr>
          <p:cNvPr id="11" name="Picture 887970"/>
          <p:cNvPicPr/>
          <p:nvPr/>
        </p:nvPicPr>
        <p:blipFill>
          <a:blip r:embed="rId5"/>
          <a:stretch>
            <a:fillRect/>
          </a:stretch>
        </p:blipFill>
        <p:spPr>
          <a:xfrm>
            <a:off x="6323578" y="5331290"/>
            <a:ext cx="4725580" cy="85424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3566352" y="5527578"/>
                <a:ext cx="236491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−</m:t>
                      </m:r>
                      <m:r>
                        <a:rPr lang="zh-CN" altLang="en-US" sz="2400" i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∞</m:t>
                      </m:r>
                      <m:r>
                        <a:rPr lang="en-US" altLang="zh-CN" sz="2400" b="0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&lt;</m:t>
                      </m:r>
                      <m:r>
                        <m:rPr>
                          <m:sty m:val="p"/>
                        </m:rPr>
                        <a:rPr lang="en-US" altLang="zh-CN" sz="2400" b="0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x</m:t>
                      </m:r>
                      <m:r>
                        <a:rPr lang="en-US" altLang="zh-CN" sz="2400" b="0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&lt;+</m:t>
                      </m:r>
                      <m:r>
                        <a:rPr lang="zh-CN" altLang="en-US" sz="2400" i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∞</m:t>
                      </m:r>
                    </m:oMath>
                  </m:oMathPara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352" y="5527578"/>
                <a:ext cx="2364916" cy="46166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CB2B937D-6CEF-4F2A-9D2E-3F9F61E8DC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7877" y="5234535"/>
            <a:ext cx="303847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43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  <p:bldP spid="8" grpId="0"/>
      <p:bldP spid="1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3492" y="174260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50255" y="647272"/>
            <a:ext cx="6261592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If ρ = 0, the joint PDF of (X,Y ) is</a:t>
            </a:r>
          </a:p>
        </p:txBody>
      </p:sp>
      <p:sp>
        <p:nvSpPr>
          <p:cNvPr id="8" name="矩形 7"/>
          <p:cNvSpPr/>
          <p:nvPr/>
        </p:nvSpPr>
        <p:spPr>
          <a:xfrm>
            <a:off x="731928" y="2488806"/>
            <a:ext cx="10282681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It shows that X and Y are independent. </a:t>
            </a:r>
          </a:p>
        </p:txBody>
      </p:sp>
      <p:pic>
        <p:nvPicPr>
          <p:cNvPr id="13" name="Picture 887971"/>
          <p:cNvPicPr/>
          <p:nvPr/>
        </p:nvPicPr>
        <p:blipFill>
          <a:blip r:embed="rId3"/>
          <a:stretch>
            <a:fillRect/>
          </a:stretch>
        </p:blipFill>
        <p:spPr>
          <a:xfrm>
            <a:off x="2862254" y="1381953"/>
            <a:ext cx="6022028" cy="99123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31927" y="2481581"/>
            <a:ext cx="10282681" cy="95409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                                                                           On the other hand, given that X and Y are independent, then for any real x and y,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1750255" y="3539829"/>
                <a:ext cx="8246029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𝑓</m:t>
                      </m:r>
                      <m:d>
                        <m:dPr>
                          <m:ctrlP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dPr>
                        <m:e>
                          <m: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𝑥</m:t>
                          </m:r>
                          <m: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,</m:t>
                          </m:r>
                          <m: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𝑦</m:t>
                          </m:r>
                        </m:e>
                      </m:d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=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𝑓</m:t>
                          </m:r>
                        </m:e>
                        <m:sub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𝑋</m:t>
                          </m:r>
                        </m:sub>
                      </m:sSub>
                      <m:d>
                        <m:dPr>
                          <m:ctrlPr>
                            <a:rPr lang="es-E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d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𝑥</m:t>
                          </m:r>
                        </m:e>
                      </m:d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×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𝑓</m:t>
                          </m:r>
                        </m:e>
                        <m:sub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𝑌</m:t>
                          </m:r>
                        </m:sub>
                      </m:sSub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</m:t>
                      </m:r>
                      <m:d>
                        <m:dPr>
                          <m:ctrlPr>
                            <a:rPr lang="es-E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d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𝑦</m:t>
                          </m:r>
                        </m:e>
                      </m:d>
                      <m:r>
                        <a:rPr lang="en-US" altLang="zh-CN" sz="2800" b="0" i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.</m:t>
                      </m:r>
                    </m:oMath>
                  </m:oMathPara>
                </a14:m>
                <a:endPara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0255" y="3539829"/>
                <a:ext cx="8246029" cy="52321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1104207" y="4131424"/>
                <a:ext cx="8340239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Specially, 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𝑓</m:t>
                    </m:r>
                    <m:r>
                      <a:rPr lang="en-US" altLang="zh-CN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µ</m:t>
                        </m:r>
                      </m:e>
                      <m:sub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µ</m:t>
                        </m:r>
                      </m:e>
                      <m:sub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 = </m:t>
                    </m:r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i="1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sub>
                    </m:sSub>
                    <m:r>
                      <a:rPr lang="en-US" altLang="zh-CN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µ</m:t>
                        </m:r>
                      </m:e>
                      <m:sub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 × </m:t>
                    </m:r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800" i="1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sub>
                    </m:sSub>
                    <m:r>
                      <a:rPr lang="en-US" altLang="zh-CN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(</m:t>
                    </m:r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µ</m:t>
                        </m:r>
                      </m:e>
                      <m:sub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), </m:t>
                    </m:r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that is,</a:t>
                </a: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207" y="4131424"/>
                <a:ext cx="8340239" cy="523212"/>
              </a:xfrm>
              <a:prstGeom prst="rect">
                <a:avLst/>
              </a:prstGeom>
              <a:blipFill rotWithShape="0">
                <a:blip r:embed="rId5"/>
                <a:stretch>
                  <a:fillRect l="-1462" t="-12791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887972"/>
          <p:cNvPicPr/>
          <p:nvPr/>
        </p:nvPicPr>
        <p:blipFill>
          <a:blip r:embed="rId6"/>
          <a:stretch>
            <a:fillRect/>
          </a:stretch>
        </p:blipFill>
        <p:spPr>
          <a:xfrm>
            <a:off x="4036063" y="4723019"/>
            <a:ext cx="3975784" cy="74693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104207" y="5600787"/>
            <a:ext cx="6261592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Therefore, </a:t>
            </a:r>
            <a:r>
              <a:rPr lang="el-GR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ρ = 0.</a:t>
            </a:r>
            <a:endParaRPr lang="en-US" altLang="zh-CN" sz="2800" i="1" dirty="0"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9270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8" grpId="0"/>
      <p:bldP spid="14" grpId="0"/>
      <p:bldP spid="15" grpId="0"/>
      <p:bldP spid="1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32801" y="499044"/>
            <a:ext cx="10713485" cy="224676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probability that the random point will fall within the rectangle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{(X,Y )|a &lt; X ≤ </a:t>
            </a:r>
            <a:r>
              <a:rPr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b,c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&lt; Y ≤ d} is given by</a:t>
            </a:r>
          </a:p>
          <a:p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          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P(a &lt; X ≤ </a:t>
            </a:r>
            <a:r>
              <a:rPr lang="en-US" altLang="zh-CN" sz="28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b,c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&lt; Y ≤ d) = F(</a:t>
            </a:r>
            <a:r>
              <a:rPr lang="en-US" altLang="zh-CN" sz="28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b,d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− F(</a:t>
            </a:r>
            <a:r>
              <a:rPr lang="en-US" altLang="zh-CN" sz="28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a,d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− F(</a:t>
            </a:r>
            <a:r>
              <a:rPr lang="en-US" altLang="zh-CN" sz="28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b,c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+ F(</a:t>
            </a:r>
            <a:r>
              <a:rPr lang="en-US" altLang="zh-CN" sz="28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a,c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).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for given numbers a &lt; b and c &lt; d. </a:t>
            </a:r>
          </a:p>
        </p:txBody>
      </p:sp>
      <p:grpSp>
        <p:nvGrpSpPr>
          <p:cNvPr id="48" name="Group 639005"/>
          <p:cNvGrpSpPr/>
          <p:nvPr/>
        </p:nvGrpSpPr>
        <p:grpSpPr>
          <a:xfrm>
            <a:off x="3098236" y="2897747"/>
            <a:ext cx="5782614" cy="3631842"/>
            <a:chOff x="0" y="0"/>
            <a:chExt cx="2686962" cy="1500970"/>
          </a:xfrm>
        </p:grpSpPr>
        <p:sp>
          <p:nvSpPr>
            <p:cNvPr id="49" name="Shape 18216"/>
            <p:cNvSpPr/>
            <p:nvPr/>
          </p:nvSpPr>
          <p:spPr>
            <a:xfrm>
              <a:off x="360004" y="199810"/>
              <a:ext cx="0" cy="1249696"/>
            </a:xfrm>
            <a:custGeom>
              <a:avLst/>
              <a:gdLst/>
              <a:ahLst/>
              <a:cxnLst/>
              <a:rect l="0" t="0" r="0" b="0"/>
              <a:pathLst>
                <a:path h="1249696">
                  <a:moveTo>
                    <a:pt x="0" y="1249696"/>
                  </a:moveTo>
                  <a:lnTo>
                    <a:pt x="0" y="0"/>
                  </a:lnTo>
                </a:path>
              </a:pathLst>
            </a:custGeom>
            <a:ln w="10122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50" name="Shape 18217"/>
            <p:cNvSpPr/>
            <p:nvPr/>
          </p:nvSpPr>
          <p:spPr>
            <a:xfrm>
              <a:off x="322046" y="196647"/>
              <a:ext cx="75916" cy="37958"/>
            </a:xfrm>
            <a:custGeom>
              <a:avLst/>
              <a:gdLst/>
              <a:ahLst/>
              <a:cxnLst/>
              <a:rect l="0" t="0" r="0" b="0"/>
              <a:pathLst>
                <a:path w="75916" h="37958">
                  <a:moveTo>
                    <a:pt x="75916" y="37958"/>
                  </a:moveTo>
                  <a:lnTo>
                    <a:pt x="37958" y="0"/>
                  </a:lnTo>
                  <a:lnTo>
                    <a:pt x="0" y="37958"/>
                  </a:lnTo>
                </a:path>
              </a:pathLst>
            </a:custGeom>
            <a:ln w="0" cap="rnd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51" name="Rectangle 18218"/>
            <p:cNvSpPr/>
            <p:nvPr/>
          </p:nvSpPr>
          <p:spPr>
            <a:xfrm>
              <a:off x="321028" y="0"/>
              <a:ext cx="96404" cy="17931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marR="569595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en-US" sz="1200" i="1" kern="10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y</a:t>
              </a:r>
              <a:endParaRPr lang="zh-CN" sz="1200" kern="1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  <p:sp>
          <p:nvSpPr>
            <p:cNvPr id="52" name="Shape 18219"/>
            <p:cNvSpPr/>
            <p:nvPr/>
          </p:nvSpPr>
          <p:spPr>
            <a:xfrm>
              <a:off x="0" y="1269504"/>
              <a:ext cx="2509712" cy="0"/>
            </a:xfrm>
            <a:custGeom>
              <a:avLst/>
              <a:gdLst/>
              <a:ahLst/>
              <a:cxnLst/>
              <a:rect l="0" t="0" r="0" b="0"/>
              <a:pathLst>
                <a:path w="2509712">
                  <a:moveTo>
                    <a:pt x="0" y="0"/>
                  </a:moveTo>
                  <a:lnTo>
                    <a:pt x="2509712" y="0"/>
                  </a:lnTo>
                </a:path>
              </a:pathLst>
            </a:custGeom>
            <a:ln w="10122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53" name="Shape 18220"/>
            <p:cNvSpPr/>
            <p:nvPr/>
          </p:nvSpPr>
          <p:spPr>
            <a:xfrm>
              <a:off x="2474917" y="1231546"/>
              <a:ext cx="37958" cy="75916"/>
            </a:xfrm>
            <a:custGeom>
              <a:avLst/>
              <a:gdLst/>
              <a:ahLst/>
              <a:cxnLst/>
              <a:rect l="0" t="0" r="0" b="0"/>
              <a:pathLst>
                <a:path w="37958" h="75916">
                  <a:moveTo>
                    <a:pt x="0" y="75916"/>
                  </a:moveTo>
                  <a:lnTo>
                    <a:pt x="37958" y="37958"/>
                  </a:lnTo>
                  <a:lnTo>
                    <a:pt x="0" y="0"/>
                  </a:lnTo>
                </a:path>
              </a:pathLst>
            </a:custGeom>
            <a:ln w="10122" cap="rnd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54" name="Rectangle 18221"/>
            <p:cNvSpPr/>
            <p:nvPr/>
          </p:nvSpPr>
          <p:spPr>
            <a:xfrm>
              <a:off x="2574605" y="1196810"/>
              <a:ext cx="112357" cy="1793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marR="569595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en-US" sz="1200" i="1" kern="10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x</a:t>
              </a:r>
              <a:endParaRPr lang="zh-CN" sz="1200" kern="1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  <p:sp>
          <p:nvSpPr>
            <p:cNvPr id="55" name="Shape 18222"/>
            <p:cNvSpPr/>
            <p:nvPr/>
          </p:nvSpPr>
          <p:spPr>
            <a:xfrm>
              <a:off x="720008" y="369493"/>
              <a:ext cx="1440018" cy="720009"/>
            </a:xfrm>
            <a:custGeom>
              <a:avLst/>
              <a:gdLst/>
              <a:ahLst/>
              <a:cxnLst/>
              <a:rect l="0" t="0" r="0" b="0"/>
              <a:pathLst>
                <a:path w="1440018" h="720009">
                  <a:moveTo>
                    <a:pt x="0" y="720009"/>
                  </a:moveTo>
                  <a:lnTo>
                    <a:pt x="0" y="0"/>
                  </a:lnTo>
                  <a:lnTo>
                    <a:pt x="1440018" y="0"/>
                  </a:lnTo>
                  <a:lnTo>
                    <a:pt x="1440018" y="720009"/>
                  </a:lnTo>
                  <a:close/>
                </a:path>
              </a:pathLst>
            </a:custGeom>
            <a:ln w="5061" cap="flat">
              <a:custDash>
                <a:ds d="298883" sp="298883"/>
              </a:custDash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56" name="Shape 911940"/>
            <p:cNvSpPr/>
            <p:nvPr/>
          </p:nvSpPr>
          <p:spPr>
            <a:xfrm>
              <a:off x="720008" y="369493"/>
              <a:ext cx="1440018" cy="720009"/>
            </a:xfrm>
            <a:custGeom>
              <a:avLst/>
              <a:gdLst/>
              <a:ahLst/>
              <a:cxnLst/>
              <a:rect l="0" t="0" r="0" b="0"/>
              <a:pathLst>
                <a:path w="1440018" h="720009">
                  <a:moveTo>
                    <a:pt x="0" y="0"/>
                  </a:moveTo>
                  <a:lnTo>
                    <a:pt x="1440018" y="0"/>
                  </a:lnTo>
                  <a:lnTo>
                    <a:pt x="1440018" y="720009"/>
                  </a:lnTo>
                  <a:lnTo>
                    <a:pt x="0" y="720009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A6A6A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57" name="Shape 18225"/>
            <p:cNvSpPr/>
            <p:nvPr/>
          </p:nvSpPr>
          <p:spPr>
            <a:xfrm>
              <a:off x="360004" y="1089502"/>
              <a:ext cx="360004" cy="0"/>
            </a:xfrm>
            <a:custGeom>
              <a:avLst/>
              <a:gdLst/>
              <a:ahLst/>
              <a:cxnLst/>
              <a:rect l="0" t="0" r="0" b="0"/>
              <a:pathLst>
                <a:path w="360004">
                  <a:moveTo>
                    <a:pt x="360004" y="0"/>
                  </a:moveTo>
                  <a:lnTo>
                    <a:pt x="0" y="0"/>
                  </a:lnTo>
                </a:path>
              </a:pathLst>
            </a:custGeom>
            <a:ln w="5061" cap="flat">
              <a:custDash>
                <a:ds d="298883" sp="298883"/>
              </a:custDash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58" name="Rectangle 18226"/>
            <p:cNvSpPr/>
            <p:nvPr/>
          </p:nvSpPr>
          <p:spPr>
            <a:xfrm>
              <a:off x="243939" y="1016813"/>
              <a:ext cx="85095" cy="1793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marR="569595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en-US" sz="1200" i="1" kern="10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c</a:t>
              </a:r>
              <a:endParaRPr lang="zh-CN" sz="1200" kern="1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  <p:sp>
          <p:nvSpPr>
            <p:cNvPr id="59" name="Shape 18227"/>
            <p:cNvSpPr/>
            <p:nvPr/>
          </p:nvSpPr>
          <p:spPr>
            <a:xfrm>
              <a:off x="720008" y="1089502"/>
              <a:ext cx="0" cy="180002"/>
            </a:xfrm>
            <a:custGeom>
              <a:avLst/>
              <a:gdLst/>
              <a:ahLst/>
              <a:cxnLst/>
              <a:rect l="0" t="0" r="0" b="0"/>
              <a:pathLst>
                <a:path h="180002">
                  <a:moveTo>
                    <a:pt x="0" y="0"/>
                  </a:moveTo>
                  <a:lnTo>
                    <a:pt x="0" y="180002"/>
                  </a:lnTo>
                </a:path>
              </a:pathLst>
            </a:custGeom>
            <a:ln w="5061" cap="flat">
              <a:custDash>
                <a:ds d="298883" sp="298883"/>
              </a:custDash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0" name="Rectangle 18228"/>
            <p:cNvSpPr/>
            <p:nvPr/>
          </p:nvSpPr>
          <p:spPr>
            <a:xfrm>
              <a:off x="680984" y="1281583"/>
              <a:ext cx="103795" cy="1793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marR="569595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en-US" sz="1200" i="1" kern="10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a</a:t>
              </a:r>
              <a:endParaRPr lang="zh-CN" sz="1200" kern="1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  <p:sp>
          <p:nvSpPr>
            <p:cNvPr id="61" name="Shape 18229"/>
            <p:cNvSpPr/>
            <p:nvPr/>
          </p:nvSpPr>
          <p:spPr>
            <a:xfrm>
              <a:off x="2160026" y="1089502"/>
              <a:ext cx="0" cy="180002"/>
            </a:xfrm>
            <a:custGeom>
              <a:avLst/>
              <a:gdLst/>
              <a:ahLst/>
              <a:cxnLst/>
              <a:rect l="0" t="0" r="0" b="0"/>
              <a:pathLst>
                <a:path h="180002">
                  <a:moveTo>
                    <a:pt x="0" y="0"/>
                  </a:moveTo>
                  <a:lnTo>
                    <a:pt x="0" y="180002"/>
                  </a:lnTo>
                </a:path>
              </a:pathLst>
            </a:custGeom>
            <a:ln w="5061" cap="flat">
              <a:custDash>
                <a:ds d="298883" sp="298883"/>
              </a:custDash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2" name="Rectangle 18230"/>
            <p:cNvSpPr/>
            <p:nvPr/>
          </p:nvSpPr>
          <p:spPr>
            <a:xfrm>
              <a:off x="2128390" y="1321652"/>
              <a:ext cx="84066" cy="1793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marR="569595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en-US" sz="1200" i="1" kern="10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b</a:t>
              </a:r>
              <a:endParaRPr lang="zh-CN" sz="1200" kern="1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  <p:sp>
          <p:nvSpPr>
            <p:cNvPr id="63" name="Shape 18231"/>
            <p:cNvSpPr/>
            <p:nvPr/>
          </p:nvSpPr>
          <p:spPr>
            <a:xfrm>
              <a:off x="360004" y="369493"/>
              <a:ext cx="360004" cy="0"/>
            </a:xfrm>
            <a:custGeom>
              <a:avLst/>
              <a:gdLst/>
              <a:ahLst/>
              <a:cxnLst/>
              <a:rect l="0" t="0" r="0" b="0"/>
              <a:pathLst>
                <a:path w="360004">
                  <a:moveTo>
                    <a:pt x="360004" y="0"/>
                  </a:moveTo>
                  <a:lnTo>
                    <a:pt x="0" y="0"/>
                  </a:lnTo>
                </a:path>
              </a:pathLst>
            </a:custGeom>
            <a:ln w="5061" cap="flat">
              <a:custDash>
                <a:ds d="298883" sp="298883"/>
              </a:custDash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4" name="Rectangle 18232"/>
            <p:cNvSpPr/>
            <p:nvPr/>
          </p:nvSpPr>
          <p:spPr>
            <a:xfrm>
              <a:off x="230667" y="316853"/>
              <a:ext cx="102745" cy="1793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marR="569595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en-US" sz="1200" i="1" kern="10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d</a:t>
              </a:r>
              <a:endParaRPr lang="zh-CN" sz="1200" kern="1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  <p:sp>
          <p:nvSpPr>
            <p:cNvPr id="65" name="Shape 18233"/>
            <p:cNvSpPr/>
            <p:nvPr/>
          </p:nvSpPr>
          <p:spPr>
            <a:xfrm>
              <a:off x="720008" y="369493"/>
              <a:ext cx="1440018" cy="0"/>
            </a:xfrm>
            <a:custGeom>
              <a:avLst/>
              <a:gdLst/>
              <a:ahLst/>
              <a:cxnLst/>
              <a:rect l="0" t="0" r="0" b="0"/>
              <a:pathLst>
                <a:path w="1440018">
                  <a:moveTo>
                    <a:pt x="0" y="0"/>
                  </a:moveTo>
                  <a:lnTo>
                    <a:pt x="1440018" y="0"/>
                  </a:lnTo>
                </a:path>
              </a:pathLst>
            </a:custGeom>
            <a:ln w="18979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6" name="Shape 18234"/>
            <p:cNvSpPr/>
            <p:nvPr/>
          </p:nvSpPr>
          <p:spPr>
            <a:xfrm>
              <a:off x="2160026" y="369493"/>
              <a:ext cx="0" cy="720009"/>
            </a:xfrm>
            <a:custGeom>
              <a:avLst/>
              <a:gdLst/>
              <a:ahLst/>
              <a:cxnLst/>
              <a:rect l="0" t="0" r="0" b="0"/>
              <a:pathLst>
                <a:path h="720009">
                  <a:moveTo>
                    <a:pt x="0" y="720009"/>
                  </a:moveTo>
                  <a:lnTo>
                    <a:pt x="0" y="0"/>
                  </a:lnTo>
                </a:path>
              </a:pathLst>
            </a:custGeom>
            <a:ln w="18979" cap="flat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7" name="Rectangle 18235"/>
            <p:cNvSpPr/>
            <p:nvPr/>
          </p:nvSpPr>
          <p:spPr>
            <a:xfrm>
              <a:off x="1384272" y="676009"/>
              <a:ext cx="148220" cy="1793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marR="569595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en-US" sz="1200" i="1" kern="10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A</a:t>
              </a:r>
              <a:endParaRPr lang="zh-CN" sz="1200" kern="1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C79C5788-267B-48A0-84F5-D12C868BE8EA}"/>
              </a:ext>
            </a:extLst>
          </p:cNvPr>
          <p:cNvSpPr txBox="1"/>
          <p:nvPr/>
        </p:nvSpPr>
        <p:spPr>
          <a:xfrm>
            <a:off x="5143178" y="6075584"/>
            <a:ext cx="1692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Figure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6792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510805" y="575639"/>
                <a:ext cx="10257709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Definition 3.4.2.   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Random variables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 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…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are independent if for any real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𝑥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𝑥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 …,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𝑥</m:t>
                        </m:r>
                      </m:e>
                      <m:sub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</m:oMath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805" y="575639"/>
                <a:ext cx="10257709" cy="954107"/>
              </a:xfrm>
              <a:prstGeom prst="rect">
                <a:avLst/>
              </a:prstGeom>
              <a:blipFill rotWithShape="0">
                <a:blip r:embed="rId3"/>
                <a:stretch>
                  <a:fillRect l="-1249" t="-6369" r="-951" b="-16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828484" y="1539151"/>
                <a:ext cx="10257709" cy="560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𝐹</m:t>
                      </m:r>
                      <m:d>
                        <m:dPr>
                          <m:ctrlP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CN" sz="2800" b="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</m:ctrlPr>
                            </m:sSubPr>
                            <m:e>
                              <m:r>
                                <a:rPr lang="en-US" altLang="zh-CN" sz="280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80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altLang="zh-CN" sz="2800" b="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</m:ctrlPr>
                            </m:sSubPr>
                            <m:e>
                              <m:r>
                                <a:rPr lang="en-US" altLang="zh-CN" sz="280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80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,</m:t>
                          </m:r>
                          <m: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…</m:t>
                          </m:r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altLang="zh-CN" sz="2800" b="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</m:ctrlPr>
                            </m:sSubPr>
                            <m:e>
                              <m:r>
                                <a:rPr lang="en-US" altLang="zh-CN" sz="2800" i="1" dirty="0" err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800" i="1" dirty="0" err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𝑛</m:t>
                              </m:r>
                            </m:sub>
                          </m:sSub>
                        </m:e>
                      </m:d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=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𝐹</m:t>
                          </m:r>
                        </m:e>
                        <m:sub>
                          <m:sSub>
                            <m:sSubPr>
                              <m:ctrlPr>
                                <a:rPr lang="en-US" altLang="zh-CN" sz="2800" b="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</m:ctrlPr>
                            </m:sSubPr>
                            <m:e>
                              <m:r>
                                <a:rPr lang="en-US" altLang="zh-CN" sz="2800" i="1" dirty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altLang="zh-CN" sz="2800" i="1" dirty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1</m:t>
                              </m:r>
                            </m:sub>
                          </m:sSub>
                        </m:sub>
                      </m:sSub>
                      <m:d>
                        <m:d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CN" sz="2800" b="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</m:ctrlPr>
                            </m:sSubPr>
                            <m:e>
                              <m:r>
                                <a:rPr lang="en-US" altLang="zh-CN" sz="2800" i="1" dirty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800" i="1" dirty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×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𝐹</m:t>
                          </m:r>
                        </m:e>
                        <m:sub>
                          <m:sSub>
                            <m:sSubPr>
                              <m:ctrlPr>
                                <a:rPr lang="en-US" altLang="zh-CN" sz="2800" b="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</m:ctrlPr>
                            </m:sSubPr>
                            <m:e>
                              <m:r>
                                <a:rPr lang="en-US" altLang="zh-CN" sz="2800" i="1" dirty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altLang="zh-CN" sz="2800" i="1" dirty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2</m:t>
                              </m:r>
                            </m:sub>
                          </m:sSub>
                        </m:sub>
                      </m:sSub>
                      <m:d>
                        <m:d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dPr>
                        <m:e>
                          <m: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𝑥</m:t>
                          </m:r>
                          <m: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2</m:t>
                          </m:r>
                        </m:e>
                      </m:d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×</m:t>
                      </m:r>
                      <m:r>
                        <a:rPr lang="en-US" altLang="zh-CN" sz="2800" b="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…</m:t>
                      </m:r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×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 err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𝐹</m:t>
                          </m:r>
                        </m:e>
                        <m:sub>
                          <m:sSub>
                            <m:sSubPr>
                              <m:ctrlPr>
                                <a:rPr lang="en-US" altLang="zh-CN" sz="2800" b="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</m:ctrlPr>
                            </m:sSubPr>
                            <m:e>
                              <m:r>
                                <a:rPr lang="en-US" altLang="zh-CN" sz="2800" i="1" dirty="0" err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altLang="zh-CN" sz="2800" i="1" dirty="0" err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𝑛</m:t>
                              </m:r>
                            </m:sub>
                          </m:sSub>
                        </m:sub>
                      </m:sSub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(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 err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𝑥</m:t>
                          </m:r>
                        </m:e>
                        <m:sub>
                          <m:r>
                            <a:rPr lang="en-US" altLang="zh-CN" sz="2800" i="1" dirty="0" err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𝑛</m:t>
                          </m:r>
                        </m:sub>
                      </m:sSub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).</m:t>
                      </m:r>
                    </m:oMath>
                  </m:oMathPara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484" y="1539151"/>
                <a:ext cx="10257709" cy="560218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510805" y="2209442"/>
                <a:ext cx="10893069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Definition 3.4.3. 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Random variables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 …,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 and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 …,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 are independent if for any real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𝑥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𝑥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 </m:t>
                    </m:r>
                    <m:r>
                      <a:rPr lang="en-US" altLang="zh-CN" sz="28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…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𝑥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𝑚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;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 </m:t>
                    </m:r>
                    <m:r>
                      <a:rPr lang="en-US" altLang="zh-CN" sz="28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…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sub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</m:oMath>
                </a14:m>
                <a:endPara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805" y="2209442"/>
                <a:ext cx="10893069" cy="954107"/>
              </a:xfrm>
              <a:prstGeom prst="rect">
                <a:avLst/>
              </a:prstGeom>
              <a:blipFill rotWithShape="0">
                <a:blip r:embed="rId5"/>
                <a:stretch>
                  <a:fillRect l="-1175" t="-6369" b="-16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906862" y="3182358"/>
                <a:ext cx="9687116" cy="9441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𝐹</m:t>
                      </m:r>
                      <m:r>
                        <a:rPr lang="es-E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(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𝑥</m:t>
                          </m:r>
                        </m:e>
                        <m:sub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1</m:t>
                          </m:r>
                        </m:sub>
                      </m:sSub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𝑥</m:t>
                          </m:r>
                        </m:e>
                        <m:sub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2</m:t>
                          </m:r>
                        </m:sub>
                      </m:sSub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</m:t>
                      </m:r>
                      <m:r>
                        <a:rPr lang="en-US" altLang="zh-CN" sz="2800" b="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…</m:t>
                      </m:r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𝑥</m:t>
                          </m:r>
                        </m:e>
                        <m:sub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𝑚</m:t>
                          </m:r>
                        </m:sub>
                      </m:sSub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𝑦</m:t>
                          </m:r>
                        </m:e>
                        <m:sub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1</m:t>
                          </m:r>
                        </m:sub>
                      </m:sSub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𝑦</m:t>
                          </m:r>
                        </m:e>
                        <m:sub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2</m:t>
                          </m:r>
                        </m:sub>
                      </m:sSub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 </m:t>
                      </m:r>
                      <m:r>
                        <a:rPr lang="en-US" altLang="zh-CN" sz="2800" b="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…</m:t>
                      </m:r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𝑦</m:t>
                          </m:r>
                        </m:e>
                        <m:sub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𝑛</m:t>
                          </m:r>
                        </m:sub>
                      </m:sSub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) =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𝐹</m:t>
                          </m:r>
                        </m:e>
                        <m:sub>
                          <m: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𝑋</m:t>
                          </m:r>
                        </m:sub>
                      </m:sSub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(</m:t>
                      </m:r>
                      <m:sSub>
                        <m:sSubPr>
                          <m:ctrlP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𝑥</m:t>
                          </m:r>
                        </m:e>
                        <m:sub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1</m:t>
                          </m:r>
                        </m:sub>
                      </m:sSub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</m:t>
                      </m:r>
                      <m:sSub>
                        <m:sSubPr>
                          <m:ctrlP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𝑥</m:t>
                          </m:r>
                        </m:e>
                        <m:sub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2</m:t>
                          </m:r>
                        </m:sub>
                      </m:sSub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</m:t>
                      </m:r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…</m:t>
                      </m:r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</m:t>
                      </m:r>
                      <m:sSub>
                        <m:sSubPr>
                          <m:ctrlP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𝑥</m:t>
                          </m:r>
                        </m:e>
                        <m:sub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𝑚</m:t>
                          </m:r>
                        </m:sub>
                      </m:sSub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) ×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𝐹</m:t>
                          </m:r>
                        </m:e>
                        <m:sub>
                          <m: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𝑌</m:t>
                          </m:r>
                        </m:sub>
                      </m:sSub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(</m:t>
                      </m:r>
                      <m:sSub>
                        <m:sSubPr>
                          <m:ctrlP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𝑦</m:t>
                          </m:r>
                        </m:e>
                        <m:sub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1</m:t>
                          </m:r>
                        </m:sub>
                      </m:sSub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</m:t>
                      </m:r>
                      <m:sSub>
                        <m:sSubPr>
                          <m:ctrlP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𝑦</m:t>
                          </m:r>
                        </m:e>
                        <m:sub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2</m:t>
                          </m:r>
                        </m:sub>
                      </m:sSub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 </m:t>
                      </m:r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…</m:t>
                      </m:r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</m:t>
                      </m:r>
                      <m:sSub>
                        <m:sSubPr>
                          <m:ctrlP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𝑦</m:t>
                          </m:r>
                        </m:e>
                        <m:sub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𝑛</m:t>
                          </m:r>
                        </m:sub>
                      </m:sSub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)</m:t>
                      </m:r>
                    </m:oMath>
                  </m:oMathPara>
                </a14:m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862" y="3182358"/>
                <a:ext cx="9687116" cy="944169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510805" y="4367414"/>
                <a:ext cx="11324144" cy="18505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Proposition 3.4.1. 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If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 …,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 and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 …,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 are independent, then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𝑖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 err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𝑖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= 1,2,</m:t>
                    </m:r>
                    <m:r>
                      <a:rPr lang="en-US" altLang="zh-CN" sz="28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…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𝑚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 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𝑗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𝑗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= 1,2,…,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𝑛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are independent. In addition, if </a:t>
                </a:r>
                <a:r>
                  <a:rPr lang="en-US" altLang="zh-CN" sz="28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h,g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are two continuous functions, then h(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 …,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 and g(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 …,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 are also independent.</a:t>
                </a: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805" y="4367414"/>
                <a:ext cx="11324144" cy="1850571"/>
              </a:xfrm>
              <a:prstGeom prst="rect">
                <a:avLst/>
              </a:prstGeom>
              <a:blipFill rotWithShape="0">
                <a:blip r:embed="rId7"/>
                <a:stretch>
                  <a:fillRect l="-1131" t="-3289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5199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1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1" y="381545"/>
            <a:ext cx="9032102" cy="594157"/>
          </a:xfrm>
        </p:spPr>
        <p:txBody>
          <a:bodyPr/>
          <a:lstStyle/>
          <a:p>
            <a:r>
              <a:rPr lang="en-US" altLang="zh-CN" dirty="0">
                <a:solidFill>
                  <a:schemeClr val="tx2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cs typeface="+mn-ea"/>
              </a:rPr>
              <a:t>3.5	Functions of Two or More Random Variables</a:t>
            </a:r>
          </a:p>
        </p:txBody>
      </p:sp>
      <p:sp>
        <p:nvSpPr>
          <p:cNvPr id="8" name="矩形 7"/>
          <p:cNvSpPr/>
          <p:nvPr/>
        </p:nvSpPr>
        <p:spPr>
          <a:xfrm>
            <a:off x="533933" y="1216724"/>
            <a:ext cx="102577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Example 3.5.1.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joint PF f(</a:t>
            </a:r>
            <a:r>
              <a:rPr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of X and Y is as specified in the table. Find the PF of Z = X + Y 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722" y="2781185"/>
            <a:ext cx="6075670" cy="281480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B0BFB20-8DD2-4B95-9B0B-D65CB2D6DC0C}"/>
              </a:ext>
            </a:extLst>
          </p:cNvPr>
          <p:cNvSpPr txBox="1"/>
          <p:nvPr/>
        </p:nvSpPr>
        <p:spPr>
          <a:xfrm>
            <a:off x="4981519" y="5641276"/>
            <a:ext cx="1362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Table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3.10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49711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6920" y="574149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3492" y="1110597"/>
            <a:ext cx="6261592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Z = X + Y can take 2,3,… ,7.</a:t>
            </a:r>
          </a:p>
        </p:txBody>
      </p:sp>
      <p:sp>
        <p:nvSpPr>
          <p:cNvPr id="8" name="矩形 7"/>
          <p:cNvSpPr/>
          <p:nvPr/>
        </p:nvSpPr>
        <p:spPr>
          <a:xfrm>
            <a:off x="943492" y="4135089"/>
            <a:ext cx="10282681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PF of Z = X + Y is given in the table.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838" y="1703286"/>
            <a:ext cx="6277988" cy="21261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915" y="4957373"/>
            <a:ext cx="7729585" cy="142313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6425575-52AE-4E35-BD4B-B078A934432D}"/>
              </a:ext>
            </a:extLst>
          </p:cNvPr>
          <p:cNvSpPr txBox="1"/>
          <p:nvPr/>
        </p:nvSpPr>
        <p:spPr>
          <a:xfrm>
            <a:off x="5008733" y="6380510"/>
            <a:ext cx="1362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Table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3.11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5659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8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449" y="615179"/>
            <a:ext cx="102577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Example 3.5.2.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Suppose X and Y are independent, the PFs are P(X = k) = p(k),k = 0,1,2,… ,P(Y = r) = q(r),r = 0,1,2,…. Determine the PF of Z = X + Y .</a:t>
            </a:r>
          </a:p>
        </p:txBody>
      </p:sp>
      <p:sp>
        <p:nvSpPr>
          <p:cNvPr id="5" name="矩形 4"/>
          <p:cNvSpPr/>
          <p:nvPr/>
        </p:nvSpPr>
        <p:spPr>
          <a:xfrm>
            <a:off x="811252" y="2431357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24777" y="2440775"/>
            <a:ext cx="6261592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PF of Z is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749" y="2973405"/>
            <a:ext cx="5506560" cy="346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18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6920" y="574149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5925" y="1132014"/>
            <a:ext cx="10282682" cy="95409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above formula is called </a:t>
            </a:r>
            <a:r>
              <a:rPr lang="en-US" altLang="zh-CN" sz="2800" i="1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discrete convolution</a:t>
            </a:r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. Specially, if X ∼ B(</a:t>
            </a:r>
            <a:r>
              <a:rPr lang="en-US" altLang="zh-CN" sz="2800" i="1" dirty="0" err="1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m,p</a:t>
            </a:r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and Y ∼ B(</a:t>
            </a:r>
            <a:r>
              <a:rPr lang="en-US" altLang="zh-CN" sz="2800" i="1" dirty="0" err="1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n,p</a:t>
            </a:r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are independent, then for </a:t>
            </a:r>
            <a:r>
              <a:rPr lang="en-US" altLang="zh-CN" sz="2800" i="1" dirty="0" err="1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</a:t>
            </a:r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= 0,1,… ,m + n,</a:t>
            </a:r>
          </a:p>
        </p:txBody>
      </p:sp>
      <p:sp>
        <p:nvSpPr>
          <p:cNvPr id="8" name="矩形 7"/>
          <p:cNvSpPr/>
          <p:nvPr/>
        </p:nvSpPr>
        <p:spPr>
          <a:xfrm>
            <a:off x="825925" y="4905797"/>
            <a:ext cx="10282681" cy="95409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Therefore, Z = X + Y ∼ B(m + </a:t>
            </a:r>
            <a:r>
              <a:rPr lang="en-US" altLang="zh-CN" sz="2800" i="1" dirty="0" err="1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n,p</a:t>
            </a:r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). </a:t>
            </a:r>
            <a:r>
              <a:rPr lang="en-US" altLang="zh-CN" sz="2800" i="1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Binomial random variables satisfy the additive properties.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818" y="2274068"/>
            <a:ext cx="6927695" cy="2128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4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8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811252" y="859911"/>
                <a:ext cx="10599362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Proposition 3.5.1.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Assume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8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…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are </a:t>
                </a:r>
                <a:r>
                  <a:rPr lang="en-US" altLang="zh-CN" sz="2800" dirty="0" err="1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i.i.d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. random variables having the Bernoulli distribution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B(1,p)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with parameter p. Let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Y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b="0" i="1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+</m:t>
                    </m:r>
                    <m:r>
                      <a:rPr lang="en-US" altLang="zh-CN" sz="2800" i="1" dirty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…</m:t>
                    </m:r>
                    <m:r>
                      <a:rPr lang="en-US" altLang="zh-CN" sz="2800" b="0" i="1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+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err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err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, then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Y has the binomial distribution B(</a:t>
                </a:r>
                <a:r>
                  <a:rPr lang="en-US" altLang="zh-CN" sz="2800" dirty="0" err="1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n,p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).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252" y="859911"/>
                <a:ext cx="10599362" cy="1754326"/>
              </a:xfrm>
              <a:prstGeom prst="rect">
                <a:avLst/>
              </a:prstGeom>
              <a:blipFill rotWithShape="0">
                <a:blip r:embed="rId3"/>
                <a:stretch>
                  <a:fillRect l="-1150" t="-2778" r="-1668" b="-8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963652" y="5526339"/>
            <a:ext cx="1059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then the PDF follows by taking the derivative.</a:t>
            </a:r>
          </a:p>
        </p:txBody>
      </p:sp>
      <p:pic>
        <p:nvPicPr>
          <p:cNvPr id="7" name="Picture 887973"/>
          <p:cNvPicPr/>
          <p:nvPr/>
        </p:nvPicPr>
        <p:blipFill>
          <a:blip r:embed="rId4"/>
          <a:stretch>
            <a:fillRect/>
          </a:stretch>
        </p:blipFill>
        <p:spPr>
          <a:xfrm>
            <a:off x="2548163" y="4796155"/>
            <a:ext cx="7248979" cy="7163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63652" y="3334749"/>
            <a:ext cx="1059936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Suppose the joint PDF of continuous random variables X and Y is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f(</a:t>
            </a:r>
            <a:r>
              <a:rPr lang="en-US" altLang="zh-CN" sz="28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, we would like to determine the PDF of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Z = g(X,Y ).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CDF of Z can be found as</a:t>
            </a:r>
          </a:p>
        </p:txBody>
      </p:sp>
    </p:spTree>
    <p:extLst>
      <p:ext uri="{BB962C8B-B14F-4D97-AF65-F5344CB8AC3E}">
        <p14:creationId xmlns:p14="http://schemas.microsoft.com/office/powerpoint/2010/main" val="283179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7758" y="424686"/>
            <a:ext cx="105993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Theorem 3.5.1. </a:t>
            </a:r>
            <a:r>
              <a:rPr lang="en-US" altLang="zh-CN" sz="2400" b="1" dirty="0">
                <a:solidFill>
                  <a:schemeClr val="tx2"/>
                </a:solidFill>
                <a:latin typeface="+mn-ea"/>
                <a:cs typeface="+mn-ea"/>
              </a:rPr>
              <a:t>(continuous convolution)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Let X and Y be two continuous random variables with joint PDF f(</a:t>
            </a:r>
            <a:r>
              <a:rPr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and let Z = X + Y . The distribution of Z is called the convolution of the distributions of X and Y . The PDF of Z is</a:t>
            </a:r>
            <a:endParaRPr lang="en-US" altLang="zh-CN" sz="28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6726954" y="3024422"/>
                <a:ext cx="4130863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The CDF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𝐹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𝑍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𝑧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of Z is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6954" y="3024422"/>
                <a:ext cx="4130863" cy="523220"/>
              </a:xfrm>
              <a:prstGeom prst="rect">
                <a:avLst/>
              </a:prstGeom>
              <a:blipFill rotWithShape="0">
                <a:blip r:embed="rId3"/>
                <a:stretch>
                  <a:fillRect l="-3102" t="-11628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158109" y="2985867"/>
            <a:ext cx="5937891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Proof: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518" y="2993790"/>
            <a:ext cx="4294202" cy="3574581"/>
          </a:xfrm>
          <a:prstGeom prst="rect">
            <a:avLst/>
          </a:prstGeom>
        </p:spPr>
      </p:pic>
      <p:pic>
        <p:nvPicPr>
          <p:cNvPr id="11" name="Picture 887975"/>
          <p:cNvPicPr/>
          <p:nvPr/>
        </p:nvPicPr>
        <p:blipFill>
          <a:blip r:embed="rId5"/>
          <a:stretch>
            <a:fillRect/>
          </a:stretch>
        </p:blipFill>
        <p:spPr>
          <a:xfrm>
            <a:off x="7167875" y="3855800"/>
            <a:ext cx="4427777" cy="23329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EA475E-309A-4949-A835-64920D38DE1D}"/>
                  </a:ext>
                </a:extLst>
              </p:cNvPr>
              <p:cNvSpPr txBox="1"/>
              <p:nvPr/>
            </p:nvSpPr>
            <p:spPr>
              <a:xfrm>
                <a:off x="2343568" y="2022363"/>
                <a:ext cx="7207742" cy="9296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𝑍</m:t>
                          </m:r>
                        </m:sub>
                      </m:sSub>
                      <m:d>
                        <m:dPr>
                          <m:ctrlP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d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trlP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nary>
                            <m:naryPr>
                              <m:ctrlP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sub>
                            <m:sup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sup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d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zh-CN" altLang="en-US" sz="2800" dirty="0"/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EA475E-309A-4949-A835-64920D38DE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568" y="2022363"/>
                <a:ext cx="7207742" cy="92961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10E6A4C2-654B-4173-B5E3-47CFAA7D61F8}"/>
              </a:ext>
            </a:extLst>
          </p:cNvPr>
          <p:cNvSpPr txBox="1"/>
          <p:nvPr/>
        </p:nvSpPr>
        <p:spPr>
          <a:xfrm>
            <a:off x="2518382" y="6503378"/>
            <a:ext cx="143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Figure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3.15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8860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0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53169" y="746589"/>
            <a:ext cx="76583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Take derivative with respect to z on both sides,</a:t>
            </a:r>
          </a:p>
        </p:txBody>
      </p:sp>
      <p:sp>
        <p:nvSpPr>
          <p:cNvPr id="10" name="矩形 9"/>
          <p:cNvSpPr/>
          <p:nvPr/>
        </p:nvSpPr>
        <p:spPr>
          <a:xfrm>
            <a:off x="515917" y="401693"/>
            <a:ext cx="5937891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Proof: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pic>
        <p:nvPicPr>
          <p:cNvPr id="8" name="Picture 887976"/>
          <p:cNvPicPr/>
          <p:nvPr/>
        </p:nvPicPr>
        <p:blipFill>
          <a:blip r:embed="rId3"/>
          <a:stretch>
            <a:fillRect/>
          </a:stretch>
        </p:blipFill>
        <p:spPr>
          <a:xfrm>
            <a:off x="3635393" y="1386570"/>
            <a:ext cx="4527946" cy="176645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02802" y="3202524"/>
            <a:ext cx="9593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Since X and Y are symmetric, the PDF of Z can be rewritten as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080" y="3929028"/>
            <a:ext cx="4050572" cy="77834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02802" y="4723869"/>
            <a:ext cx="9593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Specially, if X and Y are independent, the PDF of Z is</a:t>
            </a:r>
          </a:p>
        </p:txBody>
      </p:sp>
      <p:pic>
        <p:nvPicPr>
          <p:cNvPr id="13" name="Picture 887977"/>
          <p:cNvPicPr/>
          <p:nvPr/>
        </p:nvPicPr>
        <p:blipFill>
          <a:blip r:embed="rId5"/>
          <a:stretch>
            <a:fillRect/>
          </a:stretch>
        </p:blipFill>
        <p:spPr>
          <a:xfrm>
            <a:off x="2658809" y="5437644"/>
            <a:ext cx="6481114" cy="66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49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1252" y="379934"/>
            <a:ext cx="102577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Example 3.5.3.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Suppose that X and Y are independent random variables with common distribution N(0,1), find the PDF of Z = X + Y .</a:t>
            </a:r>
          </a:p>
        </p:txBody>
      </p:sp>
      <p:sp>
        <p:nvSpPr>
          <p:cNvPr id="5" name="矩形 4"/>
          <p:cNvSpPr/>
          <p:nvPr/>
        </p:nvSpPr>
        <p:spPr>
          <a:xfrm>
            <a:off x="811252" y="1752719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1611" y="2229416"/>
            <a:ext cx="6261592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PDF of</a:t>
            </a:r>
          </a:p>
        </p:txBody>
      </p:sp>
      <p:pic>
        <p:nvPicPr>
          <p:cNvPr id="6" name="Picture 887978"/>
          <p:cNvPicPr/>
          <p:nvPr/>
        </p:nvPicPr>
        <p:blipFill>
          <a:blip r:embed="rId3"/>
          <a:stretch>
            <a:fillRect/>
          </a:stretch>
        </p:blipFill>
        <p:spPr>
          <a:xfrm>
            <a:off x="5115245" y="2353025"/>
            <a:ext cx="4238436" cy="40829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21611" y="2848178"/>
            <a:ext cx="6261592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PDF of</a:t>
            </a:r>
          </a:p>
        </p:txBody>
      </p:sp>
      <p:pic>
        <p:nvPicPr>
          <p:cNvPr id="8" name="Picture 887979"/>
          <p:cNvPicPr/>
          <p:nvPr/>
        </p:nvPicPr>
        <p:blipFill>
          <a:blip r:embed="rId4"/>
          <a:stretch>
            <a:fillRect/>
          </a:stretch>
        </p:blipFill>
        <p:spPr>
          <a:xfrm>
            <a:off x="5177219" y="2912624"/>
            <a:ext cx="4408805" cy="44096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34730" y="3431797"/>
            <a:ext cx="3727829" cy="95409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Using the convolution formula, we have</a:t>
            </a:r>
          </a:p>
        </p:txBody>
      </p:sp>
      <p:pic>
        <p:nvPicPr>
          <p:cNvPr id="11" name="Picture 887980"/>
          <p:cNvPicPr/>
          <p:nvPr/>
        </p:nvPicPr>
        <p:blipFill>
          <a:blip r:embed="rId5"/>
          <a:stretch>
            <a:fillRect/>
          </a:stretch>
        </p:blipFill>
        <p:spPr>
          <a:xfrm>
            <a:off x="4652727" y="3531386"/>
            <a:ext cx="4933297" cy="3083160"/>
          </a:xfrm>
          <a:prstGeom prst="rect">
            <a:avLst/>
          </a:prstGeom>
        </p:spPr>
      </p:pic>
      <p:pic>
        <p:nvPicPr>
          <p:cNvPr id="12" name="Picture 887981"/>
          <p:cNvPicPr/>
          <p:nvPr/>
        </p:nvPicPr>
        <p:blipFill>
          <a:blip r:embed="rId6"/>
          <a:stretch>
            <a:fillRect/>
          </a:stretch>
        </p:blipFill>
        <p:spPr>
          <a:xfrm>
            <a:off x="10040393" y="4901471"/>
            <a:ext cx="1258979" cy="4020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34730" y="6091334"/>
            <a:ext cx="3727829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That is, Z ∼ N(0,2).</a:t>
            </a:r>
          </a:p>
        </p:txBody>
      </p:sp>
    </p:spTree>
    <p:extLst>
      <p:ext uri="{BB962C8B-B14F-4D97-AF65-F5344CB8AC3E}">
        <p14:creationId xmlns:p14="http://schemas.microsoft.com/office/powerpoint/2010/main" val="285087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  <p:bldP spid="7" grpId="0"/>
      <p:bldP spid="10" grpId="0"/>
      <p:bldP spid="1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624018" y="618885"/>
                <a:ext cx="10257709" cy="22291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Remark 3.5.2.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In general, if  </a:t>
                </a:r>
                <a14:m>
                  <m:oMath xmlns:m="http://schemas.openxmlformats.org/officeDocument/2006/math"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𝑋</m:t>
                    </m:r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~</m:t>
                    </m:r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𝑁</m:t>
                    </m:r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sSub>
                      <m:sSubPr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zh-CN" altLang="en-US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𝜇</m:t>
                        </m:r>
                      </m:e>
                      <m:sub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Sup>
                      <m:sSubSupPr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SupPr>
                      <m:e>
                        <m:r>
                          <a:rPr lang="zh-CN" altLang="en-US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𝜎</m:t>
                        </m:r>
                      </m:e>
                      <m:sub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  <m:sup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bSup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and Y</a:t>
                </a:r>
                <a14:m>
                  <m:oMath xmlns:m="http://schemas.openxmlformats.org/officeDocument/2006/math">
                    <m:r>
                      <a:rPr lang="en-US" altLang="zh-CN" sz="28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~</m:t>
                    </m:r>
                    <m:r>
                      <a:rPr lang="en-US" altLang="zh-CN" sz="28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𝑁</m:t>
                    </m:r>
                    <m:r>
                      <a:rPr lang="en-US" altLang="zh-CN" sz="28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sSub>
                      <m:sSubPr>
                        <m:ctrlP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zh-CN" altLang="en-US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𝜇</m:t>
                        </m:r>
                      </m:e>
                      <m:sub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Sup>
                      <m:sSubSupPr>
                        <m:ctrlP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SupPr>
                      <m:e>
                        <m:r>
                          <a:rPr lang="zh-CN" altLang="en-US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𝜎</m:t>
                        </m:r>
                      </m:e>
                      <m:sub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  <m:sup>
                        <m: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bSup>
                    <m:r>
                      <a:rPr lang="en-US" altLang="zh-CN" sz="28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are independent, then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Z</m:t>
                    </m:r>
                    <m:r>
                      <a:rPr lang="en-US" altLang="zh-CN" sz="2800" b="0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=</m:t>
                    </m:r>
                    <m:r>
                      <a:rPr lang="en-US" altLang="zh-CN" sz="28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𝑋</m:t>
                    </m:r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+</m:t>
                    </m:r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𝑌</m:t>
                    </m:r>
                    <m:r>
                      <a:rPr lang="en-US" altLang="zh-CN" sz="28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~</m:t>
                    </m:r>
                    <m:r>
                      <a:rPr lang="en-US" altLang="zh-CN" sz="28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𝑁</m:t>
                    </m:r>
                    <m:r>
                      <a:rPr lang="en-US" altLang="zh-CN" sz="28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sSub>
                      <m:sSubPr>
                        <m:ctrlP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zh-CN" altLang="en-US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𝜇</m:t>
                        </m:r>
                      </m:e>
                      <m:sub>
                        <m: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+</m:t>
                    </m:r>
                    <m:sSub>
                      <m:sSubPr>
                        <m:ctrlP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zh-CN" altLang="en-US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𝜇</m:t>
                        </m:r>
                      </m:e>
                      <m:sub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Sup>
                      <m:sSubSupPr>
                        <m:ctrlP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SupPr>
                      <m:e>
                        <m:r>
                          <a:rPr lang="zh-CN" altLang="en-US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𝜎</m:t>
                        </m:r>
                      </m:e>
                      <m:sub>
                        <m: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  <m:sup>
                        <m: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bSup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+</m:t>
                    </m:r>
                    <m:sSubSup>
                      <m:sSubSupPr>
                        <m:ctrlP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SupPr>
                      <m:e>
                        <m:r>
                          <a:rPr lang="zh-CN" altLang="en-US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𝜎</m:t>
                        </m:r>
                      </m:e>
                      <m:sub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  <m:sup>
                        <m:r>
                          <a:rPr lang="en-US" altLang="zh-CN" sz="28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bSup>
                    <m:r>
                      <a:rPr lang="en-US" altLang="zh-CN" sz="28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. This result can be extended to n independent normal random variables. That is,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𝑖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∼ 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𝑁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µ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𝑖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Sup>
                      <m:sSubSup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Sup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𝜎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𝑖</m:t>
                        </m:r>
                      </m:sub>
                      <m:sup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bSup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), </m:t>
                    </m:r>
                  </m:oMath>
                </a14:m>
                <a:r>
                  <a:rPr lang="en-US" altLang="zh-CN" sz="28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= 1,2,…,n are independent, then,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018" y="618885"/>
                <a:ext cx="10257709" cy="2229136"/>
              </a:xfrm>
              <a:prstGeom prst="rect">
                <a:avLst/>
              </a:prstGeom>
              <a:blipFill rotWithShape="0">
                <a:blip r:embed="rId3"/>
                <a:stretch>
                  <a:fillRect l="-1188" t="-2192" r="-1426" b="-6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624018" y="3604943"/>
                <a:ext cx="10897422" cy="14082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Normal random variables satisfy the additive property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. More generally,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𝑖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∼ 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𝑁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µ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𝑖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Sup>
                      <m:sSubSup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Sup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𝜎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𝑖</m:t>
                        </m:r>
                      </m:sub>
                      <m:sup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bSup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), </m:t>
                    </m:r>
                  </m:oMath>
                </a14:m>
                <a:r>
                  <a:rPr lang="en-US" altLang="zh-CN" sz="28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= 1,2,…,n are independent,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𝑐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𝑐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8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…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𝑐</m:t>
                        </m:r>
                      </m:e>
                      <m:sub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are constants and not all zeros, then,</a:t>
                </a: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018" y="3604943"/>
                <a:ext cx="10897422" cy="1408271"/>
              </a:xfrm>
              <a:prstGeom prst="rect">
                <a:avLst/>
              </a:prstGeom>
              <a:blipFill rotWithShape="0">
                <a:blip r:embed="rId4"/>
                <a:stretch>
                  <a:fillRect l="-1119" t="-4329" r="-1454" b="-112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887985"/>
          <p:cNvPicPr/>
          <p:nvPr/>
        </p:nvPicPr>
        <p:blipFill>
          <a:blip r:embed="rId5"/>
          <a:stretch>
            <a:fillRect/>
          </a:stretch>
        </p:blipFill>
        <p:spPr>
          <a:xfrm>
            <a:off x="2825346" y="3021444"/>
            <a:ext cx="6826522" cy="4001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051" y="5248505"/>
            <a:ext cx="4523641" cy="74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70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67585" y="420566"/>
            <a:ext cx="11188311" cy="89254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rPr>
              <a:t>Proposition 3.1.1.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joint CDF F(</a:t>
            </a:r>
            <a:r>
              <a:rPr lang="en-US" altLang="zh-CN" sz="28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of (X,Y )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has the following properties:</a:t>
            </a:r>
            <a:endParaRPr lang="en-US" altLang="zh-CN" sz="28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732019" y="1470627"/>
                <a:ext cx="10459442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514350" indent="-514350">
                  <a:buAutoNum type="arabicParenBoth"/>
                </a:pPr>
                <a:r>
                  <a:rPr lang="en-US" altLang="zh-CN" sz="28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F(</a:t>
                </a:r>
                <a:r>
                  <a:rPr lang="en-US" altLang="zh-CN" sz="2800" dirty="0" err="1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x,y</a:t>
                </a:r>
                <a:r>
                  <a:rPr lang="en-US" altLang="zh-CN" sz="28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) is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non-decreasing</a:t>
                </a:r>
                <a:r>
                  <a:rPr lang="en-US" altLang="zh-CN" sz="28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 in both x and y. </a:t>
                </a:r>
              </a:p>
              <a:p>
                <a:r>
                  <a:rPr lang="en-US" altLang="zh-CN" sz="28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       That is, for fixed y,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 &lt;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800" b="0" i="1" dirty="0" smtClean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, then F(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,y) ≤ F(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800" b="0" i="1" dirty="0" smtClean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,y); for fixed x,    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b="0" i="1" dirty="0" smtClean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 &lt;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CN" sz="2800" b="0" i="1" dirty="0" smtClean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, then F(x,</a:t>
                </a:r>
                <a:r>
                  <a:rPr lang="en-US" altLang="zh-CN" sz="2800" dirty="0">
                    <a:solidFill>
                      <a:srgbClr val="646464"/>
                    </a:solidFill>
                    <a:ea typeface="Cambria Math" panose="02040503050406030204" pitchFamily="18" charset="0"/>
                    <a:cs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) ≤ F(x,</a:t>
                </a:r>
                <a:r>
                  <a:rPr lang="en-US" altLang="zh-CN" sz="2800" dirty="0">
                    <a:solidFill>
                      <a:srgbClr val="646464"/>
                    </a:solidFill>
                    <a:ea typeface="Cambria Math" panose="02040503050406030204" pitchFamily="18" charset="0"/>
                    <a:cs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CN" sz="2800" b="0" i="1" dirty="0" smtClean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).</a:t>
                </a: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019" y="1470627"/>
                <a:ext cx="10459442" cy="1384995"/>
              </a:xfrm>
              <a:prstGeom prst="rect">
                <a:avLst/>
              </a:prstGeom>
              <a:blipFill rotWithShape="0">
                <a:blip r:embed="rId3"/>
                <a:stretch>
                  <a:fillRect l="-1166" t="-4405" b="-114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732019" y="3094412"/>
            <a:ext cx="110955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(2)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0 ≤ F(</a:t>
            </a:r>
            <a:r>
              <a:rPr lang="en-US" altLang="zh-CN" sz="28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x,y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) ≤ 1</a:t>
            </a:r>
            <a:r>
              <a:rPr lang="en-US" altLang="zh-CN" sz="2800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, and for fixed x,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F(x,−∞) = 0</a:t>
            </a:r>
            <a:r>
              <a:rPr lang="en-US" altLang="zh-CN" sz="2800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; for fixed y,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F(−∞,y) = 0; F(−∞,−∞) = 0; F(+∞,+∞) = 1.</a:t>
            </a:r>
          </a:p>
        </p:txBody>
      </p:sp>
      <p:sp>
        <p:nvSpPr>
          <p:cNvPr id="10" name="矩形 9"/>
          <p:cNvSpPr/>
          <p:nvPr/>
        </p:nvSpPr>
        <p:spPr>
          <a:xfrm>
            <a:off x="732019" y="4250642"/>
            <a:ext cx="110955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(3) F(</a:t>
            </a:r>
            <a:r>
              <a:rPr lang="en-US" altLang="zh-CN" sz="2800" dirty="0" err="1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x,y</a:t>
            </a:r>
            <a:r>
              <a:rPr lang="en-US" altLang="zh-CN" sz="2800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) is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right continuous at x and y</a:t>
            </a:r>
            <a:r>
              <a:rPr lang="en-US" altLang="zh-CN" sz="2800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, that is,</a:t>
            </a:r>
          </a:p>
          <a:p>
            <a:r>
              <a:rPr lang="en-US" altLang="zh-CN" sz="2800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	           F(</a:t>
            </a:r>
            <a:r>
              <a:rPr lang="en-US" altLang="zh-CN" sz="2800" dirty="0" err="1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x,y</a:t>
            </a:r>
            <a:r>
              <a:rPr lang="en-US" altLang="zh-CN" sz="2800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) = F(x + 0,y),	    F(</a:t>
            </a:r>
            <a:r>
              <a:rPr lang="en-US" altLang="zh-CN" sz="2800" dirty="0" err="1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x,y</a:t>
            </a:r>
            <a:r>
              <a:rPr lang="en-US" altLang="zh-CN" sz="2800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) = F(</a:t>
            </a:r>
            <a:r>
              <a:rPr lang="en-US" altLang="zh-CN" sz="2800" dirty="0" err="1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x,y</a:t>
            </a:r>
            <a:r>
              <a:rPr lang="en-US" altLang="zh-CN" sz="2800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 + 0)</a:t>
            </a:r>
          </a:p>
        </p:txBody>
      </p:sp>
      <p:sp>
        <p:nvSpPr>
          <p:cNvPr id="12" name="矩形 11"/>
          <p:cNvSpPr/>
          <p:nvPr/>
        </p:nvSpPr>
        <p:spPr>
          <a:xfrm>
            <a:off x="732019" y="5406872"/>
            <a:ext cx="110955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(4) For any real numbers a &lt; b and c &lt; d,</a:t>
            </a:r>
          </a:p>
          <a:p>
            <a:r>
              <a:rPr lang="en-US" altLang="zh-CN" sz="2800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                       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F(</a:t>
            </a:r>
            <a:r>
              <a:rPr lang="en-US" altLang="zh-CN" sz="28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b,d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) − F(</a:t>
            </a:r>
            <a:r>
              <a:rPr lang="en-US" altLang="zh-CN" sz="28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a,d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) − F(</a:t>
            </a:r>
            <a:r>
              <a:rPr lang="en-US" altLang="zh-CN" sz="28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b,c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) + F(</a:t>
            </a:r>
            <a:r>
              <a:rPr lang="en-US" altLang="zh-CN" sz="28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a,c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) ≥ 0.</a:t>
            </a:r>
          </a:p>
        </p:txBody>
      </p:sp>
    </p:spTree>
    <p:extLst>
      <p:ext uri="{BB962C8B-B14F-4D97-AF65-F5344CB8AC3E}">
        <p14:creationId xmlns:p14="http://schemas.microsoft.com/office/powerpoint/2010/main" val="378584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1" grpId="0"/>
      <p:bldP spid="9" grpId="0"/>
      <p:bldP spid="10" grpId="0"/>
      <p:bldP spid="1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1107344" y="985249"/>
                <a:ext cx="9238439" cy="19708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Definition 3.5.1.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8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…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be random variables. The average of these n random variables,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altLang="zh-CN" sz="2800" i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accPr>
                          <m:e>
                            <m:r>
                              <a:rPr lang="en-US" altLang="zh-CN" sz="2800" i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  <a:ea typeface="Cambria Math" panose="02040503050406030204" pitchFamily="18" charset="0"/>
                                <a:cs typeface="+mn-ea"/>
                              </a:rPr>
                              <m:t>𝑋</m:t>
                            </m:r>
                          </m:e>
                        </m:acc>
                      </m:e>
                      <m:sub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  <a:ea typeface="Cambria Math" panose="02040503050406030204" pitchFamily="18" charset="0"/>
                        <a:cs typeface="+mn-ea"/>
                      </a:rPr>
                      <m:t>=</m:t>
                    </m:r>
                    <m:f>
                      <m:fPr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den>
                    </m:f>
                    <m:nary>
                      <m:naryPr>
                        <m:chr m:val="∑"/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 panose="02040503050406030204" pitchFamily="18" charset="0"/>
                            <a:cs typeface="+mn-ea"/>
                          </a:rPr>
                          <m:t>𝑖</m:t>
                        </m:r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 panose="02040503050406030204" pitchFamily="18" charset="0"/>
                            <a:cs typeface="+mn-ea"/>
                          </a:rPr>
                          <m:t>=1</m:t>
                        </m:r>
                      </m:sub>
                      <m:sup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  <a:ea typeface="Cambria Math" panose="02040503050406030204" pitchFamily="18" charset="0"/>
                                <a:cs typeface="+mn-ea"/>
                              </a:rPr>
                              <m:t>𝑋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  <a:ea typeface="Cambria Math" panose="02040503050406030204" pitchFamily="18" charset="0"/>
                                <a:cs typeface="+mn-ea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, is called their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sample mean.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44" y="985249"/>
                <a:ext cx="9238439" cy="1970861"/>
              </a:xfrm>
              <a:prstGeom prst="rect">
                <a:avLst/>
              </a:prstGeom>
              <a:blipFill rotWithShape="1">
                <a:blip r:embed="rId3"/>
                <a:stretch>
                  <a:fillRect l="-1386" t="-247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1107344" y="3364813"/>
                <a:ext cx="10257709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Theorem 3.5.2.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Suppose that the random variables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,…,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form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a random sample from the normal distribution 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𝑁</m:t>
                    </m:r>
                    <m:r>
                      <a:rPr lang="en-US" altLang="zh-CN" sz="2800" i="1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(µ,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pPr>
                      <m:e>
                        <m:r>
                          <a:rPr lang="en-US" altLang="zh-CN" sz="2800" i="1" dirty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𝜎</m:t>
                        </m:r>
                      </m:e>
                      <m:sup>
                        <m:r>
                          <a:rPr lang="en-US" altLang="zh-CN" sz="2800" i="1" dirty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p>
                    <m:r>
                      <a:rPr lang="en-US" altLang="zh-CN" sz="2800" i="1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, then</a:t>
                </a: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44" y="3364813"/>
                <a:ext cx="10257709" cy="1323439"/>
              </a:xfrm>
              <a:prstGeom prst="rect">
                <a:avLst/>
              </a:prstGeom>
              <a:blipFill rotWithShape="0">
                <a:blip r:embed="rId5"/>
                <a:stretch>
                  <a:fillRect l="-1249" t="-3687" b="-11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887987"/>
          <p:cNvPicPr/>
          <p:nvPr/>
        </p:nvPicPr>
        <p:blipFill>
          <a:blip r:embed="rId6"/>
          <a:stretch>
            <a:fillRect/>
          </a:stretch>
        </p:blipFill>
        <p:spPr>
          <a:xfrm>
            <a:off x="4148364" y="4841318"/>
            <a:ext cx="2670447" cy="472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83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811252" y="266846"/>
                <a:ext cx="10257709" cy="17924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Example 3.5.4.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Suppose that a random sample of size n is to be taken from the normal distribution N(µ,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p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𝜎</m:t>
                        </m:r>
                      </m:e>
                      <m:sup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= 9), determine the minimum value of n for which P(|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accPr>
                      <m:e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</m:acc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− µ| ≤ 1) ≥ 0.95.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252" y="266846"/>
                <a:ext cx="10257709" cy="1792414"/>
              </a:xfrm>
              <a:prstGeom prst="rect">
                <a:avLst/>
              </a:prstGeom>
              <a:blipFill rotWithShape="0">
                <a:blip r:embed="rId3"/>
                <a:stretch>
                  <a:fillRect l="-1188" t="-2721" r="-1248" b="-64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725000" y="2077858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6238" y="3530606"/>
            <a:ext cx="3727829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That is,</a:t>
            </a:r>
          </a:p>
        </p:txBody>
      </p:sp>
      <p:sp>
        <p:nvSpPr>
          <p:cNvPr id="13" name="矩形 12"/>
          <p:cNvSpPr/>
          <p:nvPr/>
        </p:nvSpPr>
        <p:spPr>
          <a:xfrm>
            <a:off x="934730" y="5934580"/>
            <a:ext cx="5871019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sample size must be at least 35.</a:t>
            </a:r>
          </a:p>
        </p:txBody>
      </p:sp>
      <p:pic>
        <p:nvPicPr>
          <p:cNvPr id="14" name="Picture 887988"/>
          <p:cNvPicPr/>
          <p:nvPr/>
        </p:nvPicPr>
        <p:blipFill>
          <a:blip r:embed="rId4"/>
          <a:stretch>
            <a:fillRect/>
          </a:stretch>
        </p:blipFill>
        <p:spPr>
          <a:xfrm>
            <a:off x="3700732" y="2172023"/>
            <a:ext cx="4990825" cy="645984"/>
          </a:xfrm>
          <a:prstGeom prst="rect">
            <a:avLst/>
          </a:prstGeom>
        </p:spPr>
      </p:pic>
      <p:pic>
        <p:nvPicPr>
          <p:cNvPr id="15" name="Picture 887989"/>
          <p:cNvPicPr/>
          <p:nvPr/>
        </p:nvPicPr>
        <p:blipFill>
          <a:blip r:embed="rId5"/>
          <a:stretch>
            <a:fillRect/>
          </a:stretch>
        </p:blipFill>
        <p:spPr>
          <a:xfrm>
            <a:off x="4195852" y="2912172"/>
            <a:ext cx="3903119" cy="430556"/>
          </a:xfrm>
          <a:prstGeom prst="rect">
            <a:avLst/>
          </a:prstGeom>
        </p:spPr>
      </p:pic>
      <p:pic>
        <p:nvPicPr>
          <p:cNvPr id="16" name="Picture 887990"/>
          <p:cNvPicPr/>
          <p:nvPr/>
        </p:nvPicPr>
        <p:blipFill>
          <a:blip r:embed="rId6"/>
          <a:stretch>
            <a:fillRect/>
          </a:stretch>
        </p:blipFill>
        <p:spPr>
          <a:xfrm>
            <a:off x="2504122" y="3541973"/>
            <a:ext cx="3609295" cy="511845"/>
          </a:xfrm>
          <a:prstGeom prst="rect">
            <a:avLst/>
          </a:prstGeom>
        </p:spPr>
      </p:pic>
      <p:pic>
        <p:nvPicPr>
          <p:cNvPr id="17" name="Picture 887991"/>
          <p:cNvPicPr/>
          <p:nvPr/>
        </p:nvPicPr>
        <p:blipFill>
          <a:blip r:embed="rId7"/>
          <a:stretch>
            <a:fillRect/>
          </a:stretch>
        </p:blipFill>
        <p:spPr>
          <a:xfrm>
            <a:off x="2776780" y="4164481"/>
            <a:ext cx="2838144" cy="17292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3354" y="3618321"/>
            <a:ext cx="4403400" cy="283947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41F4EBBC-3D93-4655-9747-82A66CE8D9F1}"/>
              </a:ext>
            </a:extLst>
          </p:cNvPr>
          <p:cNvSpPr txBox="1"/>
          <p:nvPr/>
        </p:nvSpPr>
        <p:spPr>
          <a:xfrm>
            <a:off x="8668087" y="6391099"/>
            <a:ext cx="143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Figure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3.16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99552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1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1252" y="266846"/>
            <a:ext cx="102577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Example 3.5.5.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Suppose that X and Y are independent Exponential random variables with common distribution having PDF</a:t>
            </a:r>
          </a:p>
        </p:txBody>
      </p:sp>
      <p:sp>
        <p:nvSpPr>
          <p:cNvPr id="5" name="矩形 4"/>
          <p:cNvSpPr/>
          <p:nvPr/>
        </p:nvSpPr>
        <p:spPr>
          <a:xfrm>
            <a:off x="513921" y="2452283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01267" y="2494523"/>
            <a:ext cx="5057179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joint PDF of (X,Y ) is</a:t>
            </a:r>
          </a:p>
        </p:txBody>
      </p:sp>
      <p:sp>
        <p:nvSpPr>
          <p:cNvPr id="13" name="矩形 12"/>
          <p:cNvSpPr/>
          <p:nvPr/>
        </p:nvSpPr>
        <p:spPr>
          <a:xfrm>
            <a:off x="502931" y="3910251"/>
            <a:ext cx="6655515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Using the convolution formula, we have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207" y="1559945"/>
            <a:ext cx="3341931" cy="90480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709823" y="1934944"/>
            <a:ext cx="42571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find the PDF of Z = X + Y .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961" y="3015041"/>
            <a:ext cx="6526022" cy="9106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173" y="4499974"/>
            <a:ext cx="4897865" cy="72740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72715" y="5319949"/>
            <a:ext cx="1733318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where</a:t>
            </a:r>
          </a:p>
        </p:txBody>
      </p:sp>
      <p:pic>
        <p:nvPicPr>
          <p:cNvPr id="19" name="Picture 887994"/>
          <p:cNvPicPr/>
          <p:nvPr/>
        </p:nvPicPr>
        <p:blipFill>
          <a:blip r:embed="rId6"/>
          <a:stretch>
            <a:fillRect/>
          </a:stretch>
        </p:blipFill>
        <p:spPr>
          <a:xfrm>
            <a:off x="2677094" y="5459664"/>
            <a:ext cx="5212872" cy="76699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973" y="3157420"/>
            <a:ext cx="3375014" cy="3412514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993A7947-E07E-45C5-9358-F01BE061F2C5}"/>
              </a:ext>
            </a:extLst>
          </p:cNvPr>
          <p:cNvSpPr txBox="1"/>
          <p:nvPr/>
        </p:nvSpPr>
        <p:spPr>
          <a:xfrm>
            <a:off x="9249993" y="6490953"/>
            <a:ext cx="143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Figure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3.17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0927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13" grpId="0"/>
      <p:bldP spid="12" grpId="0"/>
      <p:bldP spid="18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6920" y="574149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1005587" y="1211116"/>
                <a:ext cx="3772579" cy="954099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(1) </a:t>
                </a:r>
                <a:r>
                  <a:rPr lang="pl-PL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If z ≤ 0,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pl-PL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𝑓</m:t>
                        </m:r>
                      </m:e>
                      <m:sub>
                        <m:r>
                          <a:rPr lang="pl-PL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𝑍</m:t>
                        </m:r>
                      </m:sub>
                    </m:sSub>
                  </m:oMath>
                </a14:m>
                <a:r>
                  <a:rPr lang="pl-PL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(z) = 0. </a:t>
                </a:r>
                <a:endParaRPr lang="en-US" altLang="zh-CN" sz="2800" i="1" dirty="0"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(2) </a:t>
                </a:r>
                <a:r>
                  <a:rPr lang="pl-PL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If z &gt; 0,</a:t>
                </a:r>
                <a:endParaRPr lang="en-US" altLang="zh-CN" sz="2800" i="1" dirty="0"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5587" y="1211116"/>
                <a:ext cx="3772579" cy="954099"/>
              </a:xfrm>
              <a:prstGeom prst="rect">
                <a:avLst/>
              </a:prstGeom>
              <a:blipFill rotWithShape="0">
                <a:blip r:embed="rId3"/>
                <a:stretch>
                  <a:fillRect l="-3393" t="-7051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5961901" y="1035806"/>
                <a:ext cx="4759108" cy="5191670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This density function does not belong to Exponential distribution. </a:t>
                </a:r>
                <a:r>
                  <a:rPr lang="en-US" altLang="zh-CN" sz="2800" i="1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The sum Z = X + Y does not follow Exponential distribution.</a:t>
                </a:r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In fact, Z = X + Y </a:t>
                </a:r>
                <a:r>
                  <a:rPr lang="en-US" altLang="zh-CN" sz="2800" i="1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follows Gamma distribution </a:t>
                </a:r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with parameters </a:t>
                </a:r>
                <a:r>
                  <a:rPr lang="el-GR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α = 2 </a:t>
                </a:r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and </a:t>
                </a:r>
                <a:r>
                  <a:rPr lang="el-GR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β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num>
                      <m:den>
                        <m:r>
                          <a:rPr lang="el-GR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𝜆</m:t>
                        </m:r>
                      </m:den>
                    </m:f>
                  </m:oMath>
                </a14:m>
                <a:r>
                  <a:rPr lang="el-GR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. </a:t>
                </a:r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In general,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𝑖</m:t>
                        </m:r>
                      </m:sub>
                    </m:sSub>
                    <m:r>
                      <a:rPr lang="en-US" altLang="zh-CN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∼ </a:t>
                </a:r>
                <a:r>
                  <a:rPr lang="en-US" altLang="zh-CN" sz="2800" i="1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Exp</a:t>
                </a:r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</a:t>
                </a:r>
                <a:r>
                  <a:rPr lang="el-GR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λ),</a:t>
                </a:r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</a:t>
                </a:r>
                <a:r>
                  <a:rPr lang="en-US" altLang="zh-CN" sz="2800" i="1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</a:t>
                </a:r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= 1,2,…,n are independent, then </a:t>
                </a:r>
                <a:r>
                  <a:rPr lang="en-US" altLang="zh-CN" sz="2800" i="1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X1 +X2 +•••+</a:t>
                </a:r>
                <a:r>
                  <a:rPr lang="en-US" altLang="zh-CN" sz="2800" i="1" dirty="0" err="1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Xn</a:t>
                </a:r>
                <a:r>
                  <a:rPr lang="en-US" altLang="zh-CN" sz="2800" i="1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∼ Gamma(</a:t>
                </a:r>
                <a:r>
                  <a:rPr lang="el-GR" altLang="zh-CN" sz="2800" i="1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α = </a:t>
                </a:r>
                <a:r>
                  <a:rPr lang="en-US" altLang="zh-CN" sz="2800" i="1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n,</a:t>
                </a:r>
                <a:r>
                  <a:rPr lang="el-GR" altLang="zh-CN" sz="2800" i="1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β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num>
                      <m:den>
                        <m:r>
                          <a:rPr lang="el-GR" altLang="zh-CN" sz="2800" i="1" dirty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𝜆</m:t>
                        </m:r>
                      </m:den>
                    </m:f>
                  </m:oMath>
                </a14:m>
                <a:r>
                  <a:rPr lang="el-GR" altLang="zh-CN" sz="2800" i="1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).</a:t>
                </a:r>
                <a:endParaRPr lang="en-US" altLang="zh-CN" sz="2800" i="1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1901" y="1035806"/>
                <a:ext cx="4759108" cy="5191670"/>
              </a:xfrm>
              <a:prstGeom prst="rect">
                <a:avLst/>
              </a:prstGeom>
              <a:blipFill rotWithShape="0">
                <a:blip r:embed="rId4"/>
                <a:stretch>
                  <a:fillRect l="-2561" t="-1291" r="-4097" b="-3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887995"/>
          <p:cNvPicPr/>
          <p:nvPr/>
        </p:nvPicPr>
        <p:blipFill>
          <a:blip r:embed="rId5"/>
          <a:stretch>
            <a:fillRect/>
          </a:stretch>
        </p:blipFill>
        <p:spPr>
          <a:xfrm>
            <a:off x="1427295" y="2340525"/>
            <a:ext cx="3490142" cy="173640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05587" y="4252238"/>
            <a:ext cx="4520569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In summary,</a:t>
            </a:r>
            <a:endParaRPr lang="en-US" altLang="zh-CN" sz="2800" i="1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502" y="5072570"/>
            <a:ext cx="3806738" cy="95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26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8" grpId="0"/>
      <p:bldP spid="10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1107343" y="327698"/>
                <a:ext cx="9238439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Theorem 3.5.3.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● Suppose that X ∼ Gamma(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l-GR" altLang="zh-CN" sz="28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𝛼</m:t>
                        </m:r>
                      </m:e>
                      <m:sub>
                        <m:r>
                          <a:rPr lang="el-GR" altLang="zh-CN" sz="28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</m:oMath>
                </a14:m>
                <a:r>
                  <a:rPr lang="el-GR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,β) 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and Y ∼ Gamma(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l-GR" altLang="zh-CN" sz="28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𝛼</m:t>
                        </m:r>
                      </m:e>
                      <m:sub>
                        <m:r>
                          <a:rPr lang="el-GR" altLang="zh-CN" sz="28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</m:oMath>
                </a14:m>
                <a:r>
                  <a:rPr lang="el-GR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,β) 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are independent random variables, then 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                         Z = X +Y ∼ Gamma(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l-GR" altLang="zh-CN" sz="28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𝛼</m:t>
                        </m:r>
                      </m:e>
                      <m:sub>
                        <m:r>
                          <a:rPr lang="el-GR" altLang="zh-CN" sz="28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l-GR" altLang="zh-CN" sz="2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+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l-GR" altLang="zh-CN" sz="28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𝛼</m:t>
                        </m:r>
                      </m:e>
                      <m:sub>
                        <m:r>
                          <a:rPr lang="el-GR" altLang="zh-CN" sz="28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</m:oMath>
                </a14:m>
                <a:r>
                  <a:rPr lang="el-GR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,β).</a:t>
                </a:r>
                <a:endPara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43" y="327698"/>
                <a:ext cx="9238439" cy="1754326"/>
              </a:xfrm>
              <a:prstGeom prst="rect">
                <a:avLst/>
              </a:prstGeom>
              <a:blipFill rotWithShape="0">
                <a:blip r:embed="rId3"/>
                <a:stretch>
                  <a:fillRect l="-1386" t="-2778" r="-2112" b="-8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1107343" y="3082266"/>
                <a:ext cx="9238439" cy="666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● If </a:t>
                </a:r>
                <a14:m>
                  <m:oMath xmlns:m="http://schemas.openxmlformats.org/officeDocument/2006/math"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𝛼</m:t>
                    </m:r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=</m:t>
                    </m:r>
                    <m:f>
                      <m:fPr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num>
                      <m:den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den>
                    </m:f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 </m:t>
                    </m:r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𝛽</m:t>
                    </m:r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=2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, the PDF of X ∼ Gamma(α,β) reduces to</a:t>
                </a:r>
                <a:endParaRPr lang="en-US" altLang="zh-CN" sz="28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43" y="3082266"/>
                <a:ext cx="9238439" cy="666529"/>
              </a:xfrm>
              <a:prstGeom prst="rect">
                <a:avLst/>
              </a:prstGeom>
              <a:blipFill rotWithShape="0">
                <a:blip r:embed="rId4"/>
                <a:stretch>
                  <a:fillRect l="-1386" t="-3670" b="-110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888004"/>
          <p:cNvPicPr/>
          <p:nvPr/>
        </p:nvPicPr>
        <p:blipFill>
          <a:blip r:embed="rId5"/>
          <a:stretch>
            <a:fillRect/>
          </a:stretch>
        </p:blipFill>
        <p:spPr>
          <a:xfrm>
            <a:off x="3595546" y="3700799"/>
            <a:ext cx="4007037" cy="95769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1107343" y="4720088"/>
                <a:ext cx="10190398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It is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pPr>
                      <m:e>
                        <m:r>
                          <a:rPr lang="en-US" altLang="zh-CN" sz="2800" i="1" dirty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𝜒</m:t>
                        </m:r>
                      </m:e>
                      <m:sup>
                        <m:r>
                          <a:rPr lang="en-US" altLang="zh-CN" sz="2800" i="1" dirty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distribution 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with degrees of freedom n.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pPr>
                      <m:e>
                        <m:r>
                          <a:rPr lang="en-US" altLang="zh-CN" sz="2800" i="1" dirty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𝜒</m:t>
                        </m:r>
                      </m:e>
                      <m:sup>
                        <m:r>
                          <a:rPr lang="en-US" altLang="zh-CN" sz="2800" i="1" dirty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distribution satisfies the additive property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.    If X ∼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p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𝜒</m:t>
                        </m:r>
                      </m:e>
                      <m:sup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p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(m) and Y ∼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p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𝜒</m:t>
                        </m:r>
                      </m:e>
                      <m:sup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p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(n) are independent, then X + Y ∼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p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𝜒</m:t>
                        </m:r>
                      </m:e>
                      <m:sup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p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(m + n).</a:t>
                </a: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43" y="4720088"/>
                <a:ext cx="10190398" cy="1384995"/>
              </a:xfrm>
              <a:prstGeom prst="rect">
                <a:avLst/>
              </a:prstGeom>
              <a:blipFill rotWithShape="0">
                <a:blip r:embed="rId6"/>
                <a:stretch>
                  <a:fillRect l="-1257" t="-4405" r="-1436" b="-114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1107343" y="1969896"/>
            <a:ext cx="96010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Gamma distribution satisfies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additive property with respect to the first parameter.</a:t>
            </a:r>
          </a:p>
        </p:txBody>
      </p:sp>
    </p:spTree>
    <p:extLst>
      <p:ext uri="{BB962C8B-B14F-4D97-AF65-F5344CB8AC3E}">
        <p14:creationId xmlns:p14="http://schemas.microsoft.com/office/powerpoint/2010/main" val="122525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2" grpId="0"/>
      <p:bldP spid="13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25381" y="1888711"/>
            <a:ext cx="102577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Theorem 3.5.4.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Let X and Y be two continuous random variables with joint PDF f(</a:t>
            </a:r>
            <a:r>
              <a:rPr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and let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Z = X − Y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, the PDF of Z is</a:t>
            </a:r>
          </a:p>
        </p:txBody>
      </p:sp>
      <p:pic>
        <p:nvPicPr>
          <p:cNvPr id="9" name="Picture 888005"/>
          <p:cNvPicPr/>
          <p:nvPr/>
        </p:nvPicPr>
        <p:blipFill>
          <a:blip r:embed="rId3"/>
          <a:stretch>
            <a:fillRect/>
          </a:stretch>
        </p:blipFill>
        <p:spPr>
          <a:xfrm>
            <a:off x="4209500" y="3928463"/>
            <a:ext cx="3419206" cy="682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79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724936" y="729377"/>
                <a:ext cx="10892299" cy="21852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Theorem 3.5.5.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Suppose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8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…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form a random sample of size n from a distribution for which the PDF is f(x) and the CDF is F(x). The largest value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and the smallest value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in the random sample are defined as follows:</a:t>
                </a: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936" y="729377"/>
                <a:ext cx="10892299" cy="2185214"/>
              </a:xfrm>
              <a:prstGeom prst="rect">
                <a:avLst/>
              </a:prstGeom>
              <a:blipFill>
                <a:blip r:embed="rId3"/>
                <a:stretch>
                  <a:fillRect l="-1175" t="-2235" r="-1119" b="-6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1619741" y="2914591"/>
                <a:ext cx="860629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𝑌</m:t>
                          </m:r>
                        </m:e>
                        <m:sub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𝑛</m:t>
                          </m:r>
                        </m:sub>
                      </m:sSub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= </m:t>
                      </m:r>
                      <m:r>
                        <m:rPr>
                          <m:sty m:val="p"/>
                        </m:rP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max</m:t>
                      </m:r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⁡{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𝑋</m:t>
                          </m:r>
                        </m:e>
                        <m:sub>
                          <m: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1</m:t>
                          </m:r>
                        </m:sub>
                      </m:sSub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</m:t>
                      </m:r>
                      <m:r>
                        <a:rPr lang="en-US" altLang="zh-CN" sz="2800" b="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…</m:t>
                      </m:r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 err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𝑋</m:t>
                          </m:r>
                        </m:e>
                        <m:sub>
                          <m:r>
                            <a:rPr lang="en-US" altLang="zh-CN" sz="2800" i="1" dirty="0" err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𝑛</m:t>
                          </m:r>
                        </m:sub>
                      </m:sSub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},	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            </m:t>
                          </m:r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𝑌</m:t>
                          </m:r>
                        </m:e>
                        <m:sub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1</m:t>
                          </m:r>
                        </m:sub>
                      </m:sSub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= </m:t>
                      </m:r>
                      <m:r>
                        <m:rPr>
                          <m:sty m:val="p"/>
                        </m:rP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min</m:t>
                      </m:r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⁡{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𝑋</m:t>
                          </m:r>
                        </m:e>
                        <m:sub>
                          <m: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1</m:t>
                          </m:r>
                        </m:sub>
                      </m:sSub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</m:t>
                      </m:r>
                      <m:r>
                        <a:rPr lang="en-US" altLang="zh-CN" sz="2800" b="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…</m:t>
                      </m:r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,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 err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𝑋</m:t>
                          </m:r>
                        </m:e>
                        <m:sub>
                          <m:r>
                            <a:rPr lang="en-US" altLang="zh-CN" sz="2800" i="1" dirty="0" err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𝑛</m:t>
                          </m:r>
                        </m:sub>
                      </m:sSub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}.</m:t>
                      </m:r>
                    </m:oMath>
                  </m:oMathPara>
                </a14:m>
                <a:endPara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741" y="2914591"/>
                <a:ext cx="8606299" cy="52322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724934" y="3437811"/>
                <a:ext cx="1089229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Then the PDF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is</a:t>
                </a: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934" y="3437811"/>
                <a:ext cx="10892299" cy="523220"/>
              </a:xfrm>
              <a:prstGeom prst="rect">
                <a:avLst/>
              </a:prstGeom>
              <a:blipFill rotWithShape="0">
                <a:blip r:embed="rId5"/>
                <a:stretch>
                  <a:fillRect l="-1175" t="-12791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1619741" y="4112020"/>
                <a:ext cx="860629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𝑔</m:t>
                          </m:r>
                        </m:e>
                        <m:sub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𝑛</m:t>
                          </m:r>
                        </m:sub>
                      </m:sSub>
                      <m:d>
                        <m:dPr>
                          <m:ctrlPr>
                            <a:rPr lang="es-E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d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𝑦</m:t>
                          </m:r>
                        </m:e>
                      </m:d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= </m:t>
                      </m:r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𝑛</m:t>
                      </m:r>
                      <m:sSup>
                        <m:sSup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s-ES" altLang="zh-CN" sz="2800" i="1" dirty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</m:ctrlPr>
                            </m:dPr>
                            <m:e>
                              <m:r>
                                <a:rPr lang="es-ES" altLang="zh-CN" sz="2800" i="1" dirty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𝐹</m:t>
                              </m:r>
                              <m:d>
                                <m:dPr>
                                  <m:ctrlPr>
                                    <a:rPr lang="es-ES" altLang="zh-CN" sz="2800" i="1" dirty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ea"/>
                                    </a:rPr>
                                  </m:ctrlPr>
                                </m:dPr>
                                <m:e>
                                  <m:r>
                                    <a:rPr lang="es-ES" altLang="zh-CN" sz="2800" i="1" dirty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ea"/>
                                    </a:rPr>
                                    <m:t>𝑦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𝑛</m:t>
                          </m:r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−1</m:t>
                          </m:r>
                        </m:sup>
                      </m:sSup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𝑓</m:t>
                      </m:r>
                      <m:d>
                        <m:dPr>
                          <m:ctrlP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d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𝑦</m:t>
                          </m:r>
                        </m:e>
                      </m:d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	−∞ &lt; </m:t>
                      </m:r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𝑦</m:t>
                      </m:r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&lt; +∞,</m:t>
                      </m:r>
                    </m:oMath>
                  </m:oMathPara>
                </a14:m>
                <a:endPara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741" y="4112020"/>
                <a:ext cx="8606299" cy="523220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724934" y="4635240"/>
                <a:ext cx="1089229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Then the PDF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is</a:t>
                </a: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934" y="4635240"/>
                <a:ext cx="10892299" cy="523220"/>
              </a:xfrm>
              <a:prstGeom prst="rect">
                <a:avLst/>
              </a:prstGeom>
              <a:blipFill rotWithShape="0">
                <a:blip r:embed="rId7"/>
                <a:stretch>
                  <a:fillRect l="-1175" t="-11628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矩形 16"/>
              <p:cNvSpPr/>
              <p:nvPr/>
            </p:nvSpPr>
            <p:spPr>
              <a:xfrm>
                <a:off x="1732952" y="5210712"/>
                <a:ext cx="860629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s-E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𝑔</m:t>
                          </m:r>
                        </m:e>
                        <m:sub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s-E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d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𝑦</m:t>
                          </m:r>
                        </m:e>
                      </m:d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= </m:t>
                      </m:r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𝑛</m:t>
                      </m:r>
                      <m:sSup>
                        <m:sSup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s-ES" altLang="zh-CN" sz="2800" i="1" dirty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</m:ctrlPr>
                            </m:dPr>
                            <m:e>
                              <m:r>
                                <a:rPr lang="es-ES" altLang="zh-CN" sz="2800" i="1" dirty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1 − </m:t>
                              </m:r>
                              <m:r>
                                <a:rPr lang="es-ES" altLang="zh-CN" sz="2800" i="1" dirty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𝐹</m:t>
                              </m:r>
                              <m:d>
                                <m:dPr>
                                  <m:ctrlPr>
                                    <a:rPr lang="es-ES" altLang="zh-CN" sz="2800" i="1" dirty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ea"/>
                                    </a:rPr>
                                  </m:ctrlPr>
                                </m:dPr>
                                <m:e>
                                  <m:r>
                                    <a:rPr lang="es-ES" altLang="zh-CN" sz="2800" i="1" dirty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ea"/>
                                    </a:rPr>
                                    <m:t>𝑦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𝑛</m:t>
                          </m:r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−1</m:t>
                          </m:r>
                        </m:sup>
                      </m:sSup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𝑓</m:t>
                      </m:r>
                      <m:d>
                        <m:dPr>
                          <m:ctrlP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dPr>
                        <m:e>
                          <m:r>
                            <a:rPr lang="es-E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𝑦</m:t>
                          </m:r>
                        </m:e>
                      </m:d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 −∞ &lt; </m:t>
                      </m:r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𝑦</m:t>
                      </m:r>
                      <m:r>
                        <a:rPr lang="es-E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&lt;+ ∞.</m:t>
                      </m:r>
                    </m:oMath>
                  </m:oMathPara>
                </a14:m>
                <a:endPara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2952" y="5210712"/>
                <a:ext cx="8606299" cy="523220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976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  <p:bldP spid="16" grpId="0"/>
      <p:bldP spid="17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893607" y="839192"/>
                <a:ext cx="10011517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Consider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first. 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𝐺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stand for its CDF, and 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𝑔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be its PDF,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607" y="839192"/>
                <a:ext cx="10011517" cy="523220"/>
              </a:xfrm>
              <a:prstGeom prst="rect">
                <a:avLst/>
              </a:prstGeom>
              <a:blipFill rotWithShape="0">
                <a:blip r:embed="rId3"/>
                <a:stretch>
                  <a:fillRect l="-487" t="-12941" b="-3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515917" y="401693"/>
            <a:ext cx="5937891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Proof: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893607" y="3548574"/>
                <a:ext cx="959312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Consider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with CDF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𝐺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and PDF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𝑔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,</a:t>
                </a: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607" y="3548574"/>
                <a:ext cx="9593128" cy="523220"/>
              </a:xfrm>
              <a:prstGeom prst="rect">
                <a:avLst/>
              </a:prstGeom>
              <a:blipFill rotWithShape="0">
                <a:blip r:embed="rId4"/>
                <a:stretch>
                  <a:fillRect l="-1335" t="-11628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782" y="1422443"/>
            <a:ext cx="5828955" cy="12059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710" y="2748036"/>
            <a:ext cx="7635182" cy="6809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435" y="4071794"/>
            <a:ext cx="4966981" cy="17432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390" y="5922419"/>
            <a:ext cx="6763364" cy="67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47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759001" y="507710"/>
                <a:ext cx="10540371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Example 3.5.6.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𝑖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∼ </m:t>
                    </m:r>
                    <m:r>
                      <a:rPr lang="en-US" altLang="zh-CN" sz="2800" i="1" dirty="0" err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𝐸𝑥𝑝</m:t>
                    </m:r>
                    <m:d>
                      <m:d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d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𝜆</m:t>
                        </m:r>
                      </m:e>
                    </m:d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800" i="1" dirty="0" err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𝑖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= 1,2,</m:t>
                    </m:r>
                    <m:r>
                      <a:rPr lang="en-US" altLang="zh-CN" sz="28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…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𝑛</m:t>
                    </m:r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are independent, find the distribution of Z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min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⁡{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8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…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}.</m:t>
                    </m:r>
                  </m:oMath>
                </a14:m>
                <a:endPara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001" y="507710"/>
                <a:ext cx="10540371" cy="1323439"/>
              </a:xfrm>
              <a:prstGeom prst="rect">
                <a:avLst/>
              </a:prstGeom>
              <a:blipFill rotWithShape="0">
                <a:blip r:embed="rId3"/>
                <a:stretch>
                  <a:fillRect l="-1215" t="-3687" r="-1041" b="-11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502931" y="1932007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35953" y="1932007"/>
            <a:ext cx="6063019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PDF and CDF of X ∼ </a:t>
            </a:r>
            <a:r>
              <a:rPr lang="en-US" altLang="zh-CN" sz="2800" i="1" dirty="0" err="1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Exp</a:t>
            </a:r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(λ) are</a:t>
            </a:r>
          </a:p>
        </p:txBody>
      </p:sp>
      <p:sp>
        <p:nvSpPr>
          <p:cNvPr id="13" name="矩形 12"/>
          <p:cNvSpPr/>
          <p:nvPr/>
        </p:nvSpPr>
        <p:spPr>
          <a:xfrm>
            <a:off x="759001" y="3243262"/>
            <a:ext cx="6655515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CDF of Z is</a:t>
            </a:r>
          </a:p>
        </p:txBody>
      </p:sp>
      <p:pic>
        <p:nvPicPr>
          <p:cNvPr id="14" name="Picture 888008"/>
          <p:cNvPicPr/>
          <p:nvPr/>
        </p:nvPicPr>
        <p:blipFill>
          <a:blip r:embed="rId4"/>
          <a:stretch>
            <a:fillRect/>
          </a:stretch>
        </p:blipFill>
        <p:spPr>
          <a:xfrm>
            <a:off x="2659717" y="2619192"/>
            <a:ext cx="6738938" cy="728544"/>
          </a:xfrm>
          <a:prstGeom prst="rect">
            <a:avLst/>
          </a:prstGeom>
        </p:spPr>
      </p:pic>
      <p:pic>
        <p:nvPicPr>
          <p:cNvPr id="15" name="Picture 888009"/>
          <p:cNvPicPr/>
          <p:nvPr/>
        </p:nvPicPr>
        <p:blipFill>
          <a:blip r:embed="rId5"/>
          <a:stretch>
            <a:fillRect/>
          </a:stretch>
        </p:blipFill>
        <p:spPr>
          <a:xfrm>
            <a:off x="502931" y="3864300"/>
            <a:ext cx="5752693" cy="265655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624916" y="3943493"/>
            <a:ext cx="2287853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PDF of </a:t>
            </a:r>
          </a:p>
        </p:txBody>
      </p:sp>
      <p:pic>
        <p:nvPicPr>
          <p:cNvPr id="17" name="Picture 888010"/>
          <p:cNvPicPr/>
          <p:nvPr/>
        </p:nvPicPr>
        <p:blipFill>
          <a:blip r:embed="rId6"/>
          <a:stretch>
            <a:fillRect/>
          </a:stretch>
        </p:blipFill>
        <p:spPr>
          <a:xfrm>
            <a:off x="6753497" y="4412396"/>
            <a:ext cx="4318544" cy="78018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矩形 20"/>
              <p:cNvSpPr/>
              <p:nvPr/>
            </p:nvSpPr>
            <p:spPr>
              <a:xfrm>
                <a:off x="5433802" y="5666713"/>
                <a:ext cx="6257456" cy="954099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Z also follows Exponential distribution, </a:t>
                </a:r>
                <a:r>
                  <a:rPr lang="en-US" altLang="zh-CN" sz="2800" i="1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Z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i="1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min</m:t>
                    </m:r>
                    <m:r>
                      <a:rPr lang="en-US" altLang="zh-CN" sz="2800" i="1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⁡{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800" b="0" i="1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…</m:t>
                    </m:r>
                    <m:r>
                      <a:rPr lang="en-US" altLang="zh-CN" sz="2800" i="1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err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err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} </m:t>
                    </m:r>
                  </m:oMath>
                </a14:m>
                <a:r>
                  <a:rPr lang="en-US" altLang="zh-CN" sz="2800" i="1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∼ </a:t>
                </a:r>
                <a:r>
                  <a:rPr lang="en-US" altLang="zh-CN" sz="2800" i="1" dirty="0" err="1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Exp</a:t>
                </a:r>
                <a:r>
                  <a:rPr lang="en-US" altLang="zh-CN" sz="2800" i="1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</a:t>
                </a:r>
                <a:r>
                  <a:rPr lang="en-US" altLang="zh-CN" sz="2800" i="1" dirty="0" err="1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nλ</a:t>
                </a:r>
                <a:r>
                  <a:rPr lang="en-US" altLang="zh-CN" sz="2800" i="1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).</a:t>
                </a:r>
                <a:endParaRPr lang="en-US" altLang="zh-CN" sz="2800" i="1" dirty="0"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3802" y="5666713"/>
                <a:ext cx="6257456" cy="954099"/>
              </a:xfrm>
              <a:prstGeom prst="rect">
                <a:avLst/>
              </a:prstGeom>
              <a:blipFill rotWithShape="0">
                <a:blip r:embed="rId7"/>
                <a:stretch>
                  <a:fillRect l="-1947" t="-7051" r="-779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859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13" grpId="0"/>
      <p:bldP spid="16" grpId="0"/>
      <p:bldP spid="21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466343" y="579869"/>
                <a:ext cx="11539710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Definition 3.5.2.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Suppose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8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…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form a random sample of size n from a distribution X for which the PDF is f(x) and the CDF is F(x).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The ordered sample values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343" y="579869"/>
                <a:ext cx="11539710" cy="1754326"/>
              </a:xfrm>
              <a:prstGeom prst="rect">
                <a:avLst/>
              </a:prstGeom>
              <a:blipFill rotWithShape="0">
                <a:blip r:embed="rId3"/>
                <a:stretch>
                  <a:fillRect l="-1057" t="-2778" r="-264" b="-8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466343" y="4333560"/>
                <a:ext cx="10257709" cy="9228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Theorem 3.5.6.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The PDF of the </a:t>
                </a:r>
                <a:r>
                  <a:rPr lang="en-US" altLang="zh-CN" sz="28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i-th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order statistic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d>
                          <m:dPr>
                            <m:ctrlPr>
                              <a:rPr lang="en-US" altLang="zh-CN" sz="280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dPr>
                          <m:e>
                            <m:r>
                              <a:rPr lang="en-US" altLang="zh-CN" sz="2800" i="1" dirty="0" err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𝑖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is given by (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𝑖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= 1,2,…,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𝑛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 </a:t>
                </a: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343" y="4333560"/>
                <a:ext cx="10257709" cy="922881"/>
              </a:xfrm>
              <a:prstGeom prst="rect">
                <a:avLst/>
              </a:prstGeom>
              <a:blipFill rotWithShape="0">
                <a:blip r:embed="rId4"/>
                <a:stretch>
                  <a:fillRect l="-1188" t="-5298" b="-139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3368568" y="2332340"/>
                <a:ext cx="5344358" cy="5535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𝑋</m:t>
                          </m:r>
                        </m:e>
                        <m:sub>
                          <m:d>
                            <m:dPr>
                              <m:ctrlPr>
                                <a:rPr lang="en-US" altLang="zh-CN" sz="280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</m:ctrlPr>
                            </m:dPr>
                            <m:e>
                              <m:r>
                                <a:rPr lang="en-US" altLang="zh-CN" sz="280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1</m:t>
                              </m:r>
                            </m:e>
                          </m:d>
                        </m:sub>
                      </m:sSub>
                      <m:r>
                        <a:rPr lang="en-U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≤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𝑋</m:t>
                          </m:r>
                        </m:e>
                        <m:sub>
                          <m:d>
                            <m:dPr>
                              <m:ctrlPr>
                                <a:rPr lang="en-US" altLang="zh-CN" sz="280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</m:ctrlPr>
                            </m:dPr>
                            <m:e>
                              <m:r>
                                <a:rPr lang="en-US" altLang="zh-CN" sz="280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2</m:t>
                              </m:r>
                            </m:e>
                          </m:d>
                        </m:sub>
                      </m:sSub>
                      <m:r>
                        <a:rPr lang="en-US" altLang="zh-CN" sz="2800" b="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≤…</m:t>
                      </m:r>
                      <m:r>
                        <a:rPr lang="en-U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≤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𝑋</m:t>
                          </m:r>
                        </m:e>
                        <m:sub>
                          <m:d>
                            <m:dPr>
                              <m:ctrlPr>
                                <a:rPr lang="en-US" altLang="zh-CN" sz="280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</m:ctrlPr>
                            </m:dPr>
                            <m:e>
                              <m:r>
                                <a:rPr lang="en-US" altLang="zh-CN" sz="2800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ea"/>
                                </a:rPr>
                                <m:t>𝑛</m:t>
                              </m:r>
                            </m:e>
                          </m:d>
                        </m:sub>
                      </m:sSub>
                    </m:oMath>
                  </m:oMathPara>
                </a14:m>
                <a:endPara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8568" y="2332340"/>
                <a:ext cx="5344358" cy="553549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466343" y="2793780"/>
            <a:ext cx="113545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are called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order statistics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. Since F(x) is continuous, then with probability 1 the order statistics of the sample take distinct values (and conversely).</a:t>
            </a:r>
          </a:p>
        </p:txBody>
      </p:sp>
      <p:pic>
        <p:nvPicPr>
          <p:cNvPr id="11" name="Picture 888011"/>
          <p:cNvPicPr/>
          <p:nvPr/>
        </p:nvPicPr>
        <p:blipFill>
          <a:blip r:embed="rId6"/>
          <a:stretch>
            <a:fillRect/>
          </a:stretch>
        </p:blipFill>
        <p:spPr>
          <a:xfrm>
            <a:off x="2831189" y="5411226"/>
            <a:ext cx="6392323" cy="85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2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28949" y="679091"/>
            <a:ext cx="11188311" cy="255453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rPr>
              <a:t>Definition 3.1.3.</a:t>
            </a:r>
          </a:p>
          <a:p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</a:endParaRP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Let X and Y be random variables, and consider the ordered pair (X,Y ). If there are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only finitely or at most </a:t>
            </a:r>
            <a:r>
              <a:rPr lang="en-US" altLang="zh-CN" sz="28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countably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many different possible values (</a:t>
            </a:r>
            <a:r>
              <a:rPr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for the pair (X,Y ), then we say that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 and Y have a discrete joint distribution.</a:t>
            </a:r>
          </a:p>
        </p:txBody>
      </p:sp>
      <p:sp>
        <p:nvSpPr>
          <p:cNvPr id="7" name="矩形 6"/>
          <p:cNvSpPr/>
          <p:nvPr/>
        </p:nvSpPr>
        <p:spPr>
          <a:xfrm>
            <a:off x="328949" y="3754995"/>
            <a:ext cx="11188311" cy="212365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rPr>
              <a:t>Definition 3.1.4. </a:t>
            </a:r>
          </a:p>
          <a:p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</a:endParaRP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joint probability function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, or the joint PF, of X and Y is defined as the function f such that for every point (</a:t>
            </a:r>
            <a:r>
              <a:rPr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in the </a:t>
            </a:r>
            <a:r>
              <a:rPr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xy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-plane,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                                            f(</a:t>
            </a:r>
            <a:r>
              <a:rPr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= P(X = </a:t>
            </a:r>
            <a:r>
              <a:rPr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 = y).</a:t>
            </a:r>
          </a:p>
        </p:txBody>
      </p:sp>
    </p:spTree>
    <p:extLst>
      <p:ext uri="{BB962C8B-B14F-4D97-AF65-F5344CB8AC3E}">
        <p14:creationId xmlns:p14="http://schemas.microsoft.com/office/powerpoint/2010/main" val="176783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7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811252" y="266846"/>
                <a:ext cx="10257709" cy="13537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Example 3.5.7.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Suppose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r>
                      <a:rPr lang="en-US" altLang="zh-CN" sz="2800" b="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…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err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𝑛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form a random sample of size n from a distribution X ∼ U[0,1]. Determine the PDF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d>
                          <m:dPr>
                            <m:ctrlPr>
                              <a:rPr lang="en-US" altLang="zh-CN" sz="2800" i="1" dirty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dPr>
                          <m:e>
                            <m:r>
                              <a:rPr lang="en-US" altLang="zh-CN" sz="2800" i="1" dirty="0" err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𝑖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.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252" y="266846"/>
                <a:ext cx="10257709" cy="1353769"/>
              </a:xfrm>
              <a:prstGeom prst="rect">
                <a:avLst/>
              </a:prstGeom>
              <a:blipFill rotWithShape="0">
                <a:blip r:embed="rId3"/>
                <a:stretch>
                  <a:fillRect l="-1188" t="-3604" b="-90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180126" y="1874750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89094" y="1883571"/>
            <a:ext cx="5057179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 ∼ U[0,1]. Its PDF and CDF are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572714" y="3710682"/>
                <a:ext cx="6655515" cy="553541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The PDF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 </m:t>
                        </m:r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d>
                          <m:dPr>
                            <m:ctrlPr>
                              <a:rPr lang="en-US" altLang="zh-CN" sz="280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dPr>
                          <m:e>
                            <m:r>
                              <a:rPr lang="en-US" altLang="zh-CN" sz="2800" i="1" dirty="0" err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𝑖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is</a:t>
                </a: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714" y="3710682"/>
                <a:ext cx="6655515" cy="553541"/>
              </a:xfrm>
              <a:prstGeom prst="rect">
                <a:avLst/>
              </a:prstGeom>
              <a:blipFill rotWithShape="0">
                <a:blip r:embed="rId4"/>
                <a:stretch>
                  <a:fillRect l="-1923" t="-13187" b="-2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矩形 17"/>
              <p:cNvSpPr/>
              <p:nvPr/>
            </p:nvSpPr>
            <p:spPr>
              <a:xfrm>
                <a:off x="572714" y="5638499"/>
                <a:ext cx="10857285" cy="553541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This is an example of the Beta distribution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 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d>
                          <m:d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dPr>
                          <m:e>
                            <m:r>
                              <a:rPr lang="en-US" altLang="zh-CN" sz="2800" i="1" dirty="0" err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𝑖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∼ Beta(</a:t>
                </a:r>
                <a:r>
                  <a:rPr lang="en-US" altLang="zh-CN" sz="2800" i="1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</a:t>
                </a:r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, n − </a:t>
                </a:r>
                <a:r>
                  <a:rPr lang="en-US" altLang="zh-CN" sz="2800" i="1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</a:t>
                </a:r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+ 1).</a:t>
                </a:r>
              </a:p>
            </p:txBody>
          </p:sp>
        </mc:Choice>
        <mc:Fallback xmlns=""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714" y="5638499"/>
                <a:ext cx="10857285" cy="553541"/>
              </a:xfrm>
              <a:prstGeom prst="rect">
                <a:avLst/>
              </a:prstGeom>
              <a:blipFill rotWithShape="0">
                <a:blip r:embed="rId5"/>
                <a:stretch>
                  <a:fillRect l="-1179" t="-13187" b="-2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888024"/>
          <p:cNvPicPr/>
          <p:nvPr/>
        </p:nvPicPr>
        <p:blipFill>
          <a:blip r:embed="rId6"/>
          <a:stretch>
            <a:fillRect/>
          </a:stretch>
        </p:blipFill>
        <p:spPr>
          <a:xfrm>
            <a:off x="2306033" y="2590542"/>
            <a:ext cx="6596777" cy="1019927"/>
          </a:xfrm>
          <a:prstGeom prst="rect">
            <a:avLst/>
          </a:prstGeom>
        </p:spPr>
      </p:pic>
      <p:pic>
        <p:nvPicPr>
          <p:cNvPr id="15" name="Picture 888025"/>
          <p:cNvPicPr/>
          <p:nvPr/>
        </p:nvPicPr>
        <p:blipFill>
          <a:blip r:embed="rId7"/>
          <a:stretch>
            <a:fillRect/>
          </a:stretch>
        </p:blipFill>
        <p:spPr>
          <a:xfrm>
            <a:off x="2795248" y="4364436"/>
            <a:ext cx="5618345" cy="94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20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13" grpId="0"/>
      <p:bldP spid="18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526489" y="429155"/>
                <a:ext cx="10768761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Theorem 3.5.7.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have a continuous joint distribution for which the joint PDF is 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𝑓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𝑥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𝑥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. Assume that there is a subset 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pPr>
                      <m:e>
                        <m:r>
                          <a:rPr lang="en-US" altLang="zh-CN" sz="2800" b="1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𝑹</m:t>
                        </m:r>
                      </m:e>
                      <m:sup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such that P[(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 ∈ S] = 1. Define two new random variables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as follows: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489" y="429155"/>
                <a:ext cx="10768761" cy="1754326"/>
              </a:xfrm>
              <a:prstGeom prst="rect">
                <a:avLst/>
              </a:prstGeom>
              <a:blipFill rotWithShape="0">
                <a:blip r:embed="rId3"/>
                <a:stretch>
                  <a:fillRect l="-1132" t="-2778" r="-1754" b="-8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2785749" y="2183481"/>
                <a:ext cx="671887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𝑌</m:t>
                          </m:r>
                        </m:e>
                        <m:sub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1</m:t>
                          </m:r>
                        </m:sub>
                      </m:sSub>
                      <m:r>
                        <a:rPr lang="en-U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=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𝑟</m:t>
                          </m:r>
                        </m:e>
                        <m:sub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1</m:t>
                          </m:r>
                        </m:sub>
                      </m:sSub>
                      <m:r>
                        <a:rPr lang="en-U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(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𝑋</m:t>
                          </m:r>
                        </m:e>
                        <m:sub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1</m:t>
                          </m:r>
                        </m:sub>
                      </m:sSub>
                      <m:r>
                        <a:rPr lang="en-U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𝑋</m:t>
                          </m:r>
                        </m:e>
                        <m:sub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2</m:t>
                          </m:r>
                        </m:sub>
                      </m:sSub>
                      <m:r>
                        <a:rPr lang="en-U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)             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𝑌</m:t>
                          </m:r>
                        </m:e>
                        <m:sub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2</m:t>
                          </m:r>
                        </m:sub>
                      </m:sSub>
                      <m:r>
                        <a:rPr lang="en-U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</m:t>
                      </m:r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=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𝑟</m:t>
                          </m:r>
                        </m:e>
                        <m:sub>
                          <m: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2</m:t>
                          </m:r>
                        </m:sub>
                      </m:sSub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(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𝑋</m:t>
                          </m:r>
                        </m:e>
                        <m:sub>
                          <m: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1</m:t>
                          </m:r>
                        </m:sub>
                      </m:sSub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𝑋</m:t>
                          </m:r>
                        </m:e>
                        <m:sub>
                          <m: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2</m:t>
                          </m:r>
                        </m:sub>
                      </m:sSub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)</m:t>
                      </m:r>
                    </m:oMath>
                  </m:oMathPara>
                </a14:m>
                <a:endPara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5749" y="2183481"/>
                <a:ext cx="6718874" cy="52322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2865692" y="4275086"/>
                <a:ext cx="6638931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𝑋</m:t>
                          </m:r>
                        </m:e>
                        <m:sub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1</m:t>
                          </m:r>
                        </m:sub>
                      </m:sSub>
                      <m:r>
                        <a:rPr lang="en-U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=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𝑠</m:t>
                          </m:r>
                        </m:e>
                        <m:sub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1</m:t>
                          </m:r>
                        </m:sub>
                      </m:sSub>
                      <m:r>
                        <a:rPr lang="en-U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(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𝑌</m:t>
                          </m:r>
                        </m:e>
                        <m:sub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1</m:t>
                          </m:r>
                        </m:sub>
                      </m:sSub>
                      <m:r>
                        <a:rPr lang="en-U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𝑌</m:t>
                          </m:r>
                        </m:e>
                        <m:sub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2</m:t>
                          </m:r>
                        </m:sub>
                      </m:sSub>
                      <m:r>
                        <a:rPr lang="en-U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)               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𝑋</m:t>
                          </m:r>
                        </m:e>
                        <m:sub>
                          <m:r>
                            <a:rPr lang="en-US" altLang="zh-CN" sz="280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2</m:t>
                          </m:r>
                        </m:sub>
                      </m:sSub>
                      <m:r>
                        <a:rPr lang="en-US" altLang="zh-CN" sz="2800" i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 </m:t>
                      </m:r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= 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𝑠</m:t>
                          </m:r>
                        </m:e>
                        <m:sub>
                          <m: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2</m:t>
                          </m:r>
                        </m:sub>
                      </m:sSub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(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𝑌</m:t>
                          </m:r>
                        </m:e>
                        <m:sub>
                          <m:r>
                            <a:rPr lang="en-US" altLang="zh-CN" sz="2800" i="1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1</m:t>
                          </m:r>
                        </m:sub>
                      </m:sSub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,</m:t>
                      </m:r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</m:ctrlPr>
                        </m:sSubPr>
                        <m:e>
                          <m: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𝑌</m:t>
                          </m:r>
                        </m:e>
                        <m:sub>
                          <m:r>
                            <a:rPr lang="en-US" altLang="zh-CN" sz="2800" b="0" i="1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ea"/>
                            </a:rPr>
                            <m:t>2</m:t>
                          </m:r>
                        </m:sub>
                      </m:sSub>
                      <m:r>
                        <a:rPr lang="en-US" altLang="zh-CN" sz="2800" i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ea"/>
                        </a:rPr>
                        <m:t>)</m:t>
                      </m:r>
                    </m:oMath>
                  </m:oMathPara>
                </a14:m>
                <a:endPara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5692" y="4275086"/>
                <a:ext cx="6638931" cy="523220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526489" y="2890091"/>
                <a:ext cx="11214937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where we assume that the functions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𝑟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𝑟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define a one-to-one </a:t>
                </a:r>
                <a:r>
                  <a:rPr lang="en-US" altLang="zh-CN" sz="28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differen-tiable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transformation of S onto a subset T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pPr>
                      <m:e>
                        <m:r>
                          <a:rPr lang="en-US" altLang="zh-CN" sz="2800" b="1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𝑹</m:t>
                        </m:r>
                      </m:e>
                      <m:sup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. Let the inverse of this transformation be given as follows:</a:t>
                </a:r>
                <a:endParaRPr lang="en-US" altLang="zh-CN" sz="28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489" y="2890091"/>
                <a:ext cx="11214937" cy="1384995"/>
              </a:xfrm>
              <a:prstGeom prst="rect">
                <a:avLst/>
              </a:prstGeom>
              <a:blipFill rotWithShape="0">
                <a:blip r:embed="rId6"/>
                <a:stretch>
                  <a:fillRect l="-1087" t="-4405" b="-114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526489" y="4981696"/>
                <a:ext cx="1049247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Then the joint PDF 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𝑔</m:t>
                    </m:r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of 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 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is</a:t>
                </a:r>
                <a:endParaRPr lang="en-US" altLang="zh-CN" sz="28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+mn-ea"/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489" y="4981696"/>
                <a:ext cx="10492474" cy="523220"/>
              </a:xfrm>
              <a:prstGeom prst="rect">
                <a:avLst/>
              </a:prstGeom>
              <a:blipFill rotWithShape="0">
                <a:blip r:embed="rId7"/>
                <a:stretch>
                  <a:fillRect l="-1161" t="-11628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282" y="5660081"/>
            <a:ext cx="5745899" cy="922368"/>
          </a:xfrm>
          <a:prstGeom prst="rect">
            <a:avLst/>
          </a:prstGeom>
        </p:spPr>
      </p:pic>
      <p:pic>
        <p:nvPicPr>
          <p:cNvPr id="9" name="Picture 888027"/>
          <p:cNvPicPr/>
          <p:nvPr/>
        </p:nvPicPr>
        <p:blipFill>
          <a:blip r:embed="rId9"/>
          <a:stretch>
            <a:fillRect/>
          </a:stretch>
        </p:blipFill>
        <p:spPr>
          <a:xfrm>
            <a:off x="9069745" y="4892963"/>
            <a:ext cx="2800585" cy="122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04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2" grpId="0"/>
      <p:bldP spid="13" grpId="0"/>
      <p:bldP spid="7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811252" y="266846"/>
                <a:ext cx="10257709" cy="13537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Example 3.5.8.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Suppose that two random variables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have a continuous joint distribution for which the joint PDF is as follows: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252" y="266846"/>
                <a:ext cx="10257709" cy="1353769"/>
              </a:xfrm>
              <a:prstGeom prst="rect">
                <a:avLst/>
              </a:prstGeom>
              <a:blipFill rotWithShape="0">
                <a:blip r:embed="rId3"/>
                <a:stretch>
                  <a:fillRect l="-1188" t="-3604" b="-9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31983" y="3522702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6770884" y="5193953"/>
                <a:ext cx="5275342" cy="1384986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𝑟</m:t>
                        </m:r>
                      </m:e>
                      <m:sub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𝑟</m:t>
                        </m:r>
                      </m:e>
                      <m:sub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define a one-to-one differentiable transformation of S onto a subset T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pPr>
                      <m:e>
                        <m:r>
                          <a:rPr lang="en-US" altLang="zh-CN" sz="2800" b="1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 </m:t>
                        </m:r>
                        <m:r>
                          <a:rPr lang="en-US" altLang="zh-CN" sz="2800" b="1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𝑹</m:t>
                        </m:r>
                      </m:e>
                      <m:sup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. </a:t>
                </a: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0884" y="5193953"/>
                <a:ext cx="5275342" cy="1384986"/>
              </a:xfrm>
              <a:prstGeom prst="rect">
                <a:avLst/>
              </a:prstGeom>
              <a:blipFill rotWithShape="0">
                <a:blip r:embed="rId4"/>
                <a:stretch>
                  <a:fillRect l="-2428" t="-4405" r="-3237" b="-114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072" y="1605204"/>
            <a:ext cx="5865683" cy="9455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811251" y="2464509"/>
                <a:ext cx="10257709" cy="11861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Determine the joint PDF of two new random variables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=</m:t>
                    </m:r>
                    <m:f>
                      <m:fPr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𝑋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𝑋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ea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=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 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and the marginal PDFs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𝑌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.</a:t>
                </a: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251" y="2464509"/>
                <a:ext cx="10257709" cy="1186159"/>
              </a:xfrm>
              <a:prstGeom prst="rect">
                <a:avLst/>
              </a:prstGeom>
              <a:blipFill rotWithShape="0">
                <a:blip r:embed="rId6"/>
                <a:stretch>
                  <a:fillRect l="-1188" r="-1545" b="-128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888030"/>
          <p:cNvPicPr/>
          <p:nvPr/>
        </p:nvPicPr>
        <p:blipFill>
          <a:blip r:embed="rId7"/>
          <a:stretch>
            <a:fillRect/>
          </a:stretch>
        </p:blipFill>
        <p:spPr>
          <a:xfrm>
            <a:off x="6908910" y="3820473"/>
            <a:ext cx="4665742" cy="12036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83" y="3904855"/>
            <a:ext cx="6476432" cy="273449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733335E-7AAB-4FC8-A2E1-DB5CA35852E8}"/>
              </a:ext>
            </a:extLst>
          </p:cNvPr>
          <p:cNvSpPr txBox="1"/>
          <p:nvPr/>
        </p:nvSpPr>
        <p:spPr>
          <a:xfrm>
            <a:off x="2500105" y="6300453"/>
            <a:ext cx="143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Figure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3.18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8192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11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2931" y="569143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4104" y="1068608"/>
            <a:ext cx="6063019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inverse functions can be found as</a:t>
            </a:r>
          </a:p>
        </p:txBody>
      </p:sp>
      <p:sp>
        <p:nvSpPr>
          <p:cNvPr id="13" name="矩形 12"/>
          <p:cNvSpPr/>
          <p:nvPr/>
        </p:nvSpPr>
        <p:spPr>
          <a:xfrm>
            <a:off x="344104" y="1767515"/>
            <a:ext cx="6655515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Therefore,</a:t>
            </a:r>
          </a:p>
        </p:txBody>
      </p:sp>
      <p:sp>
        <p:nvSpPr>
          <p:cNvPr id="16" name="矩形 15"/>
          <p:cNvSpPr/>
          <p:nvPr/>
        </p:nvSpPr>
        <p:spPr>
          <a:xfrm>
            <a:off x="8571622" y="2331941"/>
            <a:ext cx="2287853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Therefore,</a:t>
            </a:r>
          </a:p>
        </p:txBody>
      </p:sp>
      <p:pic>
        <p:nvPicPr>
          <p:cNvPr id="11" name="Picture 888031"/>
          <p:cNvPicPr/>
          <p:nvPr/>
        </p:nvPicPr>
        <p:blipFill>
          <a:blip r:embed="rId3"/>
          <a:stretch>
            <a:fillRect/>
          </a:stretch>
        </p:blipFill>
        <p:spPr>
          <a:xfrm>
            <a:off x="6635152" y="922908"/>
            <a:ext cx="3485791" cy="928517"/>
          </a:xfrm>
          <a:prstGeom prst="rect">
            <a:avLst/>
          </a:prstGeom>
        </p:spPr>
      </p:pic>
      <p:pic>
        <p:nvPicPr>
          <p:cNvPr id="12" name="Picture 888032"/>
          <p:cNvPicPr/>
          <p:nvPr/>
        </p:nvPicPr>
        <p:blipFill>
          <a:blip r:embed="rId4"/>
          <a:stretch>
            <a:fillRect/>
          </a:stretch>
        </p:blipFill>
        <p:spPr>
          <a:xfrm>
            <a:off x="2156322" y="1888541"/>
            <a:ext cx="5033472" cy="453324"/>
          </a:xfrm>
          <a:prstGeom prst="rect">
            <a:avLst/>
          </a:prstGeom>
        </p:spPr>
      </p:pic>
      <p:pic>
        <p:nvPicPr>
          <p:cNvPr id="18" name="Picture 888033"/>
          <p:cNvPicPr/>
          <p:nvPr/>
        </p:nvPicPr>
        <p:blipFill>
          <a:blip r:embed="rId5"/>
          <a:stretch>
            <a:fillRect/>
          </a:stretch>
        </p:blipFill>
        <p:spPr>
          <a:xfrm>
            <a:off x="1454562" y="2429910"/>
            <a:ext cx="6701884" cy="538302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7224781" y="1880498"/>
            <a:ext cx="557043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1</a:t>
            </a:r>
          </a:p>
        </p:txBody>
      </p:sp>
      <p:pic>
        <p:nvPicPr>
          <p:cNvPr id="20" name="Picture 888034"/>
          <p:cNvPicPr/>
          <p:nvPr/>
        </p:nvPicPr>
        <p:blipFill>
          <a:blip r:embed="rId6"/>
          <a:stretch>
            <a:fillRect/>
          </a:stretch>
        </p:blipFill>
        <p:spPr>
          <a:xfrm>
            <a:off x="487795" y="3575354"/>
            <a:ext cx="6368132" cy="1289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828" y="2994336"/>
            <a:ext cx="6049043" cy="3669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90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3" grpId="0"/>
      <p:bldP spid="16" grpId="0"/>
      <p:bldP spid="19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2931" y="569143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344104" y="1068608"/>
                <a:ext cx="6063019" cy="954099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(1) If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sub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≤ 0,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𝑔</m:t>
                        </m:r>
                      </m:e>
                      <m:sub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sub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)</m:t>
                    </m:r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= 0.</a:t>
                </a:r>
              </a:p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(2) If 0 &lt;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sub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&lt; 1,</a:t>
                </a: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104" y="1068608"/>
                <a:ext cx="6063019" cy="954099"/>
              </a:xfrm>
              <a:prstGeom prst="rect">
                <a:avLst/>
              </a:prstGeom>
              <a:blipFill rotWithShape="0">
                <a:blip r:embed="rId3"/>
                <a:stretch>
                  <a:fillRect l="-2010" t="-6369" b="-16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7797136" y="1030800"/>
                <a:ext cx="2287770" cy="523212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(3) If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sub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≥ 1,</a:t>
                </a: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7136" y="1030800"/>
                <a:ext cx="2287770" cy="523212"/>
              </a:xfrm>
              <a:prstGeom prst="rect">
                <a:avLst/>
              </a:prstGeom>
              <a:blipFill rotWithShape="0">
                <a:blip r:embed="rId4"/>
                <a:stretch>
                  <a:fillRect l="-5333" t="-11628" r="-533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446997" y="4442178"/>
            <a:ext cx="2287853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In summary,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860" y="1666444"/>
            <a:ext cx="3219269" cy="27935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139" y="1557868"/>
            <a:ext cx="3492255" cy="31459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461" y="4793111"/>
            <a:ext cx="3465662" cy="1710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60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3" grpId="0"/>
      <p:bldP spid="16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2931" y="569143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1408979" y="1043735"/>
                <a:ext cx="6063019" cy="954099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(1) If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sub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≤ 0 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sub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≥ 1,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𝑔</m:t>
                        </m:r>
                      </m:e>
                      <m:sub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sub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 = 0.</a:t>
                </a:r>
              </a:p>
              <a:p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(2) If 0 &lt;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sub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&lt; 1,</a:t>
                </a: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8979" y="1043735"/>
                <a:ext cx="6063019" cy="954099"/>
              </a:xfrm>
              <a:prstGeom prst="rect">
                <a:avLst/>
              </a:prstGeom>
              <a:blipFill rotWithShape="0">
                <a:blip r:embed="rId3"/>
                <a:stretch>
                  <a:fillRect l="-2010" t="-6369" b="-16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1321640" y="4442178"/>
            <a:ext cx="2287853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In summary,</a:t>
            </a:r>
          </a:p>
        </p:txBody>
      </p:sp>
      <p:pic>
        <p:nvPicPr>
          <p:cNvPr id="9" name="Picture 888039"/>
          <p:cNvPicPr/>
          <p:nvPr/>
        </p:nvPicPr>
        <p:blipFill>
          <a:blip r:embed="rId4"/>
          <a:stretch>
            <a:fillRect/>
          </a:stretch>
        </p:blipFill>
        <p:spPr>
          <a:xfrm>
            <a:off x="4183995" y="1845901"/>
            <a:ext cx="3850500" cy="248991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931" y="4781901"/>
            <a:ext cx="4914900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202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6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1252" y="266846"/>
            <a:ext cx="10257709" cy="1353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Example 3.5.9.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Assume X,Y ∼ N(0,1) and they are independent. Let U = X+Y, V = X−Y . Find the joint and marginal distributions of (U,V ).</a:t>
            </a:r>
          </a:p>
        </p:txBody>
      </p:sp>
      <p:sp>
        <p:nvSpPr>
          <p:cNvPr id="5" name="矩形 4"/>
          <p:cNvSpPr/>
          <p:nvPr/>
        </p:nvSpPr>
        <p:spPr>
          <a:xfrm>
            <a:off x="811252" y="1637717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811252" y="3617850"/>
                <a:ext cx="10002522" cy="954099"/>
              </a:xfrm>
              <a:prstGeom prst="rect">
                <a:avLst/>
              </a:prstGeom>
            </p:spPr>
            <p:txBody>
              <a:bodyPr wrap="square" lIns="91431" tIns="45716" rIns="91431" bIns="45716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𝑟</m:t>
                        </m:r>
                      </m:e>
                      <m:sub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1</m:t>
                        </m:r>
                      </m:sub>
                    </m:sSub>
                    <m:r>
                      <a:rPr lang="en-US" altLang="zh-CN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𝑟</m:t>
                        </m:r>
                      </m:e>
                      <m:sub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define a one-to-one differentiable transformation of S 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pPr>
                      <m:e>
                        <m:r>
                          <a:rPr lang="en-US" altLang="zh-CN" sz="2800" b="1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 </m:t>
                        </m:r>
                        <m:r>
                          <a:rPr lang="en-US" altLang="zh-CN" sz="2800" b="1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𝑹</m:t>
                        </m:r>
                      </m:e>
                      <m:sup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 onto a subset T 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pPr>
                      <m:e>
                        <m:r>
                          <a:rPr lang="en-US" altLang="zh-CN" sz="2800" b="1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 </m:t>
                        </m:r>
                        <m:r>
                          <a:rPr lang="en-US" altLang="zh-CN" sz="2800" b="1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𝑹</m:t>
                        </m:r>
                      </m:e>
                      <m:sup>
                        <m:r>
                          <a:rPr lang="en-US" altLang="zh-CN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. </a:t>
                </a: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252" y="3617850"/>
                <a:ext cx="10002522" cy="954099"/>
              </a:xfrm>
              <a:prstGeom prst="rect">
                <a:avLst/>
              </a:prstGeom>
              <a:blipFill rotWithShape="0">
                <a:blip r:embed="rId3"/>
                <a:stretch>
                  <a:fillRect l="-1219" t="-6369" b="-16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88041"/>
          <p:cNvPicPr/>
          <p:nvPr/>
        </p:nvPicPr>
        <p:blipFill>
          <a:blip r:embed="rId4"/>
          <a:stretch>
            <a:fillRect/>
          </a:stretch>
        </p:blipFill>
        <p:spPr>
          <a:xfrm>
            <a:off x="2774092" y="1940164"/>
            <a:ext cx="5590357" cy="1442857"/>
          </a:xfrm>
          <a:prstGeom prst="rect">
            <a:avLst/>
          </a:prstGeom>
        </p:spPr>
      </p:pic>
      <p:pic>
        <p:nvPicPr>
          <p:cNvPr id="13" name="Picture 888042"/>
          <p:cNvPicPr/>
          <p:nvPr/>
        </p:nvPicPr>
        <p:blipFill rotWithShape="1">
          <a:blip r:embed="rId5"/>
          <a:srcRect b="58477"/>
          <a:stretch/>
        </p:blipFill>
        <p:spPr>
          <a:xfrm>
            <a:off x="3022498" y="4738983"/>
            <a:ext cx="5341951" cy="6821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E95E96D-8AA0-4F2F-8039-93714405EA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58656" y="5534025"/>
            <a:ext cx="796290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94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0034" y="1134134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94348" y="2216255"/>
            <a:ext cx="10002522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Therefore, the joint PDF of (U,V ) is</a:t>
            </a:r>
          </a:p>
        </p:txBody>
      </p:sp>
      <p:pic>
        <p:nvPicPr>
          <p:cNvPr id="7" name="Picture 888043"/>
          <p:cNvPicPr/>
          <p:nvPr/>
        </p:nvPicPr>
        <p:blipFill>
          <a:blip r:embed="rId3"/>
          <a:stretch>
            <a:fillRect/>
          </a:stretch>
        </p:blipFill>
        <p:spPr>
          <a:xfrm>
            <a:off x="3208682" y="3120472"/>
            <a:ext cx="5802796" cy="84727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94348" y="4406356"/>
            <a:ext cx="7405703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pt-BR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(U,V ) ∼ N(0,0,2,2,0), U ∼ N(0,2), V ∼ N(0,2).</a:t>
            </a:r>
            <a:endParaRPr lang="en-US" altLang="zh-CN" sz="2800" i="1" dirty="0"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78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8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811252" y="266846"/>
                <a:ext cx="10257709" cy="13603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</a:rPr>
                  <a:t>Example 3.5.12.</a:t>
                </a:r>
              </a:p>
              <a:p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Suppose (X,Y ) follows uniform distribution over D = {(</a:t>
                </a:r>
                <a:r>
                  <a:rPr lang="en-US" altLang="zh-CN" sz="28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x,y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) : y ≥ 0,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pPr>
                      <m:e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𝑥</m:t>
                        </m:r>
                      </m:e>
                      <m:sup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p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+</m:t>
                    </m:r>
                    <m:sSup>
                      <m:sSupPr>
                        <m:ctrlP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</m:ctrlPr>
                      </m:sSupPr>
                      <m:e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𝑦</m:t>
                        </m:r>
                      </m:e>
                      <m:sup>
                        <m:r>
                          <a:rPr lang="en-US" altLang="zh-CN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ea"/>
                          </a:rPr>
                          <m:t>2</m:t>
                        </m:r>
                      </m:sup>
                    </m:sSup>
                    <m:r>
                      <a:rPr lang="en-US" altLang="zh-CN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</a:rPr>
                      <m:t>≤1</m:t>
                    </m:r>
                  </m:oMath>
                </a14:m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+mn-ea"/>
                  </a:rPr>
                  <a:t>}. U and V are defined as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252" y="266846"/>
                <a:ext cx="10257709" cy="1360309"/>
              </a:xfrm>
              <a:prstGeom prst="rect">
                <a:avLst/>
              </a:prstGeom>
              <a:blipFill>
                <a:blip r:embed="rId3"/>
                <a:stretch>
                  <a:fillRect l="-1188" t="-3587" r="-3327" b="-89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6798245" y="3153582"/>
            <a:ext cx="1627090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07957" y="3728721"/>
            <a:ext cx="4034756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 joint PDF of  (X,Y) is </a:t>
            </a:r>
          </a:p>
        </p:txBody>
      </p:sp>
      <p:pic>
        <p:nvPicPr>
          <p:cNvPr id="7" name="Picture 888089"/>
          <p:cNvPicPr/>
          <p:nvPr/>
        </p:nvPicPr>
        <p:blipFill>
          <a:blip r:embed="rId4"/>
          <a:stretch>
            <a:fillRect/>
          </a:stretch>
        </p:blipFill>
        <p:spPr>
          <a:xfrm>
            <a:off x="3547032" y="1655242"/>
            <a:ext cx="4786148" cy="96399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11252" y="2630362"/>
            <a:ext cx="102577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Determine the joint PF of (U,V ).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01" y="3246587"/>
            <a:ext cx="4858299" cy="3160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837" y="4827072"/>
            <a:ext cx="4703445" cy="126189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D410223-E62F-4E6D-980C-C8A4AF890CB8}"/>
              </a:ext>
            </a:extLst>
          </p:cNvPr>
          <p:cNvSpPr txBox="1"/>
          <p:nvPr/>
        </p:nvSpPr>
        <p:spPr>
          <a:xfrm>
            <a:off x="1580262" y="6391099"/>
            <a:ext cx="143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Figure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3.19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7536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8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96526" y="807156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27" y="1836401"/>
            <a:ext cx="9510591" cy="4919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217" y="2523063"/>
            <a:ext cx="5601809" cy="23859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27" y="5298486"/>
            <a:ext cx="9906535" cy="43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78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67585" y="420566"/>
            <a:ext cx="11188311" cy="132343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rPr>
              <a:t>Proposition 3.1.2.</a:t>
            </a:r>
          </a:p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Let X and Y have a </a:t>
            </a:r>
            <a:r>
              <a:rPr lang="en-US" altLang="zh-CN" sz="28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discrete 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joint distribution. f(</a:t>
            </a:r>
            <a:r>
              <a:rPr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≥ 0. If (</a:t>
            </a:r>
            <a:r>
              <a:rPr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is not one of the possible values of the pair (X,Y ), then f(</a:t>
            </a:r>
            <a:r>
              <a:rPr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x,y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) = 0. Also,</a:t>
            </a:r>
            <a:endParaRPr lang="en-US" altLang="zh-CN" sz="28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7585" y="2594811"/>
            <a:ext cx="110955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Additionally, for each set A of ordered pairs,</a:t>
            </a:r>
            <a:endParaRPr lang="en-US" altLang="zh-CN" sz="28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  <a:cs typeface="Cambria" panose="020405030504060302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7585" y="4032838"/>
            <a:ext cx="110955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646464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mbria" panose="02040503050406030204" pitchFamily="18" charset="0"/>
              </a:rPr>
              <a:t>The cumulative distribution function of (X,Y ) can be written 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367585" y="5612110"/>
                <a:ext cx="11095546" cy="5579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where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2800" i="1" dirty="0" smtClean="0">
                        <a:solidFill>
                          <a:srgbClr val="64646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 dirty="0" smtClean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CN" sz="2800" i="1" dirty="0" smtClean="0">
                            <a:solidFill>
                              <a:srgbClr val="646464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) are all possible values of (X,Y ), </a:t>
                </a:r>
                <a:r>
                  <a:rPr lang="en-US" altLang="zh-CN" sz="2800" dirty="0" err="1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i,j</a:t>
                </a:r>
                <a:r>
                  <a:rPr lang="en-US" altLang="zh-CN" sz="2800" dirty="0">
                    <a:solidFill>
                      <a:srgbClr val="64646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" panose="02040503050406030204" pitchFamily="18" charset="0"/>
                  </a:rPr>
                  <a:t> = 1,2,…….</a:t>
                </a:r>
                <a:endParaRPr lang="en-US" altLang="zh-CN" sz="28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585" y="5612110"/>
                <a:ext cx="11095546" cy="557910"/>
              </a:xfrm>
              <a:prstGeom prst="rect">
                <a:avLst/>
              </a:prstGeom>
              <a:blipFill rotWithShape="0">
                <a:blip r:embed="rId3"/>
                <a:stretch>
                  <a:fillRect l="-1099" t="-13187" b="-2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887833"/>
          <p:cNvPicPr/>
          <p:nvPr/>
        </p:nvPicPr>
        <p:blipFill>
          <a:blip r:embed="rId4"/>
          <a:stretch>
            <a:fillRect/>
          </a:stretch>
        </p:blipFill>
        <p:spPr>
          <a:xfrm>
            <a:off x="4252069" y="1797731"/>
            <a:ext cx="2251763" cy="7970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5664" y="3195221"/>
            <a:ext cx="4095407" cy="7070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761" y="4741169"/>
            <a:ext cx="6190113" cy="71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04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9" grpId="0"/>
      <p:bldP spid="10" grpId="0"/>
      <p:bldP spid="12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57337" y="300689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416" y="300689"/>
            <a:ext cx="5640038" cy="28791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383" y="3386226"/>
            <a:ext cx="5416103" cy="320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59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57337" y="300689"/>
            <a:ext cx="7875117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400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Solution:</a:t>
            </a:r>
            <a:endParaRPr lang="zh-CN" altLang="zh-CN" sz="2400" b="1" i="1" dirty="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347" y="300689"/>
            <a:ext cx="6282779" cy="258498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48346" y="3064264"/>
            <a:ext cx="8953300" cy="52321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2800" i="1" dirty="0"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Therefore, the joint PF of (U,V ) is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776" y="3820767"/>
            <a:ext cx="6400344" cy="240012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D96A112-6BE0-40C2-92B3-DCF8473339C9}"/>
              </a:ext>
            </a:extLst>
          </p:cNvPr>
          <p:cNvSpPr txBox="1"/>
          <p:nvPr/>
        </p:nvSpPr>
        <p:spPr>
          <a:xfrm>
            <a:off x="5014176" y="6254132"/>
            <a:ext cx="1362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Table</a:t>
            </a:r>
            <a:r>
              <a:rPr lang="en-US" altLang="zh-CN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ea"/>
              </a:rPr>
              <a:t>3.12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pitchFamily="18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95294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75126" y="-391598"/>
            <a:ext cx="4885525" cy="12235776"/>
          </a:xfrm>
          <a:prstGeom prst="rect">
            <a:avLst/>
          </a:prstGeom>
        </p:spPr>
      </p:pic>
      <p:sp>
        <p:nvSpPr>
          <p:cNvPr id="20" name="PA_文本框 19"/>
          <p:cNvSpPr txBox="1"/>
          <p:nvPr>
            <p:custDataLst>
              <p:tags r:id="rId1"/>
            </p:custDataLst>
          </p:nvPr>
        </p:nvSpPr>
        <p:spPr>
          <a:xfrm>
            <a:off x="4299217" y="2452530"/>
            <a:ext cx="36373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ln w="12700">
                  <a:noFill/>
                  <a:prstDash val="solid"/>
                </a:ln>
                <a:solidFill>
                  <a:srgbClr val="4F91A0"/>
                </a:solidFill>
                <a:latin typeface="+mn-ea"/>
                <a:ea typeface="+mn-ea"/>
                <a:cs typeface="+mn-ea"/>
              </a:rPr>
              <a:t>Thank you!</a:t>
            </a:r>
            <a:endParaRPr lang="zh-CN" altLang="en-US" sz="4800" b="1" dirty="0">
              <a:ln w="12700">
                <a:noFill/>
                <a:prstDash val="solid"/>
              </a:ln>
              <a:solidFill>
                <a:srgbClr val="4F91A0"/>
              </a:solidFill>
              <a:latin typeface="+mn-ea"/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7916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8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AA7F6C9-F4F0-49C3-9A24-550B524A4BAF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DwBF0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8ARdJGXprHCkDAACGDAAAJwAAAHVuaXZlcnNhbC9mbGFzaF9wdWJsaXNoaW5nX3NldHRpbmdzLnhtbNVX227aMBi+5yksT70s6YGuHUqopgJatRZQYVt7VZnYEKuOncU2lF7tafZge5L9joGC2nXpAWkTQsT/4fvPf0x4fJsKNGG55kpGeLe6gxGTsaJcjiP8ZdDePsJIGyIpEUqyCEuF0XGjEmZ2KLhO+swYENUIYKSuZybCiTFZPQim02mV6yx3XCWsAXxdjVUaZDnTTBqWB5kgM/gxs4xpPEcoAQDfVMm5WqNSQSj0SOeKWsEQp+C55C4oItqC6AQHXmxI4ptxrqykJ0qoHOXjYYTf7bfdZyHjoZo8ZdLlRDeA6MimTijlzgsi+vyOoYTxcQLuHtYwmnJqkgjv1RwKSAcPUQpsHzpxKCcKciDNHD5lhlBiiD96e4bdGr0geBKdSZLyeAAc5OKPcHNw/emq17o4O+18vh50u2eD0553otAJ1nHCYN1QCA4pm8dsaSckxpA4Ab9BZ0SEZmGwSlqIjZRcc86d0VAJyH2hBW2UDhntkJStVKN/w2UbJHcxGkEgYhbhjzknAiNuiODxUlnboTbcFFVvr0oiwIL2ZOi8j+/N++zECck1W3VrwdEu53Hjm7KCopmySPAbhoxCEL9N4SlhaLU4aJSrtKBC+xikBQeLE86mjB4XOZ0D/snQFZhILWhCr2aCGW/hu+V3aMhGKgdcRibQ2UDn2uNXnwWcEa3vQcnCx63+2WmzdX3aabYut1yAhE6IjJ8JDgVnaWY2gk9mSCqz0IN0xMRqVhSFclrwysRWfXkZNE+t8GV+62KsQG+wJJux8pzC/NWD0mYTMikG0Q1XAQ0jyKEkHhMYMawLLi0rCxgTiZQUM0RiWGvajfWEK6uB4gfYQ+uXe+j1EZfFaQyrDSzmlOWlIHd29/ZrB+8Pjz7Uq8GvHz+3n1SaL/yeIM6c3/gnT6785dp/uA3DwG3px5e2ye2/ubN7F62vZfLaaV0OSpW01S8F1y0j1f1cRurCv2R6Ky+YUi7AUhr7IYO1JHjKDaNv2WIvaJNXvdt9j22mTTYY82tG478J2Z+W18S1e2EYPHpxdZyUS55CItxKXN52Gwe1HbhpPsqqVABt/b9Do/IbUEsDBBQAAgAIADwBF0my/r9XsAIAAFUKAAAhAAAAdW5pdmVyc2FsL2ZsYXNoX3NraW5fc2V0dGluZ3MueG1slVZtT9swEP6+X1F13wnTXtgkUwlKkZDYQAPx3UmuiVXHjuxLWf/9bMcmdtvQUAupfu55zufz3RWiN0wsPs1mpJBcqidAZKLSFgnYjJWX87xDlOKskAJB4JmQqqF8vvh86z4kc8xTKrkFNVWzpgUMx1y4zxSJP+P7hV1jgkI2LRW7e1nJs5wWm0rJTpQnQ6t3LSjOxMYwz39dLFejB3Cm8Q6hSWJa/bRrmqRVoDXYkH6s7Dqp4jQHHk46d5+JmuGo92+/J9syzdDJrr7YNSZraQVpkr/e2jXOF8b7hwUI//DkFVpOd6A+5Fy2XfuRGmmVrGxCU837j/im4ZKWpv2M4ObcrpMCeyF70MlX8On5dmNXRPJf474ntl2V5I82r3sDwT56zmGBqgOShV1v07V8fejQ9Acs1pRrQ4ihgfRogn6knQ5uUmzg/YVXJsrYl0cGyovkXQPLPuDIXYoP/OXy2s2K2OkbFkWoYOvBKMQBHJh/TF4PmBE4MJ84K+FB8N1hBPumXhQe+Zr653w//8YKgppt6a1hF6z2pHvbujoK1QOB08gSFtqG88wasO9GMof1IWUHMRFBt6yiyKT4bXn5zl1Gk2zP4GvteGURZMjhWMG5GM2YjtPl9mk9emtakP3PwnC5fj9DM8Uv5xSRFnVjfpb0fOZ1pk1MYubZcYWdk4YO6k6sZaRxZ4+JGqo2oJ6l5FOPERJBT3Uv++Yao5MsygHJjmeZeCfH0i+6Jge1Mq/GQIcsp2BPrFlVc/OHLwxeodxTjFh7KdbGn6DsrS4jwBcBUFXUoWr7TW9pOo6MwxZC80eAu/LY3Yg2VTpWcFd4D2uMS84jk2rSz4qhVtIZEuFH+C8mrMTxnmVC2SPNtbtZ0vlhDA+xJIM5jDNbfPEkc3tfS4ljYz/MoAHtv5P/AVBLAwQUAAIACAA8ARdJy/6H//4CAACXCwAAJgAAAHVuaXZlcnNhbC9odG1sX3B1Ymxpc2hpbmdfc2V0dGluZ3MueG1szZbdbtowFIDveQrLUy9L+re1QwnVVKiK2hVU2NZeVSY2xKpjZ7YDTa/2NHuwPcmOY6CgdiytyjQhBD72+c6ffezw+D4VaMK04UpGeLe+gxGTsaJcjiP8ZXC6fYSRsURSIpRkEZYKo+NmLczyoeAm6TNrYalBgJGmkdkIJ9ZmjSCYTqd1bjLtZpXILfBNPVZpkGlmmLRMB5kgBfzYImMGzwgVAPBNlZypNWs1hEJP+qxoLhjiFDyX3AVFxJlNBQ78qiGJ78Za5ZKeKKE00uNhhN/tn7rPfI0ntXjKpEuJaYLQiW2DUMqdE0T0+QNDCePjBLw9PMBoyqlNIrx34CiwOnhKKdk+cuIoJwpSIO0MnzJLKLHED709y+6tmQu8iBaSpDwewAxy4Ue4Nbg9u+m1ry46l+e3g273YtDpeSdKnWCVEwarhkJwSOU6Zgs7IbGWxAn4DTojIgwLg2XRfNlIyRXn3BgNlYDUl1oYjcBTUUT4k+ZEYMQtETxezFqix8yecgExON3d+kha/Aj08cYJ0YYtG5rPGJfFuPlN5YKiQuVI8DuGrEIQUZ7Cv4Sh5XSjkVZpKRXEWGQEpwxNOJsyelxmaQb8k6EbMJHmoAmbLxPMegvfc/6AhmykNHAZmcBWBTk3nl9/ETgjxjxCydzHrf5Fp9W+7Vy22tdbLkBCJ0TGL4RDCVma2Y3wSYGksnM9SEdMcsPKolBOy7kqsdVfXwbD01z4Mr91MZbQGyzJZqy8pDB/9aCy2YRMyoPoDleJhiPIoSSeCRMxHHcuc1YVGBOJlBQFIjE0KuOO9YSr3IDEH2CPNq/30OsjLsvRGG4OsKgp05WQO7t7+wfvPxwefWzUg18/fm6vVZq18J4gzpzv4Sdrm/iikT/thmHgeufzbdjq/F914d5V+2uVTF22rweVitTuV8J1q6zqnldZdeWvjd7SlVHJBWgzY39soNEInnLL6FtumlcUfv3967fFGxV+g1Gs3b7/bxB+tHhurbyvwuDZB2AN5KuP6WbtN1BLAwQUAAIACAA8ARdJPJ8jZ5ABAAAfBgAAHwAAAHVuaXZlcnNhbC9odG1sX3NraW5fc2V0dGluZ3MuanONlE1vwjAMhu/8iiq7TohpH2y7TQOkSRwmjdu0QyimVKRJlKQdHeK/rwkDktQdxBfy8uR17Cre9pJmkZQkz8nW/Xb793DvNLCaUSVchzrr0AurE83yBczyAljOgURIdTh6lHcnAjMm3JnO6w9rqz0/Iuw/S8q0j0vEQiGaxg5XCPiNaBvs8M9R7Hl17WvyGj0vjRG8nwpugJs+F6qgjiFXE7f8EiNYVKDOoEuaQmA6dKuLPDneD234XCoKSXk9FZnoz2m6zpQo+aIr/6qWoJpPvt4Dg6fh6ziwY7k2bwaKOPH40UY3KRVoDX95H8Y2UJjROTDPd+DWP2hg3C4ooqtc5+ZAv9zY8GlJM2h16XZiI8R443UpZ2Bjuq4nGa1BXWIlZCkv+IBSicx2pIW2e35EmaCLnGd7bjSwgXL2sta2q3unQu9GNkjwhET0hFbY8yu6ZkcMagQ0wVg65NVR3ilmxzCRIzkEomHTqsLniInniN1/JoQaQ9NV0YyHZjg2baBqDWomBGtu/3XunnGu3u4XUEsDBBQAAgAIADwBF0k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DwBF0mw7V1XbgAAAHYAAAAcAAAAdW5pdmVyc2FsL2xvY2FsX3NldHRpbmdzLnhtbA3MPQ7CMAxA4b2nsLyXn42haTc2EBLlAFZjUCTHRomF4PZ4e8OnNy3fKvDh1otpwuPugMC6WS76SvhYz+MJoTtpJjHlhGoIyzxMYhvJnd0DdngL/bitXCOcr1RD3hp3ViePM4xwieezcMb9PPwB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DwBF0kXqeFBbwEAAPsCAAApAAAAdW5pdmVyc2FsL3NraW5fY3VzdG9taXphdGlvbl9zZXR0aW5ncy54bWyNUttq3DAQfc9XiPzAShrdDO6Cbi5+SUKykGd3rRbTRC6WQkvRx1dOsmy22dBqnmbOmTPM6LTp+xTtU8rz4/R7yNMc70LOU/yWthcItfv5YV5ulpBCTptj5X6K4/yzj1/ntVarKQ9xHJbRrmjaYtQ9P6SkVk7VjBlGkWSeeoWc57ZiDbgGbMUcJbbd/CXxoruEfYj5vGq7OUHfN/QxhSX3cQy/tnDKfgudbvB5Gcap8tJWsDXKYWpxbA3ECJfcF6oBQCDLHXG4SNlITZDHjGMoRlGggAjnpBGFSMqhZl0jqgrzjUBMMkZdoZ7WbqS1cdQWCQ0huk7zqrGl64zEGBFCgLnCBXQGo8qGqqFBrQcEBwZE0UYTBaiznelY8c4Ly5GiXmBcmDGA8fG4x+3enutY/e91Duf8h+DZLziLrt7anDFXu39alkrehccfD0MO6MuQQj9+ury59Xf+aqd3/fXV5as3n318YK6GrZt/6O8/UEsDBBQAAgAIAD0BF0l1IT99WA0AAPEhAAAXAAAAdW5pdmVyc2FsL3VuaXZlcnNhbC5wbmftmvtfUum3x6mcaqaLNjNN3rVisjOVfPM7XkqT8VLKadR0LNPULlimDmAqGirSXQuRUTuaV6Zs8pKXMRMUL1QWZJhk4A0EKlQUBEYRCQE9m/p+57zOOf8CP+y9X+t5P89e+1mvtZ71+WHfPBLot+Ery69AINAGmL9vCAhkAgOBVqHWrgZGtlKuTQGPFckhft6gxn7racAwifUK8AKBmonrdKe/AOwvE/3Dk0GgjT2GawUDVRMDrLsB8/UKvRgt47PwYJWeMat39Ta7YmIS5JX/01qTb01gJlufXdnh/a0pvmDzNZOCqznZKvORq+kFY96d/o621yL7vre/44PE+80WHbYfXuoWFCpilaNc9TyxJI5fi8l850WMOsqPGuQnDCfXpTciHlwQ91e8bjhBcXFFCTxmC0k6E+DDTjkfUtYsBdvE2KZt75XxKLzrK4DRobr0l+YO+eOFQZ5xsYZpxzsk2wBb2kRDxgImqO2HOmLkw+RE6k2DFXZQlZ8w3HQS5bASsCI3D/o1or8xgEbLfMNqe9+vgfslM5hhzBts8LDWCIzACIzACIzACIzACIzACIzACIzACIzACIzACIzgf4Ocfx4scCBlJik/4CFI5FhbM0ZEcHWh6WUoOzdVm2R2UFTP4DWsAWZKXRU9qVpi8cEDS3NvD0NsHpNOKIec4Bo5GYJP1zHGWFC3Ag/9PLvMVZjZgv3TtC69U9XWoQKcnOqqxEyWrFko1oqDte2tSP5+Vnwlk2xKI6YHqsOXfWysYdFZmomFFZ5Tkgtp0uRoCjBlIODE4nhhkMtw00maYrHMFYX01P3V8w0FJexG7WcoX+1qGuMv0Jb1CkWJCxTiLPRAHGON3lFUQ/XTB9h0ldazqbrrkOMHz9TX6gE/O0QUS1kq1R/UBb0aOAMCzYTQdp+E21tEY1WDqV2xzkGUGUtOcsbAGl9ra5hjwuU6Br+BheH0nyNwZ2ceQLCzL7aoo8Iu/9HYZDM3pxo+SYp0FIvc4nlh1rWIpdFYEn/D95u30ZOD5WPtyfHv6iYkj4oaNPTH6VGhF2viRGLMaKDasj1HO+JysiGBn0Uo9YSkBedhTSL45KoXINCdQcjbaJxetaAUlaZIPaVF4YXpeZC54gdr/ArkXlHf8RfLj8pCh/rjo4YCY11Z9al/dtiM7E86JdjbwOOKF9xoXHlyYk3Vzh9yOSzmb0e86isfLrY/G7rYfyjGQjkoPW0dHgr3lIiEy0tpVhE32NHbY7uIEdmzSrImvoIh1RzPHy9zWyk77odfAUrcN7iJwRfTW6eHsEN7WlxUkWnSrO+29VoQ2F8vECxbCw8opirp+WBheXpgESuKQI2kP1zEWE8Eb4X73rq1AV7pFG262b7I7zoHh8pABmUQylWeEnF6hbwU9bxAQ8UvBFhfTs01bLqtXNLxA5WVm8BpWK4/cQ4Rf/LdvW6SL3hfdXMPN6BsECURC8fT4hmZ1g1PZtEsfg6YeeoIFOLjY6E0Fbl0aNIO5gA7EXcRsWKe6mN/VQbU1idNCAJF7kFLXpTSsmNqeatbkCXOdWwkVQW97Z8UCM9uLXM5Ib/fH89oe7AOLKyXt1t5nbFYT31zhK7raXuN7Xle36FPEmhH0rrlVPzbLjvi3Q4UCNRY5IwLjqv+9LrWOmjyGOKqTw5Y/GPq8Y44nwrvC1yPzf6SDnuq4t67Nsntkn0/vxbCQoaJv8S/0lWAW0px5Y0hdPV1DlpEvoEQwh7JnD+58AQq8hJTrhGTUFCHxnCKzTm+U8LCWDKrlXf6pDACHJ6Hra7wo3iKW4PAtaAkLulYg41i9npJT5L4v0Q1ssjmUx6uqshcs5BN9yqLbx3fHkM4H1K8fUcfkyPrm7377Hlnn1NoX2rXof4kOxXVY7zZ43z+ODsIimgSLqC8PwVqA2MJf8u0Dnmij3p2aKYTpwkBgs99b+1Oqg6vlPwjl/1rUSrfdks1WWW+/VZu3OYd9JoqV7pKuYWSd8mJrhsj/B5c5Uj5Iidd0CFlhiuqkMnXirG2TPKR5Gi+dvZHVJdqaJIJoXlg6vnz7EYIH7sKlOhcLmbphyBTRUsfGVBBxZK8QyH4pwyC0zAnr5p6jujem+JGMO4TLNySks+rIYnP/if/WMBD5sTjKCpir7Ro9A/bww2iTP7F3FZbldBwVZRG85qyKinwWl6DVJq83Nn3Npz8IrFS4bAJdqlKKiBWLGb/BV3WsJZpSsVy2unumRT1BtCTxcG04BSSqRrNNb/7u2d1pcuShoWTd1Ysfn8qwI6E3mWWe/ZV2EksOkm/1ix7iswAMrR47+SR4PdnupG6My1Wzl0rQwgR4ubuzT/H58qaERz9oEcseuhvrz3k5nLUv3xRD2hnWmSxPT4cc3f5Hx9eZgK5rMzL+IKA00tPOgwT24Lh3RV/sKDLuphKzU5CBPnQ9QKMAIvmxQAVyDRvzRJR2dt67wgsmJz0sJ0W+ectrtIX+GRZ/71oK77L6CHwirzGDOhGHv2OICqVql0NOsV3/NA0yjku/51Y5S4ROxbc3r+HRl+7xpksmyJW7Zq0d7ryc5plvycV4QSE9KwtvIL1NezVSB58acJlN+MWWMWdIve6bPsyMYWvvTDiQp+XP2LzXYEOMIR19AglcEuaKlROH/xsNEfY4oqP3F4IE0OXpcA3rhJNFc5id2zftjvo6WgYJQDI6A5ODbqBcUwa5pdV/h2sCG6x/5B53V67Eif3Y+D/+PTxox+yobr3k/l+tqMewAGvrpHGR1DWJ9LkerdfreDpaaPTcivQJbTUc4ut5PHe7pSUmefEJ8FVH7ywdr2Zkpdt3akLscrgbdsbORNugw8C/SzYpoOIwnBKn6Oz5AJR1ajy2FPQJw2P75rklQa11E4rH3uBb06MpHExKVJ2LShk73gzw5anWxymeWJCYtEv+6uInulOxOMrO9AKxmmeObuDGWgol3qeFapzIMvFw5eg8S/YtPJG8zfQvLUWT09ZmMTPcAdItDcp5fEtunX/ANKl15AulvADdHUNBzdszjunU3dGVq88TNh0Z1IBt6AvdE35hzQRkGW/bi/YrTNUgsf8Gx+Hrfeja6oxy3p10GQtJqFETr60LPk/qRRFy+rS/3oxx5KX+qY4/34uO6YIxz9HstFrcm6zA73+jrq5dK/dlyGi3/xD/N5wajBitx8DnS3zNsMkrQOIQoRvwXUFbllbRtLPxCLMpzmdrT+nnXiCAzbcv3MO3sem44j/2rSQYOXKZWVr65oRa7rwYFFoieV2a85UICVcsOB25T597vxtHzQPDiTqYYJm73C3wpzp79QkOrLpPjkIgXcKhFlKoy7HjaXuOwSuHfalHEjdBNsR5DH7vDfuR6bZIyYkaxb/mmGH69QwoEtPv1cCnbqiPOTF9Cc5oE/Kkesvli6uSbotQS7GDRfLu1eAjtM+qZXJMhSZtEkd7C7mnTkomx/2YNJ++sVdj9bnOKiUcZMTP1jmSv1+cnuIzAAOt9RaRuuYLZobEAXNW1k7Dbcpiq/k7lAp5+ZLL7i3Qg40WvHUnU/P1wx7d+2gyprx/k61kJiGimdnTWod1CiclndzEbNPX5EmGO3UL/BkgW6m3We/fZfF106YAQVStv9+01L+zAOE1vVzu7gRS8KS9bltqXzyHTSznp/MOjCMxGMzE/LHeW8aWDMdQr0c9rR0lf/RpolAdJQrSynIUCCiL76/rp0UJU3dA6klAkj2lIDIeGOoujAGHtI9khUY2YJ0/3xS+z3DgwsVmWJ39XPiW1lo8USm4YDjaS7+hQ6+lIFWFPukKBjwKUPdPJwA1AoKuqvxKGWDocEcxb2erK8eXb+t1xfcXkrd+aSLqmZupapFez/l1+DcPDuIJNXCHMuQVgZnkpLYyjjK062+BbA0agB2TW9SdbqmCxxIaR/79+Lum8uwQezn5b8IYQPYc5FVSH0s4Gxep2RRpLid+TEhuFeU1LViUMgSUGcC/t1GUjFbij+BU3cI+S2i1xPN61eONWXQrO/1r5sRFG6Z3rb0lSlw3swGZK7Gmn2WRGX4sS1ubgWRQz1FC5o9ShER2o2ZaWbI8fYdOkkYjaubDsLFpz3B/KnXK3CoKtCykpvQ1ArEwlr7G4MqoxIN2dNGBSTuQFZWJH5xYx7ys/CL4CSPNajDbQzCj8Cj7MYqMoS8zkXJQ8T6f1fGMkdzmfGRFMqfPFiesRboHvV6LWxhlBWl3OTM+Hh2+mn+uFP3y42jidDFAWJgd9l4MU131urgDbUQtxxTWUopmkauA3Q3KkzvjSDcjRHqx1pv3Iuohusezb/zD8lTWb2HuzFRJbvSOepCDxXnlzKKIF3a/dNcmVA3Of64vNTPHlDRF/+MeoAdwVpTSRmDw8tmsbfAYS9Ms/66+rrHFJo5V305Fh0VIC0yaHpHh/+v9j9wVdJh3pd//1wASOz4//m5gN+eXF2xFrASj4batZN727DaVPdVgP2Ee3RL7YWvYfGZH99ny3INyxOOHojJ7ci/TzekeTtGea7DzDAxInS5ZuMcrXlUZwfffG1RsrqowTAbdjDQt9H71JX/BlBLAwQUAAIACABAARdJKwvAbUoAAABrAAAAGwAAAHVuaXZlcnNhbC91bml2ZXJzYWwucG5nLnhtbLOxr8jNUShLLSrOzM+zVTLUM1Cyt+PlsikoSi3LTC1XqACKGekZQICSQiUqtzwzpSQDKGRgbowQzEjNTM8osVWyMDCFC+oDzQQAUEsBAgAAFAACAAgAPAEXSRUOrShkBAAABxEAAB0AAAAAAAAAAQAAAAAAAAAAAHVuaXZlcnNhbC9jb21tb25fbWVzc2FnZXMubG5nUEsBAgAAFAACAAgAPAEXSRl6axwpAwAAhgwAACcAAAAAAAAAAQAAAAAAnwQAAHVuaXZlcnNhbC9mbGFzaF9wdWJsaXNoaW5nX3NldHRpbmdzLnhtbFBLAQIAABQAAgAIADwBF0my/r9XsAIAAFUKAAAhAAAAAAAAAAEAAAAAAA0IAAB1bml2ZXJzYWwvZmxhc2hfc2tpbl9zZXR0aW5ncy54bWxQSwECAAAUAAIACAA8ARdJy/6H//4CAACXCwAAJgAAAAAAAAABAAAAAAD8CgAAdW5pdmVyc2FsL2h0bWxfcHVibGlzaGluZ19zZXR0aW5ncy54bWxQSwECAAAUAAIACAA8ARdJPJ8jZ5ABAAAfBgAAHwAAAAAAAAABAAAAAAA+DgAAdW5pdmVyc2FsL2h0bWxfc2tpbl9zZXR0aW5ncy5qc1BLAQIAABQAAgAIADwBF0k9PC/RwQAAAOUBAAAaAAAAAAAAAAEAAAAAAAsQAAB1bml2ZXJzYWwvaTE4bl9wcmVzZXRzLnhtbFBLAQIAABQAAgAIADwBF0mw7V1XbgAAAHYAAAAcAAAAAAAAAAEAAAAAAAQRAAB1bml2ZXJzYWwvbG9jYWxfc2V0dGluZ3MueG1sUEsBAgAAFAACAAgARJRXRyO0Tvv7AgAAsAgAABQAAAAAAAAAAQAAAAAArBEAAHVuaXZlcnNhbC9wbGF5ZXIueG1sUEsBAgAAFAACAAgAPAEXSRep4UFvAQAA+wIAACkAAAAAAAAAAQAAAAAA2RQAAHVuaXZlcnNhbC9za2luX2N1c3RvbWl6YXRpb25fc2V0dGluZ3MueG1sUEsBAgAAFAACAAgAPQEXSXUhP31YDQAA8SEAABcAAAAAAAAAAAAAAAAAjxYAAHVuaXZlcnNhbC91bml2ZXJzYWwucG5nUEsBAgAAFAACAAgAQAEXSSsLwG1KAAAAawAAABsAAAAAAAAAAQAAAAAAHCQAAHVuaXZlcnNhbC91bml2ZXJzYWwucG5nLnhtbFBLBQYAAAAACwALAEkDAACfJAAAAAA="/>
  <p:tag name="ISPRING_RESOURCE_PATHS_HASH_PRESENTER" val="4577f96c1d146d1024591441de32e15b846ef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自定义 2312">
      <a:dk1>
        <a:sysClr val="windowText" lastClr="000000"/>
      </a:dk1>
      <a:lt1>
        <a:sysClr val="window" lastClr="FFFFFF"/>
      </a:lt1>
      <a:dk2>
        <a:srgbClr val="4F91A0"/>
      </a:dk2>
      <a:lt2>
        <a:srgbClr val="79B0BD"/>
      </a:lt2>
      <a:accent1>
        <a:srgbClr val="79B0BD"/>
      </a:accent1>
      <a:accent2>
        <a:srgbClr val="4F91A0"/>
      </a:accent2>
      <a:accent3>
        <a:srgbClr val="79B0BD"/>
      </a:accent3>
      <a:accent4>
        <a:srgbClr val="4F91A0"/>
      </a:accent4>
      <a:accent5>
        <a:srgbClr val="79B0BD"/>
      </a:accent5>
      <a:accent6>
        <a:srgbClr val="4F91A0"/>
      </a:accent6>
      <a:hlink>
        <a:srgbClr val="0563C1"/>
      </a:hlink>
      <a:folHlink>
        <a:srgbClr val="954F72"/>
      </a:folHlink>
    </a:clrScheme>
    <a:fontScheme name="Temp">
      <a:majorFont>
        <a:latin typeface="HelveticaInserat-Roman-SemiB"/>
        <a:ea typeface="微软雅黑"/>
        <a:cs typeface=""/>
      </a:majorFont>
      <a:minorFont>
        <a:latin typeface="HelveticaInserat-Roman-SemiB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A3A3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6418</TotalTime>
  <Words>6085</Words>
  <Application>Microsoft Office PowerPoint</Application>
  <PresentationFormat>宽屏</PresentationFormat>
  <Paragraphs>573</Paragraphs>
  <Slides>92</Slides>
  <Notes>92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92</vt:i4>
      </vt:variant>
    </vt:vector>
  </HeadingPairs>
  <TitlesOfParts>
    <vt:vector size="102" baseType="lpstr">
      <vt:lpstr>Adobe 仿宋 Std R</vt:lpstr>
      <vt:lpstr>Adobe 黑体 Std R</vt:lpstr>
      <vt:lpstr>HelveticaInserat-Roman-SemiB</vt:lpstr>
      <vt:lpstr>等线 Light</vt:lpstr>
      <vt:lpstr>微软雅黑</vt:lpstr>
      <vt:lpstr>Arial</vt:lpstr>
      <vt:lpstr>Calibri</vt:lpstr>
      <vt:lpstr>Cambria</vt:lpstr>
      <vt:lpstr>Cambria Math</vt:lpstr>
      <vt:lpstr>Office 主题​​</vt:lpstr>
      <vt:lpstr>PowerPoint 演示文稿</vt:lpstr>
      <vt:lpstr>PowerPoint 演示文稿</vt:lpstr>
      <vt:lpstr>3.1 Bivariate Distributions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3.2 Marginal Distributions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3.3  Conditional Distributions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3.4 Independent Random Variables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3.5 Functions of Two or More Random Variables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Gui Wenhao</cp:lastModifiedBy>
  <cp:revision>728</cp:revision>
  <dcterms:created xsi:type="dcterms:W3CDTF">2016-06-07T15:36:47Z</dcterms:created>
  <dcterms:modified xsi:type="dcterms:W3CDTF">2023-03-30T01:13:31Z</dcterms:modified>
</cp:coreProperties>
</file>