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6"/>
  </p:notesMasterIdLst>
  <p:sldIdLst>
    <p:sldId id="290" r:id="rId2"/>
    <p:sldId id="291" r:id="rId3"/>
    <p:sldId id="331" r:id="rId4"/>
    <p:sldId id="332" r:id="rId5"/>
    <p:sldId id="333" r:id="rId6"/>
    <p:sldId id="334" r:id="rId7"/>
    <p:sldId id="335" r:id="rId8"/>
    <p:sldId id="336" r:id="rId9"/>
    <p:sldId id="337" r:id="rId10"/>
    <p:sldId id="338" r:id="rId11"/>
    <p:sldId id="339" r:id="rId12"/>
    <p:sldId id="340" r:id="rId13"/>
    <p:sldId id="342" r:id="rId14"/>
    <p:sldId id="343" r:id="rId15"/>
    <p:sldId id="344" r:id="rId16"/>
    <p:sldId id="346" r:id="rId17"/>
    <p:sldId id="347" r:id="rId18"/>
    <p:sldId id="348" r:id="rId19"/>
    <p:sldId id="350" r:id="rId20"/>
    <p:sldId id="349" r:id="rId21"/>
    <p:sldId id="351" r:id="rId22"/>
    <p:sldId id="352" r:id="rId23"/>
    <p:sldId id="353" r:id="rId24"/>
    <p:sldId id="354" r:id="rId25"/>
    <p:sldId id="355" r:id="rId26"/>
    <p:sldId id="356" r:id="rId27"/>
    <p:sldId id="358" r:id="rId28"/>
    <p:sldId id="359" r:id="rId29"/>
    <p:sldId id="360" r:id="rId30"/>
    <p:sldId id="361" r:id="rId31"/>
    <p:sldId id="362" r:id="rId32"/>
    <p:sldId id="363" r:id="rId33"/>
    <p:sldId id="364" r:id="rId34"/>
    <p:sldId id="365" r:id="rId35"/>
    <p:sldId id="366" r:id="rId36"/>
    <p:sldId id="367" r:id="rId37"/>
    <p:sldId id="368" r:id="rId38"/>
    <p:sldId id="369" r:id="rId39"/>
    <p:sldId id="370" r:id="rId40"/>
    <p:sldId id="371" r:id="rId41"/>
    <p:sldId id="372" r:id="rId42"/>
    <p:sldId id="373" r:id="rId43"/>
    <p:sldId id="374" r:id="rId44"/>
    <p:sldId id="375" r:id="rId45"/>
    <p:sldId id="376" r:id="rId46"/>
    <p:sldId id="377" r:id="rId47"/>
    <p:sldId id="378" r:id="rId48"/>
    <p:sldId id="379" r:id="rId49"/>
    <p:sldId id="380" r:id="rId50"/>
    <p:sldId id="381" r:id="rId51"/>
    <p:sldId id="382" r:id="rId52"/>
    <p:sldId id="383" r:id="rId53"/>
    <p:sldId id="384" r:id="rId54"/>
    <p:sldId id="385" r:id="rId55"/>
    <p:sldId id="386" r:id="rId56"/>
    <p:sldId id="387" r:id="rId57"/>
    <p:sldId id="388" r:id="rId58"/>
    <p:sldId id="389" r:id="rId59"/>
    <p:sldId id="390" r:id="rId60"/>
    <p:sldId id="391" r:id="rId61"/>
    <p:sldId id="392" r:id="rId62"/>
    <p:sldId id="393" r:id="rId63"/>
    <p:sldId id="394" r:id="rId64"/>
    <p:sldId id="395" r:id="rId65"/>
    <p:sldId id="396" r:id="rId66"/>
    <p:sldId id="397" r:id="rId67"/>
    <p:sldId id="399" r:id="rId68"/>
    <p:sldId id="400" r:id="rId69"/>
    <p:sldId id="401" r:id="rId70"/>
    <p:sldId id="402" r:id="rId71"/>
    <p:sldId id="403" r:id="rId72"/>
    <p:sldId id="404" r:id="rId73"/>
    <p:sldId id="405" r:id="rId74"/>
    <p:sldId id="406" r:id="rId75"/>
    <p:sldId id="408" r:id="rId76"/>
    <p:sldId id="407" r:id="rId77"/>
    <p:sldId id="409" r:id="rId78"/>
    <p:sldId id="410" r:id="rId79"/>
    <p:sldId id="411" r:id="rId80"/>
    <p:sldId id="412" r:id="rId81"/>
    <p:sldId id="413" r:id="rId82"/>
    <p:sldId id="414" r:id="rId83"/>
    <p:sldId id="415" r:id="rId84"/>
    <p:sldId id="416" r:id="rId85"/>
    <p:sldId id="417" r:id="rId86"/>
    <p:sldId id="418" r:id="rId87"/>
    <p:sldId id="419" r:id="rId88"/>
    <p:sldId id="420" r:id="rId89"/>
    <p:sldId id="421" r:id="rId90"/>
    <p:sldId id="423" r:id="rId91"/>
    <p:sldId id="422" r:id="rId92"/>
    <p:sldId id="424" r:id="rId93"/>
    <p:sldId id="425" r:id="rId94"/>
    <p:sldId id="426" r:id="rId95"/>
    <p:sldId id="427" r:id="rId96"/>
    <p:sldId id="428" r:id="rId97"/>
    <p:sldId id="429" r:id="rId98"/>
    <p:sldId id="430" r:id="rId99"/>
    <p:sldId id="431" r:id="rId100"/>
    <p:sldId id="432" r:id="rId101"/>
    <p:sldId id="433" r:id="rId102"/>
    <p:sldId id="434" r:id="rId103"/>
    <p:sldId id="435" r:id="rId104"/>
    <p:sldId id="436" r:id="rId105"/>
  </p:sldIdLst>
  <p:sldSz cx="12192000" cy="6858000"/>
  <p:notesSz cx="6858000" cy="9144000"/>
  <p:custDataLst>
    <p:tags r:id="rId107"/>
  </p:custData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999">
          <p15:clr>
            <a:srgbClr val="A4A3A4"/>
          </p15:clr>
        </p15:guide>
        <p15:guide id="2" orient="horz" pos="1366">
          <p15:clr>
            <a:srgbClr val="A4A3A4"/>
          </p15:clr>
        </p15:guide>
        <p15:guide id="3" orient="horz" pos="2682">
          <p15:clr>
            <a:srgbClr val="A4A3A4"/>
          </p15:clr>
        </p15:guide>
        <p15:guide id="4" pos="3840">
          <p15:clr>
            <a:srgbClr val="A4A3A4"/>
          </p15:clr>
        </p15:guide>
        <p15:guide id="5" pos="1141">
          <p15:clr>
            <a:srgbClr val="A4A3A4"/>
          </p15:clr>
        </p15:guide>
        <p15:guide id="6" pos="5632">
          <p15:clr>
            <a:srgbClr val="A4A3A4"/>
          </p15:clr>
        </p15:guide>
        <p15:guide id="7" pos="7038">
          <p15:clr>
            <a:srgbClr val="A4A3A4"/>
          </p15:clr>
        </p15:guide>
        <p15:guide id="8" pos="288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F91A0"/>
    <a:srgbClr val="308234"/>
    <a:srgbClr val="79B0BD"/>
    <a:srgbClr val="3A3A3A"/>
    <a:srgbClr val="FFC001"/>
    <a:srgbClr val="FAFAFA"/>
    <a:srgbClr val="F0B700"/>
    <a:srgbClr val="E2AC00"/>
    <a:srgbClr val="B08600"/>
    <a:srgbClr val="F6B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1" autoAdjust="0"/>
    <p:restoredTop sz="94660" autoAdjust="0"/>
  </p:normalViewPr>
  <p:slideViewPr>
    <p:cSldViewPr snapToGrid="0">
      <p:cViewPr varScale="1">
        <p:scale>
          <a:sx n="114" d="100"/>
          <a:sy n="114" d="100"/>
        </p:scale>
        <p:origin x="606" y="108"/>
      </p:cViewPr>
      <p:guideLst>
        <p:guide orient="horz" pos="2999"/>
        <p:guide orient="horz" pos="1366"/>
        <p:guide orient="horz" pos="2682"/>
        <p:guide pos="3840"/>
        <p:guide pos="1141"/>
        <p:guide pos="5632"/>
        <p:guide pos="7038"/>
        <p:guide pos="2887"/>
      </p:guideLst>
    </p:cSldViewPr>
  </p:slideViewPr>
  <p:outlineViewPr>
    <p:cViewPr>
      <p:scale>
        <a:sx n="33" d="100"/>
        <a:sy n="33" d="100"/>
      </p:scale>
      <p:origin x="0" y="-153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gs" Target="tags/tag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C5185088-C21B-4EF8-9223-736203207FFA}" type="datetimeFigureOut">
              <a:rPr lang="zh-CN" altLang="en-US"/>
              <a:pPr>
                <a:defRPr/>
              </a:pPr>
              <a:t>2022/9/20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B56F162B-F023-4A11-961C-6EBAE8C7F26C}" type="slidenum">
              <a:rPr lang="zh-CN" altLang="en-US"/>
              <a:pPr>
                <a:defRPr/>
              </a:pPr>
              <a:t>‹#›</a:t>
            </a:fld>
            <a:endParaRPr lang="zh-CN" altLang="en-US"/>
          </a:p>
        </p:txBody>
      </p:sp>
    </p:spTree>
    <p:extLst>
      <p:ext uri="{BB962C8B-B14F-4D97-AF65-F5344CB8AC3E}">
        <p14:creationId xmlns:p14="http://schemas.microsoft.com/office/powerpoint/2010/main" val="11617003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174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C9893E-D398-49AB-9F31-1DD7AC590138}" type="slidenum">
              <a:rPr lang="zh-CN" altLang="en-US" smtClean="0">
                <a:cs typeface="等线"/>
              </a:rPr>
              <a:pPr fontAlgn="base">
                <a:spcBef>
                  <a:spcPct val="0"/>
                </a:spcBef>
                <a:spcAft>
                  <a:spcPct val="0"/>
                </a:spcAft>
                <a:defRPr/>
              </a:pPr>
              <a:t>1</a:t>
            </a:fld>
            <a:endParaRPr lang="zh-CN" altLang="en-US">
              <a:cs typeface="等线"/>
            </a:endParaRPr>
          </a:p>
        </p:txBody>
      </p:sp>
    </p:spTree>
    <p:extLst>
      <p:ext uri="{BB962C8B-B14F-4D97-AF65-F5344CB8AC3E}">
        <p14:creationId xmlns:p14="http://schemas.microsoft.com/office/powerpoint/2010/main" val="2926180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10</a:t>
            </a:fld>
            <a:endParaRPr lang="zh-CN" altLang="en-US"/>
          </a:p>
        </p:txBody>
      </p:sp>
    </p:spTree>
    <p:extLst>
      <p:ext uri="{BB962C8B-B14F-4D97-AF65-F5344CB8AC3E}">
        <p14:creationId xmlns:p14="http://schemas.microsoft.com/office/powerpoint/2010/main" val="329707006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100</a:t>
            </a:fld>
            <a:endParaRPr lang="zh-CN" altLang="en-US"/>
          </a:p>
        </p:txBody>
      </p:sp>
    </p:spTree>
    <p:extLst>
      <p:ext uri="{BB962C8B-B14F-4D97-AF65-F5344CB8AC3E}">
        <p14:creationId xmlns:p14="http://schemas.microsoft.com/office/powerpoint/2010/main" val="211118715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101</a:t>
            </a:fld>
            <a:endParaRPr lang="zh-CN" altLang="en-US"/>
          </a:p>
        </p:txBody>
      </p:sp>
    </p:spTree>
    <p:extLst>
      <p:ext uri="{BB962C8B-B14F-4D97-AF65-F5344CB8AC3E}">
        <p14:creationId xmlns:p14="http://schemas.microsoft.com/office/powerpoint/2010/main" val="51654877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102</a:t>
            </a:fld>
            <a:endParaRPr lang="zh-CN" altLang="en-US"/>
          </a:p>
        </p:txBody>
      </p:sp>
    </p:spTree>
    <p:extLst>
      <p:ext uri="{BB962C8B-B14F-4D97-AF65-F5344CB8AC3E}">
        <p14:creationId xmlns:p14="http://schemas.microsoft.com/office/powerpoint/2010/main" val="324440775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103</a:t>
            </a:fld>
            <a:endParaRPr lang="zh-CN" altLang="en-US"/>
          </a:p>
        </p:txBody>
      </p:sp>
    </p:spTree>
    <p:extLst>
      <p:ext uri="{BB962C8B-B14F-4D97-AF65-F5344CB8AC3E}">
        <p14:creationId xmlns:p14="http://schemas.microsoft.com/office/powerpoint/2010/main" val="89704153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104</a:t>
            </a:fld>
            <a:endParaRPr lang="zh-CN" altLang="en-US"/>
          </a:p>
        </p:txBody>
      </p:sp>
    </p:spTree>
    <p:extLst>
      <p:ext uri="{BB962C8B-B14F-4D97-AF65-F5344CB8AC3E}">
        <p14:creationId xmlns:p14="http://schemas.microsoft.com/office/powerpoint/2010/main" val="2563784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11</a:t>
            </a:fld>
            <a:endParaRPr lang="zh-CN" altLang="en-US"/>
          </a:p>
        </p:txBody>
      </p:sp>
    </p:spTree>
    <p:extLst>
      <p:ext uri="{BB962C8B-B14F-4D97-AF65-F5344CB8AC3E}">
        <p14:creationId xmlns:p14="http://schemas.microsoft.com/office/powerpoint/2010/main" val="3607525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12</a:t>
            </a:fld>
            <a:endParaRPr lang="zh-CN" altLang="en-US"/>
          </a:p>
        </p:txBody>
      </p:sp>
    </p:spTree>
    <p:extLst>
      <p:ext uri="{BB962C8B-B14F-4D97-AF65-F5344CB8AC3E}">
        <p14:creationId xmlns:p14="http://schemas.microsoft.com/office/powerpoint/2010/main" val="3663569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13</a:t>
            </a:fld>
            <a:endParaRPr lang="zh-CN" altLang="en-US"/>
          </a:p>
        </p:txBody>
      </p:sp>
    </p:spTree>
    <p:extLst>
      <p:ext uri="{BB962C8B-B14F-4D97-AF65-F5344CB8AC3E}">
        <p14:creationId xmlns:p14="http://schemas.microsoft.com/office/powerpoint/2010/main" val="1738465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14</a:t>
            </a:fld>
            <a:endParaRPr lang="zh-CN" altLang="en-US"/>
          </a:p>
        </p:txBody>
      </p:sp>
    </p:spTree>
    <p:extLst>
      <p:ext uri="{BB962C8B-B14F-4D97-AF65-F5344CB8AC3E}">
        <p14:creationId xmlns:p14="http://schemas.microsoft.com/office/powerpoint/2010/main" val="2494916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15</a:t>
            </a:fld>
            <a:endParaRPr lang="zh-CN" altLang="en-US"/>
          </a:p>
        </p:txBody>
      </p:sp>
    </p:spTree>
    <p:extLst>
      <p:ext uri="{BB962C8B-B14F-4D97-AF65-F5344CB8AC3E}">
        <p14:creationId xmlns:p14="http://schemas.microsoft.com/office/powerpoint/2010/main" val="30950356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16</a:t>
            </a:fld>
            <a:endParaRPr lang="zh-CN" altLang="en-US"/>
          </a:p>
        </p:txBody>
      </p:sp>
    </p:spTree>
    <p:extLst>
      <p:ext uri="{BB962C8B-B14F-4D97-AF65-F5344CB8AC3E}">
        <p14:creationId xmlns:p14="http://schemas.microsoft.com/office/powerpoint/2010/main" val="261378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17</a:t>
            </a:fld>
            <a:endParaRPr lang="zh-CN" altLang="en-US"/>
          </a:p>
        </p:txBody>
      </p:sp>
    </p:spTree>
    <p:extLst>
      <p:ext uri="{BB962C8B-B14F-4D97-AF65-F5344CB8AC3E}">
        <p14:creationId xmlns:p14="http://schemas.microsoft.com/office/powerpoint/2010/main" val="1882450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18</a:t>
            </a:fld>
            <a:endParaRPr lang="zh-CN" altLang="en-US"/>
          </a:p>
        </p:txBody>
      </p:sp>
    </p:spTree>
    <p:extLst>
      <p:ext uri="{BB962C8B-B14F-4D97-AF65-F5344CB8AC3E}">
        <p14:creationId xmlns:p14="http://schemas.microsoft.com/office/powerpoint/2010/main" val="537274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19</a:t>
            </a:fld>
            <a:endParaRPr lang="zh-CN" altLang="en-US"/>
          </a:p>
        </p:txBody>
      </p:sp>
    </p:spTree>
    <p:extLst>
      <p:ext uri="{BB962C8B-B14F-4D97-AF65-F5344CB8AC3E}">
        <p14:creationId xmlns:p14="http://schemas.microsoft.com/office/powerpoint/2010/main" val="15615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3796"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A52D1F-50B3-45F2-81CE-C62D0FC8BA68}" type="slidenum">
              <a:rPr lang="zh-CN" altLang="en-US" smtClean="0">
                <a:cs typeface="等线"/>
              </a:rPr>
              <a:pPr fontAlgn="base">
                <a:spcBef>
                  <a:spcPct val="0"/>
                </a:spcBef>
                <a:spcAft>
                  <a:spcPct val="0"/>
                </a:spcAft>
                <a:defRPr/>
              </a:pPr>
              <a:t>2</a:t>
            </a:fld>
            <a:endParaRPr lang="zh-CN" altLang="en-US">
              <a:cs typeface="等线"/>
            </a:endParaRPr>
          </a:p>
        </p:txBody>
      </p:sp>
    </p:spTree>
    <p:extLst>
      <p:ext uri="{BB962C8B-B14F-4D97-AF65-F5344CB8AC3E}">
        <p14:creationId xmlns:p14="http://schemas.microsoft.com/office/powerpoint/2010/main" val="63687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20</a:t>
            </a:fld>
            <a:endParaRPr lang="zh-CN" altLang="en-US"/>
          </a:p>
        </p:txBody>
      </p:sp>
    </p:spTree>
    <p:extLst>
      <p:ext uri="{BB962C8B-B14F-4D97-AF65-F5344CB8AC3E}">
        <p14:creationId xmlns:p14="http://schemas.microsoft.com/office/powerpoint/2010/main" val="3298241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21</a:t>
            </a:fld>
            <a:endParaRPr lang="zh-CN" altLang="en-US"/>
          </a:p>
        </p:txBody>
      </p:sp>
    </p:spTree>
    <p:extLst>
      <p:ext uri="{BB962C8B-B14F-4D97-AF65-F5344CB8AC3E}">
        <p14:creationId xmlns:p14="http://schemas.microsoft.com/office/powerpoint/2010/main" val="11519837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22</a:t>
            </a:fld>
            <a:endParaRPr lang="zh-CN" altLang="en-US"/>
          </a:p>
        </p:txBody>
      </p:sp>
    </p:spTree>
    <p:extLst>
      <p:ext uri="{BB962C8B-B14F-4D97-AF65-F5344CB8AC3E}">
        <p14:creationId xmlns:p14="http://schemas.microsoft.com/office/powerpoint/2010/main" val="26933149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23</a:t>
            </a:fld>
            <a:endParaRPr lang="zh-CN" altLang="en-US"/>
          </a:p>
        </p:txBody>
      </p:sp>
    </p:spTree>
    <p:extLst>
      <p:ext uri="{BB962C8B-B14F-4D97-AF65-F5344CB8AC3E}">
        <p14:creationId xmlns:p14="http://schemas.microsoft.com/office/powerpoint/2010/main" val="28612743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24</a:t>
            </a:fld>
            <a:endParaRPr lang="zh-CN" altLang="en-US"/>
          </a:p>
        </p:txBody>
      </p:sp>
    </p:spTree>
    <p:extLst>
      <p:ext uri="{BB962C8B-B14F-4D97-AF65-F5344CB8AC3E}">
        <p14:creationId xmlns:p14="http://schemas.microsoft.com/office/powerpoint/2010/main" val="22340412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25</a:t>
            </a:fld>
            <a:endParaRPr lang="zh-CN" altLang="en-US"/>
          </a:p>
        </p:txBody>
      </p:sp>
    </p:spTree>
    <p:extLst>
      <p:ext uri="{BB962C8B-B14F-4D97-AF65-F5344CB8AC3E}">
        <p14:creationId xmlns:p14="http://schemas.microsoft.com/office/powerpoint/2010/main" val="5934157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26</a:t>
            </a:fld>
            <a:endParaRPr lang="zh-CN" altLang="en-US"/>
          </a:p>
        </p:txBody>
      </p:sp>
    </p:spTree>
    <p:extLst>
      <p:ext uri="{BB962C8B-B14F-4D97-AF65-F5344CB8AC3E}">
        <p14:creationId xmlns:p14="http://schemas.microsoft.com/office/powerpoint/2010/main" val="18127293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27</a:t>
            </a:fld>
            <a:endParaRPr lang="zh-CN" altLang="en-US"/>
          </a:p>
        </p:txBody>
      </p:sp>
    </p:spTree>
    <p:extLst>
      <p:ext uri="{BB962C8B-B14F-4D97-AF65-F5344CB8AC3E}">
        <p14:creationId xmlns:p14="http://schemas.microsoft.com/office/powerpoint/2010/main" val="18388346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28</a:t>
            </a:fld>
            <a:endParaRPr lang="zh-CN" altLang="en-US"/>
          </a:p>
        </p:txBody>
      </p:sp>
    </p:spTree>
    <p:extLst>
      <p:ext uri="{BB962C8B-B14F-4D97-AF65-F5344CB8AC3E}">
        <p14:creationId xmlns:p14="http://schemas.microsoft.com/office/powerpoint/2010/main" val="32495982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29</a:t>
            </a:fld>
            <a:endParaRPr lang="zh-CN" altLang="en-US"/>
          </a:p>
        </p:txBody>
      </p:sp>
    </p:spTree>
    <p:extLst>
      <p:ext uri="{BB962C8B-B14F-4D97-AF65-F5344CB8AC3E}">
        <p14:creationId xmlns:p14="http://schemas.microsoft.com/office/powerpoint/2010/main" val="2572469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3</a:t>
            </a:fld>
            <a:endParaRPr lang="zh-CN" altLang="en-US"/>
          </a:p>
        </p:txBody>
      </p:sp>
    </p:spTree>
    <p:extLst>
      <p:ext uri="{BB962C8B-B14F-4D97-AF65-F5344CB8AC3E}">
        <p14:creationId xmlns:p14="http://schemas.microsoft.com/office/powerpoint/2010/main" val="9766465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30</a:t>
            </a:fld>
            <a:endParaRPr lang="zh-CN" altLang="en-US"/>
          </a:p>
        </p:txBody>
      </p:sp>
    </p:spTree>
    <p:extLst>
      <p:ext uri="{BB962C8B-B14F-4D97-AF65-F5344CB8AC3E}">
        <p14:creationId xmlns:p14="http://schemas.microsoft.com/office/powerpoint/2010/main" val="26450498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31</a:t>
            </a:fld>
            <a:endParaRPr lang="zh-CN" altLang="en-US"/>
          </a:p>
        </p:txBody>
      </p:sp>
    </p:spTree>
    <p:extLst>
      <p:ext uri="{BB962C8B-B14F-4D97-AF65-F5344CB8AC3E}">
        <p14:creationId xmlns:p14="http://schemas.microsoft.com/office/powerpoint/2010/main" val="15176275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32</a:t>
            </a:fld>
            <a:endParaRPr lang="zh-CN" altLang="en-US"/>
          </a:p>
        </p:txBody>
      </p:sp>
    </p:spTree>
    <p:extLst>
      <p:ext uri="{BB962C8B-B14F-4D97-AF65-F5344CB8AC3E}">
        <p14:creationId xmlns:p14="http://schemas.microsoft.com/office/powerpoint/2010/main" val="18420058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33</a:t>
            </a:fld>
            <a:endParaRPr lang="zh-CN" altLang="en-US"/>
          </a:p>
        </p:txBody>
      </p:sp>
    </p:spTree>
    <p:extLst>
      <p:ext uri="{BB962C8B-B14F-4D97-AF65-F5344CB8AC3E}">
        <p14:creationId xmlns:p14="http://schemas.microsoft.com/office/powerpoint/2010/main" val="4888169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34</a:t>
            </a:fld>
            <a:endParaRPr lang="zh-CN" altLang="en-US"/>
          </a:p>
        </p:txBody>
      </p:sp>
    </p:spTree>
    <p:extLst>
      <p:ext uri="{BB962C8B-B14F-4D97-AF65-F5344CB8AC3E}">
        <p14:creationId xmlns:p14="http://schemas.microsoft.com/office/powerpoint/2010/main" val="40563390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35</a:t>
            </a:fld>
            <a:endParaRPr lang="zh-CN" altLang="en-US"/>
          </a:p>
        </p:txBody>
      </p:sp>
    </p:spTree>
    <p:extLst>
      <p:ext uri="{BB962C8B-B14F-4D97-AF65-F5344CB8AC3E}">
        <p14:creationId xmlns:p14="http://schemas.microsoft.com/office/powerpoint/2010/main" val="23331188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36</a:t>
            </a:fld>
            <a:endParaRPr lang="zh-CN" altLang="en-US"/>
          </a:p>
        </p:txBody>
      </p:sp>
    </p:spTree>
    <p:extLst>
      <p:ext uri="{BB962C8B-B14F-4D97-AF65-F5344CB8AC3E}">
        <p14:creationId xmlns:p14="http://schemas.microsoft.com/office/powerpoint/2010/main" val="36255664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37</a:t>
            </a:fld>
            <a:endParaRPr lang="zh-CN" altLang="en-US"/>
          </a:p>
        </p:txBody>
      </p:sp>
    </p:spTree>
    <p:extLst>
      <p:ext uri="{BB962C8B-B14F-4D97-AF65-F5344CB8AC3E}">
        <p14:creationId xmlns:p14="http://schemas.microsoft.com/office/powerpoint/2010/main" val="39073914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38</a:t>
            </a:fld>
            <a:endParaRPr lang="zh-CN" altLang="en-US"/>
          </a:p>
        </p:txBody>
      </p:sp>
    </p:spTree>
    <p:extLst>
      <p:ext uri="{BB962C8B-B14F-4D97-AF65-F5344CB8AC3E}">
        <p14:creationId xmlns:p14="http://schemas.microsoft.com/office/powerpoint/2010/main" val="37515528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39</a:t>
            </a:fld>
            <a:endParaRPr lang="zh-CN" altLang="en-US"/>
          </a:p>
        </p:txBody>
      </p:sp>
    </p:spTree>
    <p:extLst>
      <p:ext uri="{BB962C8B-B14F-4D97-AF65-F5344CB8AC3E}">
        <p14:creationId xmlns:p14="http://schemas.microsoft.com/office/powerpoint/2010/main" val="1164592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4</a:t>
            </a:fld>
            <a:endParaRPr lang="zh-CN" altLang="en-US"/>
          </a:p>
        </p:txBody>
      </p:sp>
    </p:spTree>
    <p:extLst>
      <p:ext uri="{BB962C8B-B14F-4D97-AF65-F5344CB8AC3E}">
        <p14:creationId xmlns:p14="http://schemas.microsoft.com/office/powerpoint/2010/main" val="40995998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40</a:t>
            </a:fld>
            <a:endParaRPr lang="zh-CN" altLang="en-US"/>
          </a:p>
        </p:txBody>
      </p:sp>
    </p:spTree>
    <p:extLst>
      <p:ext uri="{BB962C8B-B14F-4D97-AF65-F5344CB8AC3E}">
        <p14:creationId xmlns:p14="http://schemas.microsoft.com/office/powerpoint/2010/main" val="4934899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41</a:t>
            </a:fld>
            <a:endParaRPr lang="zh-CN" altLang="en-US"/>
          </a:p>
        </p:txBody>
      </p:sp>
    </p:spTree>
    <p:extLst>
      <p:ext uri="{BB962C8B-B14F-4D97-AF65-F5344CB8AC3E}">
        <p14:creationId xmlns:p14="http://schemas.microsoft.com/office/powerpoint/2010/main" val="4402095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42</a:t>
            </a:fld>
            <a:endParaRPr lang="zh-CN" altLang="en-US"/>
          </a:p>
        </p:txBody>
      </p:sp>
    </p:spTree>
    <p:extLst>
      <p:ext uri="{BB962C8B-B14F-4D97-AF65-F5344CB8AC3E}">
        <p14:creationId xmlns:p14="http://schemas.microsoft.com/office/powerpoint/2010/main" val="19055013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43</a:t>
            </a:fld>
            <a:endParaRPr lang="zh-CN" altLang="en-US"/>
          </a:p>
        </p:txBody>
      </p:sp>
    </p:spTree>
    <p:extLst>
      <p:ext uri="{BB962C8B-B14F-4D97-AF65-F5344CB8AC3E}">
        <p14:creationId xmlns:p14="http://schemas.microsoft.com/office/powerpoint/2010/main" val="1911493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44</a:t>
            </a:fld>
            <a:endParaRPr lang="zh-CN" altLang="en-US"/>
          </a:p>
        </p:txBody>
      </p:sp>
    </p:spTree>
    <p:extLst>
      <p:ext uri="{BB962C8B-B14F-4D97-AF65-F5344CB8AC3E}">
        <p14:creationId xmlns:p14="http://schemas.microsoft.com/office/powerpoint/2010/main" val="7387825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45</a:t>
            </a:fld>
            <a:endParaRPr lang="zh-CN" altLang="en-US"/>
          </a:p>
        </p:txBody>
      </p:sp>
    </p:spTree>
    <p:extLst>
      <p:ext uri="{BB962C8B-B14F-4D97-AF65-F5344CB8AC3E}">
        <p14:creationId xmlns:p14="http://schemas.microsoft.com/office/powerpoint/2010/main" val="36772076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46</a:t>
            </a:fld>
            <a:endParaRPr lang="zh-CN" altLang="en-US"/>
          </a:p>
        </p:txBody>
      </p:sp>
    </p:spTree>
    <p:extLst>
      <p:ext uri="{BB962C8B-B14F-4D97-AF65-F5344CB8AC3E}">
        <p14:creationId xmlns:p14="http://schemas.microsoft.com/office/powerpoint/2010/main" val="33805090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47</a:t>
            </a:fld>
            <a:endParaRPr lang="zh-CN" altLang="en-US"/>
          </a:p>
        </p:txBody>
      </p:sp>
    </p:spTree>
    <p:extLst>
      <p:ext uri="{BB962C8B-B14F-4D97-AF65-F5344CB8AC3E}">
        <p14:creationId xmlns:p14="http://schemas.microsoft.com/office/powerpoint/2010/main" val="25643580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48</a:t>
            </a:fld>
            <a:endParaRPr lang="zh-CN" altLang="en-US"/>
          </a:p>
        </p:txBody>
      </p:sp>
    </p:spTree>
    <p:extLst>
      <p:ext uri="{BB962C8B-B14F-4D97-AF65-F5344CB8AC3E}">
        <p14:creationId xmlns:p14="http://schemas.microsoft.com/office/powerpoint/2010/main" val="14490031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49</a:t>
            </a:fld>
            <a:endParaRPr lang="zh-CN" altLang="en-US"/>
          </a:p>
        </p:txBody>
      </p:sp>
    </p:spTree>
    <p:extLst>
      <p:ext uri="{BB962C8B-B14F-4D97-AF65-F5344CB8AC3E}">
        <p14:creationId xmlns:p14="http://schemas.microsoft.com/office/powerpoint/2010/main" val="13638437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5</a:t>
            </a:fld>
            <a:endParaRPr lang="zh-CN" altLang="en-US"/>
          </a:p>
        </p:txBody>
      </p:sp>
    </p:spTree>
    <p:extLst>
      <p:ext uri="{BB962C8B-B14F-4D97-AF65-F5344CB8AC3E}">
        <p14:creationId xmlns:p14="http://schemas.microsoft.com/office/powerpoint/2010/main" val="181795923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50</a:t>
            </a:fld>
            <a:endParaRPr lang="zh-CN" altLang="en-US"/>
          </a:p>
        </p:txBody>
      </p:sp>
    </p:spTree>
    <p:extLst>
      <p:ext uri="{BB962C8B-B14F-4D97-AF65-F5344CB8AC3E}">
        <p14:creationId xmlns:p14="http://schemas.microsoft.com/office/powerpoint/2010/main" val="28584216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51</a:t>
            </a:fld>
            <a:endParaRPr lang="zh-CN" altLang="en-US"/>
          </a:p>
        </p:txBody>
      </p:sp>
    </p:spTree>
    <p:extLst>
      <p:ext uri="{BB962C8B-B14F-4D97-AF65-F5344CB8AC3E}">
        <p14:creationId xmlns:p14="http://schemas.microsoft.com/office/powerpoint/2010/main" val="40064141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52</a:t>
            </a:fld>
            <a:endParaRPr lang="zh-CN" altLang="en-US"/>
          </a:p>
        </p:txBody>
      </p:sp>
    </p:spTree>
    <p:extLst>
      <p:ext uri="{BB962C8B-B14F-4D97-AF65-F5344CB8AC3E}">
        <p14:creationId xmlns:p14="http://schemas.microsoft.com/office/powerpoint/2010/main" val="26960474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53</a:t>
            </a:fld>
            <a:endParaRPr lang="zh-CN" altLang="en-US"/>
          </a:p>
        </p:txBody>
      </p:sp>
    </p:spTree>
    <p:extLst>
      <p:ext uri="{BB962C8B-B14F-4D97-AF65-F5344CB8AC3E}">
        <p14:creationId xmlns:p14="http://schemas.microsoft.com/office/powerpoint/2010/main" val="30061133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54</a:t>
            </a:fld>
            <a:endParaRPr lang="zh-CN" altLang="en-US"/>
          </a:p>
        </p:txBody>
      </p:sp>
    </p:spTree>
    <p:extLst>
      <p:ext uri="{BB962C8B-B14F-4D97-AF65-F5344CB8AC3E}">
        <p14:creationId xmlns:p14="http://schemas.microsoft.com/office/powerpoint/2010/main" val="29790266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55</a:t>
            </a:fld>
            <a:endParaRPr lang="zh-CN" altLang="en-US"/>
          </a:p>
        </p:txBody>
      </p:sp>
    </p:spTree>
    <p:extLst>
      <p:ext uri="{BB962C8B-B14F-4D97-AF65-F5344CB8AC3E}">
        <p14:creationId xmlns:p14="http://schemas.microsoft.com/office/powerpoint/2010/main" val="14564610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56</a:t>
            </a:fld>
            <a:endParaRPr lang="zh-CN" altLang="en-US"/>
          </a:p>
        </p:txBody>
      </p:sp>
    </p:spTree>
    <p:extLst>
      <p:ext uri="{BB962C8B-B14F-4D97-AF65-F5344CB8AC3E}">
        <p14:creationId xmlns:p14="http://schemas.microsoft.com/office/powerpoint/2010/main" val="394576786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57</a:t>
            </a:fld>
            <a:endParaRPr lang="zh-CN" altLang="en-US"/>
          </a:p>
        </p:txBody>
      </p:sp>
    </p:spTree>
    <p:extLst>
      <p:ext uri="{BB962C8B-B14F-4D97-AF65-F5344CB8AC3E}">
        <p14:creationId xmlns:p14="http://schemas.microsoft.com/office/powerpoint/2010/main" val="13191527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58</a:t>
            </a:fld>
            <a:endParaRPr lang="zh-CN" altLang="en-US"/>
          </a:p>
        </p:txBody>
      </p:sp>
    </p:spTree>
    <p:extLst>
      <p:ext uri="{BB962C8B-B14F-4D97-AF65-F5344CB8AC3E}">
        <p14:creationId xmlns:p14="http://schemas.microsoft.com/office/powerpoint/2010/main" val="30392843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59</a:t>
            </a:fld>
            <a:endParaRPr lang="zh-CN" altLang="en-US"/>
          </a:p>
        </p:txBody>
      </p:sp>
    </p:spTree>
    <p:extLst>
      <p:ext uri="{BB962C8B-B14F-4D97-AF65-F5344CB8AC3E}">
        <p14:creationId xmlns:p14="http://schemas.microsoft.com/office/powerpoint/2010/main" val="1969191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6</a:t>
            </a:fld>
            <a:endParaRPr lang="zh-CN" altLang="en-US"/>
          </a:p>
        </p:txBody>
      </p:sp>
    </p:spTree>
    <p:extLst>
      <p:ext uri="{BB962C8B-B14F-4D97-AF65-F5344CB8AC3E}">
        <p14:creationId xmlns:p14="http://schemas.microsoft.com/office/powerpoint/2010/main" val="381116143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60</a:t>
            </a:fld>
            <a:endParaRPr lang="zh-CN" altLang="en-US"/>
          </a:p>
        </p:txBody>
      </p:sp>
    </p:spTree>
    <p:extLst>
      <p:ext uri="{BB962C8B-B14F-4D97-AF65-F5344CB8AC3E}">
        <p14:creationId xmlns:p14="http://schemas.microsoft.com/office/powerpoint/2010/main" val="429237725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61</a:t>
            </a:fld>
            <a:endParaRPr lang="zh-CN" altLang="en-US"/>
          </a:p>
        </p:txBody>
      </p:sp>
    </p:spTree>
    <p:extLst>
      <p:ext uri="{BB962C8B-B14F-4D97-AF65-F5344CB8AC3E}">
        <p14:creationId xmlns:p14="http://schemas.microsoft.com/office/powerpoint/2010/main" val="6793159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62</a:t>
            </a:fld>
            <a:endParaRPr lang="zh-CN" altLang="en-US"/>
          </a:p>
        </p:txBody>
      </p:sp>
    </p:spTree>
    <p:extLst>
      <p:ext uri="{BB962C8B-B14F-4D97-AF65-F5344CB8AC3E}">
        <p14:creationId xmlns:p14="http://schemas.microsoft.com/office/powerpoint/2010/main" val="28265526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63</a:t>
            </a:fld>
            <a:endParaRPr lang="zh-CN" altLang="en-US"/>
          </a:p>
        </p:txBody>
      </p:sp>
    </p:spTree>
    <p:extLst>
      <p:ext uri="{BB962C8B-B14F-4D97-AF65-F5344CB8AC3E}">
        <p14:creationId xmlns:p14="http://schemas.microsoft.com/office/powerpoint/2010/main" val="65443207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64</a:t>
            </a:fld>
            <a:endParaRPr lang="zh-CN" altLang="en-US"/>
          </a:p>
        </p:txBody>
      </p:sp>
    </p:spTree>
    <p:extLst>
      <p:ext uri="{BB962C8B-B14F-4D97-AF65-F5344CB8AC3E}">
        <p14:creationId xmlns:p14="http://schemas.microsoft.com/office/powerpoint/2010/main" val="303108184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65</a:t>
            </a:fld>
            <a:endParaRPr lang="zh-CN" altLang="en-US"/>
          </a:p>
        </p:txBody>
      </p:sp>
    </p:spTree>
    <p:extLst>
      <p:ext uri="{BB962C8B-B14F-4D97-AF65-F5344CB8AC3E}">
        <p14:creationId xmlns:p14="http://schemas.microsoft.com/office/powerpoint/2010/main" val="36602696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66</a:t>
            </a:fld>
            <a:endParaRPr lang="zh-CN" altLang="en-US"/>
          </a:p>
        </p:txBody>
      </p:sp>
    </p:spTree>
    <p:extLst>
      <p:ext uri="{BB962C8B-B14F-4D97-AF65-F5344CB8AC3E}">
        <p14:creationId xmlns:p14="http://schemas.microsoft.com/office/powerpoint/2010/main" val="238797651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67</a:t>
            </a:fld>
            <a:endParaRPr lang="zh-CN" altLang="en-US"/>
          </a:p>
        </p:txBody>
      </p:sp>
    </p:spTree>
    <p:extLst>
      <p:ext uri="{BB962C8B-B14F-4D97-AF65-F5344CB8AC3E}">
        <p14:creationId xmlns:p14="http://schemas.microsoft.com/office/powerpoint/2010/main" val="656598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68</a:t>
            </a:fld>
            <a:endParaRPr lang="zh-CN" altLang="en-US"/>
          </a:p>
        </p:txBody>
      </p:sp>
    </p:spTree>
    <p:extLst>
      <p:ext uri="{BB962C8B-B14F-4D97-AF65-F5344CB8AC3E}">
        <p14:creationId xmlns:p14="http://schemas.microsoft.com/office/powerpoint/2010/main" val="342135130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69</a:t>
            </a:fld>
            <a:endParaRPr lang="zh-CN" altLang="en-US"/>
          </a:p>
        </p:txBody>
      </p:sp>
    </p:spTree>
    <p:extLst>
      <p:ext uri="{BB962C8B-B14F-4D97-AF65-F5344CB8AC3E}">
        <p14:creationId xmlns:p14="http://schemas.microsoft.com/office/powerpoint/2010/main" val="29908962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7</a:t>
            </a:fld>
            <a:endParaRPr lang="zh-CN" altLang="en-US"/>
          </a:p>
        </p:txBody>
      </p:sp>
    </p:spTree>
    <p:extLst>
      <p:ext uri="{BB962C8B-B14F-4D97-AF65-F5344CB8AC3E}">
        <p14:creationId xmlns:p14="http://schemas.microsoft.com/office/powerpoint/2010/main" val="20304037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70</a:t>
            </a:fld>
            <a:endParaRPr lang="zh-CN" altLang="en-US"/>
          </a:p>
        </p:txBody>
      </p:sp>
    </p:spTree>
    <p:extLst>
      <p:ext uri="{BB962C8B-B14F-4D97-AF65-F5344CB8AC3E}">
        <p14:creationId xmlns:p14="http://schemas.microsoft.com/office/powerpoint/2010/main" val="18251558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71</a:t>
            </a:fld>
            <a:endParaRPr lang="zh-CN" altLang="en-US"/>
          </a:p>
        </p:txBody>
      </p:sp>
    </p:spTree>
    <p:extLst>
      <p:ext uri="{BB962C8B-B14F-4D97-AF65-F5344CB8AC3E}">
        <p14:creationId xmlns:p14="http://schemas.microsoft.com/office/powerpoint/2010/main" val="52431731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72</a:t>
            </a:fld>
            <a:endParaRPr lang="zh-CN" altLang="en-US"/>
          </a:p>
        </p:txBody>
      </p:sp>
    </p:spTree>
    <p:extLst>
      <p:ext uri="{BB962C8B-B14F-4D97-AF65-F5344CB8AC3E}">
        <p14:creationId xmlns:p14="http://schemas.microsoft.com/office/powerpoint/2010/main" val="22842692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73</a:t>
            </a:fld>
            <a:endParaRPr lang="zh-CN" altLang="en-US"/>
          </a:p>
        </p:txBody>
      </p:sp>
    </p:spTree>
    <p:extLst>
      <p:ext uri="{BB962C8B-B14F-4D97-AF65-F5344CB8AC3E}">
        <p14:creationId xmlns:p14="http://schemas.microsoft.com/office/powerpoint/2010/main" val="234008459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74</a:t>
            </a:fld>
            <a:endParaRPr lang="zh-CN" altLang="en-US"/>
          </a:p>
        </p:txBody>
      </p:sp>
    </p:spTree>
    <p:extLst>
      <p:ext uri="{BB962C8B-B14F-4D97-AF65-F5344CB8AC3E}">
        <p14:creationId xmlns:p14="http://schemas.microsoft.com/office/powerpoint/2010/main" val="231020840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75</a:t>
            </a:fld>
            <a:endParaRPr lang="zh-CN" altLang="en-US"/>
          </a:p>
        </p:txBody>
      </p:sp>
    </p:spTree>
    <p:extLst>
      <p:ext uri="{BB962C8B-B14F-4D97-AF65-F5344CB8AC3E}">
        <p14:creationId xmlns:p14="http://schemas.microsoft.com/office/powerpoint/2010/main" val="344320531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76</a:t>
            </a:fld>
            <a:endParaRPr lang="zh-CN" altLang="en-US"/>
          </a:p>
        </p:txBody>
      </p:sp>
    </p:spTree>
    <p:extLst>
      <p:ext uri="{BB962C8B-B14F-4D97-AF65-F5344CB8AC3E}">
        <p14:creationId xmlns:p14="http://schemas.microsoft.com/office/powerpoint/2010/main" val="206127435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77</a:t>
            </a:fld>
            <a:endParaRPr lang="zh-CN" altLang="en-US"/>
          </a:p>
        </p:txBody>
      </p:sp>
    </p:spTree>
    <p:extLst>
      <p:ext uri="{BB962C8B-B14F-4D97-AF65-F5344CB8AC3E}">
        <p14:creationId xmlns:p14="http://schemas.microsoft.com/office/powerpoint/2010/main" val="234748508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78</a:t>
            </a:fld>
            <a:endParaRPr lang="zh-CN" altLang="en-US"/>
          </a:p>
        </p:txBody>
      </p:sp>
    </p:spTree>
    <p:extLst>
      <p:ext uri="{BB962C8B-B14F-4D97-AF65-F5344CB8AC3E}">
        <p14:creationId xmlns:p14="http://schemas.microsoft.com/office/powerpoint/2010/main" val="55772880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79</a:t>
            </a:fld>
            <a:endParaRPr lang="zh-CN" altLang="en-US"/>
          </a:p>
        </p:txBody>
      </p:sp>
    </p:spTree>
    <p:extLst>
      <p:ext uri="{BB962C8B-B14F-4D97-AF65-F5344CB8AC3E}">
        <p14:creationId xmlns:p14="http://schemas.microsoft.com/office/powerpoint/2010/main" val="3707297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8</a:t>
            </a:fld>
            <a:endParaRPr lang="zh-CN" altLang="en-US"/>
          </a:p>
        </p:txBody>
      </p:sp>
    </p:spTree>
    <p:extLst>
      <p:ext uri="{BB962C8B-B14F-4D97-AF65-F5344CB8AC3E}">
        <p14:creationId xmlns:p14="http://schemas.microsoft.com/office/powerpoint/2010/main" val="379610852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80</a:t>
            </a:fld>
            <a:endParaRPr lang="zh-CN" altLang="en-US"/>
          </a:p>
        </p:txBody>
      </p:sp>
    </p:spTree>
    <p:extLst>
      <p:ext uri="{BB962C8B-B14F-4D97-AF65-F5344CB8AC3E}">
        <p14:creationId xmlns:p14="http://schemas.microsoft.com/office/powerpoint/2010/main" val="104557370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81</a:t>
            </a:fld>
            <a:endParaRPr lang="zh-CN" altLang="en-US"/>
          </a:p>
        </p:txBody>
      </p:sp>
    </p:spTree>
    <p:extLst>
      <p:ext uri="{BB962C8B-B14F-4D97-AF65-F5344CB8AC3E}">
        <p14:creationId xmlns:p14="http://schemas.microsoft.com/office/powerpoint/2010/main" val="143834791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82</a:t>
            </a:fld>
            <a:endParaRPr lang="zh-CN" altLang="en-US"/>
          </a:p>
        </p:txBody>
      </p:sp>
    </p:spTree>
    <p:extLst>
      <p:ext uri="{BB962C8B-B14F-4D97-AF65-F5344CB8AC3E}">
        <p14:creationId xmlns:p14="http://schemas.microsoft.com/office/powerpoint/2010/main" val="392394227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83</a:t>
            </a:fld>
            <a:endParaRPr lang="zh-CN" altLang="en-US"/>
          </a:p>
        </p:txBody>
      </p:sp>
    </p:spTree>
    <p:extLst>
      <p:ext uri="{BB962C8B-B14F-4D97-AF65-F5344CB8AC3E}">
        <p14:creationId xmlns:p14="http://schemas.microsoft.com/office/powerpoint/2010/main" val="308252409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84</a:t>
            </a:fld>
            <a:endParaRPr lang="zh-CN" altLang="en-US"/>
          </a:p>
        </p:txBody>
      </p:sp>
    </p:spTree>
    <p:extLst>
      <p:ext uri="{BB962C8B-B14F-4D97-AF65-F5344CB8AC3E}">
        <p14:creationId xmlns:p14="http://schemas.microsoft.com/office/powerpoint/2010/main" val="159303466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85</a:t>
            </a:fld>
            <a:endParaRPr lang="zh-CN" altLang="en-US"/>
          </a:p>
        </p:txBody>
      </p:sp>
    </p:spTree>
    <p:extLst>
      <p:ext uri="{BB962C8B-B14F-4D97-AF65-F5344CB8AC3E}">
        <p14:creationId xmlns:p14="http://schemas.microsoft.com/office/powerpoint/2010/main" val="40205526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86</a:t>
            </a:fld>
            <a:endParaRPr lang="zh-CN" altLang="en-US"/>
          </a:p>
        </p:txBody>
      </p:sp>
    </p:spTree>
    <p:extLst>
      <p:ext uri="{BB962C8B-B14F-4D97-AF65-F5344CB8AC3E}">
        <p14:creationId xmlns:p14="http://schemas.microsoft.com/office/powerpoint/2010/main" val="382548559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87</a:t>
            </a:fld>
            <a:endParaRPr lang="zh-CN" altLang="en-US"/>
          </a:p>
        </p:txBody>
      </p:sp>
    </p:spTree>
    <p:extLst>
      <p:ext uri="{BB962C8B-B14F-4D97-AF65-F5344CB8AC3E}">
        <p14:creationId xmlns:p14="http://schemas.microsoft.com/office/powerpoint/2010/main" val="757418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88</a:t>
            </a:fld>
            <a:endParaRPr lang="zh-CN" altLang="en-US"/>
          </a:p>
        </p:txBody>
      </p:sp>
    </p:spTree>
    <p:extLst>
      <p:ext uri="{BB962C8B-B14F-4D97-AF65-F5344CB8AC3E}">
        <p14:creationId xmlns:p14="http://schemas.microsoft.com/office/powerpoint/2010/main" val="160094214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89</a:t>
            </a:fld>
            <a:endParaRPr lang="zh-CN" altLang="en-US"/>
          </a:p>
        </p:txBody>
      </p:sp>
    </p:spTree>
    <p:extLst>
      <p:ext uri="{BB962C8B-B14F-4D97-AF65-F5344CB8AC3E}">
        <p14:creationId xmlns:p14="http://schemas.microsoft.com/office/powerpoint/2010/main" val="982241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9</a:t>
            </a:fld>
            <a:endParaRPr lang="zh-CN" altLang="en-US"/>
          </a:p>
        </p:txBody>
      </p:sp>
    </p:spTree>
    <p:extLst>
      <p:ext uri="{BB962C8B-B14F-4D97-AF65-F5344CB8AC3E}">
        <p14:creationId xmlns:p14="http://schemas.microsoft.com/office/powerpoint/2010/main" val="305502702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90</a:t>
            </a:fld>
            <a:endParaRPr lang="zh-CN" altLang="en-US"/>
          </a:p>
        </p:txBody>
      </p:sp>
    </p:spTree>
    <p:extLst>
      <p:ext uri="{BB962C8B-B14F-4D97-AF65-F5344CB8AC3E}">
        <p14:creationId xmlns:p14="http://schemas.microsoft.com/office/powerpoint/2010/main" val="332768504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91</a:t>
            </a:fld>
            <a:endParaRPr lang="zh-CN" altLang="en-US"/>
          </a:p>
        </p:txBody>
      </p:sp>
    </p:spTree>
    <p:extLst>
      <p:ext uri="{BB962C8B-B14F-4D97-AF65-F5344CB8AC3E}">
        <p14:creationId xmlns:p14="http://schemas.microsoft.com/office/powerpoint/2010/main" val="174561345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92</a:t>
            </a:fld>
            <a:endParaRPr lang="zh-CN" altLang="en-US"/>
          </a:p>
        </p:txBody>
      </p:sp>
    </p:spTree>
    <p:extLst>
      <p:ext uri="{BB962C8B-B14F-4D97-AF65-F5344CB8AC3E}">
        <p14:creationId xmlns:p14="http://schemas.microsoft.com/office/powerpoint/2010/main" val="90862593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93</a:t>
            </a:fld>
            <a:endParaRPr lang="zh-CN" altLang="en-US"/>
          </a:p>
        </p:txBody>
      </p:sp>
    </p:spTree>
    <p:extLst>
      <p:ext uri="{BB962C8B-B14F-4D97-AF65-F5344CB8AC3E}">
        <p14:creationId xmlns:p14="http://schemas.microsoft.com/office/powerpoint/2010/main" val="412612743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94</a:t>
            </a:fld>
            <a:endParaRPr lang="zh-CN" altLang="en-US"/>
          </a:p>
        </p:txBody>
      </p:sp>
    </p:spTree>
    <p:extLst>
      <p:ext uri="{BB962C8B-B14F-4D97-AF65-F5344CB8AC3E}">
        <p14:creationId xmlns:p14="http://schemas.microsoft.com/office/powerpoint/2010/main" val="178572614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95</a:t>
            </a:fld>
            <a:endParaRPr lang="zh-CN" altLang="en-US"/>
          </a:p>
        </p:txBody>
      </p:sp>
    </p:spTree>
    <p:extLst>
      <p:ext uri="{BB962C8B-B14F-4D97-AF65-F5344CB8AC3E}">
        <p14:creationId xmlns:p14="http://schemas.microsoft.com/office/powerpoint/2010/main" val="340237374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96</a:t>
            </a:fld>
            <a:endParaRPr lang="zh-CN" altLang="en-US"/>
          </a:p>
        </p:txBody>
      </p:sp>
    </p:spTree>
    <p:extLst>
      <p:ext uri="{BB962C8B-B14F-4D97-AF65-F5344CB8AC3E}">
        <p14:creationId xmlns:p14="http://schemas.microsoft.com/office/powerpoint/2010/main" val="377054559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97</a:t>
            </a:fld>
            <a:endParaRPr lang="zh-CN" altLang="en-US"/>
          </a:p>
        </p:txBody>
      </p:sp>
    </p:spTree>
    <p:extLst>
      <p:ext uri="{BB962C8B-B14F-4D97-AF65-F5344CB8AC3E}">
        <p14:creationId xmlns:p14="http://schemas.microsoft.com/office/powerpoint/2010/main" val="415675247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98</a:t>
            </a:fld>
            <a:endParaRPr lang="zh-CN" altLang="en-US"/>
          </a:p>
        </p:txBody>
      </p:sp>
    </p:spTree>
    <p:extLst>
      <p:ext uri="{BB962C8B-B14F-4D97-AF65-F5344CB8AC3E}">
        <p14:creationId xmlns:p14="http://schemas.microsoft.com/office/powerpoint/2010/main" val="147394578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99</a:t>
            </a:fld>
            <a:endParaRPr lang="zh-CN" altLang="en-US"/>
          </a:p>
        </p:txBody>
      </p:sp>
    </p:spTree>
    <p:extLst>
      <p:ext uri="{BB962C8B-B14F-4D97-AF65-F5344CB8AC3E}">
        <p14:creationId xmlns:p14="http://schemas.microsoft.com/office/powerpoint/2010/main" val="1600910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lvl1pPr>
              <a:defRPr/>
            </a:lvl1pPr>
          </a:lstStyle>
          <a:p>
            <a:pPr>
              <a:defRPr/>
            </a:pPr>
            <a:fld id="{E35C92A8-CA83-4116-B942-5BB950F728F7}" type="datetimeFigureOut">
              <a:rPr lang="zh-CN" altLang="en-US"/>
              <a:pPr>
                <a:defRPr/>
              </a:pPr>
              <a:t>2022/9/20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0C6DDC8-72A5-49C0-BCC0-6AA2493B5DD1}" type="slidenum">
              <a:rPr lang="zh-CN" altLang="en-US"/>
              <a:pPr>
                <a:defRPr/>
              </a:pPr>
              <a:t>‹#›</a:t>
            </a:fld>
            <a:endParaRPr lang="zh-CN" altLang="en-US"/>
          </a:p>
        </p:txBody>
      </p:sp>
    </p:spTree>
    <p:extLst>
      <p:ext uri="{BB962C8B-B14F-4D97-AF65-F5344CB8AC3E}">
        <p14:creationId xmlns:p14="http://schemas.microsoft.com/office/powerpoint/2010/main" val="30623751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938DBB8-DB13-4BF9-8D45-A66BEF9B8924}" type="datetimeFigureOut">
              <a:rPr lang="zh-CN" altLang="en-US"/>
              <a:pPr>
                <a:defRPr/>
              </a:pPr>
              <a:t>2022/9/20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64DE05-1123-4929-BD04-19624C65C784}" type="slidenum">
              <a:rPr lang="zh-CN" altLang="en-US"/>
              <a:pPr>
                <a:defRPr/>
              </a:pPr>
              <a:t>‹#›</a:t>
            </a:fld>
            <a:endParaRPr lang="zh-CN" altLang="en-US"/>
          </a:p>
        </p:txBody>
      </p:sp>
    </p:spTree>
    <p:extLst>
      <p:ext uri="{BB962C8B-B14F-4D97-AF65-F5344CB8AC3E}">
        <p14:creationId xmlns:p14="http://schemas.microsoft.com/office/powerpoint/2010/main" val="14061291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10490" y="309705"/>
            <a:ext cx="4828310" cy="594157"/>
          </a:xfrm>
        </p:spPr>
        <p:txBody>
          <a:bodyPr/>
          <a:lstStyle>
            <a:lvl1pPr>
              <a:defRPr sz="2800" b="1">
                <a:solidFill>
                  <a:schemeClr val="tx1">
                    <a:lumMod val="75000"/>
                    <a:lumOff val="25000"/>
                  </a:schemeClr>
                </a:solidFill>
              </a:defRPr>
            </a:lvl1pPr>
          </a:lstStyle>
          <a:p>
            <a:r>
              <a:rPr lang="zh-CN" altLang="en-US"/>
              <a:t>单击此处编辑母版标题样式</a:t>
            </a:r>
          </a:p>
        </p:txBody>
      </p:sp>
      <p:sp>
        <p:nvSpPr>
          <p:cNvPr id="6" name="任意多边形 5"/>
          <p:cNvSpPr/>
          <p:nvPr userDrawn="1"/>
        </p:nvSpPr>
        <p:spPr>
          <a:xfrm rot="16200000" flipV="1">
            <a:off x="-172135" y="118881"/>
            <a:ext cx="959281" cy="721520"/>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userDrawn="1"/>
        </p:nvSpPr>
        <p:spPr>
          <a:xfrm rot="16200000" flipV="1">
            <a:off x="-182596" y="258797"/>
            <a:ext cx="980201" cy="721518"/>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3757062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l="-10000" r="-10000"/>
          </a:stretch>
        </a:blip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5123"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EA00E739-6AAD-4EF0-B519-D912208CEF5D}" type="datetimeFigureOut">
              <a:rPr lang="zh-CN" altLang="en-US"/>
              <a:pPr>
                <a:defRPr/>
              </a:pPr>
              <a:t>2022/9/20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FF39F2F5-AAEC-484E-8D1B-150359545A16}" type="slidenum">
              <a:rPr lang="zh-CN" altLang="en-US"/>
              <a:pPr>
                <a:defRPr/>
              </a:pPr>
              <a:t>‹#›</a:t>
            </a:fld>
            <a:endParaRPr lang="zh-CN" altLang="en-US"/>
          </a:p>
        </p:txBody>
      </p:sp>
      <p:pic>
        <p:nvPicPr>
          <p:cNvPr id="2" name="图片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682287" y="0"/>
            <a:ext cx="1343025" cy="13430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等线"/>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等线"/>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等线"/>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等线"/>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等线"/>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00.xml"/><Relationship Id="rId1" Type="http://schemas.openxmlformats.org/officeDocument/2006/relationships/slideLayout" Target="../slideLayouts/slideLayout3.xml"/><Relationship Id="rId5" Type="http://schemas.openxmlformats.org/officeDocument/2006/relationships/image" Target="../media/image150.png"/><Relationship Id="rId4" Type="http://schemas.openxmlformats.org/officeDocument/2006/relationships/image" Target="../media/image149.png"/></Relationships>
</file>

<file path=ppt/slides/_rels/slide101.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01.xml"/><Relationship Id="rId1" Type="http://schemas.openxmlformats.org/officeDocument/2006/relationships/slideLayout" Target="../slideLayouts/slideLayout3.xml"/><Relationship Id="rId4" Type="http://schemas.openxmlformats.org/officeDocument/2006/relationships/image" Target="../media/image152.png"/></Relationships>
</file>

<file path=ppt/slides/_rels/slide102.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04.xml"/><Relationship Id="rId1" Type="http://schemas.openxmlformats.org/officeDocument/2006/relationships/slideLayout" Target="../slideLayouts/slideLayout3.xml"/><Relationship Id="rId4" Type="http://schemas.openxmlformats.org/officeDocument/2006/relationships/image" Target="../media/image155.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4.emf"/></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32.emf"/></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48.emf"/></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1.xml"/><Relationship Id="rId1" Type="http://schemas.openxmlformats.org/officeDocument/2006/relationships/slideLayout" Target="../slideLayouts/slideLayout3.xml"/><Relationship Id="rId5" Type="http://schemas.openxmlformats.org/officeDocument/2006/relationships/image" Target="../media/image56.png"/><Relationship Id="rId4" Type="http://schemas.openxmlformats.org/officeDocument/2006/relationships/image" Target="../media/image55.png"/></Relationships>
</file>

<file path=ppt/slides/_rels/slide5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53.xml"/><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65.png"/></Relationships>
</file>

<file path=ppt/slides/_rels/slide5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5.xml"/><Relationship Id="rId1" Type="http://schemas.openxmlformats.org/officeDocument/2006/relationships/slideLayout" Target="../slideLayouts/slideLayout3.xml"/><Relationship Id="rId5" Type="http://schemas.openxmlformats.org/officeDocument/2006/relationships/image" Target="../media/image68.png"/><Relationship Id="rId4" Type="http://schemas.openxmlformats.org/officeDocument/2006/relationships/image" Target="../media/image67.png"/></Relationships>
</file>

<file path=ppt/slides/_rels/slide5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5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9.xml"/><Relationship Id="rId1" Type="http://schemas.openxmlformats.org/officeDocument/2006/relationships/slideLayout" Target="../slideLayouts/slideLayout3.xml"/><Relationship Id="rId4" Type="http://schemas.openxmlformats.org/officeDocument/2006/relationships/image" Target="../media/image7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77.png"/></Relationships>
</file>

<file path=ppt/slides/_rels/slide6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81.emf"/></Relationships>
</file>

<file path=ppt/slides/_rels/slide6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4.xml"/><Relationship Id="rId1" Type="http://schemas.openxmlformats.org/officeDocument/2006/relationships/slideLayout" Target="../slideLayouts/slideLayout3.xml"/><Relationship Id="rId4" Type="http://schemas.openxmlformats.org/officeDocument/2006/relationships/image" Target="../media/image83.emf"/></Relationships>
</file>

<file path=ppt/slides/_rels/slide65.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notesSlide" Target="../notesSlides/notesSlide65.xml"/><Relationship Id="rId1" Type="http://schemas.openxmlformats.org/officeDocument/2006/relationships/slideLayout" Target="../slideLayouts/slideLayout3.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6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6.xml"/><Relationship Id="rId1" Type="http://schemas.openxmlformats.org/officeDocument/2006/relationships/slideLayout" Target="../slideLayouts/slideLayout3.xml"/><Relationship Id="rId4" Type="http://schemas.openxmlformats.org/officeDocument/2006/relationships/image" Target="../media/image90.png"/></Relationships>
</file>

<file path=ppt/slides/_rels/slide6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8.xml"/><Relationship Id="rId1" Type="http://schemas.openxmlformats.org/officeDocument/2006/relationships/slideLayout" Target="../slideLayouts/slideLayout3.xml"/><Relationship Id="rId4" Type="http://schemas.openxmlformats.org/officeDocument/2006/relationships/image" Target="../media/image93.png"/></Relationships>
</file>

<file path=ppt/slides/_rels/slide6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99.png"/><Relationship Id="rId2" Type="http://schemas.openxmlformats.org/officeDocument/2006/relationships/notesSlide" Target="../notesSlides/notesSlide70.xml"/><Relationship Id="rId1" Type="http://schemas.openxmlformats.org/officeDocument/2006/relationships/slideLayout" Target="../slideLayouts/slideLayout3.xml"/><Relationship Id="rId6" Type="http://schemas.openxmlformats.org/officeDocument/2006/relationships/image" Target="../media/image98.png"/><Relationship Id="rId5" Type="http://schemas.openxmlformats.org/officeDocument/2006/relationships/image" Target="../media/image96.png"/><Relationship Id="rId4" Type="http://schemas.openxmlformats.org/officeDocument/2006/relationships/image" Target="../media/image95.png"/></Relationships>
</file>

<file path=ppt/slides/_rels/slide7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71.xml"/><Relationship Id="rId1" Type="http://schemas.openxmlformats.org/officeDocument/2006/relationships/slideLayout" Target="../slideLayouts/slideLayout3.xml"/><Relationship Id="rId4" Type="http://schemas.openxmlformats.org/officeDocument/2006/relationships/image" Target="../media/image101.png"/></Relationships>
</file>

<file path=ppt/slides/_rels/slide7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72.xml"/><Relationship Id="rId1" Type="http://schemas.openxmlformats.org/officeDocument/2006/relationships/slideLayout" Target="../slideLayouts/slideLayout3.xml"/><Relationship Id="rId5" Type="http://schemas.openxmlformats.org/officeDocument/2006/relationships/image" Target="../media/image103.png"/><Relationship Id="rId4" Type="http://schemas.openxmlformats.org/officeDocument/2006/relationships/image" Target="../media/image102.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image" Target="../media/image112.png"/><Relationship Id="rId2" Type="http://schemas.openxmlformats.org/officeDocument/2006/relationships/notesSlide" Target="../notesSlides/notesSlide78.xml"/><Relationship Id="rId1" Type="http://schemas.openxmlformats.org/officeDocument/2006/relationships/slideLayout" Target="../slideLayouts/slideLayout3.xml"/><Relationship Id="rId6" Type="http://schemas.openxmlformats.org/officeDocument/2006/relationships/image" Target="../media/image111.emf"/><Relationship Id="rId5" Type="http://schemas.openxmlformats.org/officeDocument/2006/relationships/image" Target="../media/image110.png"/><Relationship Id="rId4" Type="http://schemas.openxmlformats.org/officeDocument/2006/relationships/image" Target="../media/image108.png"/></Relationships>
</file>

<file path=ppt/slides/_rels/slide7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79.xml"/><Relationship Id="rId1" Type="http://schemas.openxmlformats.org/officeDocument/2006/relationships/slideLayout" Target="../slideLayouts/slideLayout3.xml"/><Relationship Id="rId4" Type="http://schemas.openxmlformats.org/officeDocument/2006/relationships/image" Target="../media/image1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80.xml"/><Relationship Id="rId1" Type="http://schemas.openxmlformats.org/officeDocument/2006/relationships/slideLayout" Target="../slideLayouts/slideLayout3.xml"/><Relationship Id="rId5" Type="http://schemas.openxmlformats.org/officeDocument/2006/relationships/image" Target="../media/image116.png"/><Relationship Id="rId4" Type="http://schemas.openxmlformats.org/officeDocument/2006/relationships/image" Target="../media/image118.png"/></Relationships>
</file>

<file path=ppt/slides/_rels/slide8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83.xml"/><Relationship Id="rId1" Type="http://schemas.openxmlformats.org/officeDocument/2006/relationships/slideLayout" Target="../slideLayouts/slideLayout3.xml"/><Relationship Id="rId4" Type="http://schemas.openxmlformats.org/officeDocument/2006/relationships/image" Target="../media/image119.png"/></Relationships>
</file>

<file path=ppt/slides/_rels/slide8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85.xml"/><Relationship Id="rId1" Type="http://schemas.openxmlformats.org/officeDocument/2006/relationships/slideLayout" Target="../slideLayouts/slideLayout3.xml"/><Relationship Id="rId4" Type="http://schemas.openxmlformats.org/officeDocument/2006/relationships/image" Target="../media/image124.png"/></Relationships>
</file>

<file path=ppt/slides/_rels/slide8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86.xml"/><Relationship Id="rId1" Type="http://schemas.openxmlformats.org/officeDocument/2006/relationships/slideLayout" Target="../slideLayouts/slideLayout3.xml"/><Relationship Id="rId4" Type="http://schemas.openxmlformats.org/officeDocument/2006/relationships/image" Target="../media/image126.png"/></Relationships>
</file>

<file path=ppt/slides/_rels/slide8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87.xml"/><Relationship Id="rId1" Type="http://schemas.openxmlformats.org/officeDocument/2006/relationships/slideLayout" Target="../slideLayouts/slideLayout3.xml"/><Relationship Id="rId4" Type="http://schemas.openxmlformats.org/officeDocument/2006/relationships/image" Target="../media/image128.png"/></Relationships>
</file>

<file path=ppt/slides/_rels/slide88.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89.xml"/><Relationship Id="rId1" Type="http://schemas.openxmlformats.org/officeDocument/2006/relationships/slideLayout" Target="../slideLayouts/slideLayout3.xml"/><Relationship Id="rId5" Type="http://schemas.openxmlformats.org/officeDocument/2006/relationships/image" Target="../media/image133.png"/><Relationship Id="rId4" Type="http://schemas.openxmlformats.org/officeDocument/2006/relationships/image" Target="../media/image13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92.xml"/><Relationship Id="rId1" Type="http://schemas.openxmlformats.org/officeDocument/2006/relationships/slideLayout" Target="../slideLayouts/slideLayout3.xml"/><Relationship Id="rId4" Type="http://schemas.openxmlformats.org/officeDocument/2006/relationships/image" Target="../media/image136.png"/></Relationships>
</file>

<file path=ppt/slides/_rels/slide9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94.xml"/><Relationship Id="rId1" Type="http://schemas.openxmlformats.org/officeDocument/2006/relationships/slideLayout" Target="../slideLayouts/slideLayout3.xml"/><Relationship Id="rId5" Type="http://schemas.openxmlformats.org/officeDocument/2006/relationships/image" Target="../media/image1390.png"/><Relationship Id="rId4" Type="http://schemas.openxmlformats.org/officeDocument/2006/relationships/image" Target="../media/image139.png"/></Relationships>
</file>

<file path=ppt/slides/_rels/slide95.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95.xml"/><Relationship Id="rId1" Type="http://schemas.openxmlformats.org/officeDocument/2006/relationships/slideLayout" Target="../slideLayouts/slideLayout3.xml"/><Relationship Id="rId4" Type="http://schemas.openxmlformats.org/officeDocument/2006/relationships/image" Target="../media/image141.png"/></Relationships>
</file>

<file path=ppt/slides/_rels/slide9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143.emf"/><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98.xml"/><Relationship Id="rId1" Type="http://schemas.openxmlformats.org/officeDocument/2006/relationships/slideLayout" Target="../slideLayouts/slideLayout3.xml"/><Relationship Id="rId5" Type="http://schemas.openxmlformats.org/officeDocument/2006/relationships/image" Target="../media/image145.png"/><Relationship Id="rId4" Type="http://schemas.openxmlformats.org/officeDocument/2006/relationships/image" Target="../media/image144.png"/></Relationships>
</file>

<file path=ppt/slides/_rels/slide99.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675126" y="-391598"/>
            <a:ext cx="4885525" cy="12235776"/>
          </a:xfrm>
          <a:prstGeom prst="rect">
            <a:avLst/>
          </a:prstGeom>
        </p:spPr>
      </p:pic>
      <p:sp>
        <p:nvSpPr>
          <p:cNvPr id="20" name="PA_文本框 19"/>
          <p:cNvSpPr txBox="1"/>
          <p:nvPr>
            <p:custDataLst>
              <p:tags r:id="rId1"/>
            </p:custDataLst>
          </p:nvPr>
        </p:nvSpPr>
        <p:spPr>
          <a:xfrm>
            <a:off x="4525076" y="2059268"/>
            <a:ext cx="3660489" cy="830997"/>
          </a:xfrm>
          <a:prstGeom prst="rect">
            <a:avLst/>
          </a:prstGeom>
          <a:noFill/>
        </p:spPr>
        <p:txBody>
          <a:bodyPr wrap="none" rtlCol="0">
            <a:spAutoFit/>
          </a:bodyPr>
          <a:lstStyle/>
          <a:p>
            <a:pPr lvl="1" algn="ctr"/>
            <a:r>
              <a:rPr lang="en-US" altLang="zh-CN" sz="4800" b="1" dirty="0">
                <a:ln w="12700">
                  <a:noFill/>
                  <a:prstDash val="solid"/>
                </a:ln>
                <a:solidFill>
                  <a:srgbClr val="4F91A0"/>
                </a:solidFill>
                <a:latin typeface="+mn-ea"/>
                <a:ea typeface="+mn-ea"/>
                <a:cs typeface="+mn-ea"/>
              </a:rPr>
              <a:t>Chapter 2</a:t>
            </a:r>
            <a:endParaRPr lang="zh-CN" altLang="en-US" sz="4800" b="1" dirty="0">
              <a:ln w="12700">
                <a:noFill/>
                <a:prstDash val="solid"/>
              </a:ln>
              <a:solidFill>
                <a:srgbClr val="4F91A0"/>
              </a:solidFill>
              <a:latin typeface="+mn-ea"/>
              <a:ea typeface="+mn-ea"/>
              <a:cs typeface="+mn-ea"/>
            </a:endParaRPr>
          </a:p>
        </p:txBody>
      </p:sp>
      <p:sp>
        <p:nvSpPr>
          <p:cNvPr id="22" name="PA_矩形 21"/>
          <p:cNvSpPr/>
          <p:nvPr>
            <p:custDataLst>
              <p:tags r:id="rId2"/>
            </p:custDataLst>
          </p:nvPr>
        </p:nvSpPr>
        <p:spPr>
          <a:xfrm>
            <a:off x="1869028" y="3510151"/>
            <a:ext cx="8972584" cy="707886"/>
          </a:xfrm>
          <a:prstGeom prst="rect">
            <a:avLst/>
          </a:prstGeom>
        </p:spPr>
        <p:txBody>
          <a:bodyPr wrap="none">
            <a:spAutoFit/>
          </a:bodyPr>
          <a:lstStyle/>
          <a:p>
            <a:pPr algn="ctr"/>
            <a:r>
              <a:rPr lang="en-US" altLang="zh-CN" sz="4000" dirty="0">
                <a:solidFill>
                  <a:srgbClr val="4F91A0"/>
                </a:solidFill>
                <a:latin typeface="+mn-ea"/>
                <a:ea typeface="+mn-ea"/>
                <a:cs typeface="+mn-ea"/>
              </a:rPr>
              <a:t>Random Variables and Distributions</a:t>
            </a:r>
            <a:endParaRPr lang="zh-CN" altLang="en-US" sz="4000" dirty="0">
              <a:solidFill>
                <a:srgbClr val="4F91A0"/>
              </a:solidFill>
              <a:latin typeface="+mn-ea"/>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200"/>
                                        <p:tgtEl>
                                          <p:spTgt spid="3"/>
                                        </p:tgtEl>
                                      </p:cBhvr>
                                    </p:animEffect>
                                  </p:childTnLst>
                                </p:cTn>
                              </p:par>
                            </p:childTnLst>
                          </p:cTn>
                        </p:par>
                        <p:par>
                          <p:cTn id="8" fill="hold">
                            <p:stCondLst>
                              <p:cond delay="12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0"/>
                                        </p:tgtEl>
                                        <p:attrNameLst>
                                          <p:attrName>style.visibility</p:attrName>
                                        </p:attrNameLst>
                                      </p:cBhvr>
                                      <p:to>
                                        <p:strVal val="visible"/>
                                      </p:to>
                                    </p:set>
                                    <p:anim calcmode="lin" valueType="num">
                                      <p:cBhvr>
                                        <p:cTn id="11" dur="8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2" dur="800" fill="hold"/>
                                        <p:tgtEl>
                                          <p:spTgt spid="20"/>
                                        </p:tgtEl>
                                        <p:attrNameLst>
                                          <p:attrName>ppt_y</p:attrName>
                                        </p:attrNameLst>
                                      </p:cBhvr>
                                      <p:tavLst>
                                        <p:tav tm="0">
                                          <p:val>
                                            <p:strVal val="#ppt_y"/>
                                          </p:val>
                                        </p:tav>
                                        <p:tav tm="100000">
                                          <p:val>
                                            <p:strVal val="#ppt_y"/>
                                          </p:val>
                                        </p:tav>
                                      </p:tavLst>
                                    </p:anim>
                                    <p:anim calcmode="lin" valueType="num">
                                      <p:cBhvr>
                                        <p:cTn id="13" dur="8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4" dur="8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800" tmFilter="0,0; .5, 1; 1, 1"/>
                                        <p:tgtEl>
                                          <p:spTgt spid="20"/>
                                        </p:tgtEl>
                                      </p:cBhvr>
                                    </p:animEffect>
                                  </p:childTnLst>
                                </p:cTn>
                              </p:par>
                            </p:childTnLst>
                          </p:cTn>
                        </p:par>
                        <p:par>
                          <p:cTn id="16" fill="hold">
                            <p:stCondLst>
                              <p:cond delay="2560"/>
                            </p:stCondLst>
                            <p:childTnLst>
                              <p:par>
                                <p:cTn id="17" presetID="16" presetClass="entr" presetSubtype="37"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outVertical)">
                                      <p:cBhvr>
                                        <p:cTn id="1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7" name="矩形 47"/>
              <p:cNvSpPr>
                <a:spLocks noChangeArrowheads="1"/>
              </p:cNvSpPr>
              <p:nvPr/>
            </p:nvSpPr>
            <p:spPr bwMode="auto">
              <a:xfrm>
                <a:off x="765041" y="1699977"/>
                <a:ext cx="10653808" cy="386784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Cumulative distribution function F(x) has the following basic properties:</a:t>
                </a:r>
              </a:p>
              <a:p>
                <a:pPr>
                  <a:lnSpc>
                    <a:spcPct val="120000"/>
                  </a:lnSpc>
                  <a:spcBef>
                    <a:spcPct val="0"/>
                  </a:spcBef>
                  <a:buNone/>
                </a:pPr>
                <a:r>
                  <a:rPr lang="en-US" altLang="zh-CN"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zh-CN" altLang="en-US"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１</a:t>
                </a:r>
                <a:r>
                  <a:rPr lang="en-US" altLang="zh-CN"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b="1" dirty="0" err="1">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Nondecreasing</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function F(x) is monotone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nondecreasing</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function as x increases. That is, for any real numbers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zh-CN" altLang="en-US"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１</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zh-CN" altLang="en-US"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２</a:t>
                </a:r>
                <a: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zh-CN" altLang="en-US"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１</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)≤F(x</a:t>
                </a:r>
                <a:r>
                  <a:rPr lang="zh-CN" altLang="en-US"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２</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lnSpc>
                    <a:spcPct val="120000"/>
                  </a:lnSpc>
                  <a:spcBef>
                    <a:spcPct val="0"/>
                  </a:spcBef>
                  <a:buNone/>
                </a:pPr>
                <a:r>
                  <a:rPr lang="en-US" altLang="zh-CN"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zh-CN" altLang="en-US"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２</a:t>
                </a:r>
                <a:r>
                  <a:rPr lang="en-US" altLang="zh-CN"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Bounded</a:t>
                </a:r>
                <a:r>
                  <a:rPr lang="zh-CN" altLang="en-US"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any real number x, </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０≤</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F(x)≤</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１</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,and</a:t>
                </a:r>
              </a:p>
              <a:p>
                <a:pPr algn="ctr">
                  <a:lnSpc>
                    <a:spcPct val="120000"/>
                  </a:lnSpc>
                  <a:spcBef>
                    <a:spcPct val="0"/>
                  </a:spcBef>
                  <a:buNone/>
                </a:pPr>
                <a14:m>
                  <m:oMath xmlns:m="http://schemas.openxmlformats.org/officeDocument/2006/math">
                    <m:func>
                      <m:func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uncPr>
                      <m:fName>
                        <m:limLow>
                          <m:limLow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limLowPr>
                          <m:e>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lim</m:t>
                            </m:r>
                          </m:e>
                          <m:lim>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lim>
                        </m:limLow>
                      </m:fName>
                      <m:e>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𝐹</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e>
                    </m:func>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func>
                      <m:func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uncPr>
                      <m:fName>
                        <m:limLow>
                          <m:limLow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limLowPr>
                          <m:e>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lim</m:t>
                            </m:r>
                          </m:e>
                          <m:lim>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lim>
                        </m:limLow>
                      </m:fName>
                      <m:e>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𝐹</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e>
                    </m:fun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p:sp>
            <p:nvSpPr>
              <p:cNvPr id="27" name="矩形 47"/>
              <p:cNvSpPr>
                <a:spLocks noRot="1" noChangeAspect="1" noMove="1" noResize="1" noEditPoints="1" noAdjustHandles="1" noChangeArrowheads="1" noChangeShapeType="1" noTextEdit="1"/>
              </p:cNvSpPr>
              <p:nvPr/>
            </p:nvSpPr>
            <p:spPr bwMode="auto">
              <a:xfrm>
                <a:off x="765041" y="1699977"/>
                <a:ext cx="10653808" cy="3867846"/>
              </a:xfrm>
              <a:prstGeom prst="rect">
                <a:avLst/>
              </a:prstGeom>
              <a:blipFill>
                <a:blip r:embed="rId3"/>
                <a:stretch>
                  <a:fillRect l="-1144" t="-78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2.2 	Cumulative Distribution Function</a:t>
            </a:r>
          </a:p>
        </p:txBody>
      </p:sp>
      <p:sp>
        <p:nvSpPr>
          <p:cNvPr id="4" name="矩形 3"/>
          <p:cNvSpPr/>
          <p:nvPr/>
        </p:nvSpPr>
        <p:spPr>
          <a:xfrm>
            <a:off x="677919" y="1191999"/>
            <a:ext cx="1799449" cy="584767"/>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 </a:t>
            </a: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Properties</a:t>
            </a:r>
          </a:p>
        </p:txBody>
      </p:sp>
    </p:spTree>
    <p:extLst>
      <p:ext uri="{BB962C8B-B14F-4D97-AF65-F5344CB8AC3E}">
        <p14:creationId xmlns:p14="http://schemas.microsoft.com/office/powerpoint/2010/main" val="3171812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8" name="矩形 7"/>
          <p:cNvSpPr/>
          <p:nvPr/>
        </p:nvSpPr>
        <p:spPr>
          <a:xfrm>
            <a:off x="1183361" y="1789235"/>
            <a:ext cx="10468707" cy="1384986"/>
          </a:xfrm>
          <a:prstGeom prst="rect">
            <a:avLst/>
          </a:prstGeom>
        </p:spPr>
        <p:txBody>
          <a:bodyPr wrap="square" lIns="91431" tIns="45716" rIns="91431" bIns="45716">
            <a:spAutoFit/>
          </a:bodyPr>
          <a:lstStyle/>
          <a:p>
            <a:pPr>
              <a:lnSpc>
                <a:spcPct val="150000"/>
              </a:lnSpc>
            </a:pPr>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y = r(x) = 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 is one-to-one for 0 &lt; x &lt; 1 and has its </a:t>
            </a:r>
          </a:p>
          <a:p>
            <a:pPr>
              <a:lnSpc>
                <a:spcPct val="15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inverse function</a:t>
            </a:r>
          </a:p>
        </p:txBody>
      </p:sp>
      <p:pic>
        <p:nvPicPr>
          <p:cNvPr id="4" name="图片 3"/>
          <p:cNvPicPr>
            <a:picLocks noChangeAspect="1"/>
          </p:cNvPicPr>
          <p:nvPr/>
        </p:nvPicPr>
        <p:blipFill>
          <a:blip r:embed="rId3" cstate="print"/>
          <a:stretch>
            <a:fillRect/>
          </a:stretch>
        </p:blipFill>
        <p:spPr>
          <a:xfrm>
            <a:off x="3872861" y="2634176"/>
            <a:ext cx="3235509" cy="387155"/>
          </a:xfrm>
          <a:prstGeom prst="rect">
            <a:avLst/>
          </a:prstGeom>
        </p:spPr>
      </p:pic>
      <p:pic>
        <p:nvPicPr>
          <p:cNvPr id="5" name="图片 4"/>
          <p:cNvPicPr>
            <a:picLocks noChangeAspect="1"/>
          </p:cNvPicPr>
          <p:nvPr/>
        </p:nvPicPr>
        <p:blipFill rotWithShape="1">
          <a:blip r:embed="rId4" cstate="print"/>
          <a:srcRect t="-14508" r="22869"/>
          <a:stretch/>
        </p:blipFill>
        <p:spPr>
          <a:xfrm>
            <a:off x="2123909" y="3428394"/>
            <a:ext cx="3937072" cy="1021620"/>
          </a:xfrm>
          <a:prstGeom prst="rect">
            <a:avLst/>
          </a:prstGeom>
        </p:spPr>
      </p:pic>
      <p:pic>
        <p:nvPicPr>
          <p:cNvPr id="10" name="图片 9"/>
          <p:cNvPicPr>
            <a:picLocks noChangeAspect="1"/>
          </p:cNvPicPr>
          <p:nvPr/>
        </p:nvPicPr>
        <p:blipFill>
          <a:blip r:embed="rId5" cstate="print"/>
          <a:stretch>
            <a:fillRect/>
          </a:stretch>
        </p:blipFill>
        <p:spPr>
          <a:xfrm>
            <a:off x="6060981" y="3381734"/>
            <a:ext cx="3623557" cy="1114941"/>
          </a:xfrm>
          <a:prstGeom prst="rect">
            <a:avLst/>
          </a:prstGeom>
        </p:spPr>
      </p:pic>
    </p:spTree>
    <p:extLst>
      <p:ext uri="{BB962C8B-B14F-4D97-AF65-F5344CB8AC3E}">
        <p14:creationId xmlns:p14="http://schemas.microsoft.com/office/powerpoint/2010/main" val="34092856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par>
                                <p:cTn id="9" presetID="1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400"/>
                                        <p:tgtEl>
                                          <p:spTgt spid="4"/>
                                        </p:tgtEl>
                                        <p:attrNameLst>
                                          <p:attrName>ppt_y</p:attrName>
                                        </p:attrNameLst>
                                      </p:cBhvr>
                                      <p:tavLst>
                                        <p:tav tm="0">
                                          <p:val>
                                            <p:strVal val="#ppt_y-#ppt_h*1.125000"/>
                                          </p:val>
                                        </p:tav>
                                        <p:tav tm="100000">
                                          <p:val>
                                            <p:strVal val="#ppt_y"/>
                                          </p:val>
                                        </p:tav>
                                      </p:tavLst>
                                    </p:anim>
                                    <p:animEffect transition="in" filter="wipe(down)">
                                      <p:cBhvr>
                                        <p:cTn id="12" dur="4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66240" y="1953146"/>
            <a:ext cx="1059136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 ∼ N(µ,σ</a:t>
            </a:r>
            <a:r>
              <a:rPr lang="en-US"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determine the PDF of Y =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a:t>
            </a:r>
            <a:r>
              <a:rPr lang="en-US" altLang="zh-CN" sz="2400" baseline="30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4" name="矩形 3"/>
          <p:cNvSpPr/>
          <p:nvPr/>
        </p:nvSpPr>
        <p:spPr>
          <a:xfrm>
            <a:off x="1366241" y="1348695"/>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2.7.7</a:t>
            </a:r>
          </a:p>
        </p:txBody>
      </p:sp>
      <p:sp>
        <p:nvSpPr>
          <p:cNvPr id="7" name="矩形 47"/>
          <p:cNvSpPr>
            <a:spLocks noChangeArrowheads="1"/>
          </p:cNvSpPr>
          <p:nvPr/>
        </p:nvSpPr>
        <p:spPr bwMode="auto">
          <a:xfrm>
            <a:off x="1366240" y="3615829"/>
            <a:ext cx="10591363"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 = r(x) = e</a:t>
            </a:r>
            <a:r>
              <a:rPr lang="en-US"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one-to-one for −∞ &lt; x &lt; ∞ and has its inverse function s(y) =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lny</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 &gt; 0. Therefore,</a:t>
            </a:r>
          </a:p>
        </p:txBody>
      </p:sp>
      <p:sp>
        <p:nvSpPr>
          <p:cNvPr id="8" name="矩形 7"/>
          <p:cNvSpPr/>
          <p:nvPr/>
        </p:nvSpPr>
        <p:spPr>
          <a:xfrm>
            <a:off x="1317789" y="2286540"/>
            <a:ext cx="10468707" cy="684154"/>
          </a:xfrm>
          <a:prstGeom prst="rect">
            <a:avLst/>
          </a:prstGeom>
        </p:spPr>
        <p:txBody>
          <a:bodyPr wrap="square" lIns="91431" tIns="45716" rIns="91431" bIns="45716">
            <a:spAutoFit/>
          </a:bodyPr>
          <a:lstStyle/>
          <a:p>
            <a:pPr>
              <a:lnSpc>
                <a:spcPct val="150000"/>
              </a:lnSpc>
            </a:pPr>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The PDF of X is</a:t>
            </a:r>
          </a:p>
        </p:txBody>
      </p:sp>
      <p:pic>
        <p:nvPicPr>
          <p:cNvPr id="5" name="图片 4"/>
          <p:cNvPicPr>
            <a:picLocks noChangeAspect="1"/>
          </p:cNvPicPr>
          <p:nvPr/>
        </p:nvPicPr>
        <p:blipFill>
          <a:blip r:embed="rId3" cstate="print"/>
          <a:stretch>
            <a:fillRect/>
          </a:stretch>
        </p:blipFill>
        <p:spPr>
          <a:xfrm>
            <a:off x="3605432" y="2920118"/>
            <a:ext cx="5091906" cy="694896"/>
          </a:xfrm>
          <a:prstGeom prst="rect">
            <a:avLst/>
          </a:prstGeom>
        </p:spPr>
      </p:pic>
      <p:pic>
        <p:nvPicPr>
          <p:cNvPr id="6" name="图片 5"/>
          <p:cNvPicPr>
            <a:picLocks noChangeAspect="1"/>
          </p:cNvPicPr>
          <p:nvPr/>
        </p:nvPicPr>
        <p:blipFill>
          <a:blip r:embed="rId4" cstate="print"/>
          <a:stretch>
            <a:fillRect/>
          </a:stretch>
        </p:blipFill>
        <p:spPr>
          <a:xfrm>
            <a:off x="3696872" y="4297232"/>
            <a:ext cx="4630716" cy="1672494"/>
          </a:xfrm>
          <a:prstGeom prst="rect">
            <a:avLst/>
          </a:prstGeom>
        </p:spPr>
      </p:pic>
      <p:sp>
        <p:nvSpPr>
          <p:cNvPr id="10" name="矩形 47"/>
          <p:cNvSpPr>
            <a:spLocks noChangeArrowheads="1"/>
          </p:cNvSpPr>
          <p:nvPr/>
        </p:nvSpPr>
        <p:spPr bwMode="auto">
          <a:xfrm>
            <a:off x="1399862" y="5969726"/>
            <a:ext cx="1059136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This distribution is called </a:t>
            </a:r>
            <a:r>
              <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rPr>
              <a:t>Lognormal distribution</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Tree>
    <p:extLst>
      <p:ext uri="{BB962C8B-B14F-4D97-AF65-F5344CB8AC3E}">
        <p14:creationId xmlns:p14="http://schemas.microsoft.com/office/powerpoint/2010/main" val="10973075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6" presetClass="entr" presetSubtype="21"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1"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400"/>
                                        <p:tgtEl>
                                          <p:spTgt spid="7"/>
                                        </p:tgtEl>
                                        <p:attrNameLst>
                                          <p:attrName>ppt_y</p:attrName>
                                        </p:attrNameLst>
                                      </p:cBhvr>
                                      <p:tavLst>
                                        <p:tav tm="0">
                                          <p:val>
                                            <p:strVal val="#ppt_y-#ppt_h*1.125000"/>
                                          </p:val>
                                        </p:tav>
                                        <p:tav tm="100000">
                                          <p:val>
                                            <p:strVal val="#ppt_y"/>
                                          </p:val>
                                        </p:tav>
                                      </p:tavLst>
                                    </p:anim>
                                    <p:animEffect transition="in" filter="wipe(down)">
                                      <p:cBhvr>
                                        <p:cTn id="27" dur="400"/>
                                        <p:tgtEl>
                                          <p:spTgt spid="7"/>
                                        </p:tgtEl>
                                      </p:cBhvr>
                                    </p:animEffect>
                                  </p:childTnLst>
                                </p:cTn>
                              </p:par>
                              <p:par>
                                <p:cTn id="28" presetID="16" presetClass="entr" presetSubtype="2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1"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400"/>
                                        <p:tgtEl>
                                          <p:spTgt spid="10"/>
                                        </p:tgtEl>
                                        <p:attrNameLst>
                                          <p:attrName>ppt_y</p:attrName>
                                        </p:attrNameLst>
                                      </p:cBhvr>
                                      <p:tavLst>
                                        <p:tav tm="0">
                                          <p:val>
                                            <p:strVal val="#ppt_y-#ppt_h*1.125000"/>
                                          </p:val>
                                        </p:tav>
                                        <p:tav tm="100000">
                                          <p:val>
                                            <p:strVal val="#ppt_y"/>
                                          </p:val>
                                        </p:tav>
                                      </p:tavLst>
                                    </p:anim>
                                    <p:animEffect transition="in" filter="wipe(down)">
                                      <p:cBhvr>
                                        <p:cTn id="36"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P spid="8" grpId="0"/>
      <p:bldP spid="10"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66241" y="2629496"/>
            <a:ext cx="10591363"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that X is a continuous random variable with the density function</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4" name="矩形 3"/>
          <p:cNvSpPr/>
          <p:nvPr/>
        </p:nvSpPr>
        <p:spPr>
          <a:xfrm>
            <a:off x="1366241" y="1859523"/>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2.7.8</a:t>
            </a:r>
          </a:p>
        </p:txBody>
      </p:sp>
      <p:sp>
        <p:nvSpPr>
          <p:cNvPr id="7" name="矩形 47"/>
          <p:cNvSpPr>
            <a:spLocks noChangeArrowheads="1"/>
          </p:cNvSpPr>
          <p:nvPr/>
        </p:nvSpPr>
        <p:spPr bwMode="auto">
          <a:xfrm>
            <a:off x="1366241" y="4685752"/>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Determine the PDF of Y=sin X.</a:t>
            </a:r>
          </a:p>
        </p:txBody>
      </p:sp>
      <p:pic>
        <p:nvPicPr>
          <p:cNvPr id="5" name="图片 4"/>
          <p:cNvPicPr>
            <a:picLocks noChangeAspect="1"/>
          </p:cNvPicPr>
          <p:nvPr/>
        </p:nvPicPr>
        <p:blipFill>
          <a:blip r:embed="rId3" cstate="print"/>
          <a:stretch>
            <a:fillRect/>
          </a:stretch>
        </p:blipFill>
        <p:spPr>
          <a:xfrm>
            <a:off x="3582918" y="3583595"/>
            <a:ext cx="3938341" cy="923995"/>
          </a:xfrm>
          <a:prstGeom prst="rect">
            <a:avLst/>
          </a:prstGeom>
        </p:spPr>
      </p:pic>
    </p:spTree>
    <p:extLst>
      <p:ext uri="{BB962C8B-B14F-4D97-AF65-F5344CB8AC3E}">
        <p14:creationId xmlns:p14="http://schemas.microsoft.com/office/powerpoint/2010/main" val="41631608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400"/>
                                        <p:tgtEl>
                                          <p:spTgt spid="7"/>
                                        </p:tgtEl>
                                        <p:attrNameLst>
                                          <p:attrName>ppt_y</p:attrName>
                                        </p:attrNameLst>
                                      </p:cBhvr>
                                      <p:tavLst>
                                        <p:tav tm="0">
                                          <p:val>
                                            <p:strVal val="#ppt_y-#ppt_h*1.125000"/>
                                          </p:val>
                                        </p:tav>
                                        <p:tav tm="100000">
                                          <p:val>
                                            <p:strVal val="#ppt_y"/>
                                          </p:val>
                                        </p:tav>
                                      </p:tavLst>
                                    </p:anim>
                                    <p:animEffect transition="in" filter="wipe(down)">
                                      <p:cBhvr>
                                        <p:cTn id="23"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8" name="矩形 7"/>
          <p:cNvSpPr/>
          <p:nvPr/>
        </p:nvSpPr>
        <p:spPr>
          <a:xfrm>
            <a:off x="1183361" y="1789235"/>
            <a:ext cx="10468707" cy="1305029"/>
          </a:xfrm>
          <a:prstGeom prst="rect">
            <a:avLst/>
          </a:prstGeom>
        </p:spPr>
        <p:txBody>
          <a:bodyPr wrap="square" lIns="91431" tIns="45716" rIns="91431" bIns="45716">
            <a:spAutoFit/>
          </a:bodyPr>
          <a:lstStyle/>
          <a:p>
            <a:pPr>
              <a:lnSpc>
                <a:spcPct val="150000"/>
              </a:lnSpc>
            </a:pPr>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We have done this problem by direct calculation. Now we present another method.</a:t>
            </a:r>
          </a:p>
        </p:txBody>
      </p:sp>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1183361" y="3214450"/>
                <a:ext cx="10591363" cy="209710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strictly monotonic increasing and differentiable in (0, </a:t>
                </a:r>
                <a14:m>
                  <m:oMath xmlns:m="http://schemas.openxmlformats.org/officeDocument/2006/math">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𝜋</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has its inverse function 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arcsin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 y = sin x is strictly monotonic decreasing and differentiable in (</a:t>
                </a:r>
                <a14:m>
                  <m:oMath xmlns:m="http://schemas.openxmlformats.org/officeDocument/2006/math">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𝜋</m:t>
                        </m:r>
                      </m:num>
                      <m:den>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𝜋</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and has its inverse function s</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(y) = π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arcsin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y. If 0 &lt; x &lt; π, then y = sin x ∈ (0,1).</a:t>
                </a:r>
              </a:p>
            </p:txBody>
          </p:sp>
        </mc:Choice>
        <mc:Fallback xmlns="">
          <p:sp>
            <p:nvSpPr>
              <p:cNvPr id="7" name="矩形 47"/>
              <p:cNvSpPr>
                <a:spLocks noRot="1" noChangeAspect="1" noMove="1" noResize="1" noEditPoints="1" noAdjustHandles="1" noChangeArrowheads="1" noChangeShapeType="1" noTextEdit="1"/>
              </p:cNvSpPr>
              <p:nvPr/>
            </p:nvSpPr>
            <p:spPr bwMode="auto">
              <a:xfrm>
                <a:off x="1183361" y="3214450"/>
                <a:ext cx="10591363" cy="2097104"/>
              </a:xfrm>
              <a:prstGeom prst="rect">
                <a:avLst/>
              </a:prstGeom>
              <a:blipFill>
                <a:blip r:embed="rId3" cstate="print"/>
                <a:stretch>
                  <a:fillRect l="-1151" t="-872" r="-1669" b="-6977"/>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1326837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8" name="矩形 7"/>
          <p:cNvSpPr/>
          <p:nvPr/>
        </p:nvSpPr>
        <p:spPr>
          <a:xfrm>
            <a:off x="1222549" y="1593292"/>
            <a:ext cx="10468707" cy="658698"/>
          </a:xfrm>
          <a:prstGeom prst="rect">
            <a:avLst/>
          </a:prstGeom>
        </p:spPr>
        <p:txBody>
          <a:bodyPr wrap="square" lIns="91431" tIns="45716" rIns="91431" bIns="45716">
            <a:spAutoFit/>
          </a:bodyPr>
          <a:lstStyle/>
          <a:p>
            <a:pPr>
              <a:lnSpc>
                <a:spcPct val="15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Therefore, if 0 &lt; y &lt; 1,</a:t>
            </a:r>
          </a:p>
        </p:txBody>
      </p:sp>
      <p:sp>
        <p:nvSpPr>
          <p:cNvPr id="7" name="矩形 47"/>
          <p:cNvSpPr>
            <a:spLocks noChangeArrowheads="1"/>
          </p:cNvSpPr>
          <p:nvPr/>
        </p:nvSpPr>
        <p:spPr bwMode="auto">
          <a:xfrm>
            <a:off x="1222549" y="4843804"/>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PDF of Y is</a:t>
            </a:r>
          </a:p>
        </p:txBody>
      </p:sp>
      <p:pic>
        <p:nvPicPr>
          <p:cNvPr id="5" name="Picture 887815"/>
          <p:cNvPicPr/>
          <p:nvPr/>
        </p:nvPicPr>
        <p:blipFill>
          <a:blip r:embed="rId3" cstate="print"/>
          <a:stretch>
            <a:fillRect/>
          </a:stretch>
        </p:blipFill>
        <p:spPr>
          <a:xfrm>
            <a:off x="2960534" y="2548933"/>
            <a:ext cx="6992735" cy="1993439"/>
          </a:xfrm>
          <a:prstGeom prst="rect">
            <a:avLst/>
          </a:prstGeom>
        </p:spPr>
      </p:pic>
      <p:pic>
        <p:nvPicPr>
          <p:cNvPr id="3" name="图片 2"/>
          <p:cNvPicPr>
            <a:picLocks noChangeAspect="1"/>
          </p:cNvPicPr>
          <p:nvPr/>
        </p:nvPicPr>
        <p:blipFill rotWithShape="1">
          <a:blip r:embed="rId4" cstate="print"/>
          <a:srcRect l="12673" t="-14208" b="-1"/>
          <a:stretch/>
        </p:blipFill>
        <p:spPr>
          <a:xfrm>
            <a:off x="3696788" y="4542372"/>
            <a:ext cx="3964111" cy="1071153"/>
          </a:xfrm>
          <a:prstGeom prst="rect">
            <a:avLst/>
          </a:prstGeom>
        </p:spPr>
      </p:pic>
    </p:spTree>
    <p:extLst>
      <p:ext uri="{BB962C8B-B14F-4D97-AF65-F5344CB8AC3E}">
        <p14:creationId xmlns:p14="http://schemas.microsoft.com/office/powerpoint/2010/main" val="12351336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2" presetClass="entr" presetSubtype="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400"/>
                                        <p:tgtEl>
                                          <p:spTgt spid="7"/>
                                        </p:tgtEl>
                                        <p:attrNameLst>
                                          <p:attrName>ppt_y</p:attrName>
                                        </p:attrNameLst>
                                      </p:cBhvr>
                                      <p:tavLst>
                                        <p:tav tm="0">
                                          <p:val>
                                            <p:strVal val="#ppt_y-#ppt_h*1.125000"/>
                                          </p:val>
                                        </p:tav>
                                        <p:tav tm="100000">
                                          <p:val>
                                            <p:strVal val="#ppt_y"/>
                                          </p:val>
                                        </p:tav>
                                      </p:tavLst>
                                    </p:anim>
                                    <p:animEffect transition="in" filter="wipe(down)">
                                      <p:cBhvr>
                                        <p:cTn id="21" dur="400"/>
                                        <p:tgtEl>
                                          <p:spTgt spid="7"/>
                                        </p:tgtEl>
                                      </p:cBhvr>
                                    </p:animEffect>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765041" y="1699977"/>
                <a:ext cx="10653808" cy="187768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zh-CN" altLang="en-US"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３</a:t>
                </a:r>
                <a:r>
                  <a:rPr lang="en-US" altLang="zh-CN"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Continuity from the right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F(x) is always continuous from the right, that is, for any real number </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x</a:t>
                </a:r>
                <a:r>
                  <a:rPr lang="zh-CN" altLang="en-US" sz="2800" baseline="-250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０</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p>
              <a:p>
                <a:pPr algn="ctr">
                  <a:lnSpc>
                    <a:spcPct val="120000"/>
                  </a:lnSpc>
                  <a:spcBef>
                    <a:spcPct val="0"/>
                  </a:spcBef>
                  <a:buNone/>
                </a:pPr>
                <a14:m>
                  <m:oMath xmlns:m="http://schemas.openxmlformats.org/officeDocument/2006/math">
                    <m:func>
                      <m:funcPr>
                        <m:ctrlPr>
                          <a:rPr lang="en-US" altLang="zh-CN" sz="280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funcPr>
                      <m:fName>
                        <m:limLow>
                          <m:limLowPr>
                            <m:ctrlPr>
                              <a:rPr lang="en-US" altLang="zh-CN" sz="280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limLowPr>
                          <m:e>
                            <m:r>
                              <m:rPr>
                                <m:sty m:val="p"/>
                              </m:rPr>
                              <a:rPr lang="en-US" altLang="zh-CN" sz="2800" i="0"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lim</m:t>
                            </m:r>
                          </m:e>
                          <m:lim>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𝑥</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ctrlPr>
                              </m:sSupPr>
                              <m:e>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𝑥</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0</m:t>
                                    </m:r>
                                  </m:sub>
                                </m:sSub>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sup>
                            </m:sSup>
                          </m:lim>
                        </m:limLow>
                      </m:fName>
                      <m:e>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𝐹</m:t>
                        </m:r>
                        <m:d>
                          <m:dPr>
                            <m:ctrlP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𝑥</m:t>
                            </m:r>
                          </m:e>
                        </m:d>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𝐹</m:t>
                        </m:r>
                        <m:d>
                          <m:dPr>
                            <m:ctrlP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dPr>
                          <m:e>
                            <m:sSub>
                              <m:sSubPr>
                                <m:ctrlP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𝑥</m:t>
                                </m:r>
                              </m:e>
                              <m:sub>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0</m:t>
                                </m:r>
                              </m:sub>
                            </m:sSub>
                          </m:e>
                        </m:d>
                      </m:e>
                    </m:func>
                  </m:oMath>
                </a14:m>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or </a:t>
                </a:r>
                <a14:m>
                  <m:oMath xmlns:m="http://schemas.openxmlformats.org/officeDocument/2006/math">
                    <m:r>
                      <a:rPr lang="en-US" altLang="zh-CN" sz="280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𝐹</m:t>
                    </m:r>
                    <m:d>
                      <m:dPr>
                        <m:ctrlP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d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ctrlPr>
                          </m:sSup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0</m:t>
                                </m:r>
                              </m:sub>
                            </m:sSub>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sup>
                        </m:sSup>
                      </m:e>
                    </m:d>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F</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0</m:t>
                        </m:r>
                      </m:sub>
                    </m:sSub>
                    <m:r>
                      <a:rPr lang="en-US" altLang="zh-CN" sz="2800" b="0" i="0"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m:t>
                    </m:r>
                  </m:oMath>
                </a14:m>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p>
            </p:txBody>
          </p:sp>
        </mc:Choice>
        <mc:Fallback xmlns="">
          <p:sp>
            <p:nvSpPr>
              <p:cNvPr id="27" name="矩形 47"/>
              <p:cNvSpPr>
                <a:spLocks noRot="1" noChangeAspect="1" noMove="1" noResize="1" noEditPoints="1" noAdjustHandles="1" noChangeArrowheads="1" noChangeShapeType="1" noTextEdit="1"/>
              </p:cNvSpPr>
              <p:nvPr/>
            </p:nvSpPr>
            <p:spPr bwMode="auto">
              <a:xfrm>
                <a:off x="765041" y="1699977"/>
                <a:ext cx="10653808" cy="1877685"/>
              </a:xfrm>
              <a:prstGeom prst="rect">
                <a:avLst/>
              </a:prstGeom>
              <a:blipFill>
                <a:blip r:embed="rId3" cstate="print"/>
                <a:stretch>
                  <a:fillRect l="-1144" t="-1948"/>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2.2 	Cumulative Distribution Function</a:t>
            </a:r>
          </a:p>
        </p:txBody>
      </p:sp>
      <p:sp>
        <p:nvSpPr>
          <p:cNvPr id="4" name="矩形 3"/>
          <p:cNvSpPr/>
          <p:nvPr/>
        </p:nvSpPr>
        <p:spPr>
          <a:xfrm>
            <a:off x="765041" y="1191999"/>
            <a:ext cx="171128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Properties</a:t>
            </a:r>
          </a:p>
        </p:txBody>
      </p:sp>
      <p:sp>
        <p:nvSpPr>
          <p:cNvPr id="5" name="矩形 4"/>
          <p:cNvSpPr/>
          <p:nvPr/>
        </p:nvSpPr>
        <p:spPr>
          <a:xfrm>
            <a:off x="785523" y="3705304"/>
            <a:ext cx="1033213" cy="584767"/>
          </a:xfrm>
          <a:prstGeom prst="rect">
            <a:avLst/>
          </a:prstGeom>
        </p:spPr>
        <p:txBody>
          <a:bodyPr wrap="none" lIns="91431" tIns="45716" rIns="91431" bIns="45716">
            <a:spAutoFit/>
          </a:bodyPr>
          <a:lstStyle/>
          <a:p>
            <a:pPr algn="ctr"/>
            <a:r>
              <a:rPr lang="en-US" altLang="zh-CN" sz="3200" b="1" i="1" dirty="0">
                <a:solidFill>
                  <a:srgbClr val="C00000"/>
                </a:solidFill>
                <a:latin typeface="Adobe 楷体 Std R" panose="02020400000000000000" pitchFamily="18" charset="-122"/>
                <a:ea typeface="Adobe 楷体 Std R" panose="02020400000000000000" pitchFamily="18" charset="-122"/>
                <a:cs typeface="+mn-ea"/>
              </a:rPr>
              <a:t>Proof</a:t>
            </a:r>
          </a:p>
        </p:txBody>
      </p:sp>
      <mc:AlternateContent xmlns:mc="http://schemas.openxmlformats.org/markup-compatibility/2006" xmlns:a14="http://schemas.microsoft.com/office/drawing/2010/main">
        <mc:Choice Requires="a14">
          <p:sp>
            <p:nvSpPr>
              <p:cNvPr id="6" name="矩形 47"/>
              <p:cNvSpPr>
                <a:spLocks noChangeArrowheads="1"/>
              </p:cNvSpPr>
              <p:nvPr/>
            </p:nvSpPr>
            <p:spPr bwMode="auto">
              <a:xfrm>
                <a:off x="785523" y="4415826"/>
                <a:ext cx="10653808" cy="107881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b="1" dirty="0">
                    <a:solidFill>
                      <a:schemeClr val="accent3">
                        <a:lumMod val="7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Property(</a:t>
                </a:r>
                <a:r>
                  <a:rPr lang="zh-CN" altLang="en-US" sz="2800" b="1" dirty="0">
                    <a:solidFill>
                      <a:schemeClr val="accent3">
                        <a:lumMod val="7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１</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follows directly from Proposition 1.4.4. Since F(x) is the probability that X falls into the interval </a:t>
                </a:r>
                <a14:m>
                  <m:oMath xmlns:m="http://schemas.openxmlformats.org/officeDocument/2006/math">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so 0</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F(x) ≤1.</a:t>
                </a:r>
              </a:p>
            </p:txBody>
          </p:sp>
        </mc:Choice>
        <mc:Fallback xmlns="">
          <p:sp>
            <p:nvSpPr>
              <p:cNvPr id="6" name="矩形 47"/>
              <p:cNvSpPr>
                <a:spLocks noRot="1" noChangeAspect="1" noMove="1" noResize="1" noEditPoints="1" noAdjustHandles="1" noChangeArrowheads="1" noChangeShapeType="1" noTextEdit="1"/>
              </p:cNvSpPr>
              <p:nvPr/>
            </p:nvSpPr>
            <p:spPr bwMode="auto">
              <a:xfrm>
                <a:off x="785523" y="4415826"/>
                <a:ext cx="10653808" cy="1078813"/>
              </a:xfrm>
              <a:prstGeom prst="rect">
                <a:avLst/>
              </a:prstGeom>
              <a:blipFill>
                <a:blip r:embed="rId4" cstate="print"/>
                <a:stretch>
                  <a:fillRect l="-1201" t="-2825" b="-14689"/>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8907246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400"/>
                                        <p:tgtEl>
                                          <p:spTgt spid="5"/>
                                        </p:tgtEl>
                                        <p:attrNameLst>
                                          <p:attrName>ppt_y</p:attrName>
                                        </p:attrNameLst>
                                      </p:cBhvr>
                                      <p:tavLst>
                                        <p:tav tm="0">
                                          <p:val>
                                            <p:strVal val="#ppt_y-#ppt_h*1.125000"/>
                                          </p:val>
                                        </p:tav>
                                        <p:tav tm="100000">
                                          <p:val>
                                            <p:strVal val="#ppt_y"/>
                                          </p:val>
                                        </p:tav>
                                      </p:tavLst>
                                    </p:anim>
                                    <p:animEffect transition="in" filter="wipe(down)">
                                      <p:cBhvr>
                                        <p:cTn id="18" dur="400"/>
                                        <p:tgtEl>
                                          <p:spTgt spid="5"/>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400"/>
                                        <p:tgtEl>
                                          <p:spTgt spid="6"/>
                                        </p:tgtEl>
                                        <p:attrNameLst>
                                          <p:attrName>ppt_y</p:attrName>
                                        </p:attrNameLst>
                                      </p:cBhvr>
                                      <p:tavLst>
                                        <p:tav tm="0">
                                          <p:val>
                                            <p:strVal val="#ppt_y-#ppt_h*1.125000"/>
                                          </p:val>
                                        </p:tav>
                                        <p:tav tm="100000">
                                          <p:val>
                                            <p:strVal val="#ppt_y"/>
                                          </p:val>
                                        </p:tav>
                                      </p:tavLst>
                                    </p:anim>
                                    <p:animEffect transition="in" filter="wipe(down)">
                                      <p:cBhvr>
                                        <p:cTn id="22"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 grpId="0"/>
      <p:bldP spid="5"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2.2 	Cumulative Distribution Function</a:t>
            </a:r>
          </a:p>
        </p:txBody>
      </p:sp>
      <p:sp>
        <p:nvSpPr>
          <p:cNvPr id="5" name="矩形 4"/>
          <p:cNvSpPr/>
          <p:nvPr/>
        </p:nvSpPr>
        <p:spPr>
          <a:xfrm>
            <a:off x="1104563" y="1720569"/>
            <a:ext cx="928185" cy="523212"/>
          </a:xfrm>
          <a:prstGeom prst="rect">
            <a:avLst/>
          </a:prstGeom>
        </p:spPr>
        <p:txBody>
          <a:bodyPr wrap="none" lIns="91431" tIns="45716" rIns="91431" bIns="45716">
            <a:spAutoFit/>
          </a:bodyPr>
          <a:lstStyle/>
          <a:p>
            <a:pPr algn="ctr"/>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Proof</a:t>
            </a:r>
          </a:p>
        </p:txBody>
      </p:sp>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1104563" y="2432174"/>
                <a:ext cx="9944437" cy="231665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b="1" dirty="0">
                    <a:solidFill>
                      <a:schemeClr val="accent3">
                        <a:lumMod val="7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Property(2)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F(x) is monotone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nondecreasing</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 any integers m and n, we have</a:t>
                </a:r>
              </a:p>
              <a:p>
                <a:pPr>
                  <a:lnSpc>
                    <a:spcPct val="120000"/>
                  </a:lnSpc>
                  <a:spcBef>
                    <a:spcPct val="0"/>
                  </a:spcBef>
                  <a:buNone/>
                </a:pPr>
                <a14:m>
                  <m:oMath xmlns:m="http://schemas.openxmlformats.org/officeDocument/2006/math">
                    <m:func>
                      <m:func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funcPr>
                      <m:fName>
                        <m:limLow>
                          <m:limLowPr>
                            <m:ctrlPr>
                              <a:rPr lang="en-US" altLang="zh-CN" sz="280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limLowPr>
                          <m:e>
                            <m:r>
                              <m:rPr>
                                <m:sty m:val="p"/>
                              </m:rPr>
                              <a:rPr lang="en-US" altLang="zh-CN" sz="280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lim</m:t>
                            </m:r>
                          </m:e>
                          <m:lim>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𝑥</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lim>
                        </m:limLow>
                      </m:fName>
                      <m:e>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𝐹</m:t>
                        </m:r>
                        <m:d>
                          <m:d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dPr>
                          <m:e>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𝑥</m:t>
                            </m:r>
                          </m:e>
                        </m:d>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m:t>
                        </m:r>
                        <m:func>
                          <m:func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funcPr>
                          <m:fName>
                            <m:limLow>
                              <m:limLow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limLowPr>
                              <m:e>
                                <m:r>
                                  <m:rPr>
                                    <m:sty m:val="p"/>
                                  </m:rPr>
                                  <a:rPr lang="en-US" altLang="zh-CN" sz="280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lim</m:t>
                                </m:r>
                              </m:e>
                              <m:lim>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𝑚</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lim>
                            </m:limLow>
                          </m:fName>
                          <m:e>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𝐹</m:t>
                            </m:r>
                            <m:d>
                              <m:d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𝑚</m:t>
                                </m:r>
                              </m:e>
                            </m:d>
                          </m:e>
                        </m:func>
                      </m:e>
                    </m:func>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m:t>
                    </m:r>
                  </m:oMath>
                </a14:m>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14:m>
                  <m:oMath xmlns:m="http://schemas.openxmlformats.org/officeDocument/2006/math">
                    <m:func>
                      <m:func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funcPr>
                      <m:fName>
                        <m:limLow>
                          <m:limLow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limLowPr>
                          <m:e>
                            <m:r>
                              <m:rPr>
                                <m:sty m:val="p"/>
                              </m:rPr>
                              <a:rPr lang="en-US" altLang="zh-CN" sz="280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lim</m:t>
                            </m:r>
                          </m:e>
                          <m:lim>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𝑥</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lim>
                        </m:limLow>
                      </m:fName>
                      <m:e>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𝐹</m:t>
                        </m:r>
                        <m:d>
                          <m:d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dPr>
                          <m:e>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𝑥</m:t>
                            </m:r>
                          </m:e>
                        </m:d>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m:t>
                        </m:r>
                        <m:func>
                          <m:func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funcPr>
                          <m:fName>
                            <m:limLow>
                              <m:limLow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limLowPr>
                              <m:e>
                                <m:r>
                                  <m:rPr>
                                    <m:sty m:val="p"/>
                                  </m:rPr>
                                  <a:rPr lang="en-US" altLang="zh-CN" sz="280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lim</m:t>
                                </m:r>
                              </m:e>
                              <m:lim>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𝑛</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lim>
                            </m:limLow>
                          </m:fName>
                          <m:e>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𝐹</m:t>
                            </m:r>
                            <m:d>
                              <m:d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𝑛</m:t>
                                </m:r>
                              </m:e>
                            </m:d>
                          </m:e>
                        </m:func>
                      </m:e>
                    </m:func>
                  </m:oMath>
                </a14:m>
                <a:endPar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endParaRPr>
              </a:p>
              <a:p>
                <a:pPr>
                  <a:lnSpc>
                    <a:spcPct val="120000"/>
                  </a:lnSpc>
                  <a:spcBef>
                    <a:spcPct val="0"/>
                  </a:spcBef>
                  <a:buNone/>
                </a:pPr>
                <a:endPar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endParaRPr>
              </a:p>
            </p:txBody>
          </p:sp>
        </mc:Choice>
        <mc:Fallback xmlns="">
          <p:sp>
            <p:nvSpPr>
              <p:cNvPr id="7" name="矩形 47"/>
              <p:cNvSpPr>
                <a:spLocks noRot="1" noChangeAspect="1" noMove="1" noResize="1" noEditPoints="1" noAdjustHandles="1" noChangeArrowheads="1" noChangeShapeType="1" noTextEdit="1"/>
              </p:cNvSpPr>
              <p:nvPr/>
            </p:nvSpPr>
            <p:spPr bwMode="auto">
              <a:xfrm>
                <a:off x="1104563" y="2432174"/>
                <a:ext cx="9944437" cy="2316652"/>
              </a:xfrm>
              <a:prstGeom prst="rect">
                <a:avLst/>
              </a:prstGeom>
              <a:blipFill>
                <a:blip r:embed="rId3" cstate="print"/>
                <a:stretch>
                  <a:fillRect l="-1225" t="-1579" r="-184"/>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8483827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400"/>
                                        <p:tgtEl>
                                          <p:spTgt spid="5"/>
                                        </p:tgtEl>
                                        <p:attrNameLst>
                                          <p:attrName>ppt_y</p:attrName>
                                        </p:attrNameLst>
                                      </p:cBhvr>
                                      <p:tavLst>
                                        <p:tav tm="0">
                                          <p:val>
                                            <p:strVal val="#ppt_y-#ppt_h*1.125000"/>
                                          </p:val>
                                        </p:tav>
                                        <p:tav tm="100000">
                                          <p:val>
                                            <p:strVal val="#ppt_y"/>
                                          </p:val>
                                        </p:tav>
                                      </p:tavLst>
                                    </p:anim>
                                    <p:animEffect transition="in" filter="wipe(down)">
                                      <p:cBhvr>
                                        <p:cTn id="8" dur="400"/>
                                        <p:tgtEl>
                                          <p:spTgt spid="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400"/>
                                        <p:tgtEl>
                                          <p:spTgt spid="7"/>
                                        </p:tgtEl>
                                        <p:attrNameLst>
                                          <p:attrName>ppt_y</p:attrName>
                                        </p:attrNameLst>
                                      </p:cBhvr>
                                      <p:tavLst>
                                        <p:tav tm="0">
                                          <p:val>
                                            <p:strVal val="#ppt_y-#ppt_h*1.125000"/>
                                          </p:val>
                                        </p:tav>
                                        <p:tav tm="100000">
                                          <p:val>
                                            <p:strVal val="#ppt_y"/>
                                          </p:val>
                                        </p:tav>
                                      </p:tavLst>
                                    </p:anim>
                                    <p:animEffect transition="in" filter="wipe(down)">
                                      <p:cBhvr>
                                        <p:cTn id="12"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2.2 	Cumulative Distribution Function</a:t>
            </a:r>
          </a:p>
        </p:txBody>
      </p:sp>
      <p:pic>
        <p:nvPicPr>
          <p:cNvPr id="3" name="图片 2"/>
          <p:cNvPicPr>
            <a:picLocks noChangeAspect="1"/>
          </p:cNvPicPr>
          <p:nvPr/>
        </p:nvPicPr>
        <p:blipFill>
          <a:blip r:embed="rId3" cstate="print"/>
          <a:stretch>
            <a:fillRect/>
          </a:stretch>
        </p:blipFill>
        <p:spPr>
          <a:xfrm>
            <a:off x="1531229" y="1974209"/>
            <a:ext cx="5232442" cy="3921267"/>
          </a:xfrm>
          <a:prstGeom prst="rect">
            <a:avLst/>
          </a:prstGeom>
        </p:spPr>
      </p:pic>
      <p:sp>
        <p:nvSpPr>
          <p:cNvPr id="6" name="矩形 5"/>
          <p:cNvSpPr/>
          <p:nvPr/>
        </p:nvSpPr>
        <p:spPr>
          <a:xfrm>
            <a:off x="1340452" y="1191999"/>
            <a:ext cx="3766929" cy="561757"/>
          </a:xfrm>
          <a:prstGeom prst="rect">
            <a:avLst/>
          </a:prstGeom>
        </p:spPr>
        <p:txBody>
          <a:bodyPr wrap="none">
            <a:spAutoFit/>
          </a:bodyPr>
          <a:lstStyle/>
          <a:p>
            <a:pPr lvl="0">
              <a:lnSpc>
                <a:spcPct val="12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By countable additivity,</a:t>
            </a:r>
          </a:p>
        </p:txBody>
      </p:sp>
      <p:sp>
        <p:nvSpPr>
          <p:cNvPr id="8" name="矩形 7"/>
          <p:cNvSpPr/>
          <p:nvPr/>
        </p:nvSpPr>
        <p:spPr>
          <a:xfrm>
            <a:off x="1500358" y="5947027"/>
            <a:ext cx="1856149" cy="561757"/>
          </a:xfrm>
          <a:prstGeom prst="rect">
            <a:avLst/>
          </a:prstGeom>
        </p:spPr>
        <p:txBody>
          <a:bodyPr wrap="none">
            <a:spAutoFit/>
          </a:bodyPr>
          <a:lstStyle/>
          <a:p>
            <a:pPr>
              <a:lnSpc>
                <a:spcPct val="12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 </a:t>
            </a:r>
          </a:p>
        </p:txBody>
      </p:sp>
      <p:pic>
        <p:nvPicPr>
          <p:cNvPr id="9" name="图片 8"/>
          <p:cNvPicPr>
            <a:picLocks noChangeAspect="1"/>
          </p:cNvPicPr>
          <p:nvPr/>
        </p:nvPicPr>
        <p:blipFill>
          <a:blip r:embed="rId4" cstate="print"/>
          <a:stretch>
            <a:fillRect/>
          </a:stretch>
        </p:blipFill>
        <p:spPr>
          <a:xfrm>
            <a:off x="3356507" y="6082375"/>
            <a:ext cx="4034893" cy="426409"/>
          </a:xfrm>
          <a:prstGeom prst="rect">
            <a:avLst/>
          </a:prstGeom>
        </p:spPr>
      </p:pic>
    </p:spTree>
    <p:extLst>
      <p:ext uri="{BB962C8B-B14F-4D97-AF65-F5344CB8AC3E}">
        <p14:creationId xmlns:p14="http://schemas.microsoft.com/office/powerpoint/2010/main" val="21812550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2.2 	Cumulative Distribution Function</a:t>
            </a:r>
          </a:p>
        </p:txBody>
      </p:sp>
      <p:sp>
        <p:nvSpPr>
          <p:cNvPr id="5" name="矩形 4"/>
          <p:cNvSpPr/>
          <p:nvPr/>
        </p:nvSpPr>
        <p:spPr>
          <a:xfrm>
            <a:off x="1081711" y="1264454"/>
            <a:ext cx="1033213" cy="584767"/>
          </a:xfrm>
          <a:prstGeom prst="rect">
            <a:avLst/>
          </a:prstGeom>
        </p:spPr>
        <p:txBody>
          <a:bodyPr wrap="none" lIns="91431" tIns="45716" rIns="91431" bIns="45716">
            <a:spAutoFit/>
          </a:bodyPr>
          <a:lstStyle/>
          <a:p>
            <a:pPr algn="ctr"/>
            <a:r>
              <a:rPr lang="en-US" altLang="zh-CN" sz="3200" b="1" i="1" dirty="0">
                <a:solidFill>
                  <a:srgbClr val="C00000"/>
                </a:solidFill>
                <a:latin typeface="Adobe 楷体 Std R" panose="02020400000000000000" pitchFamily="18" charset="-122"/>
                <a:ea typeface="Adobe 楷体 Std R" panose="02020400000000000000" pitchFamily="18" charset="-122"/>
                <a:cs typeface="+mn-ea"/>
              </a:rPr>
              <a:t>Proof</a:t>
            </a:r>
          </a:p>
        </p:txBody>
      </p:sp>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1081711" y="1831542"/>
                <a:ext cx="10653808" cy="248362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6350" marR="569595" algn="just">
                  <a:lnSpc>
                    <a:spcPct val="107000"/>
                  </a:lnSpc>
                  <a:spcAft>
                    <a:spcPts val="25"/>
                  </a:spcAft>
                  <a:buNone/>
                </a:pPr>
                <a:r>
                  <a:rPr lang="en-US" altLang="zh-CN" sz="2800" b="1" dirty="0">
                    <a:solidFill>
                      <a:schemeClr val="accent3">
                        <a:lumMod val="7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Property(3)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Since F(x) is monotone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nondecreasing</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and bounded, for any real number</a:t>
                </a:r>
                <a:r>
                  <a:rPr lang="en-US" altLang="zh-CN" sz="2800"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i="1"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x</a:t>
                </a:r>
                <a:r>
                  <a:rPr lang="en-US" altLang="zh-CN" sz="2800" kern="100" baseline="-250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0</a:t>
                </a:r>
                <a:r>
                  <a:rPr lang="en-US" altLang="zh-CN" sz="2800"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right limit </a:t>
                </a:r>
                <a14:m>
                  <m:oMath xmlns:m="http://schemas.openxmlformats.org/officeDocument/2006/math">
                    <m:r>
                      <a:rPr lang="en-US" altLang="zh-CN" sz="2800" b="0" i="1" kern="100" smtClean="0">
                        <a:solidFill>
                          <a:schemeClr val="tx1">
                            <a:lumMod val="75000"/>
                            <a:lumOff val="25000"/>
                          </a:schemeClr>
                        </a:solidFill>
                        <a:latin typeface="Cambria Math" panose="02040503050406030204" pitchFamily="18" charset="0"/>
                        <a:ea typeface="Cambria" panose="02040503050406030204" pitchFamily="18" charset="0"/>
                        <a:cs typeface="Cambria" panose="02040503050406030204" pitchFamily="18" charset="0"/>
                      </a:rPr>
                      <m:t>𝐹</m:t>
                    </m:r>
                    <m:r>
                      <a:rPr lang="en-US" altLang="zh-CN" sz="2800" b="0" i="1" kern="100" smtClean="0">
                        <a:solidFill>
                          <a:schemeClr val="tx1">
                            <a:lumMod val="75000"/>
                            <a:lumOff val="25000"/>
                          </a:schemeClr>
                        </a:solidFill>
                        <a:latin typeface="Cambria Math" panose="02040503050406030204" pitchFamily="18" charset="0"/>
                        <a:ea typeface="Cambria" panose="02040503050406030204" pitchFamily="18" charset="0"/>
                        <a:cs typeface="Cambria" panose="02040503050406030204" pitchFamily="18" charset="0"/>
                      </a:rPr>
                      <m:t>(</m:t>
                    </m:r>
                    <m:sSup>
                      <m:sSupPr>
                        <m:ctrlPr>
                          <a:rPr lang="en-US" altLang="zh-CN" sz="2800" b="0" i="1" kern="100" smtClean="0">
                            <a:solidFill>
                              <a:schemeClr val="tx1">
                                <a:lumMod val="75000"/>
                                <a:lumOff val="25000"/>
                              </a:schemeClr>
                            </a:solidFill>
                            <a:latin typeface="Cambria Math" panose="02040503050406030204" pitchFamily="18" charset="0"/>
                          </a:rPr>
                        </m:ctrlPr>
                      </m:sSupPr>
                      <m:e>
                        <m:sSub>
                          <m:sSubPr>
                            <m:ctrlPr>
                              <a:rPr lang="en-US" altLang="zh-CN" sz="2800" b="0" i="1" kern="100" smtClean="0">
                                <a:solidFill>
                                  <a:schemeClr val="tx1">
                                    <a:lumMod val="75000"/>
                                    <a:lumOff val="25000"/>
                                  </a:schemeClr>
                                </a:solidFill>
                                <a:latin typeface="Cambria Math" panose="02040503050406030204" pitchFamily="18" charset="0"/>
                              </a:rPr>
                            </m:ctrlPr>
                          </m:sSubPr>
                          <m:e>
                            <m:r>
                              <a:rPr lang="en-US" altLang="zh-CN" sz="2800" b="0" i="1" kern="100" smtClean="0">
                                <a:solidFill>
                                  <a:schemeClr val="tx1">
                                    <a:lumMod val="75000"/>
                                    <a:lumOff val="25000"/>
                                  </a:schemeClr>
                                </a:solidFill>
                                <a:latin typeface="Cambria Math" panose="02040503050406030204" pitchFamily="18" charset="0"/>
                              </a:rPr>
                              <m:t>𝑥</m:t>
                            </m:r>
                          </m:e>
                          <m:sub>
                            <m:r>
                              <a:rPr lang="en-US" altLang="zh-CN" sz="2800" b="0" i="1" kern="100" smtClean="0">
                                <a:solidFill>
                                  <a:schemeClr val="tx1">
                                    <a:lumMod val="75000"/>
                                    <a:lumOff val="25000"/>
                                  </a:schemeClr>
                                </a:solidFill>
                                <a:latin typeface="Cambria Math" panose="02040503050406030204" pitchFamily="18" charset="0"/>
                              </a:rPr>
                              <m:t>0</m:t>
                            </m:r>
                          </m:sub>
                        </m:sSub>
                      </m:e>
                      <m:sup>
                        <m:r>
                          <a:rPr lang="en-US" altLang="zh-CN" sz="2800" b="0" i="1" kern="100" smtClean="0">
                            <a:solidFill>
                              <a:schemeClr val="tx1">
                                <a:lumMod val="75000"/>
                                <a:lumOff val="25000"/>
                              </a:schemeClr>
                            </a:solidFill>
                            <a:latin typeface="Cambria Math" panose="02040503050406030204" pitchFamily="18" charset="0"/>
                          </a:rPr>
                          <m:t>+</m:t>
                        </m:r>
                      </m:sup>
                    </m:sSup>
                    <m:r>
                      <a:rPr lang="en-US" altLang="zh-CN" sz="2800" b="0" i="1" kern="100" smtClean="0">
                        <a:solidFill>
                          <a:schemeClr val="tx1">
                            <a:lumMod val="75000"/>
                            <a:lumOff val="25000"/>
                          </a:schemeClr>
                        </a:solidFill>
                        <a:latin typeface="Cambria Math" panose="02040503050406030204" pitchFamily="18" charset="0"/>
                      </a:rPr>
                      <m:t>)</m:t>
                    </m:r>
                  </m:oMath>
                </a14:m>
                <a:r>
                  <a:rPr lang="en-US" altLang="zh-CN" sz="2800"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exists. To prove the continuity from the right, we consider a decreasing sequence</a:t>
                </a:r>
                <a:r>
                  <a:rPr lang="en-US" altLang="zh-CN" sz="2800"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i="1"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x</a:t>
                </a:r>
                <a:r>
                  <a:rPr lang="en-US" altLang="zh-CN" sz="2800" kern="100" baseline="-250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1 </a:t>
                </a:r>
                <a:r>
                  <a:rPr lang="en-US" altLang="zh-CN" sz="2800" i="1"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&gt; x</a:t>
                </a:r>
                <a:r>
                  <a:rPr lang="en-US" altLang="zh-CN" sz="2800" kern="100" baseline="-250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2 </a:t>
                </a:r>
                <a:r>
                  <a:rPr lang="en-US" altLang="zh-CN" sz="2800" i="1"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&gt; </a:t>
                </a:r>
                <a:r>
                  <a:rPr lang="en-US" altLang="zh-CN" sz="2800"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i="1"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&gt; </a:t>
                </a:r>
                <a:r>
                  <a:rPr lang="en-US" altLang="zh-CN" sz="2800" i="1" kern="100" dirty="0" err="1">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x</a:t>
                </a:r>
                <a:r>
                  <a:rPr lang="en-US" altLang="zh-CN" sz="2800" i="1" kern="100" baseline="-25000" dirty="0" err="1">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n</a:t>
                </a:r>
                <a:r>
                  <a:rPr lang="en-US" altLang="zh-CN" sz="2800" i="1" kern="100" baseline="-250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i="1"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&gt; </a:t>
                </a:r>
                <a:r>
                  <a:rPr lang="en-US" altLang="zh-CN" sz="2800"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 </a:t>
                </a:r>
                <a:r>
                  <a:rPr lang="en-US" altLang="zh-CN" sz="2800" i="1"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&gt; x</a:t>
                </a:r>
                <a:r>
                  <a:rPr lang="en-US" altLang="zh-CN" sz="2800" kern="100" baseline="-250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0</a:t>
                </a:r>
                <a:r>
                  <a:rPr lang="en-US" altLang="zh-CN" sz="2800" kern="100" dirty="0">
                    <a:solidFill>
                      <a:schemeClr val="tx1">
                        <a:lumMod val="75000"/>
                        <a:lumOff val="25000"/>
                      </a:schemeClr>
                    </a:solidFill>
                    <a:latin typeface="Cambria" panose="02040503050406030204" pitchFamily="18" charset="0"/>
                    <a:ea typeface="Cambria" panose="02040503050406030204" pitchFamily="18" charset="0"/>
                    <a:cs typeface="Cambria" panose="02040503050406030204" pitchFamily="18" charset="0"/>
                  </a:rPr>
                  <a:t>,</a:t>
                </a:r>
              </a:p>
              <a:p>
                <a:pPr marL="6350" marR="569595" algn="just">
                  <a:lnSpc>
                    <a:spcPct val="107000"/>
                  </a:lnSpc>
                  <a:spcAft>
                    <a:spcPts val="25"/>
                  </a:spcAft>
                  <a:buNone/>
                </a:pPr>
                <a:endParaRPr lang="zh-CN" altLang="zh-CN" sz="2800" kern="100" dirty="0">
                  <a:solidFill>
                    <a:schemeClr val="tx1">
                      <a:lumMod val="75000"/>
                      <a:lumOff val="25000"/>
                    </a:schemeClr>
                  </a:solidFill>
                  <a:effectLst/>
                  <a:latin typeface="Cambria" panose="02040503050406030204" pitchFamily="18" charset="0"/>
                  <a:ea typeface="Cambria" panose="02040503050406030204" pitchFamily="18" charset="0"/>
                  <a:cs typeface="Cambria" panose="02040503050406030204" pitchFamily="18" charset="0"/>
                </a:endParaRPr>
              </a:p>
            </p:txBody>
          </p:sp>
        </mc:Choice>
        <mc:Fallback xmlns="">
          <p:sp>
            <p:nvSpPr>
              <p:cNvPr id="7" name="矩形 47"/>
              <p:cNvSpPr>
                <a:spLocks noRot="1" noChangeAspect="1" noMove="1" noResize="1" noEditPoints="1" noAdjustHandles="1" noChangeArrowheads="1" noChangeShapeType="1" noTextEdit="1"/>
              </p:cNvSpPr>
              <p:nvPr/>
            </p:nvSpPr>
            <p:spPr bwMode="auto">
              <a:xfrm>
                <a:off x="1081711" y="1831542"/>
                <a:ext cx="10653808" cy="2483621"/>
              </a:xfrm>
              <a:prstGeom prst="rect">
                <a:avLst/>
              </a:prstGeom>
              <a:blipFill>
                <a:blip r:embed="rId3" cstate="print"/>
                <a:stretch>
                  <a:fillRect l="-1087" t="-2941"/>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pic>
        <p:nvPicPr>
          <p:cNvPr id="3" name="图片 2"/>
          <p:cNvPicPr>
            <a:picLocks noChangeAspect="1"/>
          </p:cNvPicPr>
          <p:nvPr/>
        </p:nvPicPr>
        <p:blipFill>
          <a:blip r:embed="rId4" cstate="print"/>
          <a:stretch>
            <a:fillRect/>
          </a:stretch>
        </p:blipFill>
        <p:spPr>
          <a:xfrm>
            <a:off x="3605568" y="4117612"/>
            <a:ext cx="4267192" cy="2512263"/>
          </a:xfrm>
          <a:prstGeom prst="rect">
            <a:avLst/>
          </a:prstGeom>
        </p:spPr>
      </p:pic>
    </p:spTree>
    <p:extLst>
      <p:ext uri="{BB962C8B-B14F-4D97-AF65-F5344CB8AC3E}">
        <p14:creationId xmlns:p14="http://schemas.microsoft.com/office/powerpoint/2010/main" val="22836301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400"/>
                                        <p:tgtEl>
                                          <p:spTgt spid="5"/>
                                        </p:tgtEl>
                                        <p:attrNameLst>
                                          <p:attrName>ppt_y</p:attrName>
                                        </p:attrNameLst>
                                      </p:cBhvr>
                                      <p:tavLst>
                                        <p:tav tm="0">
                                          <p:val>
                                            <p:strVal val="#ppt_y-#ppt_h*1.125000"/>
                                          </p:val>
                                        </p:tav>
                                        <p:tav tm="100000">
                                          <p:val>
                                            <p:strVal val="#ppt_y"/>
                                          </p:val>
                                        </p:tav>
                                      </p:tavLst>
                                    </p:anim>
                                    <p:animEffect transition="in" filter="wipe(down)">
                                      <p:cBhvr>
                                        <p:cTn id="8" dur="400"/>
                                        <p:tgtEl>
                                          <p:spTgt spid="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400"/>
                                        <p:tgtEl>
                                          <p:spTgt spid="7"/>
                                        </p:tgtEl>
                                        <p:attrNameLst>
                                          <p:attrName>ppt_y</p:attrName>
                                        </p:attrNameLst>
                                      </p:cBhvr>
                                      <p:tavLst>
                                        <p:tav tm="0">
                                          <p:val>
                                            <p:strVal val="#ppt_y-#ppt_h*1.125000"/>
                                          </p:val>
                                        </p:tav>
                                        <p:tav tm="100000">
                                          <p:val>
                                            <p:strVal val="#ppt_y"/>
                                          </p:val>
                                        </p:tav>
                                      </p:tavLst>
                                    </p:anim>
                                    <p:animEffect transition="in" filter="wipe(down)">
                                      <p:cBhvr>
                                        <p:cTn id="12" dur="4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2.2 	Cumulative Distribution Function</a:t>
            </a:r>
          </a:p>
        </p:txBody>
      </p:sp>
      <p:pic>
        <p:nvPicPr>
          <p:cNvPr id="4" name="图片 3"/>
          <p:cNvPicPr>
            <a:picLocks noChangeAspect="1"/>
          </p:cNvPicPr>
          <p:nvPr/>
        </p:nvPicPr>
        <p:blipFill>
          <a:blip r:embed="rId3" cstate="print"/>
          <a:stretch>
            <a:fillRect/>
          </a:stretch>
        </p:blipFill>
        <p:spPr>
          <a:xfrm>
            <a:off x="1505749" y="1318645"/>
            <a:ext cx="3237521" cy="2198529"/>
          </a:xfrm>
          <a:prstGeom prst="rect">
            <a:avLst/>
          </a:prstGeom>
        </p:spPr>
      </p:pic>
      <mc:AlternateContent xmlns:mc="http://schemas.openxmlformats.org/markup-compatibility/2006" xmlns:a14="http://schemas.microsoft.com/office/drawing/2010/main">
        <mc:Choice Requires="a14">
          <p:sp>
            <p:nvSpPr>
              <p:cNvPr id="9" name="矩形 8"/>
              <p:cNvSpPr/>
              <p:nvPr/>
            </p:nvSpPr>
            <p:spPr>
              <a:xfrm>
                <a:off x="901358" y="3517174"/>
                <a:ext cx="6694205" cy="765466"/>
              </a:xfrm>
              <a:prstGeom prst="rect">
                <a:avLst/>
              </a:prstGeom>
            </p:spPr>
            <p:txBody>
              <a:bodyPr wrap="none">
                <a:spAutoFit/>
              </a:bodyPr>
              <a:lstStyle/>
              <a:p>
                <a:pPr>
                  <a:lnSpc>
                    <a:spcPct val="12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 </a:t>
                </a:r>
                <a14:m>
                  <m:oMath xmlns:m="http://schemas.openxmlformats.org/officeDocument/2006/math">
                    <m:r>
                      <m:rPr>
                        <m:sty m:val="p"/>
                      </m:rP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F</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sSub>
                      <m:sSub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0</m:t>
                        </m:r>
                      </m:sub>
                    </m:sSub>
                    <m:r>
                      <a:rPr lang="en-US" altLang="zh-CN" sz="280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m:t>
                    </m:r>
                    <m:func>
                      <m:func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funcPr>
                      <m:fName>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m:t>
                        </m:r>
                        <m:limLow>
                          <m:limLow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limLowPr>
                          <m:e>
                            <m:r>
                              <m:rPr>
                                <m:sty m:val="p"/>
                              </m:rPr>
                              <a:rPr lang="en-US" altLang="zh-CN" sz="280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lim</m:t>
                            </m:r>
                          </m:e>
                          <m:lim>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𝑛</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lim>
                        </m:limLow>
                      </m:fName>
                      <m:e>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𝐹</m:t>
                        </m:r>
                        <m:d>
                          <m:d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dPr>
                          <m:e>
                            <m:sSub>
                              <m:sSubPr>
                                <m:ctrlPr>
                                  <a:rPr lang="en-US" altLang="zh-CN" sz="280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𝑥</m:t>
                                </m:r>
                              </m:e>
                              <m:sub>
                                <m:r>
                                  <a:rPr lang="en-US" altLang="zh-CN" sz="2800" b="0" i="1" smtClean="0">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𝑛</m:t>
                                </m:r>
                              </m:sub>
                            </m:sSub>
                          </m:e>
                        </m:d>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m:t>
                        </m:r>
                        <m: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t>𝐹</m:t>
                        </m:r>
                        <m:d>
                          <m:dPr>
                            <m:ctrlPr>
                              <a:rPr lang="en-US" altLang="zh-CN" sz="2800"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微软雅黑" pitchFamily="34" charset="-122"/>
                              </a:rPr>
                            </m:ctrlPr>
                          </m:dPr>
                          <m:e>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ctrlPr>
                              </m:sSupPr>
                              <m:e>
                                <m:sSub>
                                  <m:sSub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ctrlPr>
                                  </m:sSub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𝑥</m:t>
                                    </m:r>
                                  </m:e>
                                  <m:sub>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0</m:t>
                                    </m:r>
                                  </m:sub>
                                </m:sSub>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Thorndale Duospace WT J" panose="02020609050405020304" pitchFamily="49" charset="-122"/>
                                    <a:sym typeface="微软雅黑" pitchFamily="34" charset="-122"/>
                                  </a:rPr>
                                  <m:t>+</m:t>
                                </m:r>
                              </m:sup>
                            </m:sSup>
                          </m:e>
                        </m:d>
                      </m:e>
                    </m:func>
                  </m:oMath>
                </a14:m>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p>
            </p:txBody>
          </p:sp>
        </mc:Choice>
        <mc:Fallback xmlns="">
          <p:sp>
            <p:nvSpPr>
              <p:cNvPr id="9" name="矩形 8"/>
              <p:cNvSpPr>
                <a:spLocks noRot="1" noChangeAspect="1" noMove="1" noResize="1" noEditPoints="1" noAdjustHandles="1" noChangeArrowheads="1" noChangeShapeType="1" noTextEdit="1"/>
              </p:cNvSpPr>
              <p:nvPr/>
            </p:nvSpPr>
            <p:spPr>
              <a:xfrm>
                <a:off x="901358" y="3517174"/>
                <a:ext cx="6694205" cy="765466"/>
              </a:xfrm>
              <a:prstGeom prst="rect">
                <a:avLst/>
              </a:prstGeom>
              <a:blipFill>
                <a:blip r:embed="rId4" cstate="print"/>
                <a:stretch>
                  <a:fillRect l="-1913" b="-9524"/>
                </a:stretch>
              </a:blipFill>
            </p:spPr>
            <p:txBody>
              <a:bodyPr/>
              <a:lstStyle/>
              <a:p>
                <a:r>
                  <a:rPr lang="zh-CN" altLang="en-US">
                    <a:noFill/>
                  </a:rPr>
                  <a:t> </a:t>
                </a:r>
              </a:p>
            </p:txBody>
          </p:sp>
        </mc:Fallback>
      </mc:AlternateContent>
      <p:sp>
        <p:nvSpPr>
          <p:cNvPr id="10" name="矩形 9"/>
          <p:cNvSpPr/>
          <p:nvPr/>
        </p:nvSpPr>
        <p:spPr>
          <a:xfrm>
            <a:off x="905690" y="4264247"/>
            <a:ext cx="11286310" cy="2267480"/>
          </a:xfrm>
          <a:prstGeom prst="rect">
            <a:avLst/>
          </a:prstGeom>
        </p:spPr>
        <p:txBody>
          <a:bodyPr wrap="square">
            <a:spAutoFit/>
          </a:bodyPr>
          <a:lstStyle/>
          <a:p>
            <a:pPr>
              <a:lnSpc>
                <a:spcPct val="120000"/>
              </a:lnSpc>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above properties are important characteristics of cumulative distribution function. Further, it can be proved any function satisfying the three properties is a distribution function. The three properties are necessary and sufficient conditions to determine whether a function is a CDF. It is convenient to express random events using CDF.</a:t>
            </a:r>
          </a:p>
        </p:txBody>
      </p:sp>
    </p:spTree>
    <p:extLst>
      <p:ext uri="{BB962C8B-B14F-4D97-AF65-F5344CB8AC3E}">
        <p14:creationId xmlns:p14="http://schemas.microsoft.com/office/powerpoint/2010/main" val="12200648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97323" y="1776766"/>
            <a:ext cx="9959991" cy="319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every real numbers a &lt; b, the following formulas are valid: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P(X &gt; a) = 1 − F(a)</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P(a &lt; X ≤ b) = F(b) − F(a)</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P(X &lt; a) = F(a</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P(X = a) = F(a) − F(a</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lnSpc>
                <a:spcPct val="120000"/>
              </a:lnSpc>
              <a:spcBef>
                <a:spcPct val="0"/>
              </a:spcBef>
              <a:buNone/>
            </a:pPr>
            <a:endPar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2.2 	Cumulative Distribution Function</a:t>
            </a:r>
          </a:p>
        </p:txBody>
      </p:sp>
      <p:sp>
        <p:nvSpPr>
          <p:cNvPr id="4" name="矩形 3"/>
          <p:cNvSpPr/>
          <p:nvPr/>
        </p:nvSpPr>
        <p:spPr>
          <a:xfrm>
            <a:off x="1005883" y="1191999"/>
            <a:ext cx="2902315"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2.2.1</a:t>
            </a:r>
          </a:p>
        </p:txBody>
      </p:sp>
      <p:sp>
        <p:nvSpPr>
          <p:cNvPr id="9" name="矩形 8"/>
          <p:cNvSpPr/>
          <p:nvPr/>
        </p:nvSpPr>
        <p:spPr>
          <a:xfrm>
            <a:off x="1005883" y="4245494"/>
            <a:ext cx="234389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2.2.1</a:t>
            </a:r>
          </a:p>
        </p:txBody>
      </p:sp>
      <mc:AlternateContent xmlns:mc="http://schemas.openxmlformats.org/markup-compatibility/2006" xmlns:a14="http://schemas.microsoft.com/office/drawing/2010/main">
        <mc:Choice Requires="a14">
          <p:sp>
            <p:nvSpPr>
              <p:cNvPr id="10" name="矩形 47"/>
              <p:cNvSpPr>
                <a:spLocks noChangeArrowheads="1"/>
              </p:cNvSpPr>
              <p:nvPr/>
            </p:nvSpPr>
            <p:spPr bwMode="auto">
              <a:xfrm>
                <a:off x="1097323" y="4830261"/>
                <a:ext cx="10653808" cy="180279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is a random variable for which the CDF is as follows:</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F(x) = A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Barctanx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−∞&lt; x &lt; +∞.</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Find (1) constants A and B, (2)</a:t>
                </a:r>
                <a14:m>
                  <m:oMath xmlns:m="http://schemas.openxmlformats.org/officeDocument/2006/math">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d>
                      <m:d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ad>
                              <m:radPr>
                                <m:degHide m:val="on"/>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e>
                            </m:rad>
                          </m:num>
                          <m:den>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3</m:t>
                            </m:r>
                          </m:den>
                        </m:f>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&lt;1</m:t>
                        </m:r>
                      </m:e>
                    </m:d>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10" name="矩形 47"/>
              <p:cNvSpPr>
                <a:spLocks noRot="1" noChangeAspect="1" noMove="1" noResize="1" noEditPoints="1" noAdjustHandles="1" noChangeArrowheads="1" noChangeShapeType="1" noTextEdit="1"/>
              </p:cNvSpPr>
              <p:nvPr/>
            </p:nvSpPr>
            <p:spPr bwMode="auto">
              <a:xfrm>
                <a:off x="1097323" y="4830261"/>
                <a:ext cx="10653808" cy="1802793"/>
              </a:xfrm>
              <a:prstGeom prst="rect">
                <a:avLst/>
              </a:prstGeom>
              <a:blipFill>
                <a:blip r:embed="rId3" cstate="print"/>
                <a:stretch>
                  <a:fillRect l="-1144" t="-1351"/>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dirty="0">
                    <a:noFill/>
                  </a:rPr>
                  <a:t> </a:t>
                </a:r>
              </a:p>
            </p:txBody>
          </p:sp>
        </mc:Fallback>
      </mc:AlternateContent>
    </p:spTree>
    <p:extLst>
      <p:ext uri="{BB962C8B-B14F-4D97-AF65-F5344CB8AC3E}">
        <p14:creationId xmlns:p14="http://schemas.microsoft.com/office/powerpoint/2010/main" val="22383518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400"/>
                                        <p:tgtEl>
                                          <p:spTgt spid="9"/>
                                        </p:tgtEl>
                                        <p:attrNameLst>
                                          <p:attrName>ppt_y</p:attrName>
                                        </p:attrNameLst>
                                      </p:cBhvr>
                                      <p:tavLst>
                                        <p:tav tm="0">
                                          <p:val>
                                            <p:strVal val="#ppt_y-#ppt_h*1.125000"/>
                                          </p:val>
                                        </p:tav>
                                        <p:tav tm="100000">
                                          <p:val>
                                            <p:strVal val="#ppt_y"/>
                                          </p:val>
                                        </p:tav>
                                      </p:tavLst>
                                    </p:anim>
                                    <p:animEffect transition="in" filter="wipe(down)">
                                      <p:cBhvr>
                                        <p:cTn id="18" dur="400"/>
                                        <p:tgtEl>
                                          <p:spTgt spid="9"/>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400"/>
                                        <p:tgtEl>
                                          <p:spTgt spid="10"/>
                                        </p:tgtEl>
                                        <p:attrNameLst>
                                          <p:attrName>ppt_y</p:attrName>
                                        </p:attrNameLst>
                                      </p:cBhvr>
                                      <p:tavLst>
                                        <p:tav tm="0">
                                          <p:val>
                                            <p:strVal val="#ppt_y-#ppt_h*1.125000"/>
                                          </p:val>
                                        </p:tav>
                                        <p:tav tm="100000">
                                          <p:val>
                                            <p:strVal val="#ppt_y"/>
                                          </p:val>
                                        </p:tav>
                                      </p:tavLst>
                                    </p:anim>
                                    <p:animEffect transition="in" filter="wipe(down)">
                                      <p:cBhvr>
                                        <p:cTn id="22"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9" grpId="0"/>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2.2 	Cumulative Distribution Function</a:t>
            </a:r>
          </a:p>
        </p:txBody>
      </p:sp>
      <p:sp>
        <p:nvSpPr>
          <p:cNvPr id="9" name="矩形 8"/>
          <p:cNvSpPr/>
          <p:nvPr/>
        </p:nvSpPr>
        <p:spPr>
          <a:xfrm>
            <a:off x="1091187" y="1253285"/>
            <a:ext cx="234389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2.2.1</a:t>
            </a:r>
          </a:p>
        </p:txBody>
      </p:sp>
      <p:sp>
        <p:nvSpPr>
          <p:cNvPr id="10" name="矩形 47"/>
          <p:cNvSpPr>
            <a:spLocks noChangeArrowheads="1"/>
          </p:cNvSpPr>
          <p:nvPr/>
        </p:nvSpPr>
        <p:spPr bwMode="auto">
          <a:xfrm>
            <a:off x="1091187" y="1776766"/>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By the properties of CDF,</a:t>
            </a:r>
          </a:p>
        </p:txBody>
      </p:sp>
      <p:pic>
        <p:nvPicPr>
          <p:cNvPr id="3" name="图片 2"/>
          <p:cNvPicPr>
            <a:picLocks noChangeAspect="1"/>
          </p:cNvPicPr>
          <p:nvPr/>
        </p:nvPicPr>
        <p:blipFill>
          <a:blip r:embed="rId3" cstate="print"/>
          <a:stretch>
            <a:fillRect/>
          </a:stretch>
        </p:blipFill>
        <p:spPr>
          <a:xfrm>
            <a:off x="2576396" y="2447442"/>
            <a:ext cx="6005978" cy="493192"/>
          </a:xfrm>
          <a:prstGeom prst="rect">
            <a:avLst/>
          </a:prstGeom>
        </p:spPr>
      </p:pic>
      <p:pic>
        <p:nvPicPr>
          <p:cNvPr id="5" name="图片 4"/>
          <p:cNvPicPr>
            <a:picLocks noChangeAspect="1"/>
          </p:cNvPicPr>
          <p:nvPr/>
        </p:nvPicPr>
        <p:blipFill>
          <a:blip r:embed="rId4" cstate="print"/>
          <a:stretch>
            <a:fillRect/>
          </a:stretch>
        </p:blipFill>
        <p:spPr>
          <a:xfrm>
            <a:off x="2576396" y="3167153"/>
            <a:ext cx="6005978" cy="494094"/>
          </a:xfrm>
          <a:prstGeom prst="rect">
            <a:avLst/>
          </a:prstGeom>
        </p:spPr>
      </p:pic>
      <p:sp>
        <p:nvSpPr>
          <p:cNvPr id="11" name="矩形 47"/>
          <p:cNvSpPr>
            <a:spLocks noChangeArrowheads="1"/>
          </p:cNvSpPr>
          <p:nvPr/>
        </p:nvSpPr>
        <p:spPr bwMode="auto">
          <a:xfrm>
            <a:off x="1117379" y="3741503"/>
            <a:ext cx="10653808" cy="494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a:t>
            </a:r>
          </a:p>
        </p:txBody>
      </p:sp>
      <p:pic>
        <p:nvPicPr>
          <p:cNvPr id="6" name="图片 5"/>
          <p:cNvPicPr>
            <a:picLocks noChangeAspect="1"/>
          </p:cNvPicPr>
          <p:nvPr/>
        </p:nvPicPr>
        <p:blipFill>
          <a:blip r:embed="rId5" cstate="print"/>
          <a:stretch>
            <a:fillRect/>
          </a:stretch>
        </p:blipFill>
        <p:spPr>
          <a:xfrm>
            <a:off x="2632518" y="3839293"/>
            <a:ext cx="1686382" cy="358805"/>
          </a:xfrm>
          <a:prstGeom prst="rect">
            <a:avLst/>
          </a:prstGeom>
        </p:spPr>
      </p:pic>
      <p:sp>
        <p:nvSpPr>
          <p:cNvPr id="12" name="矩形 47"/>
          <p:cNvSpPr>
            <a:spLocks noChangeArrowheads="1"/>
          </p:cNvSpPr>
          <p:nvPr/>
        </p:nvSpPr>
        <p:spPr bwMode="auto">
          <a:xfrm>
            <a:off x="5339521" y="3752337"/>
            <a:ext cx="6163207" cy="494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CDF is</a:t>
            </a:r>
          </a:p>
        </p:txBody>
      </p:sp>
      <p:pic>
        <p:nvPicPr>
          <p:cNvPr id="7" name="图片 6"/>
          <p:cNvPicPr>
            <a:picLocks noChangeAspect="1"/>
          </p:cNvPicPr>
          <p:nvPr/>
        </p:nvPicPr>
        <p:blipFill>
          <a:blip r:embed="rId6" cstate="print"/>
          <a:stretch>
            <a:fillRect/>
          </a:stretch>
        </p:blipFill>
        <p:spPr>
          <a:xfrm>
            <a:off x="6854197" y="3865223"/>
            <a:ext cx="2786192" cy="332876"/>
          </a:xfrm>
          <a:prstGeom prst="rect">
            <a:avLst/>
          </a:prstGeom>
        </p:spPr>
      </p:pic>
      <p:pic>
        <p:nvPicPr>
          <p:cNvPr id="8" name="图片 7"/>
          <p:cNvPicPr>
            <a:picLocks noChangeAspect="1"/>
          </p:cNvPicPr>
          <p:nvPr/>
        </p:nvPicPr>
        <p:blipFill>
          <a:blip r:embed="rId7" cstate="print"/>
          <a:stretch>
            <a:fillRect/>
          </a:stretch>
        </p:blipFill>
        <p:spPr>
          <a:xfrm>
            <a:off x="2576396" y="4462116"/>
            <a:ext cx="6821374" cy="1768867"/>
          </a:xfrm>
          <a:prstGeom prst="rect">
            <a:avLst/>
          </a:prstGeom>
        </p:spPr>
      </p:pic>
    </p:spTree>
    <p:extLst>
      <p:ext uri="{BB962C8B-B14F-4D97-AF65-F5344CB8AC3E}">
        <p14:creationId xmlns:p14="http://schemas.microsoft.com/office/powerpoint/2010/main" val="4688819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par>
                                <p:cTn id="9" presetID="16" presetClass="entr" presetSubtype="2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par>
                                <p:cTn id="12" presetID="16" presetClass="entr" presetSubtype="21"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400"/>
                                        <p:tgtEl>
                                          <p:spTgt spid="10"/>
                                        </p:tgtEl>
                                        <p:attrNameLst>
                                          <p:attrName>ppt_y</p:attrName>
                                        </p:attrNameLst>
                                      </p:cBhvr>
                                      <p:tavLst>
                                        <p:tav tm="0">
                                          <p:val>
                                            <p:strVal val="#ppt_y-#ppt_h*1.125000"/>
                                          </p:val>
                                        </p:tav>
                                        <p:tav tm="100000">
                                          <p:val>
                                            <p:strVal val="#ppt_y"/>
                                          </p:val>
                                        </p:tav>
                                      </p:tavLst>
                                    </p:anim>
                                    <p:animEffect transition="in" filter="wipe(down)">
                                      <p:cBhvr>
                                        <p:cTn id="18" dur="4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1"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400"/>
                                        <p:tgtEl>
                                          <p:spTgt spid="11"/>
                                        </p:tgtEl>
                                        <p:attrNameLst>
                                          <p:attrName>ppt_y</p:attrName>
                                        </p:attrNameLst>
                                      </p:cBhvr>
                                      <p:tavLst>
                                        <p:tav tm="0">
                                          <p:val>
                                            <p:strVal val="#ppt_y-#ppt_h*1.125000"/>
                                          </p:val>
                                        </p:tav>
                                        <p:tav tm="100000">
                                          <p:val>
                                            <p:strVal val="#ppt_y"/>
                                          </p:val>
                                        </p:tav>
                                      </p:tavLst>
                                    </p:anim>
                                    <p:animEffect transition="in" filter="wipe(down)">
                                      <p:cBhvr>
                                        <p:cTn id="24" dur="400"/>
                                        <p:tgtEl>
                                          <p:spTgt spid="11"/>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400"/>
                                        <p:tgtEl>
                                          <p:spTgt spid="12"/>
                                        </p:tgtEl>
                                        <p:attrNameLst>
                                          <p:attrName>ppt_y</p:attrName>
                                        </p:attrNameLst>
                                      </p:cBhvr>
                                      <p:tavLst>
                                        <p:tav tm="0">
                                          <p:val>
                                            <p:strVal val="#ppt_y-#ppt_h*1.125000"/>
                                          </p:val>
                                        </p:tav>
                                        <p:tav tm="100000">
                                          <p:val>
                                            <p:strVal val="#ppt_y"/>
                                          </p:val>
                                        </p:tav>
                                      </p:tavLst>
                                    </p:anim>
                                    <p:animEffect transition="in" filter="wipe(down)">
                                      <p:cBhvr>
                                        <p:cTn id="28" dur="400"/>
                                        <p:tgtEl>
                                          <p:spTgt spid="12"/>
                                        </p:tgtEl>
                                      </p:cBhvr>
                                    </p:animEffect>
                                  </p:childTnLst>
                                </p:cTn>
                              </p:par>
                              <p:par>
                                <p:cTn id="29" presetID="22" presetClass="entr" presetSubtype="4"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par>
                                <p:cTn id="32" presetID="22" presetClass="entr" presetSubtype="4"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par>
                                <p:cTn id="35" presetID="22" presetClass="entr" presetSubtype="4"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74067" y="2631293"/>
            <a:ext cx="9659545" cy="218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random variable X has a discrete distribution or X is a</a:t>
            </a:r>
            <a:r>
              <a:rPr lang="en-US" altLang="zh-CN"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discrete</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random variable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it can take only a finite number of different values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or, at most, an infinite sequence of different values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2.3 	Discrete Distributions</a:t>
            </a:r>
          </a:p>
        </p:txBody>
      </p:sp>
      <p:sp>
        <p:nvSpPr>
          <p:cNvPr id="4" name="矩形 3"/>
          <p:cNvSpPr/>
          <p:nvPr/>
        </p:nvSpPr>
        <p:spPr>
          <a:xfrm>
            <a:off x="1274067" y="1875076"/>
            <a:ext cx="2609414"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2.3.1</a:t>
            </a:r>
          </a:p>
        </p:txBody>
      </p:sp>
    </p:spTree>
    <p:extLst>
      <p:ext uri="{BB962C8B-B14F-4D97-AF65-F5344CB8AC3E}">
        <p14:creationId xmlns:p14="http://schemas.microsoft.com/office/powerpoint/2010/main" val="35468152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400"/>
                                        <p:tgtEl>
                                          <p:spTgt spid="4"/>
                                        </p:tgtEl>
                                        <p:attrNameLst>
                                          <p:attrName>ppt_y</p:attrName>
                                        </p:attrNameLst>
                                      </p:cBhvr>
                                      <p:tavLst>
                                        <p:tav tm="0">
                                          <p:val>
                                            <p:strVal val="#ppt_y-#ppt_h*1.125000"/>
                                          </p:val>
                                        </p:tav>
                                        <p:tav tm="100000">
                                          <p:val>
                                            <p:strVal val="#ppt_y"/>
                                          </p:val>
                                        </p:tav>
                                      </p:tavLst>
                                    </p:anim>
                                    <p:animEffect transition="in" filter="wipe(down)">
                                      <p:cBhvr>
                                        <p:cTn id="12"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117312" y="1829017"/>
            <a:ext cx="9659545" cy="19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a random variable X has a </a:t>
            </a:r>
            <a:r>
              <a:rPr lang="en-US" altLang="zh-CN" sz="24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discrete distribution</a:t>
            </a:r>
            <a:r>
              <a:rPr lang="en-US" altLang="zh-CN" sz="24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probability function (abbreviated </a:t>
            </a:r>
            <a:r>
              <a:rPr lang="en-US" altLang="zh-CN" sz="24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as PF</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of X is defined as the function f(·) such that for every real number x,</a:t>
            </a:r>
          </a:p>
          <a:p>
            <a:pPr algn="ct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f(x) = P(X = x) ≥ 0.</a:t>
            </a:r>
          </a:p>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can also be represented as the following</a:t>
            </a:r>
            <a:r>
              <a:rPr lang="zh-CN" altLang="en-US"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2.3 	Discrete Distributions</a:t>
            </a:r>
          </a:p>
        </p:txBody>
      </p:sp>
      <p:sp>
        <p:nvSpPr>
          <p:cNvPr id="4" name="矩形 3"/>
          <p:cNvSpPr/>
          <p:nvPr/>
        </p:nvSpPr>
        <p:spPr>
          <a:xfrm>
            <a:off x="1117312" y="1244250"/>
            <a:ext cx="2609414"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2.3.2</a:t>
            </a:r>
          </a:p>
        </p:txBody>
      </p:sp>
      <p:pic>
        <p:nvPicPr>
          <p:cNvPr id="5" name="图片 4"/>
          <p:cNvPicPr>
            <a:picLocks noChangeAspect="1"/>
          </p:cNvPicPr>
          <p:nvPr/>
        </p:nvPicPr>
        <p:blipFill>
          <a:blip r:embed="rId3" cstate="print"/>
          <a:stretch>
            <a:fillRect/>
          </a:stretch>
        </p:blipFill>
        <p:spPr>
          <a:xfrm>
            <a:off x="1215283" y="3962008"/>
            <a:ext cx="9463602" cy="1240968"/>
          </a:xfrm>
          <a:prstGeom prst="rect">
            <a:avLst/>
          </a:prstGeom>
        </p:spPr>
      </p:pic>
      <p:sp>
        <p:nvSpPr>
          <p:cNvPr id="7" name="矩形 47"/>
          <p:cNvSpPr>
            <a:spLocks noChangeArrowheads="1"/>
          </p:cNvSpPr>
          <p:nvPr/>
        </p:nvSpPr>
        <p:spPr bwMode="auto">
          <a:xfrm>
            <a:off x="1122422" y="5031526"/>
            <a:ext cx="10482506" cy="120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probability function of X fully reflects all the values X can take and their corresponding probabilities. The probability function has the following properties.</a:t>
            </a:r>
          </a:p>
        </p:txBody>
      </p:sp>
    </p:spTree>
    <p:extLst>
      <p:ext uri="{BB962C8B-B14F-4D97-AF65-F5344CB8AC3E}">
        <p14:creationId xmlns:p14="http://schemas.microsoft.com/office/powerpoint/2010/main" val="1123356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400"/>
                                        <p:tgtEl>
                                          <p:spTgt spid="7"/>
                                        </p:tgtEl>
                                        <p:attrNameLst>
                                          <p:attrName>ppt_y</p:attrName>
                                        </p:attrNameLst>
                                      </p:cBhvr>
                                      <p:tavLst>
                                        <p:tav tm="0">
                                          <p:val>
                                            <p:strVal val="#ppt_y-#ppt_h*1.125000"/>
                                          </p:val>
                                        </p:tav>
                                        <p:tav tm="100000">
                                          <p:val>
                                            <p:strVal val="#ppt_y"/>
                                          </p:val>
                                        </p:tav>
                                      </p:tavLst>
                                    </p:anim>
                                    <p:animEffect transition="in" filter="wipe(down)">
                                      <p:cBhvr>
                                        <p:cTn id="21"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rot="16200000" flipV="1">
            <a:off x="-2489201" y="2408238"/>
            <a:ext cx="6259513" cy="1443038"/>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27" name="任意多边形 26"/>
          <p:cNvSpPr/>
          <p:nvPr/>
        </p:nvSpPr>
        <p:spPr>
          <a:xfrm rot="16200000" flipV="1">
            <a:off x="-2557463" y="2938463"/>
            <a:ext cx="6396037" cy="1443038"/>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cxnSp>
        <p:nvCxnSpPr>
          <p:cNvPr id="9" name="直接连接符 8"/>
          <p:cNvCxnSpPr/>
          <p:nvPr/>
        </p:nvCxnSpPr>
        <p:spPr>
          <a:xfrm rot="16200000" flipV="1">
            <a:off x="-529431" y="638969"/>
            <a:ext cx="2419350" cy="1103312"/>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095399" y="415211"/>
            <a:ext cx="11488273" cy="1200329"/>
          </a:xfrm>
          <a:prstGeom prst="rect">
            <a:avLst/>
          </a:prstGeom>
          <a:noFill/>
        </p:spPr>
        <p:txBody>
          <a:bodyPr wrap="none">
            <a:spAutoFit/>
          </a:bodyPr>
          <a:lstStyle/>
          <a:p>
            <a:pPr fontAlgn="auto">
              <a:spcBef>
                <a:spcPts val="0"/>
              </a:spcBef>
              <a:spcAft>
                <a:spcPts val="0"/>
              </a:spcAft>
              <a:defRPr/>
            </a:pPr>
            <a:r>
              <a:rPr lang="en-US" altLang="zh-CN" sz="3600" b="1" dirty="0">
                <a:solidFill>
                  <a:schemeClr val="tx2"/>
                </a:solidFill>
                <a:latin typeface="+mn-ea"/>
                <a:ea typeface="+mn-ea"/>
                <a:cs typeface="+mn-ea"/>
              </a:rPr>
              <a:t>Chapter 2   Random Variables and Distributions</a:t>
            </a:r>
          </a:p>
          <a:p>
            <a:pPr fontAlgn="auto">
              <a:spcBef>
                <a:spcPts val="0"/>
              </a:spcBef>
              <a:spcAft>
                <a:spcPts val="0"/>
              </a:spcAft>
              <a:defRPr/>
            </a:pPr>
            <a:endParaRPr lang="en-US" altLang="zh-CN" sz="3600" b="1" dirty="0">
              <a:solidFill>
                <a:schemeClr val="tx2"/>
              </a:solidFill>
              <a:latin typeface="+mn-ea"/>
              <a:ea typeface="+mn-ea"/>
              <a:cs typeface="+mn-ea"/>
            </a:endParaRPr>
          </a:p>
        </p:txBody>
      </p:sp>
      <p:cxnSp>
        <p:nvCxnSpPr>
          <p:cNvPr id="16" name="直接连接符 15"/>
          <p:cNvCxnSpPr/>
          <p:nvPr/>
        </p:nvCxnSpPr>
        <p:spPr>
          <a:xfrm flipH="1">
            <a:off x="1301262" y="1116623"/>
            <a:ext cx="7684476" cy="1758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10009726" y="6493032"/>
            <a:ext cx="1730375" cy="271462"/>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33" name="任意多边形 32"/>
          <p:cNvSpPr/>
          <p:nvPr/>
        </p:nvSpPr>
        <p:spPr>
          <a:xfrm rot="2700000">
            <a:off x="11716544" y="3017044"/>
            <a:ext cx="950913" cy="949325"/>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endParaRPr>
          </a:p>
        </p:txBody>
      </p:sp>
      <p:sp>
        <p:nvSpPr>
          <p:cNvPr id="15" name="文本框 9"/>
          <p:cNvSpPr txBox="1">
            <a:spLocks noChangeArrowheads="1"/>
          </p:cNvSpPr>
          <p:nvPr/>
        </p:nvSpPr>
        <p:spPr bwMode="auto">
          <a:xfrm>
            <a:off x="2715508" y="1627349"/>
            <a:ext cx="37208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2.1	Random Variables</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18" name="文本框 9"/>
          <p:cNvSpPr txBox="1">
            <a:spLocks noChangeArrowheads="1"/>
          </p:cNvSpPr>
          <p:nvPr/>
        </p:nvSpPr>
        <p:spPr bwMode="auto">
          <a:xfrm>
            <a:off x="2715508" y="2221484"/>
            <a:ext cx="63642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2.2	Cumulative Distribution Function</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19" name="文本框 9"/>
          <p:cNvSpPr txBox="1">
            <a:spLocks noChangeArrowheads="1"/>
          </p:cNvSpPr>
          <p:nvPr/>
        </p:nvSpPr>
        <p:spPr bwMode="auto">
          <a:xfrm>
            <a:off x="2715508" y="2780994"/>
            <a:ext cx="42310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2.3	Discrete Distributions</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0" name="文本框 9"/>
          <p:cNvSpPr txBox="1">
            <a:spLocks noChangeArrowheads="1"/>
          </p:cNvSpPr>
          <p:nvPr/>
        </p:nvSpPr>
        <p:spPr bwMode="auto">
          <a:xfrm>
            <a:off x="2715508" y="3375129"/>
            <a:ext cx="65826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2.4	Some Common Discrete Distributions</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1" name="文本框 9"/>
          <p:cNvSpPr txBox="1">
            <a:spLocks noChangeArrowheads="1"/>
          </p:cNvSpPr>
          <p:nvPr/>
        </p:nvSpPr>
        <p:spPr bwMode="auto">
          <a:xfrm>
            <a:off x="2715508" y="3940957"/>
            <a:ext cx="47952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2.5	Continuous Distributions</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2" name="文本框 9"/>
          <p:cNvSpPr txBox="1">
            <a:spLocks noChangeArrowheads="1"/>
          </p:cNvSpPr>
          <p:nvPr/>
        </p:nvSpPr>
        <p:spPr bwMode="auto">
          <a:xfrm>
            <a:off x="2715508" y="4549394"/>
            <a:ext cx="67060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2.6	Some Useful Continuous Distributions</a:t>
            </a:r>
            <a:endParaRPr lang="zh-CN" altLang="en-US" sz="2800" dirty="0">
              <a:latin typeface="Adobe 仿宋 Std R" panose="02020400000000000000" pitchFamily="18" charset="-122"/>
              <a:ea typeface="Adobe 仿宋 Std R" panose="02020400000000000000" pitchFamily="18" charset="-122"/>
              <a:cs typeface="+mn-ea"/>
            </a:endParaRPr>
          </a:p>
        </p:txBody>
      </p:sp>
      <p:sp>
        <p:nvSpPr>
          <p:cNvPr id="23" name="文本框 9"/>
          <p:cNvSpPr txBox="1">
            <a:spLocks noChangeArrowheads="1"/>
          </p:cNvSpPr>
          <p:nvPr/>
        </p:nvSpPr>
        <p:spPr bwMode="auto">
          <a:xfrm>
            <a:off x="2715508" y="5173205"/>
            <a:ext cx="57241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latin typeface="Adobe 仿宋 Std R" panose="02020400000000000000" pitchFamily="18" charset="-122"/>
                <a:ea typeface="Adobe 仿宋 Std R" panose="02020400000000000000" pitchFamily="18" charset="-122"/>
                <a:cs typeface="+mn-ea"/>
              </a:rPr>
              <a:t>2.7	Functions of a Random Variable</a:t>
            </a:r>
            <a:endParaRPr lang="zh-CN" altLang="en-US" sz="2800" dirty="0">
              <a:latin typeface="Adobe 仿宋 Std R" panose="02020400000000000000" pitchFamily="18" charset="-122"/>
              <a:ea typeface="Adobe 仿宋 Std R" panose="02020400000000000000" pitchFamily="18" charset="-122"/>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anim calcmode="lin" valueType="num">
                                      <p:cBhvr>
                                        <p:cTn id="27" dur="500" fill="hold"/>
                                        <p:tgtEl>
                                          <p:spTgt spid="18"/>
                                        </p:tgtEl>
                                        <p:attrNameLst>
                                          <p:attrName>ppt_x</p:attrName>
                                        </p:attrNameLst>
                                      </p:cBhvr>
                                      <p:tavLst>
                                        <p:tav tm="0">
                                          <p:val>
                                            <p:strVal val="#ppt_x"/>
                                          </p:val>
                                        </p:tav>
                                        <p:tav tm="100000">
                                          <p:val>
                                            <p:strVal val="#ppt_x"/>
                                          </p:val>
                                        </p:tav>
                                      </p:tavLst>
                                    </p:anim>
                                    <p:anim calcmode="lin" valueType="num">
                                      <p:cBhvr>
                                        <p:cTn id="28" dur="5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500" fill="hold"/>
                                        <p:tgtEl>
                                          <p:spTgt spid="1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ppt_x</p:attrName>
                                        </p:attrNameLst>
                                      </p:cBhvr>
                                      <p:tavLst>
                                        <p:tav tm="0">
                                          <p:val>
                                            <p:strVal val="#ppt_x"/>
                                          </p:val>
                                        </p:tav>
                                        <p:tav tm="100000">
                                          <p:val>
                                            <p:strVal val="#ppt_x"/>
                                          </p:val>
                                        </p:tav>
                                      </p:tavLst>
                                    </p:anim>
                                    <p:anim calcmode="lin" valueType="num">
                                      <p:cBhvr>
                                        <p:cTn id="38" dur="500" fill="hold"/>
                                        <p:tgtEl>
                                          <p:spTgt spid="2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anim calcmode="lin" valueType="num">
                                      <p:cBhvr>
                                        <p:cTn id="42" dur="500" fill="hold"/>
                                        <p:tgtEl>
                                          <p:spTgt spid="21"/>
                                        </p:tgtEl>
                                        <p:attrNameLst>
                                          <p:attrName>ppt_x</p:attrName>
                                        </p:attrNameLst>
                                      </p:cBhvr>
                                      <p:tavLst>
                                        <p:tav tm="0">
                                          <p:val>
                                            <p:strVal val="#ppt_x"/>
                                          </p:val>
                                        </p:tav>
                                        <p:tav tm="100000">
                                          <p:val>
                                            <p:strVal val="#ppt_x"/>
                                          </p:val>
                                        </p:tav>
                                      </p:tavLst>
                                    </p:anim>
                                    <p:anim calcmode="lin" valueType="num">
                                      <p:cBhvr>
                                        <p:cTn id="43" dur="500" fill="hold"/>
                                        <p:tgtEl>
                                          <p:spTgt spid="2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anim calcmode="lin" valueType="num">
                                      <p:cBhvr>
                                        <p:cTn id="52" dur="500" fill="hold"/>
                                        <p:tgtEl>
                                          <p:spTgt spid="23"/>
                                        </p:tgtEl>
                                        <p:attrNameLst>
                                          <p:attrName>ppt_x</p:attrName>
                                        </p:attrNameLst>
                                      </p:cBhvr>
                                      <p:tavLst>
                                        <p:tav tm="0">
                                          <p:val>
                                            <p:strVal val="#ppt_x"/>
                                          </p:val>
                                        </p:tav>
                                        <p:tav tm="100000">
                                          <p:val>
                                            <p:strVal val="#ppt_x"/>
                                          </p:val>
                                        </p:tav>
                                      </p:tavLst>
                                    </p:anim>
                                    <p:anim calcmode="lin" valueType="num">
                                      <p:cBhvr>
                                        <p:cTn id="53"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animBg="1"/>
      <p:bldP spid="15" grpId="0"/>
      <p:bldP spid="18" grpId="0"/>
      <p:bldP spid="19" grpId="0"/>
      <p:bldP spid="20"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446564" y="2279774"/>
            <a:ext cx="9678636"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be a discrete random variable with probability function f(x). The sequence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includes all the possible values of</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then</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2.3 	Discrete Distributions</a:t>
            </a:r>
          </a:p>
        </p:txBody>
      </p:sp>
      <p:sp>
        <p:nvSpPr>
          <p:cNvPr id="4" name="矩形 3"/>
          <p:cNvSpPr/>
          <p:nvPr/>
        </p:nvSpPr>
        <p:spPr>
          <a:xfrm>
            <a:off x="1446564" y="1564750"/>
            <a:ext cx="2814149"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2.3.1</a:t>
            </a:r>
          </a:p>
        </p:txBody>
      </p:sp>
      <p:pic>
        <p:nvPicPr>
          <p:cNvPr id="3" name="图片 2"/>
          <p:cNvPicPr>
            <a:picLocks noChangeAspect="1"/>
          </p:cNvPicPr>
          <p:nvPr/>
        </p:nvPicPr>
        <p:blipFill>
          <a:blip r:embed="rId3" cstate="print"/>
          <a:stretch>
            <a:fillRect/>
          </a:stretch>
        </p:blipFill>
        <p:spPr>
          <a:xfrm>
            <a:off x="1123950" y="3795017"/>
            <a:ext cx="12451610" cy="1832606"/>
          </a:xfrm>
          <a:prstGeom prst="rect">
            <a:avLst/>
          </a:prstGeom>
        </p:spPr>
      </p:pic>
    </p:spTree>
    <p:extLst>
      <p:ext uri="{BB962C8B-B14F-4D97-AF65-F5344CB8AC3E}">
        <p14:creationId xmlns:p14="http://schemas.microsoft.com/office/powerpoint/2010/main" val="24191036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117312" y="1936076"/>
            <a:ext cx="9950738"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 has a discrete distribution with the PF f(x), its CDF can be determined from the relation</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2.3 	Discrete Distributions</a:t>
            </a:r>
          </a:p>
        </p:txBody>
      </p:sp>
      <p:sp>
        <p:nvSpPr>
          <p:cNvPr id="4" name="矩形 3"/>
          <p:cNvSpPr/>
          <p:nvPr/>
        </p:nvSpPr>
        <p:spPr>
          <a:xfrm>
            <a:off x="1117311" y="1318133"/>
            <a:ext cx="2814149"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2.3.2</a:t>
            </a:r>
          </a:p>
        </p:txBody>
      </p:sp>
      <mc:AlternateContent xmlns:mc="http://schemas.openxmlformats.org/markup-compatibility/2006" xmlns:a14="http://schemas.microsoft.com/office/drawing/2010/main">
        <mc:Choice Requires="a14">
          <p:sp>
            <p:nvSpPr>
              <p:cNvPr id="5" name="文本框 4"/>
              <p:cNvSpPr txBox="1"/>
              <p:nvPr/>
            </p:nvSpPr>
            <p:spPr>
              <a:xfrm>
                <a:off x="3517167" y="3066664"/>
                <a:ext cx="5151025" cy="1218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𝐹</m:t>
                      </m:r>
                      <m:d>
                        <m:dPr>
                          <m:ctrlPr>
                            <a:rPr lang="en-US" altLang="zh-CN" sz="2400" b="1"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ctrlPr>
                        </m:dPr>
                        <m:e>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𝑥</m:t>
                          </m:r>
                        </m:e>
                      </m:d>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m:t>
                      </m:r>
                      <m:nary>
                        <m:naryPr>
                          <m:chr m:val="∑"/>
                          <m:supHide m:val="on"/>
                          <m:ctrlPr>
                            <a:rPr lang="en-US" altLang="zh-CN" sz="2400" b="1"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ctrlPr>
                        </m:naryPr>
                        <m:sub>
                          <m:sSub>
                            <m:sSubPr>
                              <m:ctrlPr>
                                <a:rPr lang="en-US" altLang="zh-CN" sz="2400" b="1"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ctrlPr>
                            </m:sSubPr>
                            <m:e>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𝑥</m:t>
                              </m:r>
                            </m:e>
                            <m:sub>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𝑖</m:t>
                              </m:r>
                            </m:sub>
                          </m:sSub>
                          <m:r>
                            <m:rPr>
                              <m:brk m:alnAt="7"/>
                            </m:rP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m:t>
                          </m:r>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𝑥</m:t>
                          </m:r>
                        </m:sub>
                        <m:sup/>
                        <m:e>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𝑓</m:t>
                          </m:r>
                          <m:d>
                            <m:dPr>
                              <m:ctrlPr>
                                <a:rPr lang="en-US" altLang="zh-CN" sz="2400" b="1"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ctrlPr>
                            </m:dPr>
                            <m:e>
                              <m:sSub>
                                <m:sSubPr>
                                  <m:ctrlPr>
                                    <a:rPr lang="en-US" altLang="zh-CN" sz="2400" b="1"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ctrlPr>
                                </m:sSubPr>
                                <m:e>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𝑥</m:t>
                                  </m:r>
                                </m:e>
                                <m:sub>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𝑖</m:t>
                                  </m:r>
                                </m:sub>
                              </m:sSub>
                            </m:e>
                          </m:d>
                        </m:e>
                      </m:nary>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m:t>
                      </m:r>
                      <m:nary>
                        <m:naryPr>
                          <m:chr m:val="∑"/>
                          <m:supHide m:val="on"/>
                          <m:ctrlPr>
                            <a:rPr lang="en-US" altLang="zh-CN" sz="2400" b="1"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ctrlPr>
                        </m:naryPr>
                        <m:sub>
                          <m:sSub>
                            <m:sSubPr>
                              <m:ctrlPr>
                                <a:rPr lang="en-US" altLang="zh-CN" sz="2400" b="1"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ctrlPr>
                            </m:sSubPr>
                            <m:e>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𝑥</m:t>
                              </m:r>
                            </m:e>
                            <m:sub>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𝑖</m:t>
                              </m:r>
                            </m:sub>
                          </m:sSub>
                          <m:r>
                            <m:rPr>
                              <m:brk m:alnAt="7"/>
                            </m:rP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m:t>
                          </m:r>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𝑥</m:t>
                          </m:r>
                        </m:sub>
                        <m:sup/>
                        <m:e>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𝑃</m:t>
                          </m:r>
                          <m:d>
                            <m:dPr>
                              <m:ctrlPr>
                                <a:rPr lang="en-US" altLang="zh-CN" sz="2400" b="1"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ctrlPr>
                            </m:dPr>
                            <m:e>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𝑋</m:t>
                              </m:r>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m:t>
                              </m:r>
                              <m:sSub>
                                <m:sSubPr>
                                  <m:ctrlPr>
                                    <a:rPr lang="en-US" altLang="zh-CN" sz="2400" b="1" i="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ctrlPr>
                                </m:sSubPr>
                                <m:e>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𝑥</m:t>
                                  </m:r>
                                </m:e>
                                <m:sub>
                                  <m:r>
                                    <a:rPr lang="en-US" altLang="zh-CN" sz="2400" b="1">
                                      <a:solidFill>
                                        <a:schemeClr val="tx1">
                                          <a:lumMod val="65000"/>
                                          <a:lumOff val="35000"/>
                                        </a:schemeClr>
                                      </a:solidFill>
                                      <a:latin typeface="Cambria Math" panose="02040503050406030204" pitchFamily="18" charset="0"/>
                                      <a:ea typeface="Thorndale Duospace WT J" panose="02020609050405020304" pitchFamily="49" charset="-122"/>
                                      <a:cs typeface="Thorndale Duospace WT J" panose="02020609050405020304" pitchFamily="49" charset="-122"/>
                                      <a:sym typeface="Calibri" pitchFamily="34" charset="0"/>
                                    </a:rPr>
                                    <m:t>𝑖</m:t>
                                  </m:r>
                                </m:sub>
                              </m:sSub>
                            </m:e>
                          </m:d>
                        </m:e>
                      </m:nary>
                    </m:oMath>
                  </m:oMathPara>
                </a14:m>
                <a:endParaRPr lang="en-US" altLang="zh-CN"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Calibri" pitchFamily="34" charset="0"/>
                </a:endParaRPr>
              </a:p>
              <a:p>
                <a:endParaRPr lang="zh-CN" altLang="en-US" dirty="0"/>
              </a:p>
            </p:txBody>
          </p:sp>
        </mc:Choice>
        <mc:Fallback xmlns="">
          <p:sp>
            <p:nvSpPr>
              <p:cNvPr id="5" name="文本框 4"/>
              <p:cNvSpPr txBox="1">
                <a:spLocks noRot="1" noChangeAspect="1" noMove="1" noResize="1" noEditPoints="1" noAdjustHandles="1" noChangeArrowheads="1" noChangeShapeType="1" noTextEdit="1"/>
              </p:cNvSpPr>
              <p:nvPr/>
            </p:nvSpPr>
            <p:spPr>
              <a:xfrm>
                <a:off x="3517167" y="3066664"/>
                <a:ext cx="5151025" cy="1218410"/>
              </a:xfrm>
              <a:prstGeom prst="rect">
                <a:avLst/>
              </a:prstGeom>
              <a:blipFill>
                <a:blip r:embed="rId3" cstate="print"/>
                <a:stretch>
                  <a:fillRect/>
                </a:stretch>
              </a:blipFill>
            </p:spPr>
            <p:txBody>
              <a:bodyPr/>
              <a:lstStyle/>
              <a:p>
                <a:r>
                  <a:rPr lang="zh-CN" altLang="en-US">
                    <a:noFill/>
                  </a:rPr>
                  <a:t> </a:t>
                </a:r>
              </a:p>
            </p:txBody>
          </p:sp>
        </mc:Fallback>
      </mc:AlternateContent>
      <p:sp>
        <p:nvSpPr>
          <p:cNvPr id="8" name="矩形 47"/>
          <p:cNvSpPr>
            <a:spLocks noChangeArrowheads="1"/>
          </p:cNvSpPr>
          <p:nvPr/>
        </p:nvSpPr>
        <p:spPr bwMode="auto">
          <a:xfrm>
            <a:off x="1117312" y="4133380"/>
            <a:ext cx="9950738"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F(x) will have a jump of magnitude </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f(x</a:t>
            </a:r>
            <a:r>
              <a:rPr lang="en-US" altLang="zh-CN" sz="2800" baseline="-250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i</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each possible value</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x</a:t>
            </a:r>
            <a:r>
              <a:rPr lang="en-US" altLang="zh-CN" sz="2800" baseline="-250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i</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of X, and F(x) will be constant between every pair of successive jumps. F(x) and f(x) can be determined from each other.</a:t>
            </a:r>
          </a:p>
        </p:txBody>
      </p:sp>
    </p:spTree>
    <p:extLst>
      <p:ext uri="{BB962C8B-B14F-4D97-AF65-F5344CB8AC3E}">
        <p14:creationId xmlns:p14="http://schemas.microsoft.com/office/powerpoint/2010/main" val="14001305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400"/>
                                        <p:tgtEl>
                                          <p:spTgt spid="8"/>
                                        </p:tgtEl>
                                        <p:attrNameLst>
                                          <p:attrName>ppt_y</p:attrName>
                                        </p:attrNameLst>
                                      </p:cBhvr>
                                      <p:tavLst>
                                        <p:tav tm="0">
                                          <p:val>
                                            <p:strVal val="#ppt_y-#ppt_h*1.125000"/>
                                          </p:val>
                                        </p:tav>
                                        <p:tav tm="100000">
                                          <p:val>
                                            <p:strVal val="#ppt_y"/>
                                          </p:val>
                                        </p:tav>
                                      </p:tavLst>
                                    </p:anim>
                                    <p:animEffect transition="in" filter="wipe(down)">
                                      <p:cBhvr>
                                        <p:cTn id="23"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5"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117310" y="2985644"/>
            <a:ext cx="1008136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random variable X that takes only two values 0 and 1 with P(X = 1) = p has the </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Bernoulli distribution</a:t>
            </a:r>
            <a:r>
              <a:rPr lang="en-US" altLang="zh-CN"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with parameter 0 &lt; p &lt; 1.</a:t>
            </a:r>
          </a:p>
        </p:txBody>
      </p:sp>
      <p:sp>
        <p:nvSpPr>
          <p:cNvPr id="2" name="标题 1"/>
          <p:cNvSpPr>
            <a:spLocks noGrp="1"/>
          </p:cNvSpPr>
          <p:nvPr>
            <p:ph type="title"/>
          </p:nvPr>
        </p:nvSpPr>
        <p:spPr>
          <a:xfrm>
            <a:off x="791167" y="216976"/>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129090" y="2292139"/>
            <a:ext cx="2609414"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2.4.1</a:t>
            </a:r>
          </a:p>
        </p:txBody>
      </p:sp>
      <p:sp>
        <p:nvSpPr>
          <p:cNvPr id="8" name="矩形 47"/>
          <p:cNvSpPr>
            <a:spLocks noChangeArrowheads="1"/>
          </p:cNvSpPr>
          <p:nvPr/>
        </p:nvSpPr>
        <p:spPr bwMode="auto">
          <a:xfrm>
            <a:off x="1129091" y="5080020"/>
            <a:ext cx="9938958"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Bernoulli distribution is also called 0-1 distribution. We denote it as </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X ∼</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B(1,p)</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p>
        </p:txBody>
      </p:sp>
      <p:sp>
        <p:nvSpPr>
          <p:cNvPr id="7" name="矩形 47"/>
          <p:cNvSpPr>
            <a:spLocks noChangeArrowheads="1"/>
          </p:cNvSpPr>
          <p:nvPr/>
        </p:nvSpPr>
        <p:spPr bwMode="auto">
          <a:xfrm>
            <a:off x="1117309" y="1229302"/>
            <a:ext cx="9950739"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 the following, we will introduce some common discrete distributions.</a:t>
            </a:r>
          </a:p>
        </p:txBody>
      </p:sp>
      <p:pic>
        <p:nvPicPr>
          <p:cNvPr id="3" name="图片 2"/>
          <p:cNvPicPr>
            <a:picLocks noChangeAspect="1"/>
          </p:cNvPicPr>
          <p:nvPr/>
        </p:nvPicPr>
        <p:blipFill>
          <a:blip r:embed="rId3" cstate="print"/>
          <a:stretch>
            <a:fillRect/>
          </a:stretch>
        </p:blipFill>
        <p:spPr>
          <a:xfrm>
            <a:off x="463088" y="4370630"/>
            <a:ext cx="11259181" cy="851718"/>
          </a:xfrm>
          <a:prstGeom prst="rect">
            <a:avLst/>
          </a:prstGeom>
        </p:spPr>
      </p:pic>
    </p:spTree>
    <p:extLst>
      <p:ext uri="{BB962C8B-B14F-4D97-AF65-F5344CB8AC3E}">
        <p14:creationId xmlns:p14="http://schemas.microsoft.com/office/powerpoint/2010/main" val="23155138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400"/>
                                        <p:tgtEl>
                                          <p:spTgt spid="7"/>
                                        </p:tgtEl>
                                        <p:attrNameLst>
                                          <p:attrName>ppt_y</p:attrName>
                                        </p:attrNameLst>
                                      </p:cBhvr>
                                      <p:tavLst>
                                        <p:tav tm="0">
                                          <p:val>
                                            <p:strVal val="#ppt_y-#ppt_h*1.125000"/>
                                          </p:val>
                                        </p:tav>
                                        <p:tav tm="100000">
                                          <p:val>
                                            <p:strVal val="#ppt_y"/>
                                          </p:val>
                                        </p:tav>
                                      </p:tavLst>
                                    </p:anim>
                                    <p:animEffect transition="in" filter="wipe(down)">
                                      <p:cBhvr>
                                        <p:cTn id="8" dur="4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400"/>
                                        <p:tgtEl>
                                          <p:spTgt spid="4"/>
                                        </p:tgtEl>
                                        <p:attrNameLst>
                                          <p:attrName>ppt_y</p:attrName>
                                        </p:attrNameLst>
                                      </p:cBhvr>
                                      <p:tavLst>
                                        <p:tav tm="0">
                                          <p:val>
                                            <p:strVal val="#ppt_y-#ppt_h*1.125000"/>
                                          </p:val>
                                        </p:tav>
                                        <p:tav tm="100000">
                                          <p:val>
                                            <p:strVal val="#ppt_y"/>
                                          </p:val>
                                        </p:tav>
                                      </p:tavLst>
                                    </p:anim>
                                    <p:animEffect transition="in" filter="wipe(down)">
                                      <p:cBhvr>
                                        <p:cTn id="14" dur="400"/>
                                        <p:tgtEl>
                                          <p:spTgt spid="4"/>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400"/>
                                        <p:tgtEl>
                                          <p:spTgt spid="27"/>
                                        </p:tgtEl>
                                        <p:attrNameLst>
                                          <p:attrName>ppt_y</p:attrName>
                                        </p:attrNameLst>
                                      </p:cBhvr>
                                      <p:tavLst>
                                        <p:tav tm="0">
                                          <p:val>
                                            <p:strVal val="#ppt_y-#ppt_h*1.125000"/>
                                          </p:val>
                                        </p:tav>
                                        <p:tav tm="100000">
                                          <p:val>
                                            <p:strVal val="#ppt_y"/>
                                          </p:val>
                                        </p:tav>
                                      </p:tavLst>
                                    </p:anim>
                                    <p:animEffect transition="in" filter="wipe(down)">
                                      <p:cBhvr>
                                        <p:cTn id="18" dur="4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randombar(horizontal)">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1"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400"/>
                                        <p:tgtEl>
                                          <p:spTgt spid="8"/>
                                        </p:tgtEl>
                                        <p:attrNameLst>
                                          <p:attrName>ppt_y</p:attrName>
                                        </p:attrNameLst>
                                      </p:cBhvr>
                                      <p:tavLst>
                                        <p:tav tm="0">
                                          <p:val>
                                            <p:strVal val="#ppt_y-#ppt_h*1.125000"/>
                                          </p:val>
                                        </p:tav>
                                        <p:tav tm="100000">
                                          <p:val>
                                            <p:strVal val="#ppt_y"/>
                                          </p:val>
                                        </p:tav>
                                      </p:tavLst>
                                    </p:anim>
                                    <p:animEffect transition="in" filter="wipe(down)">
                                      <p:cBhvr>
                                        <p:cTn id="29"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8"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36400" y="1975110"/>
            <a:ext cx="9501704"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have the Bernoulli distribution with parameter p, find its CDF.</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236400" y="1291171"/>
            <a:ext cx="2343892"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2.4.1</a:t>
            </a:r>
          </a:p>
        </p:txBody>
      </p:sp>
      <p:sp>
        <p:nvSpPr>
          <p:cNvPr id="9" name="矩形 47"/>
          <p:cNvSpPr>
            <a:spLocks noChangeArrowheads="1"/>
          </p:cNvSpPr>
          <p:nvPr/>
        </p:nvSpPr>
        <p:spPr bwMode="auto">
          <a:xfrm>
            <a:off x="1236400" y="2967750"/>
            <a:ext cx="1065380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8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By the properties of CDF,</a:t>
            </a:r>
          </a:p>
        </p:txBody>
      </p:sp>
      <p:pic>
        <p:nvPicPr>
          <p:cNvPr id="5" name="图片 4"/>
          <p:cNvPicPr>
            <a:picLocks noChangeAspect="1"/>
          </p:cNvPicPr>
          <p:nvPr/>
        </p:nvPicPr>
        <p:blipFill>
          <a:blip r:embed="rId3" cstate="print"/>
          <a:stretch>
            <a:fillRect/>
          </a:stretch>
        </p:blipFill>
        <p:spPr>
          <a:xfrm>
            <a:off x="1369750" y="3673601"/>
            <a:ext cx="11655189" cy="488495"/>
          </a:xfrm>
          <a:prstGeom prst="rect">
            <a:avLst/>
          </a:prstGeom>
        </p:spPr>
      </p:pic>
      <p:pic>
        <p:nvPicPr>
          <p:cNvPr id="11" name="图片 10"/>
          <p:cNvPicPr>
            <a:picLocks noChangeAspect="1"/>
          </p:cNvPicPr>
          <p:nvPr/>
        </p:nvPicPr>
        <p:blipFill>
          <a:blip r:embed="rId4" cstate="print"/>
          <a:stretch>
            <a:fillRect/>
          </a:stretch>
        </p:blipFill>
        <p:spPr>
          <a:xfrm>
            <a:off x="957417" y="4280102"/>
            <a:ext cx="10675769" cy="2379195"/>
          </a:xfrm>
          <a:prstGeom prst="rect">
            <a:avLst/>
          </a:prstGeom>
        </p:spPr>
      </p:pic>
    </p:spTree>
    <p:extLst>
      <p:ext uri="{BB962C8B-B14F-4D97-AF65-F5344CB8AC3E}">
        <p14:creationId xmlns:p14="http://schemas.microsoft.com/office/powerpoint/2010/main" val="34593439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400"/>
                                        <p:tgtEl>
                                          <p:spTgt spid="9"/>
                                        </p:tgtEl>
                                        <p:attrNameLst>
                                          <p:attrName>ppt_y</p:attrName>
                                        </p:attrNameLst>
                                      </p:cBhvr>
                                      <p:tavLst>
                                        <p:tav tm="0">
                                          <p:val>
                                            <p:strVal val="#ppt_y-#ppt_h*1.125000"/>
                                          </p:val>
                                        </p:tav>
                                        <p:tav tm="100000">
                                          <p:val>
                                            <p:strVal val="#ppt_y"/>
                                          </p:val>
                                        </p:tav>
                                      </p:tavLst>
                                    </p:anim>
                                    <p:animEffect transition="in" filter="wipe(down)">
                                      <p:cBhvr>
                                        <p:cTn id="18" dur="4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par>
                                <p:cTn id="24" presetID="14" presetClass="entr" presetSubtype="1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67858" y="2184456"/>
            <a:ext cx="1008136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 summary,</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267858" y="1282456"/>
            <a:ext cx="234389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2.4.1</a:t>
            </a:r>
          </a:p>
        </p:txBody>
      </p:sp>
      <p:pic>
        <p:nvPicPr>
          <p:cNvPr id="3" name="图片 2"/>
          <p:cNvPicPr>
            <a:picLocks noChangeAspect="1"/>
          </p:cNvPicPr>
          <p:nvPr/>
        </p:nvPicPr>
        <p:blipFill>
          <a:blip r:embed="rId3" cstate="print"/>
          <a:stretch>
            <a:fillRect/>
          </a:stretch>
        </p:blipFill>
        <p:spPr>
          <a:xfrm>
            <a:off x="3429021" y="1957680"/>
            <a:ext cx="3542743" cy="1092846"/>
          </a:xfrm>
          <a:prstGeom prst="rect">
            <a:avLst/>
          </a:prstGeom>
        </p:spPr>
      </p:pic>
      <p:sp>
        <p:nvSpPr>
          <p:cNvPr id="10" name="矩形 47"/>
          <p:cNvSpPr>
            <a:spLocks noChangeArrowheads="1"/>
          </p:cNvSpPr>
          <p:nvPr/>
        </p:nvSpPr>
        <p:spPr bwMode="auto">
          <a:xfrm>
            <a:off x="6971764" y="2242497"/>
            <a:ext cx="1008136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p>
        </p:txBody>
      </p:sp>
      <p:pic>
        <p:nvPicPr>
          <p:cNvPr id="7" name="图片 6"/>
          <p:cNvPicPr>
            <a:picLocks noChangeAspect="1"/>
          </p:cNvPicPr>
          <p:nvPr/>
        </p:nvPicPr>
        <p:blipFill>
          <a:blip r:embed="rId4" cstate="print"/>
          <a:stretch>
            <a:fillRect/>
          </a:stretch>
        </p:blipFill>
        <p:spPr>
          <a:xfrm>
            <a:off x="3527866" y="3277302"/>
            <a:ext cx="4952124" cy="3273025"/>
          </a:xfrm>
          <a:prstGeom prst="rect">
            <a:avLst/>
          </a:prstGeom>
          <a:ln>
            <a:noFill/>
          </a:ln>
          <a:effectLst>
            <a:softEdge rad="112500"/>
          </a:effectLst>
        </p:spPr>
      </p:pic>
    </p:spTree>
    <p:extLst>
      <p:ext uri="{BB962C8B-B14F-4D97-AF65-F5344CB8AC3E}">
        <p14:creationId xmlns:p14="http://schemas.microsoft.com/office/powerpoint/2010/main" val="17384728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42"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400"/>
                                        <p:tgtEl>
                                          <p:spTgt spid="27"/>
                                        </p:tgtEl>
                                        <p:attrNameLst>
                                          <p:attrName>ppt_y</p:attrName>
                                        </p:attrNameLst>
                                      </p:cBhvr>
                                      <p:tavLst>
                                        <p:tav tm="0">
                                          <p:val>
                                            <p:strVal val="#ppt_y-#ppt_h*1.125000"/>
                                          </p:val>
                                        </p:tav>
                                        <p:tav tm="100000">
                                          <p:val>
                                            <p:strVal val="#ppt_y"/>
                                          </p:val>
                                        </p:tav>
                                      </p:tavLst>
                                    </p:anim>
                                    <p:animEffect transition="in" filter="wipe(down)">
                                      <p:cBhvr>
                                        <p:cTn id="17" dur="400"/>
                                        <p:tgtEl>
                                          <p:spTgt spid="27"/>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400"/>
                                        <p:tgtEl>
                                          <p:spTgt spid="10"/>
                                        </p:tgtEl>
                                        <p:attrNameLst>
                                          <p:attrName>ppt_y</p:attrName>
                                        </p:attrNameLst>
                                      </p:cBhvr>
                                      <p:tavLst>
                                        <p:tav tm="0">
                                          <p:val>
                                            <p:strVal val="#ppt_y-#ppt_h*1.125000"/>
                                          </p:val>
                                        </p:tav>
                                        <p:tav tm="100000">
                                          <p:val>
                                            <p:strVal val="#ppt_y"/>
                                          </p:val>
                                        </p:tav>
                                      </p:tavLst>
                                    </p:anim>
                                    <p:animEffect transition="in" filter="wipe(down)">
                                      <p:cBhvr>
                                        <p:cTn id="21" dur="4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65505" y="1924818"/>
            <a:ext cx="9829364" cy="461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Consider an experiment that consists of observing n independent repetitions (trials) with only two possible results for each trial. For convenience, call the two possible results “success” and “failure”. Let p be the probability of success on each trial. The number X of successes will follow</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Binomial distribution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with parameters n and p, denoted by </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X ∼ B(</a:t>
            </a:r>
            <a:r>
              <a:rPr lang="en-US" altLang="zh-CN" sz="2800" b="1" dirty="0" err="1">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n,p</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or </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Binomial(</a:t>
            </a:r>
            <a:r>
              <a:rPr lang="en-US" altLang="zh-CN" sz="2800" b="1" dirty="0" err="1">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n,p</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066576" y="1313686"/>
            <a:ext cx="5088049" cy="584767"/>
          </a:xfrm>
          <a:prstGeom prst="rect">
            <a:avLst/>
          </a:prstGeom>
        </p:spPr>
        <p:txBody>
          <a:bodyPr wrap="square" lIns="91431" tIns="45716" rIns="91431" bIns="45716">
            <a:spAutoFit/>
          </a:bodyPr>
          <a:lstStyle/>
          <a:p>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2.4.2</a:t>
            </a:r>
          </a:p>
        </p:txBody>
      </p:sp>
    </p:spTree>
    <p:extLst>
      <p:ext uri="{BB962C8B-B14F-4D97-AF65-F5344CB8AC3E}">
        <p14:creationId xmlns:p14="http://schemas.microsoft.com/office/powerpoint/2010/main" val="1105749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randombar(horizontal)">
                                      <p:cBhvr>
                                        <p:cTn id="1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35026" y="2093591"/>
            <a:ext cx="1008136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X ∼ B(</a:t>
            </a:r>
            <a:r>
              <a:rPr lang="en-US" altLang="zh-CN" sz="2800" b="1" dirty="0" err="1">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n,p</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PF of X will be as follows:</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335025" y="1497509"/>
            <a:ext cx="2484700"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2.4.1</a:t>
            </a:r>
          </a:p>
        </p:txBody>
      </p:sp>
      <p:pic>
        <p:nvPicPr>
          <p:cNvPr id="3" name="图片 2"/>
          <p:cNvPicPr>
            <a:picLocks noChangeAspect="1"/>
          </p:cNvPicPr>
          <p:nvPr/>
        </p:nvPicPr>
        <p:blipFill>
          <a:blip r:embed="rId3" cstate="print"/>
          <a:stretch>
            <a:fillRect/>
          </a:stretch>
        </p:blipFill>
        <p:spPr>
          <a:xfrm>
            <a:off x="2881099" y="2752601"/>
            <a:ext cx="6989217" cy="317138"/>
          </a:xfrm>
          <a:prstGeom prst="rect">
            <a:avLst/>
          </a:prstGeom>
        </p:spPr>
      </p:pic>
      <p:sp>
        <p:nvSpPr>
          <p:cNvPr id="6" name="矩形 47"/>
          <p:cNvSpPr>
            <a:spLocks noChangeArrowheads="1"/>
          </p:cNvSpPr>
          <p:nvPr/>
        </p:nvSpPr>
        <p:spPr bwMode="auto">
          <a:xfrm>
            <a:off x="1337835" y="3212885"/>
            <a:ext cx="1008136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binomial distribution is the sum of n independent Bernoulli random variables with same parameter p.</a:t>
            </a:r>
          </a:p>
        </p:txBody>
      </p:sp>
      <p:pic>
        <p:nvPicPr>
          <p:cNvPr id="5" name="图片 4"/>
          <p:cNvPicPr>
            <a:picLocks noChangeAspect="1"/>
          </p:cNvPicPr>
          <p:nvPr/>
        </p:nvPicPr>
        <p:blipFill rotWithShape="1">
          <a:blip r:embed="rId4" cstate="print"/>
          <a:srcRect l="12203" t="-18072"/>
          <a:stretch/>
        </p:blipFill>
        <p:spPr>
          <a:xfrm>
            <a:off x="2881099" y="4232610"/>
            <a:ext cx="2887029" cy="368517"/>
          </a:xfrm>
          <a:prstGeom prst="rect">
            <a:avLst/>
          </a:prstGeom>
        </p:spPr>
      </p:pic>
      <p:sp>
        <p:nvSpPr>
          <p:cNvPr id="8" name="矩形 47"/>
          <p:cNvSpPr>
            <a:spLocks noChangeArrowheads="1"/>
          </p:cNvSpPr>
          <p:nvPr/>
        </p:nvSpPr>
        <p:spPr bwMode="auto">
          <a:xfrm>
            <a:off x="5341358" y="4165845"/>
            <a:ext cx="1008136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4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X</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∼B(1,p).</a:t>
            </a:r>
          </a:p>
        </p:txBody>
      </p:sp>
      <p:sp>
        <p:nvSpPr>
          <p:cNvPr id="9" name="矩形 47"/>
          <p:cNvSpPr>
            <a:spLocks noChangeArrowheads="1"/>
          </p:cNvSpPr>
          <p:nvPr/>
        </p:nvSpPr>
        <p:spPr bwMode="auto">
          <a:xfrm>
            <a:off x="7151317" y="4154829"/>
            <a:ext cx="1008136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endParaRPr>
          </a:p>
        </p:txBody>
      </p:sp>
      <p:sp>
        <p:nvSpPr>
          <p:cNvPr id="12" name="矩形 47"/>
          <p:cNvSpPr>
            <a:spLocks noChangeArrowheads="1"/>
          </p:cNvSpPr>
          <p:nvPr/>
        </p:nvSpPr>
        <p:spPr bwMode="auto">
          <a:xfrm>
            <a:off x="1335025" y="4833497"/>
            <a:ext cx="9817470" cy="120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b="1" dirty="0">
                <a:solidFill>
                  <a:schemeClr val="tx2"/>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not every sum of Bernoulli random variables has a binomial distribution. The Bernoulli random variables must be mutually independent, and they must all have the same parameter.</a:t>
            </a:r>
          </a:p>
        </p:txBody>
      </p:sp>
    </p:spTree>
    <p:extLst>
      <p:ext uri="{BB962C8B-B14F-4D97-AF65-F5344CB8AC3E}">
        <p14:creationId xmlns:p14="http://schemas.microsoft.com/office/powerpoint/2010/main" val="14833646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400"/>
                                        <p:tgtEl>
                                          <p:spTgt spid="6"/>
                                        </p:tgtEl>
                                        <p:attrNameLst>
                                          <p:attrName>ppt_y</p:attrName>
                                        </p:attrNameLst>
                                      </p:cBhvr>
                                      <p:tavLst>
                                        <p:tav tm="0">
                                          <p:val>
                                            <p:strVal val="#ppt_y-#ppt_h*1.125000"/>
                                          </p:val>
                                        </p:tav>
                                        <p:tav tm="100000">
                                          <p:val>
                                            <p:strVal val="#ppt_y"/>
                                          </p:val>
                                        </p:tav>
                                      </p:tavLst>
                                    </p:anim>
                                    <p:animEffect transition="in" filter="wipe(down)">
                                      <p:cBhvr>
                                        <p:cTn id="26" dur="400"/>
                                        <p:tgtEl>
                                          <p:spTgt spid="6"/>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400"/>
                                        <p:tgtEl>
                                          <p:spTgt spid="8"/>
                                        </p:tgtEl>
                                        <p:attrNameLst>
                                          <p:attrName>ppt_y</p:attrName>
                                        </p:attrNameLst>
                                      </p:cBhvr>
                                      <p:tavLst>
                                        <p:tav tm="0">
                                          <p:val>
                                            <p:strVal val="#ppt_y-#ppt_h*1.125000"/>
                                          </p:val>
                                        </p:tav>
                                        <p:tav tm="100000">
                                          <p:val>
                                            <p:strVal val="#ppt_y"/>
                                          </p:val>
                                        </p:tav>
                                      </p:tavLst>
                                    </p:anim>
                                    <p:animEffect transition="in" filter="wipe(down)">
                                      <p:cBhvr>
                                        <p:cTn id="30" dur="400"/>
                                        <p:tgtEl>
                                          <p:spTgt spid="8"/>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400"/>
                                        <p:tgtEl>
                                          <p:spTgt spid="9"/>
                                        </p:tgtEl>
                                        <p:attrNameLst>
                                          <p:attrName>ppt_y</p:attrName>
                                        </p:attrNameLst>
                                      </p:cBhvr>
                                      <p:tavLst>
                                        <p:tav tm="0">
                                          <p:val>
                                            <p:strVal val="#ppt_y-#ppt_h*1.125000"/>
                                          </p:val>
                                        </p:tav>
                                        <p:tav tm="100000">
                                          <p:val>
                                            <p:strVal val="#ppt_y"/>
                                          </p:val>
                                        </p:tav>
                                      </p:tavLst>
                                    </p:anim>
                                    <p:animEffect transition="in" filter="wipe(down)">
                                      <p:cBhvr>
                                        <p:cTn id="34" dur="4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1"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400"/>
                                        <p:tgtEl>
                                          <p:spTgt spid="12"/>
                                        </p:tgtEl>
                                        <p:attrNameLst>
                                          <p:attrName>ppt_y</p:attrName>
                                        </p:attrNameLst>
                                      </p:cBhvr>
                                      <p:tavLst>
                                        <p:tav tm="0">
                                          <p:val>
                                            <p:strVal val="#ppt_y-#ppt_h*1.125000"/>
                                          </p:val>
                                        </p:tav>
                                        <p:tav tm="100000">
                                          <p:val>
                                            <p:strVal val="#ppt_y"/>
                                          </p:val>
                                        </p:tav>
                                      </p:tavLst>
                                    </p:anim>
                                    <p:animEffect transition="in" filter="wipe(down)">
                                      <p:cBhvr>
                                        <p:cTn id="40"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6" grpId="0"/>
      <p:bldP spid="8" grpId="0"/>
      <p:bldP spid="9"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43586" y="1675579"/>
            <a:ext cx="10081365" cy="397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PF of X can be understood as follows: we want exactly x successes </a:t>
            </a:r>
            <a:r>
              <a:rPr lang="en-US" altLang="zh-CN" sz="2800" dirty="0">
                <a:solidFill>
                  <a:schemeClr val="accent5">
                    <a:lumMod val="7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err="1">
                <a:solidFill>
                  <a:schemeClr val="accent5">
                    <a:lumMod val="75000"/>
                  </a:schemeClr>
                </a:solidFill>
                <a:latin typeface="Cambria Math" panose="02040503050406030204" pitchFamily="18" charset="0"/>
                <a:ea typeface="Cambria Math" panose="02040503050406030204" pitchFamily="18" charset="0"/>
                <a:cs typeface="+mn-ea"/>
                <a:sym typeface="微软雅黑" pitchFamily="34" charset="-122"/>
              </a:rPr>
              <a:t>p</a:t>
            </a:r>
            <a:r>
              <a:rPr lang="en-US" altLang="zh-CN" sz="2800" baseline="30000" dirty="0" err="1">
                <a:solidFill>
                  <a:schemeClr val="accent5">
                    <a:lumMod val="7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dirty="0">
                <a:solidFill>
                  <a:schemeClr val="accent5">
                    <a:lumMod val="7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and n−x failures </a:t>
            </a:r>
            <a:r>
              <a:rPr lang="en-US" altLang="zh-CN" sz="2800" dirty="0">
                <a:solidFill>
                  <a:schemeClr val="accent5">
                    <a:lumMod val="75000"/>
                  </a:schemeClr>
                </a:solidFill>
                <a:latin typeface="Cambria Math" panose="02040503050406030204" pitchFamily="18" charset="0"/>
                <a:ea typeface="Cambria Math" panose="02040503050406030204" pitchFamily="18" charset="0"/>
                <a:cs typeface="+mn-ea"/>
                <a:sym typeface="微软雅黑" pitchFamily="34" charset="-122"/>
              </a:rPr>
              <a:t>(1−p)</a:t>
            </a:r>
            <a:r>
              <a:rPr lang="en-US" altLang="zh-CN" sz="2800" baseline="30000" dirty="0">
                <a:solidFill>
                  <a:schemeClr val="accent5">
                    <a:lumMod val="75000"/>
                  </a:schemeClr>
                </a:solidFill>
                <a:latin typeface="Cambria Math" panose="02040503050406030204" pitchFamily="18" charset="0"/>
                <a:ea typeface="Cambria Math" panose="02040503050406030204" pitchFamily="18" charset="0"/>
                <a:cs typeface="+mn-ea"/>
                <a:sym typeface="微软雅黑" pitchFamily="34" charset="-122"/>
              </a:rPr>
              <a:t>n−x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Moreover, the </a:t>
            </a:r>
            <a:r>
              <a:rPr lang="en-US" altLang="zh-CN" sz="2800" dirty="0">
                <a:solidFill>
                  <a:schemeClr val="accent5">
                    <a:lumMod val="7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successes can occur anywhere among the </a:t>
            </a:r>
            <a:r>
              <a:rPr lang="en-US" altLang="zh-CN" sz="2800" dirty="0">
                <a:solidFill>
                  <a:schemeClr val="accent5">
                    <a:lumMod val="7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trials, and there are different ways of distributing </a:t>
            </a:r>
            <a:r>
              <a:rPr lang="en-US" altLang="zh-CN" sz="2800" dirty="0">
                <a:solidFill>
                  <a:schemeClr val="accent5">
                    <a:lumMod val="7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successes in a sequence of </a:t>
            </a:r>
            <a:r>
              <a:rPr lang="en-US" altLang="zh-CN" sz="2800" dirty="0">
                <a:solidFill>
                  <a:schemeClr val="accent5">
                    <a:lumMod val="7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trials.</a:t>
            </a: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a:t>
            </a:r>
            <a:r>
              <a:rPr lang="en-US" altLang="zh-CN" sz="2800" dirty="0">
                <a:solidFill>
                  <a:schemeClr val="accent5">
                    <a:lumMod val="75000"/>
                  </a:schemeClr>
                </a:solidFill>
                <a:latin typeface="Cambria Math" panose="02040503050406030204" pitchFamily="18" charset="0"/>
                <a:ea typeface="Cambria Math" panose="02040503050406030204" pitchFamily="18" charset="0"/>
                <a:cs typeface="+mn-ea"/>
                <a:sym typeface="微软雅黑" pitchFamily="34" charset="-122"/>
              </a:rPr>
              <a:t>n = 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Binomial distribution reduces to the Bernoulli distribution.</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pic>
        <p:nvPicPr>
          <p:cNvPr id="5" name="图片 4"/>
          <p:cNvPicPr>
            <a:picLocks noChangeAspect="1"/>
          </p:cNvPicPr>
          <p:nvPr/>
        </p:nvPicPr>
        <p:blipFill>
          <a:blip r:embed="rId3" cstate="print"/>
          <a:stretch>
            <a:fillRect/>
          </a:stretch>
        </p:blipFill>
        <p:spPr>
          <a:xfrm>
            <a:off x="11050790" y="3274416"/>
            <a:ext cx="274161" cy="291744"/>
          </a:xfrm>
          <a:prstGeom prst="rect">
            <a:avLst/>
          </a:prstGeom>
        </p:spPr>
      </p:pic>
    </p:spTree>
    <p:extLst>
      <p:ext uri="{BB962C8B-B14F-4D97-AF65-F5344CB8AC3E}">
        <p14:creationId xmlns:p14="http://schemas.microsoft.com/office/powerpoint/2010/main" val="11489961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35026" y="2093591"/>
            <a:ext cx="10081365" cy="26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 ∼ B(</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n,p</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(n + 1)p is an integer, the </a:t>
            </a:r>
            <a:r>
              <a:rPr lang="en-US" altLang="zh-CN" sz="2800" dirty="0">
                <a:solidFill>
                  <a:schemeClr val="accent5">
                    <a:lumMod val="75000"/>
                  </a:schemeClr>
                </a:solidFill>
                <a:latin typeface="Cambria Math" panose="02040503050406030204" pitchFamily="18" charset="0"/>
                <a:ea typeface="Cambria Math" panose="02040503050406030204" pitchFamily="18" charset="0"/>
                <a:cs typeface="+mn-ea"/>
                <a:sym typeface="微软雅黑" pitchFamily="34" charset="-122"/>
              </a:rPr>
              <a:t>most likely number</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of X is </a:t>
            </a:r>
            <a:r>
              <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rPr>
              <a:t>k</a:t>
            </a:r>
            <a:r>
              <a:rPr lang="en-US" altLang="zh-CN" sz="2800"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0</a:t>
            </a:r>
            <a:r>
              <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rPr>
              <a:t> = (n + 1)p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or</a:t>
            </a:r>
            <a:r>
              <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rPr>
              <a:t> (n + 1)p − 1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otherwise the most likely number of X is </a:t>
            </a:r>
            <a:r>
              <a:rPr lang="en-US" altLang="zh-CN" sz="2800" dirty="0">
                <a:solidFill>
                  <a:srgbClr val="C00000"/>
                </a:solidFill>
                <a:latin typeface="Cambria Math" panose="02040503050406030204" pitchFamily="18" charset="0"/>
                <a:ea typeface="Cambria Math" panose="02040503050406030204" pitchFamily="18" charset="0"/>
                <a:cs typeface="+mn-ea"/>
                <a:sym typeface="微软雅黑" pitchFamily="34" charset="-122"/>
              </a:rPr>
              <a:t>[(n+1)p]</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greatest integer less than (n+1)p. The </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least likely number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of X is 0 or n.</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335026" y="1508824"/>
            <a:ext cx="243603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2.4.1</a:t>
            </a:r>
          </a:p>
        </p:txBody>
      </p:sp>
    </p:spTree>
    <p:extLst>
      <p:ext uri="{BB962C8B-B14F-4D97-AF65-F5344CB8AC3E}">
        <p14:creationId xmlns:p14="http://schemas.microsoft.com/office/powerpoint/2010/main" val="15832976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randombar(horizontal)">
                                      <p:cBhvr>
                                        <p:cTn id="1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178271" y="1822970"/>
            <a:ext cx="10356231"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Consider the ratio of two </a:t>
            </a:r>
            <a:r>
              <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rPr>
              <a:t>consecutive</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probabilities, for k = 1,2,··· ,n,</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178271" y="1299758"/>
            <a:ext cx="928185" cy="523212"/>
          </a:xfrm>
          <a:prstGeom prst="rect">
            <a:avLst/>
          </a:prstGeom>
        </p:spPr>
        <p:txBody>
          <a:bodyPr wrap="none" lIns="91431" tIns="45716" rIns="91431" bIns="45716">
            <a:spAutoFit/>
          </a:bodyPr>
          <a:lstStyle/>
          <a:p>
            <a:pPr algn="ctr"/>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Proof</a:t>
            </a:r>
          </a:p>
        </p:txBody>
      </p:sp>
      <p:pic>
        <p:nvPicPr>
          <p:cNvPr id="3" name="图片 2"/>
          <p:cNvPicPr>
            <a:picLocks noChangeAspect="1"/>
          </p:cNvPicPr>
          <p:nvPr/>
        </p:nvPicPr>
        <p:blipFill>
          <a:blip r:embed="rId3" cstate="print"/>
          <a:stretch>
            <a:fillRect/>
          </a:stretch>
        </p:blipFill>
        <p:spPr>
          <a:xfrm>
            <a:off x="3456576" y="2393359"/>
            <a:ext cx="4416184" cy="2248240"/>
          </a:xfrm>
          <a:prstGeom prst="rect">
            <a:avLst/>
          </a:prstGeom>
        </p:spPr>
      </p:pic>
      <mc:AlternateContent xmlns:mc="http://schemas.openxmlformats.org/markup-compatibility/2006" xmlns:a14="http://schemas.microsoft.com/office/drawing/2010/main">
        <mc:Choice Requires="a14">
          <p:sp>
            <p:nvSpPr>
              <p:cNvPr id="6" name="矩形 47"/>
              <p:cNvSpPr>
                <a:spLocks noChangeArrowheads="1"/>
              </p:cNvSpPr>
              <p:nvPr/>
            </p:nvSpPr>
            <p:spPr bwMode="auto">
              <a:xfrm>
                <a:off x="1178271" y="4702364"/>
                <a:ext cx="10382355" cy="178868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so f(k) ≥ f(k − 1) if and only if k ≤ (n + 1)p. f(k) is increasing until it reaches a maximum value at the point when k reaches the largest integer less than or equal to (n+1)p, and then decreases. In the case that (n+1)p is an integer, if k</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(n + 1)p, we get </a:t>
                </a:r>
                <a14:m>
                  <m:oMath xmlns:m="http://schemas.openxmlformats.org/officeDocument/2006/math">
                    <m:f>
                      <m:fPr>
                        <m:ctrlPr>
                          <a:rPr lang="en-US" altLang="zh-CN" sz="24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e>
                          <m: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um>
                      <m:den>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𝑘</m:t>
                            </m:r>
                          </m:e>
                          <m:sub>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sub>
                        </m:sSub>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den>
                    </m:f>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oMath>
                </a14:m>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both (n + 1)p and (n + 1)p − 1 are </a:t>
                </a:r>
                <a:r>
                  <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rPr>
                  <a:t>maxima</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6" name="矩形 47"/>
              <p:cNvSpPr>
                <a:spLocks noRot="1" noChangeAspect="1" noMove="1" noResize="1" noEditPoints="1" noAdjustHandles="1" noChangeArrowheads="1" noChangeShapeType="1" noTextEdit="1"/>
              </p:cNvSpPr>
              <p:nvPr/>
            </p:nvSpPr>
            <p:spPr bwMode="auto">
              <a:xfrm>
                <a:off x="1178271" y="4702364"/>
                <a:ext cx="10382355" cy="1788687"/>
              </a:xfrm>
              <a:prstGeom prst="rect">
                <a:avLst/>
              </a:prstGeom>
              <a:blipFill>
                <a:blip r:embed="rId4" cstate="print"/>
                <a:stretch>
                  <a:fillRect l="-881" t="-2721" r="-1468"/>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0733559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400"/>
                                        <p:tgtEl>
                                          <p:spTgt spid="6"/>
                                        </p:tgtEl>
                                        <p:attrNameLst>
                                          <p:attrName>ppt_y</p:attrName>
                                        </p:attrNameLst>
                                      </p:cBhvr>
                                      <p:tavLst>
                                        <p:tav tm="0">
                                          <p:val>
                                            <p:strVal val="#ppt_y-#ppt_h*1.125000"/>
                                          </p:val>
                                        </p:tav>
                                        <p:tav tm="100000">
                                          <p:val>
                                            <p:strVal val="#ppt_y"/>
                                          </p:val>
                                        </p:tav>
                                      </p:tavLst>
                                    </p:anim>
                                    <p:animEffect transition="in" filter="wipe(down)">
                                      <p:cBhvr>
                                        <p:cTn id="23"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098733" y="1406681"/>
            <a:ext cx="1544699"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a:t>
            </a:r>
          </a:p>
        </p:txBody>
      </p:sp>
      <p:sp>
        <p:nvSpPr>
          <p:cNvPr id="27" name="矩形 47"/>
          <p:cNvSpPr>
            <a:spLocks noChangeArrowheads="1"/>
          </p:cNvSpPr>
          <p:nvPr/>
        </p:nvSpPr>
        <p:spPr bwMode="auto">
          <a:xfrm>
            <a:off x="1098733" y="1961821"/>
            <a:ext cx="10453930"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S be the sample space for an experiment. If for any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ω∈</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 there exists a unique real number X(</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ω)∈ℝ,</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the real-valued function X is called a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random variable</a:t>
            </a:r>
            <a:r>
              <a:rPr lang="zh-CN" altLang="en-US"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endParaRPr lang="zh-CN" altLang="en-US"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2" y="381545"/>
            <a:ext cx="5902458" cy="810454"/>
          </a:xfrm>
        </p:spPr>
        <p:txBody>
          <a:bodyPr/>
          <a:lstStyle/>
          <a:p>
            <a:r>
              <a:rPr lang="en-US" altLang="zh-CN" sz="2400" dirty="0">
                <a:solidFill>
                  <a:schemeClr val="tx2"/>
                </a:solidFill>
                <a:latin typeface="+mj-ea"/>
                <a:cs typeface="+mn-ea"/>
              </a:rPr>
              <a:t>2.1	Random Variables</a:t>
            </a:r>
          </a:p>
        </p:txBody>
      </p:sp>
      <p:sp>
        <p:nvSpPr>
          <p:cNvPr id="14" name="矩形 13"/>
          <p:cNvSpPr/>
          <p:nvPr/>
        </p:nvSpPr>
        <p:spPr>
          <a:xfrm>
            <a:off x="1098733" y="3561489"/>
            <a:ext cx="1968662"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Remark 2.1.1</a:t>
            </a:r>
          </a:p>
        </p:txBody>
      </p:sp>
      <p:sp>
        <p:nvSpPr>
          <p:cNvPr id="15" name="矩形 47"/>
          <p:cNvSpPr>
            <a:spLocks noChangeArrowheads="1"/>
          </p:cNvSpPr>
          <p:nvPr/>
        </p:nvSpPr>
        <p:spPr bwMode="auto">
          <a:xfrm>
            <a:off x="1028869" y="4116630"/>
            <a:ext cx="10593658"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514350" indent="-514350">
              <a:spcBef>
                <a:spcPct val="0"/>
              </a:spcBef>
              <a:buAutoNum type="arabicParenBoth"/>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Random variables are usually denoted by capital letters X, Y, Z, ··· or little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greek</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letters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ξ,</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η,</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ζ,</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marL="514350" indent="-514350">
              <a:spcBef>
                <a:spcPct val="0"/>
              </a:spcBef>
              <a:buAutoNum type="arabicParenBoth"/>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range of the values are known but the specific value cannot be predicted with certainty before the experiment is run</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Tree>
    <p:extLst>
      <p:ext uri="{BB962C8B-B14F-4D97-AF65-F5344CB8AC3E}">
        <p14:creationId xmlns:p14="http://schemas.microsoft.com/office/powerpoint/2010/main" val="9523050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400"/>
                                        <p:tgtEl>
                                          <p:spTgt spid="26"/>
                                        </p:tgtEl>
                                        <p:attrNameLst>
                                          <p:attrName>ppt_y</p:attrName>
                                        </p:attrNameLst>
                                      </p:cBhvr>
                                      <p:tavLst>
                                        <p:tav tm="0">
                                          <p:val>
                                            <p:strVal val="#ppt_y-#ppt_h*1.125000"/>
                                          </p:val>
                                        </p:tav>
                                        <p:tav tm="100000">
                                          <p:val>
                                            <p:strVal val="#ppt_y"/>
                                          </p:val>
                                        </p:tav>
                                      </p:tavLst>
                                    </p:anim>
                                    <p:animEffect transition="in" filter="wipe(down)">
                                      <p:cBhvr>
                                        <p:cTn id="8" dur="400"/>
                                        <p:tgtEl>
                                          <p:spTgt spid="2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400"/>
                                        <p:tgtEl>
                                          <p:spTgt spid="14"/>
                                        </p:tgtEl>
                                        <p:attrNameLst>
                                          <p:attrName>ppt_y</p:attrName>
                                        </p:attrNameLst>
                                      </p:cBhvr>
                                      <p:tavLst>
                                        <p:tav tm="0">
                                          <p:val>
                                            <p:strVal val="#ppt_y-#ppt_h*1.125000"/>
                                          </p:val>
                                        </p:tav>
                                        <p:tav tm="100000">
                                          <p:val>
                                            <p:strVal val="#ppt_y"/>
                                          </p:val>
                                        </p:tav>
                                      </p:tavLst>
                                    </p:anim>
                                    <p:animEffect transition="in" filter="wipe(down)">
                                      <p:cBhvr>
                                        <p:cTn id="18" dur="400"/>
                                        <p:tgtEl>
                                          <p:spTgt spid="14"/>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400"/>
                                        <p:tgtEl>
                                          <p:spTgt spid="15"/>
                                        </p:tgtEl>
                                        <p:attrNameLst>
                                          <p:attrName>ppt_y</p:attrName>
                                        </p:attrNameLst>
                                      </p:cBhvr>
                                      <p:tavLst>
                                        <p:tav tm="0">
                                          <p:val>
                                            <p:strVal val="#ppt_y-#ppt_h*1.125000"/>
                                          </p:val>
                                        </p:tav>
                                        <p:tav tm="100000">
                                          <p:val>
                                            <p:strVal val="#ppt_y"/>
                                          </p:val>
                                        </p:tav>
                                      </p:tavLst>
                                    </p:anim>
                                    <p:animEffect transition="in" filter="wipe(down)">
                                      <p:cBhvr>
                                        <p:cTn id="22"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426467" y="1841691"/>
            <a:ext cx="10081365" cy="332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 f(k) is increasing and then decreasing, the </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least likely number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of X is either 0 or n.</a:t>
            </a: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is </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0</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p &gt; 0.5 </a:t>
            </a: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is </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p &lt; 0.5</a:t>
            </a: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p = 0.5, then both are </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equally likely</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Tree>
    <p:extLst>
      <p:ext uri="{BB962C8B-B14F-4D97-AF65-F5344CB8AC3E}">
        <p14:creationId xmlns:p14="http://schemas.microsoft.com/office/powerpoint/2010/main" val="38619206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35026" y="1825194"/>
            <a:ext cx="10081365" cy="19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the probability that John will hit a target on any shot is 0.7. He shoots 10 times, find:</a:t>
            </a:r>
          </a:p>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	the probability that he hits the target exactly three times.</a:t>
            </a:r>
          </a:p>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the probability that he hits the target at least three times.</a:t>
            </a:r>
          </a:p>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(3)	the most likely times he hits the target.</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335026" y="1301982"/>
            <a:ext cx="2072985"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2.4.2</a:t>
            </a:r>
          </a:p>
        </p:txBody>
      </p:sp>
      <p:sp>
        <p:nvSpPr>
          <p:cNvPr id="3" name="矩形 2"/>
          <p:cNvSpPr/>
          <p:nvPr/>
        </p:nvSpPr>
        <p:spPr>
          <a:xfrm>
            <a:off x="1335026" y="3810336"/>
            <a:ext cx="8995539" cy="892552"/>
          </a:xfrm>
          <a:prstGeom prst="rect">
            <a:avLst/>
          </a:prstGeom>
        </p:spPr>
        <p:txBody>
          <a:bodyPr wrap="none">
            <a:spAutoFit/>
          </a:bodyPr>
          <a:lstStyle/>
          <a:p>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4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4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be the times he hits the target, then X ∼ B(10,0.7).</a:t>
            </a:r>
          </a:p>
          <a:p>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p:pic>
        <p:nvPicPr>
          <p:cNvPr id="8" name="图片 7"/>
          <p:cNvPicPr>
            <a:picLocks noChangeAspect="1"/>
          </p:cNvPicPr>
          <p:nvPr/>
        </p:nvPicPr>
        <p:blipFill>
          <a:blip r:embed="rId3" cstate="print"/>
          <a:stretch>
            <a:fillRect/>
          </a:stretch>
        </p:blipFill>
        <p:spPr>
          <a:xfrm>
            <a:off x="1478677" y="4386519"/>
            <a:ext cx="3769286" cy="276283"/>
          </a:xfrm>
          <a:prstGeom prst="rect">
            <a:avLst/>
          </a:prstGeom>
        </p:spPr>
      </p:pic>
      <p:pic>
        <p:nvPicPr>
          <p:cNvPr id="9" name="图片 8"/>
          <p:cNvPicPr>
            <a:picLocks noChangeAspect="1"/>
          </p:cNvPicPr>
          <p:nvPr/>
        </p:nvPicPr>
        <p:blipFill>
          <a:blip r:embed="rId4" cstate="print"/>
          <a:stretch>
            <a:fillRect/>
          </a:stretch>
        </p:blipFill>
        <p:spPr>
          <a:xfrm>
            <a:off x="1478677" y="4756581"/>
            <a:ext cx="8069357" cy="2216255"/>
          </a:xfrm>
          <a:prstGeom prst="rect">
            <a:avLst/>
          </a:prstGeom>
        </p:spPr>
      </p:pic>
    </p:spTree>
    <p:extLst>
      <p:ext uri="{BB962C8B-B14F-4D97-AF65-F5344CB8AC3E}">
        <p14:creationId xmlns:p14="http://schemas.microsoft.com/office/powerpoint/2010/main" val="24298097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3" name="矩形 2"/>
          <p:cNvSpPr/>
          <p:nvPr/>
        </p:nvSpPr>
        <p:spPr>
          <a:xfrm>
            <a:off x="1335025" y="1450431"/>
            <a:ext cx="8788689" cy="1131785"/>
          </a:xfrm>
          <a:prstGeom prst="rect">
            <a:avLst/>
          </a:prstGeom>
        </p:spPr>
        <p:txBody>
          <a:bodyPr wrap="square">
            <a:spAutoFit/>
          </a:bodyPr>
          <a:lstStyle/>
          <a:p>
            <a:pPr>
              <a:lnSpc>
                <a:spcPct val="150000"/>
              </a:lnSpc>
            </a:pPr>
            <a:r>
              <a:rPr lang="en-US" altLang="zh-CN" sz="2400" b="1" i="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Solution</a:t>
            </a:r>
            <a:r>
              <a:rPr lang="en-US" altLang="zh-CN" sz="24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a:t>
            </a:r>
            <a:r>
              <a:rPr lang="en-US" altLang="zh-CN" sz="2400" b="1" dirty="0">
                <a:solidFill>
                  <a:schemeClr val="bg2">
                    <a:lumMod val="50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(3) Since (n + 1)p = 11 × 0.7 = 7.7, k0 = [7.7] = 7. The most likely times he hits the target is 7. </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p:pic>
        <p:nvPicPr>
          <p:cNvPr id="6" name="图片 5"/>
          <p:cNvPicPr>
            <a:picLocks noChangeAspect="1"/>
          </p:cNvPicPr>
          <p:nvPr/>
        </p:nvPicPr>
        <p:blipFill>
          <a:blip r:embed="rId3" cstate="print"/>
          <a:stretch>
            <a:fillRect/>
          </a:stretch>
        </p:blipFill>
        <p:spPr>
          <a:xfrm>
            <a:off x="3753832" y="2625632"/>
            <a:ext cx="4118928" cy="3942905"/>
          </a:xfrm>
          <a:prstGeom prst="rect">
            <a:avLst/>
          </a:prstGeom>
        </p:spPr>
      </p:pic>
    </p:spTree>
    <p:extLst>
      <p:ext uri="{BB962C8B-B14F-4D97-AF65-F5344CB8AC3E}">
        <p14:creationId xmlns:p14="http://schemas.microsoft.com/office/powerpoint/2010/main" val="17844672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17460" y="1884585"/>
            <a:ext cx="10330106"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random variable X has the </a:t>
            </a:r>
            <a:r>
              <a:rPr lang="en-US" altLang="zh-CN" sz="24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Poisson distribution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with parameter λ &gt; 0, denoted as </a:t>
            </a:r>
            <a:r>
              <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rPr>
              <a:t>X ∼ P(λ) or Poisson(λ)</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the probability function of X is as follows:</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217460" y="1361373"/>
            <a:ext cx="230612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2.4.3</a:t>
            </a:r>
          </a:p>
        </p:txBody>
      </p:sp>
      <p:pic>
        <p:nvPicPr>
          <p:cNvPr id="3" name="图片 2"/>
          <p:cNvPicPr>
            <a:picLocks noChangeAspect="1"/>
          </p:cNvPicPr>
          <p:nvPr/>
        </p:nvPicPr>
        <p:blipFill>
          <a:blip r:embed="rId3" cstate="print"/>
          <a:stretch>
            <a:fillRect/>
          </a:stretch>
        </p:blipFill>
        <p:spPr>
          <a:xfrm>
            <a:off x="3659944" y="2935666"/>
            <a:ext cx="5445138" cy="606240"/>
          </a:xfrm>
          <a:prstGeom prst="rect">
            <a:avLst/>
          </a:prstGeom>
        </p:spPr>
      </p:pic>
      <p:sp>
        <p:nvSpPr>
          <p:cNvPr id="6" name="矩形 47"/>
          <p:cNvSpPr>
            <a:spLocks noChangeArrowheads="1"/>
          </p:cNvSpPr>
          <p:nvPr/>
        </p:nvSpPr>
        <p:spPr bwMode="auto">
          <a:xfrm>
            <a:off x="1217460" y="3724681"/>
            <a:ext cx="10591363" cy="26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Many phenomena in the life and social sciences can be modeled using the </a:t>
            </a:r>
            <a:r>
              <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rPr>
              <a:t>Poisson distribution</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It is useful in counting the number of occurrences in a given unit of measurement. Examples include arrivals of customers entering a bank on a given day, arrivals of calls at a switchboard in a day, the number of misprints per page of a book, and so forth. </a:t>
            </a:r>
          </a:p>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 addition, Poisson distribution is </a:t>
            </a:r>
            <a:r>
              <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rPr>
              <a:t>a limiting case of a Binomial distribution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when the number of trials gets very large and the probability of success is small.</a:t>
            </a:r>
          </a:p>
        </p:txBody>
      </p:sp>
    </p:spTree>
    <p:extLst>
      <p:ext uri="{BB962C8B-B14F-4D97-AF65-F5344CB8AC3E}">
        <p14:creationId xmlns:p14="http://schemas.microsoft.com/office/powerpoint/2010/main" val="13030554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400"/>
                                        <p:tgtEl>
                                          <p:spTgt spid="6"/>
                                        </p:tgtEl>
                                        <p:attrNameLst>
                                          <p:attrName>ppt_y</p:attrName>
                                        </p:attrNameLst>
                                      </p:cBhvr>
                                      <p:tavLst>
                                        <p:tav tm="0">
                                          <p:val>
                                            <p:strVal val="#ppt_y-#ppt_h*1.125000"/>
                                          </p:val>
                                        </p:tav>
                                        <p:tav tm="100000">
                                          <p:val>
                                            <p:strVal val="#ppt_y"/>
                                          </p:val>
                                        </p:tav>
                                      </p:tavLst>
                                    </p:anim>
                                    <p:animEffect transition="in" filter="wipe(down)">
                                      <p:cBhvr>
                                        <p:cTn id="23"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1217459" y="1884585"/>
                <a:ext cx="10591363" cy="95409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each n ≥ 1, Let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B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n,p</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a:t>
                </a:r>
                <a14:m>
                  <m:oMath xmlns:m="http://schemas.openxmlformats.org/officeDocument/2006/math">
                    <m:func>
                      <m:func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uncPr>
                      <m:fName>
                        <m:limLow>
                          <m:limLow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limLowPr>
                          <m:e>
                            <m:r>
                              <m:rPr>
                                <m:sty m:val="p"/>
                              </m:rPr>
                              <a:rPr lang="en-US" altLang="zh-CN" sz="280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lim</m:t>
                            </m:r>
                          </m:e>
                          <m:li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lim>
                        </m:limLow>
                      </m:fNa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Sub>
                          <m:sSub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sub>
                        </m:sSub>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l-G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e>
                    </m:func>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 X can be approximated by </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X ∼ Poisson(λ)</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That is, for k ≥ 0,</a:t>
                </a:r>
              </a:p>
            </p:txBody>
          </p:sp>
        </mc:Choice>
        <mc:Fallback xmlns="">
          <p:sp>
            <p:nvSpPr>
              <p:cNvPr id="27" name="矩形 47"/>
              <p:cNvSpPr>
                <a:spLocks noRot="1" noChangeAspect="1" noMove="1" noResize="1" noEditPoints="1" noAdjustHandles="1" noChangeArrowheads="1" noChangeShapeType="1" noTextEdit="1"/>
              </p:cNvSpPr>
              <p:nvPr/>
            </p:nvSpPr>
            <p:spPr bwMode="auto">
              <a:xfrm>
                <a:off x="1217459" y="1884585"/>
                <a:ext cx="10591363" cy="954099"/>
              </a:xfrm>
              <a:prstGeom prst="rect">
                <a:avLst/>
              </a:prstGeom>
              <a:blipFill>
                <a:blip r:embed="rId3" cstate="print"/>
                <a:stretch>
                  <a:fillRect l="-1209" t="-6369" b="-16561"/>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217459" y="1361373"/>
            <a:ext cx="2155252"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2.4.2</a:t>
            </a:r>
          </a:p>
        </p:txBody>
      </p:sp>
      <p:pic>
        <p:nvPicPr>
          <p:cNvPr id="5" name="图片 4"/>
          <p:cNvPicPr>
            <a:picLocks noChangeAspect="1"/>
          </p:cNvPicPr>
          <p:nvPr/>
        </p:nvPicPr>
        <p:blipFill>
          <a:blip r:embed="rId4" cstate="print"/>
          <a:stretch>
            <a:fillRect/>
          </a:stretch>
        </p:blipFill>
        <p:spPr>
          <a:xfrm>
            <a:off x="3229020" y="2899817"/>
            <a:ext cx="5959974" cy="641844"/>
          </a:xfrm>
          <a:prstGeom prst="rect">
            <a:avLst/>
          </a:prstGeom>
        </p:spPr>
      </p:pic>
      <p:sp>
        <p:nvSpPr>
          <p:cNvPr id="8" name="矩形 7"/>
          <p:cNvSpPr/>
          <p:nvPr/>
        </p:nvSpPr>
        <p:spPr>
          <a:xfrm>
            <a:off x="1217459" y="3772673"/>
            <a:ext cx="928185" cy="523212"/>
          </a:xfrm>
          <a:prstGeom prst="rect">
            <a:avLst/>
          </a:prstGeom>
        </p:spPr>
        <p:txBody>
          <a:bodyPr wrap="none" lIns="91431" tIns="45716" rIns="91431" bIns="45716">
            <a:spAutoFit/>
          </a:bodyPr>
          <a:lstStyle/>
          <a:p>
            <a:pPr algn="ctr"/>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Proof</a:t>
            </a:r>
          </a:p>
        </p:txBody>
      </p:sp>
      <p:sp>
        <p:nvSpPr>
          <p:cNvPr id="9" name="矩形 47"/>
          <p:cNvSpPr>
            <a:spLocks noChangeArrowheads="1"/>
          </p:cNvSpPr>
          <p:nvPr/>
        </p:nvSpPr>
        <p:spPr bwMode="auto">
          <a:xfrm>
            <a:off x="2245327" y="3801851"/>
            <a:ext cx="9587740"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np</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λ</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a:t>
            </a:r>
          </a:p>
        </p:txBody>
      </p:sp>
      <p:pic>
        <p:nvPicPr>
          <p:cNvPr id="7" name="图片 6"/>
          <p:cNvPicPr>
            <a:picLocks noChangeAspect="1"/>
          </p:cNvPicPr>
          <p:nvPr/>
        </p:nvPicPr>
        <p:blipFill>
          <a:blip r:embed="rId5" cstate="print"/>
          <a:stretch>
            <a:fillRect/>
          </a:stretch>
        </p:blipFill>
        <p:spPr>
          <a:xfrm>
            <a:off x="3229019" y="4585253"/>
            <a:ext cx="6689259" cy="1776358"/>
          </a:xfrm>
          <a:prstGeom prst="rect">
            <a:avLst/>
          </a:prstGeom>
        </p:spPr>
      </p:pic>
    </p:spTree>
    <p:extLst>
      <p:ext uri="{BB962C8B-B14F-4D97-AF65-F5344CB8AC3E}">
        <p14:creationId xmlns:p14="http://schemas.microsoft.com/office/powerpoint/2010/main" val="39949892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400"/>
                                        <p:tgtEl>
                                          <p:spTgt spid="8"/>
                                        </p:tgtEl>
                                        <p:attrNameLst>
                                          <p:attrName>ppt_y</p:attrName>
                                        </p:attrNameLst>
                                      </p:cBhvr>
                                      <p:tavLst>
                                        <p:tav tm="0">
                                          <p:val>
                                            <p:strVal val="#ppt_y-#ppt_h*1.125000"/>
                                          </p:val>
                                        </p:tav>
                                        <p:tav tm="100000">
                                          <p:val>
                                            <p:strVal val="#ppt_y"/>
                                          </p:val>
                                        </p:tav>
                                      </p:tavLst>
                                    </p:anim>
                                    <p:animEffect transition="in" filter="wipe(down)">
                                      <p:cBhvr>
                                        <p:cTn id="23" dur="4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400"/>
                                        <p:tgtEl>
                                          <p:spTgt spid="9"/>
                                        </p:tgtEl>
                                        <p:attrNameLst>
                                          <p:attrName>ppt_y</p:attrName>
                                        </p:attrNameLst>
                                      </p:cBhvr>
                                      <p:tavLst>
                                        <p:tav tm="0">
                                          <p:val>
                                            <p:strVal val="#ppt_y-#ppt_h*1.125000"/>
                                          </p:val>
                                        </p:tav>
                                        <p:tav tm="100000">
                                          <p:val>
                                            <p:strVal val="#ppt_y"/>
                                          </p:val>
                                        </p:tav>
                                      </p:tavLst>
                                    </p:anim>
                                    <p:animEffect transition="in" filter="wipe(down)">
                                      <p:cBhvr>
                                        <p:cTn id="27" dur="4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 grpId="0"/>
      <p:bldP spid="8"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04395" y="1331021"/>
            <a:ext cx="10356231"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theorem is then a consequence of the following limits:</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6" name="矩形 47"/>
          <p:cNvSpPr>
            <a:spLocks noChangeArrowheads="1"/>
          </p:cNvSpPr>
          <p:nvPr/>
        </p:nvSpPr>
        <p:spPr bwMode="auto">
          <a:xfrm>
            <a:off x="1204395" y="4610924"/>
            <a:ext cx="1038235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theorem states that for binomial distribution X ∼ B(</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n,p</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n is a large number and p is relatively small, X can be approximated by </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Poisson distribution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with parameter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λ = np</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pic>
        <p:nvPicPr>
          <p:cNvPr id="5" name="图片 4"/>
          <p:cNvPicPr>
            <a:picLocks noChangeAspect="1"/>
          </p:cNvPicPr>
          <p:nvPr/>
        </p:nvPicPr>
        <p:blipFill>
          <a:blip r:embed="rId3" cstate="print"/>
          <a:stretch>
            <a:fillRect/>
          </a:stretch>
        </p:blipFill>
        <p:spPr>
          <a:xfrm>
            <a:off x="2559562" y="2088454"/>
            <a:ext cx="6714452" cy="2326791"/>
          </a:xfrm>
          <a:prstGeom prst="rect">
            <a:avLst/>
          </a:prstGeom>
        </p:spPr>
      </p:pic>
    </p:spTree>
    <p:extLst>
      <p:ext uri="{BB962C8B-B14F-4D97-AF65-F5344CB8AC3E}">
        <p14:creationId xmlns:p14="http://schemas.microsoft.com/office/powerpoint/2010/main" val="28038063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400"/>
                                        <p:tgtEl>
                                          <p:spTgt spid="6"/>
                                        </p:tgtEl>
                                        <p:attrNameLst>
                                          <p:attrName>ppt_y</p:attrName>
                                        </p:attrNameLst>
                                      </p:cBhvr>
                                      <p:tavLst>
                                        <p:tav tm="0">
                                          <p:val>
                                            <p:strVal val="#ppt_y-#ppt_h*1.125000"/>
                                          </p:val>
                                        </p:tav>
                                        <p:tav tm="100000">
                                          <p:val>
                                            <p:strVal val="#ppt_y"/>
                                          </p:val>
                                        </p:tav>
                                      </p:tavLst>
                                    </p:anim>
                                    <p:animEffect transition="in" filter="wipe(down)">
                                      <p:cBhvr>
                                        <p:cTn id="19"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17459" y="1884585"/>
            <a:ext cx="10591363"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that in a large population the proportion of people who have a certain disease is 0.01. Determine the probability that in a random group of 200 people at least four people will have the disease.</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126019" y="1361373"/>
            <a:ext cx="2155252"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2.4.3</a:t>
            </a:r>
          </a:p>
        </p:txBody>
      </p:sp>
      <p:sp>
        <p:nvSpPr>
          <p:cNvPr id="8" name="矩形 7"/>
          <p:cNvSpPr/>
          <p:nvPr/>
        </p:nvSpPr>
        <p:spPr>
          <a:xfrm>
            <a:off x="1217459" y="3915995"/>
            <a:ext cx="9899032" cy="954099"/>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a:t>
            </a:r>
            <a:r>
              <a:rPr lang="en-US" altLang="zh-CN" sz="2800" b="1" i="1" dirty="0">
                <a:solidFill>
                  <a:schemeClr val="accent4">
                    <a:lumMod val="50000"/>
                  </a:schemeClr>
                </a:solidFill>
                <a:latin typeface="Adobe 楷体 Std R" panose="02020400000000000000" pitchFamily="18" charset="-122"/>
                <a:ea typeface="Adobe 楷体 Std R" panose="02020400000000000000" pitchFamily="18" charset="-122"/>
                <a:cs typeface="+mn-ea"/>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Let X =the number of people having the disease among the 200 people. X ∼ B(n = 200,p = 0.01).</a:t>
            </a:r>
          </a:p>
        </p:txBody>
      </p:sp>
      <p:sp>
        <p:nvSpPr>
          <p:cNvPr id="10" name="矩形 9"/>
          <p:cNvSpPr/>
          <p:nvPr/>
        </p:nvSpPr>
        <p:spPr>
          <a:xfrm>
            <a:off x="1217459" y="4870094"/>
            <a:ext cx="9899032" cy="954099"/>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This distribution can be approximated by the Poisson distribution with λ = np = 2.  </a:t>
            </a:r>
          </a:p>
        </p:txBody>
      </p:sp>
    </p:spTree>
    <p:extLst>
      <p:ext uri="{BB962C8B-B14F-4D97-AF65-F5344CB8AC3E}">
        <p14:creationId xmlns:p14="http://schemas.microsoft.com/office/powerpoint/2010/main" val="30457452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1"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400"/>
                                        <p:tgtEl>
                                          <p:spTgt spid="10"/>
                                        </p:tgtEl>
                                        <p:attrNameLst>
                                          <p:attrName>ppt_y</p:attrName>
                                        </p:attrNameLst>
                                      </p:cBhvr>
                                      <p:tavLst>
                                        <p:tav tm="0">
                                          <p:val>
                                            <p:strVal val="#ppt_y-#ppt_h*1.125000"/>
                                          </p:val>
                                        </p:tav>
                                        <p:tav tm="100000">
                                          <p:val>
                                            <p:strVal val="#ppt_y"/>
                                          </p:val>
                                        </p:tav>
                                      </p:tavLst>
                                    </p:anim>
                                    <p:animEffect transition="in" filter="wipe(down)">
                                      <p:cBhvr>
                                        <p:cTn id="24"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8"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713848" y="1191999"/>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 Poisson(λ = 2). </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pic>
        <p:nvPicPr>
          <p:cNvPr id="3" name="图片 2"/>
          <p:cNvPicPr>
            <a:picLocks noChangeAspect="1"/>
          </p:cNvPicPr>
          <p:nvPr/>
        </p:nvPicPr>
        <p:blipFill>
          <a:blip r:embed="rId3" cstate="print"/>
          <a:stretch>
            <a:fillRect/>
          </a:stretch>
        </p:blipFill>
        <p:spPr>
          <a:xfrm>
            <a:off x="1818350" y="1889916"/>
            <a:ext cx="7568377" cy="1191124"/>
          </a:xfrm>
          <a:prstGeom prst="rect">
            <a:avLst/>
          </a:prstGeom>
        </p:spPr>
      </p:pic>
      <p:pic>
        <p:nvPicPr>
          <p:cNvPr id="5" name="图片 4"/>
          <p:cNvPicPr>
            <a:picLocks noChangeAspect="1"/>
          </p:cNvPicPr>
          <p:nvPr/>
        </p:nvPicPr>
        <p:blipFill>
          <a:blip r:embed="rId4" cstate="print"/>
          <a:stretch>
            <a:fillRect/>
          </a:stretch>
        </p:blipFill>
        <p:spPr>
          <a:xfrm>
            <a:off x="2062169" y="3255745"/>
            <a:ext cx="7324558" cy="3537030"/>
          </a:xfrm>
          <a:prstGeom prst="rect">
            <a:avLst/>
          </a:prstGeom>
          <a:ln>
            <a:noFill/>
          </a:ln>
          <a:effectLst>
            <a:softEdge rad="112500"/>
          </a:effectLst>
        </p:spPr>
      </p:pic>
    </p:spTree>
    <p:extLst>
      <p:ext uri="{BB962C8B-B14F-4D97-AF65-F5344CB8AC3E}">
        <p14:creationId xmlns:p14="http://schemas.microsoft.com/office/powerpoint/2010/main" val="13730860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17459" y="1884585"/>
            <a:ext cx="10591363" cy="397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 is a 0.998 probability that a randomly selected 30year-old male lives through the year (based on data from the U. S. Department of Health and Human Services). A fidelity life insurance company charges $1200 for insuring that the male will live through the year. If the male does not survive the year, the policy pays out $200,000 as a death benefit. Assume that the company sells 2500 such policies to 30-year-old males, so it collects $3,000,000 in policy payments. Find the probability that the company makes a profit not less than $1,000,000 from the 2500 policies.</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217459" y="1361373"/>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2.4.4</a:t>
            </a:r>
          </a:p>
        </p:txBody>
      </p:sp>
    </p:spTree>
    <p:extLst>
      <p:ext uri="{BB962C8B-B14F-4D97-AF65-F5344CB8AC3E}">
        <p14:creationId xmlns:p14="http://schemas.microsoft.com/office/powerpoint/2010/main" val="9329889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4" presetClass="entr" presetSubtype="1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8" name="矩形 7"/>
          <p:cNvSpPr/>
          <p:nvPr/>
        </p:nvSpPr>
        <p:spPr>
          <a:xfrm>
            <a:off x="1126019" y="1483170"/>
            <a:ext cx="9899032" cy="1815874"/>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a:t>
            </a:r>
            <a:r>
              <a:rPr lang="en-US" altLang="zh-CN" sz="2800" b="1" i="1" dirty="0">
                <a:solidFill>
                  <a:schemeClr val="accent4">
                    <a:lumMod val="50000"/>
                  </a:schemeClr>
                </a:solidFill>
                <a:latin typeface="Adobe 楷体 Std R" panose="02020400000000000000" pitchFamily="18" charset="-122"/>
                <a:ea typeface="Adobe 楷体 Std R" panose="02020400000000000000" pitchFamily="18" charset="-122"/>
                <a:cs typeface="+mn-ea"/>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 Let X be the number of deaths among the 30-year-old males. X ∼ B(2500,0.002). This distribution can be approximated by the Poisson distribution with λ = 2500 × 0.002 = 5.</a:t>
            </a:r>
          </a:p>
        </p:txBody>
      </p:sp>
      <p:sp>
        <p:nvSpPr>
          <p:cNvPr id="10" name="矩形 9"/>
          <p:cNvSpPr/>
          <p:nvPr/>
        </p:nvSpPr>
        <p:spPr>
          <a:xfrm>
            <a:off x="2292968" y="3299044"/>
            <a:ext cx="9899032"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panose="02040503050406030204" pitchFamily="18" charset="0"/>
                <a:ea typeface="Cambria Math" panose="02040503050406030204" pitchFamily="18" charset="0"/>
                <a:cs typeface="+mn-ea"/>
                <a:sym typeface="Calibri" pitchFamily="34" charset="0"/>
              </a:rPr>
              <a:t>P(the company makes a profit not less than$1,000,000)</a:t>
            </a:r>
          </a:p>
        </p:txBody>
      </p:sp>
      <p:pic>
        <p:nvPicPr>
          <p:cNvPr id="3" name="图片 2"/>
          <p:cNvPicPr>
            <a:picLocks noChangeAspect="1"/>
          </p:cNvPicPr>
          <p:nvPr/>
        </p:nvPicPr>
        <p:blipFill>
          <a:blip r:embed="rId3" cstate="print"/>
          <a:stretch>
            <a:fillRect/>
          </a:stretch>
        </p:blipFill>
        <p:spPr>
          <a:xfrm>
            <a:off x="2292968" y="3952883"/>
            <a:ext cx="4591105" cy="1938466"/>
          </a:xfrm>
          <a:prstGeom prst="rect">
            <a:avLst/>
          </a:prstGeom>
        </p:spPr>
      </p:pic>
    </p:spTree>
    <p:extLst>
      <p:ext uri="{BB962C8B-B14F-4D97-AF65-F5344CB8AC3E}">
        <p14:creationId xmlns:p14="http://schemas.microsoft.com/office/powerpoint/2010/main" val="30145793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65041" y="1480292"/>
            <a:ext cx="1781239" cy="646323"/>
          </a:xfrm>
          <a:prstGeom prst="rect">
            <a:avLst/>
          </a:prstGeom>
        </p:spPr>
        <p:txBody>
          <a:bodyPr wrap="none" lIns="91431" tIns="45716" rIns="91431" bIns="45716">
            <a:spAutoFit/>
          </a:bodyPr>
          <a:lstStyle/>
          <a:p>
            <a:pPr algn="ctr"/>
            <a:r>
              <a:rPr lang="en-US" altLang="zh-CN" sz="36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Examples</a:t>
            </a:r>
          </a:p>
        </p:txBody>
      </p:sp>
      <p:sp>
        <p:nvSpPr>
          <p:cNvPr id="27" name="矩形 47"/>
          <p:cNvSpPr>
            <a:spLocks noChangeArrowheads="1"/>
          </p:cNvSpPr>
          <p:nvPr/>
        </p:nvSpPr>
        <p:spPr bwMode="auto">
          <a:xfrm>
            <a:off x="765041" y="2203352"/>
            <a:ext cx="11099855" cy="169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2.1.1</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fair coin is tossed three times. Let X stand for the real-valued function defined on sample space S that counts the number of heads in each outcome. For example,  if </a:t>
            </a:r>
            <a:r>
              <a:rPr lang="en-US" altLang="zh-CN" sz="24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s∈S</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 the sequence HHT, then X(s)</a:t>
            </a:r>
            <a:r>
              <a:rPr lang="zh-CN" altLang="en-US"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zh-CN" altLang="en-US" sz="2400" dirty="0">
                <a:solidFill>
                  <a:schemeClr val="tx1">
                    <a:lumMod val="65000"/>
                    <a:lumOff val="35000"/>
                  </a:schemeClr>
                </a:solidFill>
                <a:latin typeface="+mj-ea"/>
                <a:ea typeface="+mj-ea"/>
                <a:cs typeface="+mn-ea"/>
                <a:sym typeface="微软雅黑" pitchFamily="34" charset="-122"/>
              </a:rPr>
              <a:t>２</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possible values for the function X are</a:t>
            </a:r>
            <a:r>
              <a:rPr lang="zh-CN" altLang="en-US" sz="2400" dirty="0">
                <a:solidFill>
                  <a:schemeClr val="tx1">
                    <a:lumMod val="65000"/>
                    <a:lumOff val="35000"/>
                  </a:schemeClr>
                </a:solidFill>
                <a:latin typeface="+mj-ea"/>
                <a:ea typeface="+mj-ea"/>
                <a:cs typeface="+mn-ea"/>
                <a:sym typeface="微软雅黑" pitchFamily="34" charset="-122"/>
              </a:rPr>
              <a:t>０</a:t>
            </a:r>
            <a:r>
              <a:rPr lang="en-US" altLang="zh-CN" sz="2400" dirty="0">
                <a:solidFill>
                  <a:schemeClr val="tx1">
                    <a:lumMod val="65000"/>
                    <a:lumOff val="35000"/>
                  </a:schemeClr>
                </a:solidFill>
                <a:latin typeface="+mj-ea"/>
                <a:ea typeface="+mj-ea"/>
                <a:cs typeface="+mn-ea"/>
                <a:sym typeface="微软雅黑" pitchFamily="34" charset="-122"/>
              </a:rPr>
              <a:t>,</a:t>
            </a:r>
            <a:r>
              <a:rPr lang="zh-CN" altLang="en-US" sz="2400" dirty="0">
                <a:solidFill>
                  <a:schemeClr val="tx1">
                    <a:lumMod val="65000"/>
                    <a:lumOff val="35000"/>
                  </a:schemeClr>
                </a:solidFill>
                <a:latin typeface="+mj-ea"/>
                <a:ea typeface="+mj-ea"/>
                <a:cs typeface="+mn-ea"/>
                <a:sym typeface="微软雅黑" pitchFamily="34" charset="-122"/>
              </a:rPr>
              <a:t>１</a:t>
            </a:r>
            <a:r>
              <a:rPr lang="en-US" altLang="zh-CN" sz="2400" dirty="0">
                <a:solidFill>
                  <a:schemeClr val="tx1">
                    <a:lumMod val="65000"/>
                    <a:lumOff val="35000"/>
                  </a:schemeClr>
                </a:solidFill>
                <a:latin typeface="+mj-ea"/>
                <a:ea typeface="+mj-ea"/>
                <a:cs typeface="+mn-ea"/>
                <a:sym typeface="微软雅黑" pitchFamily="34" charset="-122"/>
              </a:rPr>
              <a:t>,</a:t>
            </a:r>
            <a:r>
              <a:rPr lang="zh-CN" altLang="en-US" sz="2400" dirty="0">
                <a:solidFill>
                  <a:schemeClr val="tx1">
                    <a:lumMod val="65000"/>
                    <a:lumOff val="35000"/>
                  </a:schemeClr>
                </a:solidFill>
                <a:latin typeface="+mj-ea"/>
                <a:ea typeface="+mj-ea"/>
                <a:cs typeface="+mn-ea"/>
                <a:sym typeface="微软雅黑" pitchFamily="34" charset="-122"/>
              </a:rPr>
              <a:t>２</a:t>
            </a:r>
            <a:r>
              <a:rPr lang="en-US" altLang="zh-CN" sz="2400" dirty="0">
                <a:solidFill>
                  <a:schemeClr val="tx1">
                    <a:lumMod val="65000"/>
                    <a:lumOff val="35000"/>
                  </a:schemeClr>
                </a:solidFill>
                <a:latin typeface="+mj-ea"/>
                <a:ea typeface="+mj-ea"/>
                <a:cs typeface="+mn-ea"/>
                <a:sym typeface="微软雅黑" pitchFamily="34" charset="-122"/>
              </a:rPr>
              <a:t>,</a:t>
            </a:r>
            <a:r>
              <a:rPr lang="zh-CN" altLang="en-US" sz="2400" dirty="0">
                <a:solidFill>
                  <a:schemeClr val="tx1">
                    <a:lumMod val="65000"/>
                    <a:lumOff val="35000"/>
                  </a:schemeClr>
                </a:solidFill>
                <a:latin typeface="+mj-ea"/>
                <a:ea typeface="+mj-ea"/>
                <a:cs typeface="+mn-ea"/>
                <a:sym typeface="微软雅黑" pitchFamily="34" charset="-122"/>
              </a:rPr>
              <a:t>３</a:t>
            </a:r>
            <a:r>
              <a:rPr lang="en-US" altLang="zh-CN" sz="2400" dirty="0">
                <a:solidFill>
                  <a:schemeClr val="tx1">
                    <a:lumMod val="65000"/>
                    <a:lumOff val="35000"/>
                  </a:schemeClr>
                </a:solidFill>
                <a:latin typeface="+mj-ea"/>
                <a:ea typeface="+mj-ea"/>
                <a:cs typeface="+mn-ea"/>
                <a:sym typeface="微软雅黑" pitchFamily="34" charset="-122"/>
              </a:rPr>
              <a:t>.</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 is a</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b="1" dirty="0">
                <a:solidFill>
                  <a:srgbClr val="C00000"/>
                </a:solidFill>
                <a:latin typeface="+mn-ea"/>
                <a:ea typeface="+mn-ea"/>
                <a:cs typeface="+mn-ea"/>
                <a:sym typeface="微软雅黑" pitchFamily="34" charset="-122"/>
              </a:rPr>
              <a:t>random variable</a:t>
            </a:r>
            <a:r>
              <a:rPr lang="en-US" altLang="zh-CN" sz="2400" dirty="0">
                <a:solidFill>
                  <a:schemeClr val="tx1">
                    <a:lumMod val="65000"/>
                    <a:lumOff val="35000"/>
                  </a:schemeClr>
                </a:solidFill>
                <a:latin typeface="+mn-ea"/>
                <a:ea typeface="+mn-ea"/>
                <a:cs typeface="+mn-ea"/>
                <a:sym typeface="微软雅黑" pitchFamily="34" charset="-122"/>
              </a:rPr>
              <a:t>.</a:t>
            </a:r>
            <a:endParaRPr lang="zh-CN" altLang="en-US" sz="2400" dirty="0">
              <a:solidFill>
                <a:schemeClr val="tx1">
                  <a:lumMod val="65000"/>
                  <a:lumOff val="35000"/>
                </a:schemeClr>
              </a:solidFill>
              <a:latin typeface="+mn-ea"/>
              <a:ea typeface="+mn-ea"/>
              <a:cs typeface="Thorndale Duospace WT J" panose="02020609050405020304" pitchFamily="49" charset="-122"/>
              <a:sym typeface="微软雅黑" pitchFamily="34" charset="-122"/>
            </a:endParaRPr>
          </a:p>
        </p:txBody>
      </p:sp>
      <p:sp>
        <p:nvSpPr>
          <p:cNvPr id="2" name="标题 1"/>
          <p:cNvSpPr>
            <a:spLocks noGrp="1"/>
          </p:cNvSpPr>
          <p:nvPr>
            <p:ph type="title"/>
          </p:nvPr>
        </p:nvSpPr>
        <p:spPr>
          <a:xfrm>
            <a:off x="765042" y="381545"/>
            <a:ext cx="5902458" cy="810454"/>
          </a:xfrm>
        </p:spPr>
        <p:txBody>
          <a:bodyPr/>
          <a:lstStyle/>
          <a:p>
            <a:r>
              <a:rPr lang="en-US" altLang="zh-CN" sz="2400" dirty="0">
                <a:solidFill>
                  <a:schemeClr val="tx2"/>
                </a:solidFill>
                <a:latin typeface="+mj-ea"/>
                <a:cs typeface="+mn-ea"/>
              </a:rPr>
              <a:t>2.1	Random Variables</a:t>
            </a:r>
          </a:p>
        </p:txBody>
      </p:sp>
      <p:sp>
        <p:nvSpPr>
          <p:cNvPr id="7" name="矩形 47"/>
          <p:cNvSpPr>
            <a:spLocks noChangeArrowheads="1"/>
          </p:cNvSpPr>
          <p:nvPr/>
        </p:nvSpPr>
        <p:spPr bwMode="auto">
          <a:xfrm>
            <a:off x="765042" y="4296013"/>
            <a:ext cx="11099855" cy="19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2.1.2</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die is rolled. The sample space is S</a:t>
            </a:r>
            <a:r>
              <a:rPr lang="zh-CN" altLang="en-US"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zh-CN" altLang="en-US" sz="2400" dirty="0">
                <a:solidFill>
                  <a:schemeClr val="tx1">
                    <a:lumMod val="65000"/>
                    <a:lumOff val="35000"/>
                  </a:schemeClr>
                </a:solidFill>
                <a:latin typeface="+mj-ea"/>
                <a:ea typeface="+mj-ea"/>
                <a:cs typeface="+mn-ea"/>
                <a:sym typeface="微软雅黑" pitchFamily="34" charset="-122"/>
              </a:rPr>
              <a:t>１</a:t>
            </a:r>
            <a:r>
              <a:rPr lang="en-US" altLang="zh-CN" sz="2400" dirty="0">
                <a:solidFill>
                  <a:schemeClr val="tx1">
                    <a:lumMod val="65000"/>
                    <a:lumOff val="35000"/>
                  </a:schemeClr>
                </a:solidFill>
                <a:latin typeface="+mj-ea"/>
                <a:ea typeface="+mj-ea"/>
                <a:cs typeface="+mn-ea"/>
                <a:sym typeface="微软雅黑" pitchFamily="34" charset="-122"/>
              </a:rPr>
              <a:t>,</a:t>
            </a:r>
            <a:r>
              <a:rPr lang="zh-CN" altLang="en-US" sz="2400" dirty="0">
                <a:solidFill>
                  <a:schemeClr val="tx1">
                    <a:lumMod val="65000"/>
                    <a:lumOff val="35000"/>
                  </a:schemeClr>
                </a:solidFill>
                <a:latin typeface="+mj-ea"/>
                <a:ea typeface="+mj-ea"/>
                <a:cs typeface="+mn-ea"/>
                <a:sym typeface="微软雅黑" pitchFamily="34" charset="-122"/>
              </a:rPr>
              <a:t>２</a:t>
            </a:r>
            <a:r>
              <a:rPr lang="en-US" altLang="zh-CN" sz="2400" dirty="0">
                <a:solidFill>
                  <a:schemeClr val="tx1">
                    <a:lumMod val="65000"/>
                    <a:lumOff val="35000"/>
                  </a:schemeClr>
                </a:solidFill>
                <a:latin typeface="+mj-ea"/>
                <a:ea typeface="+mj-ea"/>
                <a:cs typeface="+mn-ea"/>
                <a:sym typeface="微软雅黑" pitchFamily="34" charset="-122"/>
              </a:rPr>
              <a:t>,</a:t>
            </a:r>
            <a:r>
              <a:rPr lang="zh-CN" altLang="en-US" sz="2400" dirty="0">
                <a:solidFill>
                  <a:schemeClr val="tx1">
                    <a:lumMod val="65000"/>
                    <a:lumOff val="35000"/>
                  </a:schemeClr>
                </a:solidFill>
                <a:latin typeface="+mj-ea"/>
                <a:ea typeface="+mj-ea"/>
                <a:cs typeface="+mn-ea"/>
                <a:sym typeface="微软雅黑" pitchFamily="34" charset="-122"/>
              </a:rPr>
              <a:t>３</a:t>
            </a:r>
            <a:r>
              <a:rPr lang="en-US" altLang="zh-CN" sz="2400" dirty="0">
                <a:solidFill>
                  <a:schemeClr val="tx1">
                    <a:lumMod val="65000"/>
                    <a:lumOff val="35000"/>
                  </a:schemeClr>
                </a:solidFill>
                <a:latin typeface="+mj-ea"/>
                <a:ea typeface="+mj-ea"/>
                <a:cs typeface="+mn-ea"/>
                <a:sym typeface="微软雅黑" pitchFamily="34" charset="-122"/>
              </a:rPr>
              <a:t>,</a:t>
            </a:r>
            <a:r>
              <a:rPr lang="zh-CN" altLang="en-US" sz="2400" dirty="0">
                <a:solidFill>
                  <a:schemeClr val="tx1">
                    <a:lumMod val="65000"/>
                    <a:lumOff val="35000"/>
                  </a:schemeClr>
                </a:solidFill>
                <a:latin typeface="+mj-ea"/>
                <a:ea typeface="+mj-ea"/>
                <a:cs typeface="+mn-ea"/>
                <a:sym typeface="微软雅黑" pitchFamily="34" charset="-122"/>
              </a:rPr>
              <a:t>４</a:t>
            </a:r>
            <a:r>
              <a:rPr lang="en-US" altLang="zh-CN" sz="2400" dirty="0">
                <a:solidFill>
                  <a:schemeClr val="tx1">
                    <a:lumMod val="65000"/>
                    <a:lumOff val="35000"/>
                  </a:schemeClr>
                </a:solidFill>
                <a:latin typeface="+mj-ea"/>
                <a:ea typeface="+mj-ea"/>
                <a:cs typeface="+mn-ea"/>
                <a:sym typeface="微软雅黑" pitchFamily="34" charset="-122"/>
              </a:rPr>
              <a:t>,</a:t>
            </a:r>
            <a:r>
              <a:rPr lang="zh-CN" altLang="en-US" sz="2400" dirty="0">
                <a:solidFill>
                  <a:schemeClr val="tx1">
                    <a:lumMod val="65000"/>
                    <a:lumOff val="35000"/>
                  </a:schemeClr>
                </a:solidFill>
                <a:latin typeface="+mj-ea"/>
                <a:ea typeface="+mj-ea"/>
                <a:cs typeface="+mn-ea"/>
                <a:sym typeface="微软雅黑" pitchFamily="34" charset="-122"/>
              </a:rPr>
              <a:t>５</a:t>
            </a:r>
            <a:r>
              <a:rPr lang="en-US" altLang="zh-CN" sz="2400" dirty="0">
                <a:solidFill>
                  <a:schemeClr val="tx1">
                    <a:lumMod val="65000"/>
                    <a:lumOff val="35000"/>
                  </a:schemeClr>
                </a:solidFill>
                <a:latin typeface="+mj-ea"/>
                <a:ea typeface="+mj-ea"/>
                <a:cs typeface="+mn-ea"/>
                <a:sym typeface="微软雅黑" pitchFamily="34" charset="-122"/>
              </a:rPr>
              <a:t>,</a:t>
            </a:r>
            <a:r>
              <a:rPr lang="zh-CN" altLang="en-US" sz="2400" dirty="0">
                <a:solidFill>
                  <a:schemeClr val="tx1">
                    <a:lumMod val="65000"/>
                    <a:lumOff val="35000"/>
                  </a:schemeClr>
                </a:solidFill>
                <a:latin typeface="+mj-ea"/>
                <a:ea typeface="+mj-ea"/>
                <a:cs typeface="+mn-ea"/>
                <a:sym typeface="微软雅黑" pitchFamily="34" charset="-122"/>
              </a:rPr>
              <a:t>６</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zh-CN" altLang="en-US"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a:t>
            </a:r>
            <a:r>
              <a:rPr lang="zh-CN" altLang="en-US"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zh-CN" altLang="en-US" sz="24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１</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the outcome is even and X</a:t>
            </a:r>
            <a:r>
              <a:rPr lang="zh-CN" altLang="en-US"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zh-CN" altLang="en-US" sz="2400" b="1"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０</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the outcome is odd. Let Y</a:t>
            </a:r>
            <a:r>
              <a:rPr lang="zh-CN" altLang="en-US"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zh-CN" altLang="en-US" sz="2400" dirty="0">
                <a:solidFill>
                  <a:schemeClr val="tx1">
                    <a:lumMod val="65000"/>
                    <a:lumOff val="35000"/>
                  </a:schemeClr>
                </a:solidFill>
                <a:latin typeface="+mj-ea"/>
                <a:ea typeface="+mj-ea"/>
                <a:cs typeface="+mn-ea"/>
                <a:sym typeface="微软雅黑" pitchFamily="34" charset="-122"/>
              </a:rPr>
              <a:t>１</a:t>
            </a:r>
            <a:r>
              <a:rPr lang="zh-CN" altLang="en-US"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the outcome is six and Y</a:t>
            </a:r>
            <a:r>
              <a:rPr lang="zh-CN" altLang="en-US"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zh-CN" altLang="en-US" sz="2400" dirty="0">
                <a:solidFill>
                  <a:schemeClr val="tx1">
                    <a:lumMod val="65000"/>
                    <a:lumOff val="35000"/>
                  </a:schemeClr>
                </a:solidFill>
                <a:latin typeface="+mj-ea"/>
                <a:ea typeface="+mj-ea"/>
                <a:cs typeface="+mn-ea"/>
                <a:sym typeface="微软雅黑" pitchFamily="34" charset="-122"/>
              </a:rPr>
              <a:t>０</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otherwise. X and Y are two </a:t>
            </a:r>
            <a:r>
              <a:rPr lang="en-US" altLang="zh-CN" sz="2400" b="1" dirty="0">
                <a:solidFill>
                  <a:srgbClr val="C00000"/>
                </a:solidFill>
                <a:latin typeface="+mn-ea"/>
                <a:ea typeface="+mn-ea"/>
                <a:cs typeface="+mn-ea"/>
                <a:sym typeface="微软雅黑" pitchFamily="34" charset="-122"/>
              </a:rPr>
              <a:t>random variables</a:t>
            </a:r>
            <a:r>
              <a:rPr lang="en-US" altLang="zh-CN" sz="2400" dirty="0">
                <a:solidFill>
                  <a:schemeClr val="tx1">
                    <a:lumMod val="65000"/>
                    <a:lumOff val="35000"/>
                  </a:schemeClr>
                </a:solidFill>
                <a:latin typeface="+mn-ea"/>
                <a:ea typeface="+mn-ea"/>
                <a:cs typeface="+mn-ea"/>
                <a:sym typeface="微软雅黑" pitchFamily="34" charset="-12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defined on the same sample space.</a:t>
            </a:r>
            <a:endParaRPr lang="zh-CN" altLang="en-US"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Tree>
    <p:extLst>
      <p:ext uri="{BB962C8B-B14F-4D97-AF65-F5344CB8AC3E}">
        <p14:creationId xmlns:p14="http://schemas.microsoft.com/office/powerpoint/2010/main" val="41493582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400"/>
                                        <p:tgtEl>
                                          <p:spTgt spid="26"/>
                                        </p:tgtEl>
                                        <p:attrNameLst>
                                          <p:attrName>ppt_y</p:attrName>
                                        </p:attrNameLst>
                                      </p:cBhvr>
                                      <p:tavLst>
                                        <p:tav tm="0">
                                          <p:val>
                                            <p:strVal val="#ppt_y-#ppt_h*1.125000"/>
                                          </p:val>
                                        </p:tav>
                                        <p:tav tm="100000">
                                          <p:val>
                                            <p:strVal val="#ppt_y"/>
                                          </p:val>
                                        </p:tav>
                                      </p:tavLst>
                                    </p:anim>
                                    <p:animEffect transition="in" filter="wipe(down)">
                                      <p:cBhvr>
                                        <p:cTn id="8" dur="400"/>
                                        <p:tgtEl>
                                          <p:spTgt spid="2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400"/>
                                        <p:tgtEl>
                                          <p:spTgt spid="7"/>
                                        </p:tgtEl>
                                        <p:attrNameLst>
                                          <p:attrName>ppt_y</p:attrName>
                                        </p:attrNameLst>
                                      </p:cBhvr>
                                      <p:tavLst>
                                        <p:tav tm="0">
                                          <p:val>
                                            <p:strVal val="#ppt_y-#ppt_h*1.125000"/>
                                          </p:val>
                                        </p:tav>
                                        <p:tav tm="100000">
                                          <p:val>
                                            <p:strVal val="#ppt_y"/>
                                          </p:val>
                                        </p:tav>
                                      </p:tavLst>
                                    </p:anim>
                                    <p:animEffect transition="in" filter="wipe(down)">
                                      <p:cBhvr>
                                        <p:cTn id="18"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76707" y="1884585"/>
            <a:ext cx="10591363" cy="3108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that the finite population to be sampled has N elements. For each trial of the experiment, there are two possible outcomes, success or failure. There are exactly m successes in the population. A sample of size n is obtained from the population of size N without replacement. </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denote the number of successes that are obtained, then X follows the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Hypergeometric distribution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denoted as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X ∼ H(</a:t>
            </a:r>
            <a:r>
              <a:rPr lang="en-US" altLang="zh-CN" sz="2800" b="1"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N,m,n</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076707" y="1276686"/>
            <a:ext cx="230612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2.4.4</a:t>
            </a:r>
          </a:p>
        </p:txBody>
      </p:sp>
      <p:sp>
        <p:nvSpPr>
          <p:cNvPr id="7" name="矩形 47"/>
          <p:cNvSpPr>
            <a:spLocks noChangeArrowheads="1"/>
          </p:cNvSpPr>
          <p:nvPr/>
        </p:nvSpPr>
        <p:spPr bwMode="auto">
          <a:xfrm>
            <a:off x="1076706" y="5077807"/>
            <a:ext cx="1059136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 if the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i-th</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draw is success and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0 if not. Then each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has a Bernoulli distribution, but X</a:t>
            </a:r>
            <a:r>
              <a:rPr lang="en-US" altLang="zh-CN" sz="28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are not independent in general.   is not Binomial.</a:t>
            </a:r>
          </a:p>
        </p:txBody>
      </p:sp>
    </p:spTree>
    <p:extLst>
      <p:ext uri="{BB962C8B-B14F-4D97-AF65-F5344CB8AC3E}">
        <p14:creationId xmlns:p14="http://schemas.microsoft.com/office/powerpoint/2010/main" val="24257980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400"/>
                                        <p:tgtEl>
                                          <p:spTgt spid="7"/>
                                        </p:tgtEl>
                                        <p:attrNameLst>
                                          <p:attrName>ppt_y</p:attrName>
                                        </p:attrNameLst>
                                      </p:cBhvr>
                                      <p:tavLst>
                                        <p:tav tm="0">
                                          <p:val>
                                            <p:strVal val="#ppt_y-#ppt_h*1.125000"/>
                                          </p:val>
                                        </p:tav>
                                        <p:tav tm="100000">
                                          <p:val>
                                            <p:strVal val="#ppt_y"/>
                                          </p:val>
                                        </p:tav>
                                      </p:tavLst>
                                    </p:anim>
                                    <p:animEffect transition="in" filter="wipe(down)">
                                      <p:cBhvr>
                                        <p:cTn id="18"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87420" y="1822157"/>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distribution of X ∼ H(</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N,m,n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has the probability function</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987420" y="1276686"/>
            <a:ext cx="2484701"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2.4.2</a:t>
            </a:r>
          </a:p>
        </p:txBody>
      </p:sp>
      <p:sp>
        <p:nvSpPr>
          <p:cNvPr id="7" name="矩形 47"/>
          <p:cNvSpPr>
            <a:spLocks noChangeArrowheads="1"/>
          </p:cNvSpPr>
          <p:nvPr/>
        </p:nvSpPr>
        <p:spPr bwMode="auto">
          <a:xfrm>
            <a:off x="987420" y="5657728"/>
            <a:ext cx="10591363"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can be shown by expressing the binomial coefficients in terms of factorials and rearranging the latter.</a:t>
            </a:r>
          </a:p>
        </p:txBody>
      </p:sp>
      <p:pic>
        <p:nvPicPr>
          <p:cNvPr id="3" name="图片 2"/>
          <p:cNvPicPr>
            <a:picLocks noChangeAspect="1"/>
          </p:cNvPicPr>
          <p:nvPr/>
        </p:nvPicPr>
        <p:blipFill>
          <a:blip r:embed="rId3" cstate="print"/>
          <a:stretch>
            <a:fillRect/>
          </a:stretch>
        </p:blipFill>
        <p:spPr>
          <a:xfrm>
            <a:off x="3802813" y="2359389"/>
            <a:ext cx="3728331" cy="818414"/>
          </a:xfrm>
          <a:prstGeom prst="rect">
            <a:avLst/>
          </a:prstGeom>
        </p:spPr>
      </p:pic>
      <p:sp>
        <p:nvSpPr>
          <p:cNvPr id="8" name="矩形 47"/>
          <p:cNvSpPr>
            <a:spLocks noChangeArrowheads="1"/>
          </p:cNvSpPr>
          <p:nvPr/>
        </p:nvSpPr>
        <p:spPr bwMode="auto">
          <a:xfrm>
            <a:off x="987420" y="3224204"/>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max{0,n − N + m} ≤ x ≤ min{</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n,m</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9" name="矩形 47"/>
          <p:cNvSpPr>
            <a:spLocks noChangeArrowheads="1"/>
          </p:cNvSpPr>
          <p:nvPr/>
        </p:nvSpPr>
        <p:spPr bwMode="auto">
          <a:xfrm>
            <a:off x="987420" y="3698423"/>
            <a:ext cx="10351140"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b="1" dirty="0">
                <a:solidFill>
                  <a:schemeClr val="tx2"/>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Hypergeometric distribution has a symmetry property in n and m. That is, </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H(</a:t>
            </a:r>
            <a:r>
              <a:rPr lang="en-US" altLang="zh-CN" sz="2800" dirty="0" err="1">
                <a:solidFill>
                  <a:srgbClr val="4F91A0"/>
                </a:solidFill>
                <a:latin typeface="Cambria Math" panose="02040503050406030204" pitchFamily="18" charset="0"/>
                <a:ea typeface="Cambria Math" panose="02040503050406030204" pitchFamily="18" charset="0"/>
                <a:cs typeface="+mn-ea"/>
                <a:sym typeface="微软雅黑" pitchFamily="34" charset="-122"/>
              </a:rPr>
              <a:t>N,m,n</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 = H(</a:t>
            </a:r>
            <a:r>
              <a:rPr lang="en-US" altLang="zh-CN" sz="2800" dirty="0" err="1">
                <a:solidFill>
                  <a:srgbClr val="4F91A0"/>
                </a:solidFill>
                <a:latin typeface="Cambria Math" panose="02040503050406030204" pitchFamily="18" charset="0"/>
                <a:ea typeface="Cambria Math" panose="02040503050406030204" pitchFamily="18" charset="0"/>
                <a:cs typeface="+mn-ea"/>
                <a:sym typeface="微软雅黑" pitchFamily="34" charset="-122"/>
              </a:rPr>
              <a:t>N,n,m</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Its probability function is also given by</a:t>
            </a:r>
          </a:p>
        </p:txBody>
      </p:sp>
      <p:pic>
        <p:nvPicPr>
          <p:cNvPr id="5" name="图片 4"/>
          <p:cNvPicPr>
            <a:picLocks noChangeAspect="1"/>
          </p:cNvPicPr>
          <p:nvPr/>
        </p:nvPicPr>
        <p:blipFill>
          <a:blip r:embed="rId4" cstate="print"/>
          <a:stretch>
            <a:fillRect/>
          </a:stretch>
        </p:blipFill>
        <p:spPr>
          <a:xfrm>
            <a:off x="3750695" y="4829174"/>
            <a:ext cx="3728331" cy="841504"/>
          </a:xfrm>
          <a:prstGeom prst="rect">
            <a:avLst/>
          </a:prstGeom>
        </p:spPr>
      </p:pic>
    </p:spTree>
    <p:extLst>
      <p:ext uri="{BB962C8B-B14F-4D97-AF65-F5344CB8AC3E}">
        <p14:creationId xmlns:p14="http://schemas.microsoft.com/office/powerpoint/2010/main" val="39138827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p:tgtEl>
                                          <p:spTgt spid="8"/>
                                        </p:tgtEl>
                                        <p:attrNameLst>
                                          <p:attrName>ppt_y</p:attrName>
                                        </p:attrNameLst>
                                      </p:cBhvr>
                                      <p:tavLst>
                                        <p:tav tm="0">
                                          <p:val>
                                            <p:strVal val="#ppt_y-#ppt_h*1.125000"/>
                                          </p:val>
                                        </p:tav>
                                        <p:tav tm="100000">
                                          <p:val>
                                            <p:strVal val="#ppt_y"/>
                                          </p:val>
                                        </p:tav>
                                      </p:tavLst>
                                    </p:anim>
                                    <p:animEffect transition="in" filter="wipe(down)">
                                      <p:cBhvr>
                                        <p:cTn id="21" dur="4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1"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400"/>
                                        <p:tgtEl>
                                          <p:spTgt spid="9"/>
                                        </p:tgtEl>
                                        <p:attrNameLst>
                                          <p:attrName>ppt_y</p:attrName>
                                        </p:attrNameLst>
                                      </p:cBhvr>
                                      <p:tavLst>
                                        <p:tav tm="0">
                                          <p:val>
                                            <p:strVal val="#ppt_y-#ppt_h*1.125000"/>
                                          </p:val>
                                        </p:tav>
                                        <p:tav tm="100000">
                                          <p:val>
                                            <p:strVal val="#ppt_y"/>
                                          </p:val>
                                        </p:tav>
                                      </p:tavLst>
                                    </p:anim>
                                    <p:animEffect transition="in" filter="wipe(down)">
                                      <p:cBhvr>
                                        <p:cTn id="27" dur="4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inVertic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400"/>
                                        <p:tgtEl>
                                          <p:spTgt spid="7"/>
                                        </p:tgtEl>
                                        <p:attrNameLst>
                                          <p:attrName>ppt_y</p:attrName>
                                        </p:attrNameLst>
                                      </p:cBhvr>
                                      <p:tavLst>
                                        <p:tav tm="0">
                                          <p:val>
                                            <p:strVal val="#ppt_y-#ppt_h*1.125000"/>
                                          </p:val>
                                        </p:tav>
                                        <p:tav tm="100000">
                                          <p:val>
                                            <p:strVal val="#ppt_y"/>
                                          </p:val>
                                        </p:tav>
                                      </p:tavLst>
                                    </p:anim>
                                    <p:animEffect transition="in" filter="wipe(down)">
                                      <p:cBhvr>
                                        <p:cTn id="38"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P spid="8"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91923" y="1765365"/>
            <a:ext cx="1059136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Consider a deck of 52 cards. In a poker hand consisting of 5 cards, Let X be the number of aces dealt. What is the probability that a poker hand has all the 4 aces?</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091923" y="1259373"/>
            <a:ext cx="2072985"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2.4.5</a:t>
            </a:r>
          </a:p>
        </p:txBody>
      </p:sp>
      <p:sp>
        <p:nvSpPr>
          <p:cNvPr id="7" name="矩形 47"/>
          <p:cNvSpPr>
            <a:spLocks noChangeArrowheads="1"/>
          </p:cNvSpPr>
          <p:nvPr/>
        </p:nvSpPr>
        <p:spPr bwMode="auto">
          <a:xfrm>
            <a:off x="1091923" y="4618425"/>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Or, we can use X ∼ H(N = 52,m = 5,n = 4).</a:t>
            </a:r>
          </a:p>
        </p:txBody>
      </p:sp>
      <p:sp>
        <p:nvSpPr>
          <p:cNvPr id="10" name="矩形 9"/>
          <p:cNvSpPr/>
          <p:nvPr/>
        </p:nvSpPr>
        <p:spPr>
          <a:xfrm>
            <a:off x="1091923" y="3150351"/>
            <a:ext cx="9899032" cy="523212"/>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a:t>
            </a:r>
            <a:r>
              <a:rPr lang="en-US" altLang="zh-CN" sz="2800" b="1" i="1" dirty="0">
                <a:solidFill>
                  <a:schemeClr val="accent4">
                    <a:lumMod val="50000"/>
                  </a:schemeClr>
                </a:solidFill>
                <a:latin typeface="Adobe 楷体 Std R" panose="02020400000000000000" pitchFamily="18" charset="-122"/>
                <a:ea typeface="Adobe 楷体 Std R" panose="02020400000000000000" pitchFamily="18" charset="-122"/>
                <a:cs typeface="+mn-ea"/>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 </a:t>
            </a:r>
            <a:r>
              <a:rPr lang="pt-B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X ∼ H(N = 52,m = 4,n = 5).</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p:pic>
        <p:nvPicPr>
          <p:cNvPr id="6" name="图片 5"/>
          <p:cNvPicPr>
            <a:picLocks noChangeAspect="1"/>
          </p:cNvPicPr>
          <p:nvPr/>
        </p:nvPicPr>
        <p:blipFill>
          <a:blip r:embed="rId3" cstate="print"/>
          <a:stretch>
            <a:fillRect/>
          </a:stretch>
        </p:blipFill>
        <p:spPr>
          <a:xfrm>
            <a:off x="3819892" y="3723717"/>
            <a:ext cx="4443094" cy="844554"/>
          </a:xfrm>
          <a:prstGeom prst="rect">
            <a:avLst/>
          </a:prstGeom>
        </p:spPr>
      </p:pic>
      <p:pic>
        <p:nvPicPr>
          <p:cNvPr id="11" name="图片 10"/>
          <p:cNvPicPr>
            <a:picLocks noChangeAspect="1"/>
          </p:cNvPicPr>
          <p:nvPr/>
        </p:nvPicPr>
        <p:blipFill>
          <a:blip r:embed="rId4" cstate="print"/>
          <a:stretch>
            <a:fillRect/>
          </a:stretch>
        </p:blipFill>
        <p:spPr>
          <a:xfrm>
            <a:off x="3819893" y="5211209"/>
            <a:ext cx="4443093" cy="844554"/>
          </a:xfrm>
          <a:prstGeom prst="rect">
            <a:avLst/>
          </a:prstGeom>
        </p:spPr>
      </p:pic>
    </p:spTree>
    <p:extLst>
      <p:ext uri="{BB962C8B-B14F-4D97-AF65-F5344CB8AC3E}">
        <p14:creationId xmlns:p14="http://schemas.microsoft.com/office/powerpoint/2010/main" val="829493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400"/>
                                        <p:tgtEl>
                                          <p:spTgt spid="10"/>
                                        </p:tgtEl>
                                        <p:attrNameLst>
                                          <p:attrName>ppt_y</p:attrName>
                                        </p:attrNameLst>
                                      </p:cBhvr>
                                      <p:tavLst>
                                        <p:tav tm="0">
                                          <p:val>
                                            <p:strVal val="#ppt_y-#ppt_h*1.125000"/>
                                          </p:val>
                                        </p:tav>
                                        <p:tav tm="100000">
                                          <p:val>
                                            <p:strVal val="#ppt_y"/>
                                          </p:val>
                                        </p:tav>
                                      </p:tavLst>
                                    </p:anim>
                                    <p:animEffect transition="in" filter="wipe(down)">
                                      <p:cBhvr>
                                        <p:cTn id="18" dur="4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400"/>
                                        <p:tgtEl>
                                          <p:spTgt spid="7"/>
                                        </p:tgtEl>
                                        <p:attrNameLst>
                                          <p:attrName>ppt_y</p:attrName>
                                        </p:attrNameLst>
                                      </p:cBhvr>
                                      <p:tavLst>
                                        <p:tav tm="0">
                                          <p:val>
                                            <p:strVal val="#ppt_y-#ppt_h*1.125000"/>
                                          </p:val>
                                        </p:tav>
                                        <p:tav tm="100000">
                                          <p:val>
                                            <p:strVal val="#ppt_y"/>
                                          </p:val>
                                        </p:tav>
                                      </p:tavLst>
                                    </p:anim>
                                    <p:animEffect transition="in" filter="wipe(down)">
                                      <p:cBhvr>
                                        <p:cTn id="29" dur="4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91923" y="1765365"/>
            <a:ext cx="9880877"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that an infinite sequence of Bernoulli trials with probability of success p are available. Let X denote the total number of trials required to produce r successes, then X follows the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negative binomial distribution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denoted as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X ∼ NB(</a:t>
            </a:r>
            <a:r>
              <a:rPr lang="en-US" altLang="zh-CN" sz="2800" b="1"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r,p</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000483" y="1242153"/>
            <a:ext cx="2378262"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2.4.5</a:t>
            </a:r>
          </a:p>
        </p:txBody>
      </p:sp>
      <p:sp>
        <p:nvSpPr>
          <p:cNvPr id="7" name="矩形 47"/>
          <p:cNvSpPr>
            <a:spLocks noChangeArrowheads="1"/>
          </p:cNvSpPr>
          <p:nvPr/>
        </p:nvSpPr>
        <p:spPr bwMode="auto">
          <a:xfrm>
            <a:off x="1091923" y="4133291"/>
            <a:ext cx="10591363"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 are a couple variations of the negative binomial distribution. If someone talks about a negative binomial random variable, find out how they are defining it. </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example, some text books define X as the failures that occur before the r-</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success.</a:t>
            </a:r>
          </a:p>
        </p:txBody>
      </p:sp>
      <p:sp>
        <p:nvSpPr>
          <p:cNvPr id="9" name="矩形 8"/>
          <p:cNvSpPr/>
          <p:nvPr/>
        </p:nvSpPr>
        <p:spPr>
          <a:xfrm>
            <a:off x="1091923" y="3631393"/>
            <a:ext cx="1968662"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Remark 2.4.1</a:t>
            </a:r>
          </a:p>
        </p:txBody>
      </p:sp>
    </p:spTree>
    <p:extLst>
      <p:ext uri="{BB962C8B-B14F-4D97-AF65-F5344CB8AC3E}">
        <p14:creationId xmlns:p14="http://schemas.microsoft.com/office/powerpoint/2010/main" val="32983355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400"/>
                                        <p:tgtEl>
                                          <p:spTgt spid="9"/>
                                        </p:tgtEl>
                                        <p:attrNameLst>
                                          <p:attrName>ppt_y</p:attrName>
                                        </p:attrNameLst>
                                      </p:cBhvr>
                                      <p:tavLst>
                                        <p:tav tm="0">
                                          <p:val>
                                            <p:strVal val="#ppt_y-#ppt_h*1.125000"/>
                                          </p:val>
                                        </p:tav>
                                        <p:tav tm="100000">
                                          <p:val>
                                            <p:strVal val="#ppt_y"/>
                                          </p:val>
                                        </p:tav>
                                      </p:tavLst>
                                    </p:anim>
                                    <p:animEffect transition="in" filter="wipe(down)">
                                      <p:cBhvr>
                                        <p:cTn id="18" dur="400"/>
                                        <p:tgtEl>
                                          <p:spTgt spid="9"/>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400"/>
                                        <p:tgtEl>
                                          <p:spTgt spid="7"/>
                                        </p:tgtEl>
                                        <p:attrNameLst>
                                          <p:attrName>ppt_y</p:attrName>
                                        </p:attrNameLst>
                                      </p:cBhvr>
                                      <p:tavLst>
                                        <p:tav tm="0">
                                          <p:val>
                                            <p:strVal val="#ppt_y-#ppt_h*1.125000"/>
                                          </p:val>
                                        </p:tav>
                                        <p:tav tm="100000">
                                          <p:val>
                                            <p:strVal val="#ppt_y"/>
                                          </p:val>
                                        </p:tav>
                                      </p:tavLst>
                                    </p:anim>
                                    <p:animEffect transition="in" filter="wipe(down)">
                                      <p:cBhvr>
                                        <p:cTn id="22"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118048" y="2104999"/>
            <a:ext cx="9880877"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distribution of X ∼ NB(</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r,p</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has the PF</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118048" y="1586574"/>
            <a:ext cx="2484701"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2.4.3</a:t>
            </a:r>
          </a:p>
        </p:txBody>
      </p:sp>
      <p:sp>
        <p:nvSpPr>
          <p:cNvPr id="7" name="矩形 47"/>
          <p:cNvSpPr>
            <a:spLocks noChangeArrowheads="1"/>
          </p:cNvSpPr>
          <p:nvPr/>
        </p:nvSpPr>
        <p:spPr bwMode="auto">
          <a:xfrm>
            <a:off x="1118048" y="4003917"/>
            <a:ext cx="10591363"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Particularly, if r = 1, X ∼ NB(1,p), f(x) = p(1 − p)</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x = 1,2,··· It deals with the number of trials required for a single success. In this case, we say that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X ∼ Geo(p)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has the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geometric distribution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with parameter p.</a:t>
            </a:r>
          </a:p>
        </p:txBody>
      </p:sp>
      <p:pic>
        <p:nvPicPr>
          <p:cNvPr id="3" name="图片 2"/>
          <p:cNvPicPr>
            <a:picLocks noChangeAspect="1"/>
          </p:cNvPicPr>
          <p:nvPr/>
        </p:nvPicPr>
        <p:blipFill rotWithShape="1">
          <a:blip r:embed="rId3" cstate="print"/>
          <a:srcRect l="22679" t="-13787" b="34506"/>
          <a:stretch/>
        </p:blipFill>
        <p:spPr>
          <a:xfrm>
            <a:off x="3149944" y="2596000"/>
            <a:ext cx="4722816" cy="815480"/>
          </a:xfrm>
          <a:prstGeom prst="rect">
            <a:avLst/>
          </a:prstGeom>
        </p:spPr>
      </p:pic>
      <p:sp>
        <p:nvSpPr>
          <p:cNvPr id="8" name="矩形 47"/>
          <p:cNvSpPr>
            <a:spLocks noChangeArrowheads="1"/>
          </p:cNvSpPr>
          <p:nvPr/>
        </p:nvSpPr>
        <p:spPr bwMode="auto">
          <a:xfrm>
            <a:off x="1118048" y="3400539"/>
            <a:ext cx="9880877"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x=r, r+1, ···.</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Tree>
    <p:extLst>
      <p:ext uri="{BB962C8B-B14F-4D97-AF65-F5344CB8AC3E}">
        <p14:creationId xmlns:p14="http://schemas.microsoft.com/office/powerpoint/2010/main" val="1222184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p:tgtEl>
                                          <p:spTgt spid="8"/>
                                        </p:tgtEl>
                                        <p:attrNameLst>
                                          <p:attrName>ppt_y</p:attrName>
                                        </p:attrNameLst>
                                      </p:cBhvr>
                                      <p:tavLst>
                                        <p:tav tm="0">
                                          <p:val>
                                            <p:strVal val="#ppt_y-#ppt_h*1.125000"/>
                                          </p:val>
                                        </p:tav>
                                        <p:tav tm="100000">
                                          <p:val>
                                            <p:strVal val="#ppt_y"/>
                                          </p:val>
                                        </p:tav>
                                      </p:tavLst>
                                    </p:anim>
                                    <p:animEffect transition="in" filter="wipe(down)">
                                      <p:cBhvr>
                                        <p:cTn id="21" dur="4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1"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400"/>
                                        <p:tgtEl>
                                          <p:spTgt spid="7"/>
                                        </p:tgtEl>
                                        <p:attrNameLst>
                                          <p:attrName>ppt_y</p:attrName>
                                        </p:attrNameLst>
                                      </p:cBhvr>
                                      <p:tavLst>
                                        <p:tav tm="0">
                                          <p:val>
                                            <p:strVal val="#ppt_y-#ppt_h*1.125000"/>
                                          </p:val>
                                        </p:tav>
                                        <p:tav tm="100000">
                                          <p:val>
                                            <p:strVal val="#ppt_y"/>
                                          </p:val>
                                        </p:tav>
                                      </p:tavLst>
                                    </p:anim>
                                    <p:animEffect transition="in" filter="wipe(down)">
                                      <p:cBhvr>
                                        <p:cTn id="27"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35615" y="2157251"/>
            <a:ext cx="10591363" cy="3890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Tony is a high school basketball player. His probability of making a free throw is 0.80. During the season,</a:t>
            </a: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(1) What is the probability that Tony makes his third free throw on his fifth shot? </a:t>
            </a:r>
          </a:p>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What is the probability that Tony makes his first free throw on his fifth shot?</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4" name="矩形 3"/>
          <p:cNvSpPr/>
          <p:nvPr/>
        </p:nvSpPr>
        <p:spPr>
          <a:xfrm>
            <a:off x="1235615" y="1468379"/>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2.4.6</a:t>
            </a:r>
          </a:p>
        </p:txBody>
      </p:sp>
    </p:spTree>
    <p:extLst>
      <p:ext uri="{BB962C8B-B14F-4D97-AF65-F5344CB8AC3E}">
        <p14:creationId xmlns:p14="http://schemas.microsoft.com/office/powerpoint/2010/main" val="33781446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randombar(horizontal)">
                                      <p:cBhvr>
                                        <p:cTn id="1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2.4 	Some Common Discrete Distributions</a:t>
            </a:r>
          </a:p>
        </p:txBody>
      </p:sp>
      <p:sp>
        <p:nvSpPr>
          <p:cNvPr id="10" name="矩形 9"/>
          <p:cNvSpPr/>
          <p:nvPr/>
        </p:nvSpPr>
        <p:spPr>
          <a:xfrm>
            <a:off x="1078860" y="1521328"/>
            <a:ext cx="10325014" cy="1384986"/>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a:t>
            </a:r>
            <a:r>
              <a:rPr lang="en-US" altLang="zh-CN" sz="2800" b="1" i="1" dirty="0">
                <a:solidFill>
                  <a:schemeClr val="accent4">
                    <a:lumMod val="50000"/>
                  </a:schemeClr>
                </a:solidFill>
                <a:latin typeface="Adobe 楷体 Std R" panose="02020400000000000000" pitchFamily="18" charset="-122"/>
                <a:ea typeface="Adobe 楷体 Std R" panose="02020400000000000000" pitchFamily="18" charset="-122"/>
                <a:cs typeface="+mn-ea"/>
              </a:rPr>
              <a:t>  </a:t>
            </a:r>
            <a:r>
              <a:rPr lang="en-US" altLang="zh-CN" sz="2800" dirty="0">
                <a:solidFill>
                  <a:srgbClr val="4F91A0"/>
                </a:solidFill>
                <a:latin typeface="Cambria Math" panose="02040503050406030204" pitchFamily="18" charset="0"/>
                <a:ea typeface="Cambria Math" panose="02040503050406030204" pitchFamily="18" charset="0"/>
                <a:cs typeface="+mn-ea"/>
                <a:sym typeface="Calibri" pitchFamily="34" charset="0"/>
              </a:rPr>
              <a:t>(1)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This is an example of a negative binomial random variable. Let X be the number of shots needed to make the third free throw.</a:t>
            </a:r>
          </a:p>
        </p:txBody>
      </p:sp>
      <p:pic>
        <p:nvPicPr>
          <p:cNvPr id="3" name="图片 2"/>
          <p:cNvPicPr>
            <a:picLocks noChangeAspect="1"/>
          </p:cNvPicPr>
          <p:nvPr/>
        </p:nvPicPr>
        <p:blipFill>
          <a:blip r:embed="rId3" cstate="print"/>
          <a:stretch>
            <a:fillRect/>
          </a:stretch>
        </p:blipFill>
        <p:spPr>
          <a:xfrm>
            <a:off x="3310042" y="2792120"/>
            <a:ext cx="4562718" cy="1156597"/>
          </a:xfrm>
          <a:prstGeom prst="rect">
            <a:avLst/>
          </a:prstGeom>
        </p:spPr>
      </p:pic>
      <p:sp>
        <p:nvSpPr>
          <p:cNvPr id="7" name="矩形 6"/>
          <p:cNvSpPr/>
          <p:nvPr/>
        </p:nvSpPr>
        <p:spPr>
          <a:xfrm>
            <a:off x="1078860" y="4005814"/>
            <a:ext cx="10325014" cy="1384986"/>
          </a:xfrm>
          <a:prstGeom prst="rect">
            <a:avLst/>
          </a:prstGeom>
        </p:spPr>
        <p:txBody>
          <a:bodyPr wrap="square" lIns="91431" tIns="45716" rIns="91431" bIns="45716">
            <a:spAutoFit/>
          </a:bodyPr>
          <a:lstStyle/>
          <a:p>
            <a:r>
              <a:rPr lang="en-US" altLang="zh-CN" sz="2800" dirty="0">
                <a:solidFill>
                  <a:srgbClr val="4F91A0"/>
                </a:solidFill>
                <a:latin typeface="Cambria Math" panose="02040503050406030204" pitchFamily="18" charset="0"/>
                <a:ea typeface="Cambria Math" panose="02040503050406030204" pitchFamily="18" charset="0"/>
                <a:cs typeface="+mn-ea"/>
              </a:rPr>
              <a:t>                (2)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This is an example of a geometric distribution, which is a special case of a negative binomial distribution. Let X be the number of shots needed to make the first free throw.</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p:pic>
        <p:nvPicPr>
          <p:cNvPr id="5" name="图片 4"/>
          <p:cNvPicPr>
            <a:picLocks noChangeAspect="1"/>
          </p:cNvPicPr>
          <p:nvPr/>
        </p:nvPicPr>
        <p:blipFill>
          <a:blip r:embed="rId4" cstate="print"/>
          <a:stretch>
            <a:fillRect/>
          </a:stretch>
        </p:blipFill>
        <p:spPr>
          <a:xfrm>
            <a:off x="1490964" y="5447897"/>
            <a:ext cx="8200874" cy="1014213"/>
          </a:xfrm>
          <a:prstGeom prst="rect">
            <a:avLst/>
          </a:prstGeom>
        </p:spPr>
      </p:pic>
    </p:spTree>
    <p:extLst>
      <p:ext uri="{BB962C8B-B14F-4D97-AF65-F5344CB8AC3E}">
        <p14:creationId xmlns:p14="http://schemas.microsoft.com/office/powerpoint/2010/main" val="29553727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2" presetClass="entr" presetSubtype="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400"/>
                                        <p:tgtEl>
                                          <p:spTgt spid="7"/>
                                        </p:tgtEl>
                                        <p:attrNameLst>
                                          <p:attrName>ppt_y</p:attrName>
                                        </p:attrNameLst>
                                      </p:cBhvr>
                                      <p:tavLst>
                                        <p:tav tm="0">
                                          <p:val>
                                            <p:strVal val="#ppt_y-#ppt_h*1.125000"/>
                                          </p:val>
                                        </p:tav>
                                        <p:tav tm="100000">
                                          <p:val>
                                            <p:strVal val="#ppt_y"/>
                                          </p:val>
                                        </p:tav>
                                      </p:tavLst>
                                    </p:anim>
                                    <p:animEffect transition="in" filter="wipe(down)">
                                      <p:cBhvr>
                                        <p:cTn id="21" dur="4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22552" y="2248690"/>
            <a:ext cx="9880877"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is a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continuous random variable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there exists a nonnegative function f(x) , defined on the real line, such that for every real number x, the CDF of X can be expressed by</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2.5 	Continuous Distributions</a:t>
            </a:r>
          </a:p>
        </p:txBody>
      </p:sp>
      <p:sp>
        <p:nvSpPr>
          <p:cNvPr id="4" name="矩形 3"/>
          <p:cNvSpPr/>
          <p:nvPr/>
        </p:nvSpPr>
        <p:spPr>
          <a:xfrm>
            <a:off x="1131112" y="1490593"/>
            <a:ext cx="2378262"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2.5.1</a:t>
            </a:r>
          </a:p>
        </p:txBody>
      </p:sp>
      <p:sp>
        <p:nvSpPr>
          <p:cNvPr id="7" name="矩形 47"/>
          <p:cNvSpPr>
            <a:spLocks noChangeArrowheads="1"/>
          </p:cNvSpPr>
          <p:nvPr/>
        </p:nvSpPr>
        <p:spPr bwMode="auto">
          <a:xfrm>
            <a:off x="1222552" y="4509339"/>
            <a:ext cx="9880877"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function f(x) is called the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probability density function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(abbreviated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PDF</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of X.</a:t>
            </a:r>
          </a:p>
        </p:txBody>
      </p:sp>
      <p:pic>
        <p:nvPicPr>
          <p:cNvPr id="3" name="图片 2"/>
          <p:cNvPicPr>
            <a:picLocks noChangeAspect="1"/>
          </p:cNvPicPr>
          <p:nvPr/>
        </p:nvPicPr>
        <p:blipFill>
          <a:blip r:embed="rId3" cstate="print"/>
          <a:stretch>
            <a:fillRect/>
          </a:stretch>
        </p:blipFill>
        <p:spPr>
          <a:xfrm>
            <a:off x="4296616" y="3751242"/>
            <a:ext cx="3732747" cy="640531"/>
          </a:xfrm>
          <a:prstGeom prst="rect">
            <a:avLst/>
          </a:prstGeom>
        </p:spPr>
      </p:pic>
    </p:spTree>
    <p:extLst>
      <p:ext uri="{BB962C8B-B14F-4D97-AF65-F5344CB8AC3E}">
        <p14:creationId xmlns:p14="http://schemas.microsoft.com/office/powerpoint/2010/main" val="7524273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400"/>
                                        <p:tgtEl>
                                          <p:spTgt spid="7"/>
                                        </p:tgtEl>
                                        <p:attrNameLst>
                                          <p:attrName>ppt_y</p:attrName>
                                        </p:attrNameLst>
                                      </p:cBhvr>
                                      <p:tavLst>
                                        <p:tav tm="0">
                                          <p:val>
                                            <p:strVal val="#ppt_y-#ppt_h*1.125000"/>
                                          </p:val>
                                        </p:tav>
                                        <p:tav tm="100000">
                                          <p:val>
                                            <p:strVal val="#ppt_y"/>
                                          </p:val>
                                        </p:tav>
                                      </p:tavLst>
                                    </p:anim>
                                    <p:animEffect transition="in" filter="wipe(down)">
                                      <p:cBhvr>
                                        <p:cTn id="25"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00929" y="1948244"/>
            <a:ext cx="9880877"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Every PDF f(x) has the following two properties:</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2.5 	Continuous Distributions</a:t>
            </a:r>
          </a:p>
        </p:txBody>
      </p:sp>
      <p:sp>
        <p:nvSpPr>
          <p:cNvPr id="4" name="矩形 3"/>
          <p:cNvSpPr/>
          <p:nvPr/>
        </p:nvSpPr>
        <p:spPr>
          <a:xfrm>
            <a:off x="1300929" y="1303331"/>
            <a:ext cx="1519500"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Properties</a:t>
            </a:r>
          </a:p>
        </p:txBody>
      </p:sp>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1300929" y="2593157"/>
                <a:ext cx="9880877" cy="109195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(1)</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oMath>
                </a14:m>
                <a:endParaRPr lang="en-US" altLang="zh-CN" sz="2800" b="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(2)</a:t>
                </a:r>
                <a14:m>
                  <m:oMath xmlns:m="http://schemas.openxmlformats.org/officeDocument/2006/math">
                    <m:nary>
                      <m:nary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23"/>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b>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𝑑𝑥</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e>
                    </m:nary>
                  </m:oMath>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8" name="矩形 47"/>
              <p:cNvSpPr>
                <a:spLocks noRot="1" noChangeAspect="1" noMove="1" noResize="1" noEditPoints="1" noAdjustHandles="1" noChangeArrowheads="1" noChangeShapeType="1" noTextEdit="1"/>
              </p:cNvSpPr>
              <p:nvPr/>
            </p:nvSpPr>
            <p:spPr bwMode="auto">
              <a:xfrm>
                <a:off x="1300929" y="2593157"/>
                <a:ext cx="9880877" cy="1091958"/>
              </a:xfrm>
              <a:prstGeom prst="rect">
                <a:avLst/>
              </a:prstGeom>
              <a:blipFill>
                <a:blip r:embed="rId3" cstate="print"/>
                <a:stretch>
                  <a:fillRect l="-1234" t="-5556" b="-7778"/>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pic>
        <p:nvPicPr>
          <p:cNvPr id="1026" name="Picture 2" descr="C:\Users\aa\Desktop\图片1.png"/>
          <p:cNvPicPr>
            <a:picLocks noChangeAspect="1" noChangeArrowheads="1"/>
          </p:cNvPicPr>
          <p:nvPr/>
        </p:nvPicPr>
        <p:blipFill>
          <a:blip r:embed="rId4" cstate="print"/>
          <a:srcRect b="78215"/>
          <a:stretch>
            <a:fillRect/>
          </a:stretch>
        </p:blipFill>
        <p:spPr bwMode="auto">
          <a:xfrm>
            <a:off x="1295645" y="3700462"/>
            <a:ext cx="9893300" cy="491394"/>
          </a:xfrm>
          <a:prstGeom prst="rect">
            <a:avLst/>
          </a:prstGeom>
          <a:noFill/>
        </p:spPr>
      </p:pic>
      <p:pic>
        <p:nvPicPr>
          <p:cNvPr id="7" name="Picture 2" descr="C:\Users\aa\Desktop\图片1.png"/>
          <p:cNvPicPr>
            <a:picLocks noChangeAspect="1" noChangeArrowheads="1"/>
          </p:cNvPicPr>
          <p:nvPr/>
        </p:nvPicPr>
        <p:blipFill>
          <a:blip r:embed="rId4" cstate="print"/>
          <a:srcRect l="364" t="22347" r="50945" b="59060"/>
          <a:stretch>
            <a:fillRect/>
          </a:stretch>
        </p:blipFill>
        <p:spPr bwMode="auto">
          <a:xfrm>
            <a:off x="1317064" y="4207553"/>
            <a:ext cx="4816112" cy="419405"/>
          </a:xfrm>
          <a:prstGeom prst="rect">
            <a:avLst/>
          </a:prstGeom>
          <a:noFill/>
        </p:spPr>
      </p:pic>
      <p:pic>
        <p:nvPicPr>
          <p:cNvPr id="9" name="Picture 2" descr="C:\Users\aa\Desktop\图片1.png"/>
          <p:cNvPicPr>
            <a:picLocks noChangeAspect="1" noChangeArrowheads="1"/>
          </p:cNvPicPr>
          <p:nvPr/>
        </p:nvPicPr>
        <p:blipFill>
          <a:blip r:embed="rId4" cstate="print"/>
          <a:srcRect t="43098"/>
          <a:stretch>
            <a:fillRect/>
          </a:stretch>
        </p:blipFill>
        <p:spPr bwMode="auto">
          <a:xfrm>
            <a:off x="1301514" y="4678586"/>
            <a:ext cx="9893300" cy="1283606"/>
          </a:xfrm>
          <a:prstGeom prst="rect">
            <a:avLst/>
          </a:prstGeom>
          <a:noFill/>
        </p:spPr>
      </p:pic>
      <p:pic>
        <p:nvPicPr>
          <p:cNvPr id="10" name="Picture 2" descr="C:\Users\aa\Desktop\图片1.png"/>
          <p:cNvPicPr>
            <a:picLocks noChangeAspect="1" noChangeArrowheads="1"/>
          </p:cNvPicPr>
          <p:nvPr/>
        </p:nvPicPr>
        <p:blipFill>
          <a:blip r:embed="rId4" cstate="print"/>
          <a:srcRect l="50945" t="22347" b="59060"/>
          <a:stretch>
            <a:fillRect/>
          </a:stretch>
        </p:blipFill>
        <p:spPr bwMode="auto">
          <a:xfrm>
            <a:off x="6158012" y="4214913"/>
            <a:ext cx="4902711" cy="423773"/>
          </a:xfrm>
          <a:prstGeom prst="rect">
            <a:avLst/>
          </a:prstGeom>
          <a:noFill/>
        </p:spPr>
      </p:pic>
    </p:spTree>
    <p:extLst>
      <p:ext uri="{BB962C8B-B14F-4D97-AF65-F5344CB8AC3E}">
        <p14:creationId xmlns:p14="http://schemas.microsoft.com/office/powerpoint/2010/main" val="37133217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83214" y="1413054"/>
            <a:ext cx="9880877" cy="120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 has a continuous distribution , for any real value a, P(X = a) = F(a) − F(a </a:t>
            </a:r>
            <a:r>
              <a:rPr lang="en-US"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0. Continuous distributions assign probability 0 to individual values. That is, probability zero does not mean impossible.</a:t>
            </a:r>
            <a:endParaRPr lang="en-US" altLang="zh-CN" sz="24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2.5 	Continuous Distributions</a:t>
            </a:r>
          </a:p>
        </p:txBody>
      </p:sp>
      <p:sp>
        <p:nvSpPr>
          <p:cNvPr id="7" name="矩形 47"/>
          <p:cNvSpPr>
            <a:spLocks noChangeArrowheads="1"/>
          </p:cNvSpPr>
          <p:nvPr/>
        </p:nvSpPr>
        <p:spPr bwMode="auto">
          <a:xfrm>
            <a:off x="1083214" y="2511860"/>
            <a:ext cx="11108786" cy="1261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a ≤ b, then </a:t>
            </a:r>
            <a:r>
              <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rPr>
              <a:t>P(a &lt; X ≤ b) = P(a ≤ X ≤ b) = P(a &lt; X &lt; b) = P(a ≤ X &lt; b).</a:t>
            </a:r>
          </a:p>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any interval G,</a:t>
            </a:r>
          </a:p>
          <a:p>
            <a:pPr>
              <a:spcBef>
                <a:spcPct val="0"/>
              </a:spcBef>
              <a:buNone/>
            </a:pP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3" cstate="print"/>
          <a:stretch>
            <a:fillRect/>
          </a:stretch>
        </p:blipFill>
        <p:spPr>
          <a:xfrm>
            <a:off x="4055941" y="3043893"/>
            <a:ext cx="2895851" cy="847417"/>
          </a:xfrm>
          <a:prstGeom prst="rect">
            <a:avLst/>
          </a:prstGeom>
        </p:spPr>
      </p:pic>
      <p:pic>
        <p:nvPicPr>
          <p:cNvPr id="5" name="图片 4"/>
          <p:cNvPicPr>
            <a:picLocks noChangeAspect="1"/>
          </p:cNvPicPr>
          <p:nvPr/>
        </p:nvPicPr>
        <p:blipFill>
          <a:blip r:embed="rId4" cstate="print"/>
          <a:stretch>
            <a:fillRect/>
          </a:stretch>
        </p:blipFill>
        <p:spPr>
          <a:xfrm>
            <a:off x="3653457" y="3891310"/>
            <a:ext cx="3700820" cy="2966690"/>
          </a:xfrm>
          <a:prstGeom prst="rect">
            <a:avLst/>
          </a:prstGeom>
          <a:ln>
            <a:noFill/>
          </a:ln>
          <a:effectLst>
            <a:softEdge rad="112500"/>
          </a:effectLst>
        </p:spPr>
      </p:pic>
    </p:spTree>
    <p:extLst>
      <p:ext uri="{BB962C8B-B14F-4D97-AF65-F5344CB8AC3E}">
        <p14:creationId xmlns:p14="http://schemas.microsoft.com/office/powerpoint/2010/main" val="29546582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400"/>
                                        <p:tgtEl>
                                          <p:spTgt spid="7"/>
                                        </p:tgtEl>
                                        <p:attrNameLst>
                                          <p:attrName>ppt_y</p:attrName>
                                        </p:attrNameLst>
                                      </p:cBhvr>
                                      <p:tavLst>
                                        <p:tav tm="0">
                                          <p:val>
                                            <p:strVal val="#ppt_y-#ppt_h*1.125000"/>
                                          </p:val>
                                        </p:tav>
                                        <p:tav tm="100000">
                                          <p:val>
                                            <p:strVal val="#ppt_y"/>
                                          </p:val>
                                        </p:tav>
                                      </p:tavLst>
                                    </p:anim>
                                    <p:animEffect transition="in" filter="wipe(down)">
                                      <p:cBhvr>
                                        <p:cTn id="14" dur="4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65042" y="1157132"/>
            <a:ext cx="1781239" cy="646323"/>
          </a:xfrm>
          <a:prstGeom prst="rect">
            <a:avLst/>
          </a:prstGeom>
        </p:spPr>
        <p:txBody>
          <a:bodyPr wrap="none" lIns="91431" tIns="45716" rIns="91431" bIns="45716">
            <a:spAutoFit/>
          </a:bodyPr>
          <a:lstStyle/>
          <a:p>
            <a:pPr algn="ctr"/>
            <a:r>
              <a:rPr lang="en-US" altLang="zh-CN" sz="36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Examples</a:t>
            </a:r>
          </a:p>
        </p:txBody>
      </p:sp>
      <p:sp>
        <p:nvSpPr>
          <p:cNvPr id="27" name="矩形 47"/>
          <p:cNvSpPr>
            <a:spLocks noChangeArrowheads="1"/>
          </p:cNvSpPr>
          <p:nvPr/>
        </p:nvSpPr>
        <p:spPr bwMode="auto">
          <a:xfrm>
            <a:off x="765041" y="2041515"/>
            <a:ext cx="11099855" cy="1592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2.1.3</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be the number of vehicles that pass through an intersection in a one-hour interval. X is a </a:t>
            </a:r>
            <a:r>
              <a:rPr lang="en-US" altLang="zh-CN" sz="2400" b="1" dirty="0">
                <a:solidFill>
                  <a:srgbClr val="C00000"/>
                </a:solidFill>
                <a:latin typeface="+mn-ea"/>
                <a:ea typeface="+mn-ea"/>
                <a:cs typeface="+mn-ea"/>
                <a:sym typeface="微软雅黑" pitchFamily="34" charset="-122"/>
              </a:rPr>
              <a:t>random variable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and takes {</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０</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１</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２</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2" y="381545"/>
            <a:ext cx="5902458" cy="810454"/>
          </a:xfrm>
        </p:spPr>
        <p:txBody>
          <a:bodyPr/>
          <a:lstStyle/>
          <a:p>
            <a:r>
              <a:rPr lang="en-US" altLang="zh-CN" sz="2400" dirty="0">
                <a:solidFill>
                  <a:schemeClr val="tx2"/>
                </a:solidFill>
                <a:latin typeface="+mj-ea"/>
                <a:cs typeface="+mn-ea"/>
              </a:rPr>
              <a:t>2.1	Random Variables</a:t>
            </a:r>
          </a:p>
        </p:txBody>
      </p:sp>
      <p:sp>
        <p:nvSpPr>
          <p:cNvPr id="7" name="矩形 47"/>
          <p:cNvSpPr>
            <a:spLocks noChangeArrowheads="1"/>
          </p:cNvSpPr>
          <p:nvPr/>
        </p:nvSpPr>
        <p:spPr bwMode="auto">
          <a:xfrm>
            <a:off x="765040" y="3860523"/>
            <a:ext cx="11099855" cy="107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2.1.4</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Measure the lifetime of a light bulb. The lifetime is a </a:t>
            </a:r>
            <a:r>
              <a:rPr lang="en-US" altLang="zh-CN" sz="2400" b="1" dirty="0">
                <a:solidFill>
                  <a:srgbClr val="C00000"/>
                </a:solidFill>
                <a:latin typeface="+mn-ea"/>
                <a:ea typeface="+mn-ea"/>
                <a:cs typeface="+mn-ea"/>
                <a:sym typeface="微软雅黑" pitchFamily="34" charset="-122"/>
              </a:rPr>
              <a:t>random variable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It can take all nonnegative values.</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Tree>
    <p:extLst>
      <p:ext uri="{BB962C8B-B14F-4D97-AF65-F5344CB8AC3E}">
        <p14:creationId xmlns:p14="http://schemas.microsoft.com/office/powerpoint/2010/main" val="5889739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400"/>
                                        <p:tgtEl>
                                          <p:spTgt spid="26"/>
                                        </p:tgtEl>
                                        <p:attrNameLst>
                                          <p:attrName>ppt_y</p:attrName>
                                        </p:attrNameLst>
                                      </p:cBhvr>
                                      <p:tavLst>
                                        <p:tav tm="0">
                                          <p:val>
                                            <p:strVal val="#ppt_y-#ppt_h*1.125000"/>
                                          </p:val>
                                        </p:tav>
                                        <p:tav tm="100000">
                                          <p:val>
                                            <p:strVal val="#ppt_y"/>
                                          </p:val>
                                        </p:tav>
                                      </p:tavLst>
                                    </p:anim>
                                    <p:animEffect transition="in" filter="wipe(down)">
                                      <p:cBhvr>
                                        <p:cTn id="8" dur="400"/>
                                        <p:tgtEl>
                                          <p:spTgt spid="2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400"/>
                                        <p:tgtEl>
                                          <p:spTgt spid="7"/>
                                        </p:tgtEl>
                                        <p:attrNameLst>
                                          <p:attrName>ppt_y</p:attrName>
                                        </p:attrNameLst>
                                      </p:cBhvr>
                                      <p:tavLst>
                                        <p:tav tm="0">
                                          <p:val>
                                            <p:strVal val="#ppt_y-#ppt_h*1.125000"/>
                                          </p:val>
                                        </p:tav>
                                        <p:tav tm="100000">
                                          <p:val>
                                            <p:strVal val="#ppt_y"/>
                                          </p:val>
                                        </p:tav>
                                      </p:tavLst>
                                    </p:anim>
                                    <p:animEffect transition="in" filter="wipe(down)">
                                      <p:cBhvr>
                                        <p:cTn id="18"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00930" y="2252848"/>
            <a:ext cx="10591363"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that the PDF of a certain random variable X has the following form:</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2.5 	Continuous Distributions</a:t>
            </a:r>
          </a:p>
        </p:txBody>
      </p:sp>
      <p:sp>
        <p:nvSpPr>
          <p:cNvPr id="4" name="矩形 3"/>
          <p:cNvSpPr/>
          <p:nvPr/>
        </p:nvSpPr>
        <p:spPr>
          <a:xfrm>
            <a:off x="1300929" y="1574761"/>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2.5.1</a:t>
            </a:r>
          </a:p>
        </p:txBody>
      </p:sp>
      <p:pic>
        <p:nvPicPr>
          <p:cNvPr id="3" name="图片 2"/>
          <p:cNvPicPr>
            <a:picLocks noChangeAspect="1"/>
          </p:cNvPicPr>
          <p:nvPr/>
        </p:nvPicPr>
        <p:blipFill>
          <a:blip r:embed="rId3" cstate="print"/>
          <a:stretch>
            <a:fillRect/>
          </a:stretch>
        </p:blipFill>
        <p:spPr>
          <a:xfrm>
            <a:off x="3427703" y="3240318"/>
            <a:ext cx="4571781" cy="766221"/>
          </a:xfrm>
          <a:prstGeom prst="rect">
            <a:avLst/>
          </a:prstGeom>
        </p:spPr>
      </p:pic>
      <p:sp>
        <p:nvSpPr>
          <p:cNvPr id="6" name="矩形 47"/>
          <p:cNvSpPr>
            <a:spLocks noChangeArrowheads="1"/>
          </p:cNvSpPr>
          <p:nvPr/>
        </p:nvSpPr>
        <p:spPr bwMode="auto">
          <a:xfrm>
            <a:off x="1300929" y="4039910"/>
            <a:ext cx="1059136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 Determine the value of c. </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find P(X &gt; 1).</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(3) find the CDF of X.</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Tree>
    <p:extLst>
      <p:ext uri="{BB962C8B-B14F-4D97-AF65-F5344CB8AC3E}">
        <p14:creationId xmlns:p14="http://schemas.microsoft.com/office/powerpoint/2010/main" val="15251079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400"/>
                                        <p:tgtEl>
                                          <p:spTgt spid="6"/>
                                        </p:tgtEl>
                                        <p:attrNameLst>
                                          <p:attrName>ppt_y</p:attrName>
                                        </p:attrNameLst>
                                      </p:cBhvr>
                                      <p:tavLst>
                                        <p:tav tm="0">
                                          <p:val>
                                            <p:strVal val="#ppt_y-#ppt_h*1.125000"/>
                                          </p:val>
                                        </p:tav>
                                        <p:tav tm="100000">
                                          <p:val>
                                            <p:strVal val="#ppt_y"/>
                                          </p:val>
                                        </p:tav>
                                      </p:tavLst>
                                    </p:anim>
                                    <p:animEffect transition="in" filter="wipe(down)">
                                      <p:cBhvr>
                                        <p:cTn id="23"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2.5 	Continuous Distributions</a:t>
            </a:r>
          </a:p>
        </p:txBody>
      </p:sp>
      <p:sp>
        <p:nvSpPr>
          <p:cNvPr id="10" name="矩形 9"/>
          <p:cNvSpPr/>
          <p:nvPr/>
        </p:nvSpPr>
        <p:spPr>
          <a:xfrm>
            <a:off x="1078860" y="1521328"/>
            <a:ext cx="10325014" cy="523212"/>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a:t>
            </a:r>
            <a:r>
              <a:rPr lang="en-US" altLang="zh-CN" sz="2800" b="1" i="1" dirty="0">
                <a:solidFill>
                  <a:schemeClr val="accent4">
                    <a:lumMod val="50000"/>
                  </a:schemeClr>
                </a:solidFill>
                <a:latin typeface="Adobe 楷体 Std R" panose="02020400000000000000" pitchFamily="18" charset="-122"/>
                <a:ea typeface="Adobe 楷体 Std R" panose="02020400000000000000" pitchFamily="18" charset="-122"/>
                <a:cs typeface="+mn-ea"/>
              </a:rPr>
              <a:t>  </a:t>
            </a:r>
            <a:r>
              <a:rPr lang="en-US" altLang="zh-CN" sz="2800" dirty="0">
                <a:solidFill>
                  <a:srgbClr val="4F91A0"/>
                </a:solidFill>
                <a:latin typeface="Cambria Math" panose="02040503050406030204" pitchFamily="18" charset="0"/>
                <a:ea typeface="Cambria Math" panose="02040503050406030204" pitchFamily="18" charset="0"/>
                <a:cs typeface="+mn-ea"/>
                <a:sym typeface="Calibri" pitchFamily="34" charset="0"/>
              </a:rPr>
              <a:t>(1)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For every PDF f(x), it must be true that</a:t>
            </a:r>
          </a:p>
        </p:txBody>
      </p:sp>
      <mc:AlternateContent xmlns:mc="http://schemas.openxmlformats.org/markup-compatibility/2006" xmlns:a14="http://schemas.microsoft.com/office/drawing/2010/main">
        <mc:Choice Requires="a14">
          <p:sp>
            <p:nvSpPr>
              <p:cNvPr id="7" name="矩形 6"/>
              <p:cNvSpPr/>
              <p:nvPr/>
            </p:nvSpPr>
            <p:spPr>
              <a:xfrm>
                <a:off x="1078860" y="4688224"/>
                <a:ext cx="10325014" cy="701594"/>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Hence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𝑐</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3</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8</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 density function is</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mc:Choice>
        <mc:Fallback xmlns="">
          <p:sp>
            <p:nvSpPr>
              <p:cNvPr id="7" name="矩形 6"/>
              <p:cNvSpPr>
                <a:spLocks noRot="1" noChangeAspect="1" noMove="1" noResize="1" noEditPoints="1" noAdjustHandles="1" noChangeArrowheads="1" noChangeShapeType="1" noTextEdit="1"/>
              </p:cNvSpPr>
              <p:nvPr/>
            </p:nvSpPr>
            <p:spPr>
              <a:xfrm>
                <a:off x="1078860" y="4688224"/>
                <a:ext cx="10325014" cy="701594"/>
              </a:xfrm>
              <a:prstGeom prst="rect">
                <a:avLst/>
              </a:prstGeom>
              <a:blipFill>
                <a:blip r:embed="rId3" cstate="print"/>
                <a:stretch>
                  <a:fillRect l="-1240" b="-9565"/>
                </a:stretch>
              </a:blipFill>
            </p:spPr>
            <p:txBody>
              <a:bodyPr/>
              <a:lstStyle/>
              <a:p>
                <a:r>
                  <a:rPr lang="zh-CN" altLang="en-US">
                    <a:noFill/>
                  </a:rPr>
                  <a:t> </a:t>
                </a:r>
              </a:p>
            </p:txBody>
          </p:sp>
        </mc:Fallback>
      </mc:AlternateContent>
      <p:pic>
        <p:nvPicPr>
          <p:cNvPr id="4" name="图片 3"/>
          <p:cNvPicPr>
            <a:picLocks noChangeAspect="1"/>
          </p:cNvPicPr>
          <p:nvPr/>
        </p:nvPicPr>
        <p:blipFill>
          <a:blip r:embed="rId4" cstate="print"/>
          <a:stretch>
            <a:fillRect/>
          </a:stretch>
        </p:blipFill>
        <p:spPr>
          <a:xfrm>
            <a:off x="4570324" y="2073088"/>
            <a:ext cx="2679562" cy="2544545"/>
          </a:xfrm>
          <a:prstGeom prst="rect">
            <a:avLst/>
          </a:prstGeom>
        </p:spPr>
      </p:pic>
      <p:pic>
        <p:nvPicPr>
          <p:cNvPr id="8" name="图片 7"/>
          <p:cNvPicPr>
            <a:picLocks noChangeAspect="1"/>
          </p:cNvPicPr>
          <p:nvPr/>
        </p:nvPicPr>
        <p:blipFill>
          <a:blip r:embed="rId5" cstate="print"/>
          <a:stretch>
            <a:fillRect/>
          </a:stretch>
        </p:blipFill>
        <p:spPr>
          <a:xfrm>
            <a:off x="3669281" y="5528373"/>
            <a:ext cx="4481647" cy="757286"/>
          </a:xfrm>
          <a:prstGeom prst="rect">
            <a:avLst/>
          </a:prstGeom>
        </p:spPr>
      </p:pic>
    </p:spTree>
    <p:extLst>
      <p:ext uri="{BB962C8B-B14F-4D97-AF65-F5344CB8AC3E}">
        <p14:creationId xmlns:p14="http://schemas.microsoft.com/office/powerpoint/2010/main" val="32591737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400"/>
                                        <p:tgtEl>
                                          <p:spTgt spid="7"/>
                                        </p:tgtEl>
                                        <p:attrNameLst>
                                          <p:attrName>ppt_y</p:attrName>
                                        </p:attrNameLst>
                                      </p:cBhvr>
                                      <p:tavLst>
                                        <p:tav tm="0">
                                          <p:val>
                                            <p:strVal val="#ppt_y-#ppt_h*1.125000"/>
                                          </p:val>
                                        </p:tav>
                                        <p:tav tm="100000">
                                          <p:val>
                                            <p:strVal val="#ppt_y"/>
                                          </p:val>
                                        </p:tav>
                                      </p:tavLst>
                                    </p:anim>
                                    <p:animEffect transition="in" filter="wipe(down)">
                                      <p:cBhvr>
                                        <p:cTn id="19" dur="4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2.5 	Continuous Distributions</a:t>
            </a:r>
          </a:p>
        </p:txBody>
      </p:sp>
      <p:sp>
        <p:nvSpPr>
          <p:cNvPr id="10" name="矩形 9"/>
          <p:cNvSpPr/>
          <p:nvPr/>
        </p:nvSpPr>
        <p:spPr>
          <a:xfrm>
            <a:off x="1353180" y="1540427"/>
            <a:ext cx="10325014" cy="523212"/>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a:t>
            </a:r>
            <a:r>
              <a:rPr lang="en-US" altLang="zh-CN" sz="2800" b="1" i="1" dirty="0">
                <a:solidFill>
                  <a:schemeClr val="accent4">
                    <a:lumMod val="50000"/>
                  </a:schemeClr>
                </a:solidFill>
                <a:latin typeface="Adobe 楷体 Std R" panose="02020400000000000000" pitchFamily="18" charset="-122"/>
                <a:ea typeface="Adobe 楷体 Std R" panose="02020400000000000000" pitchFamily="18" charset="-122"/>
                <a:cs typeface="+mn-ea"/>
              </a:rPr>
              <a:t>  </a:t>
            </a:r>
            <a:r>
              <a:rPr lang="en-US" altLang="zh-CN" sz="2800" dirty="0">
                <a:solidFill>
                  <a:srgbClr val="4F91A0"/>
                </a:solidFill>
                <a:latin typeface="Cambria Math" panose="02040503050406030204" pitchFamily="18" charset="0"/>
                <a:ea typeface="Cambria Math" panose="02040503050406030204" pitchFamily="18" charset="0"/>
                <a:cs typeface="+mn-ea"/>
                <a:sym typeface="Calibri" pitchFamily="34" charset="0"/>
              </a:rPr>
              <a:t>(2)</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p:pic>
        <p:nvPicPr>
          <p:cNvPr id="3" name="图片 2"/>
          <p:cNvPicPr>
            <a:picLocks noChangeAspect="1"/>
          </p:cNvPicPr>
          <p:nvPr/>
        </p:nvPicPr>
        <p:blipFill>
          <a:blip r:embed="rId3" cstate="print"/>
          <a:stretch>
            <a:fillRect/>
          </a:stretch>
        </p:blipFill>
        <p:spPr>
          <a:xfrm>
            <a:off x="3570927" y="1521328"/>
            <a:ext cx="5074785" cy="3690752"/>
          </a:xfrm>
          <a:prstGeom prst="rect">
            <a:avLst/>
          </a:prstGeom>
        </p:spPr>
      </p:pic>
    </p:spTree>
    <p:extLst>
      <p:ext uri="{BB962C8B-B14F-4D97-AF65-F5344CB8AC3E}">
        <p14:creationId xmlns:p14="http://schemas.microsoft.com/office/powerpoint/2010/main" val="32277038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2.5 	Continuous Distributions</a:t>
            </a:r>
          </a:p>
        </p:txBody>
      </p:sp>
      <p:sp>
        <p:nvSpPr>
          <p:cNvPr id="10" name="矩形 9"/>
          <p:cNvSpPr/>
          <p:nvPr/>
        </p:nvSpPr>
        <p:spPr>
          <a:xfrm>
            <a:off x="1248677" y="1460239"/>
            <a:ext cx="10325014" cy="523212"/>
          </a:xfrm>
          <a:prstGeom prst="rect">
            <a:avLst/>
          </a:prstGeom>
        </p:spPr>
        <p:txBody>
          <a:bodyPr wrap="square" lIns="91431" tIns="45716" rIns="91431" bIns="45716">
            <a:spAutoFit/>
          </a:bodyPr>
          <a:lstStyle/>
          <a:p>
            <a:r>
              <a:rPr lang="en-US" altLang="zh-CN" sz="2800" dirty="0">
                <a:solidFill>
                  <a:srgbClr val="4F91A0"/>
                </a:solidFill>
                <a:latin typeface="Cambria Math" panose="02040503050406030204" pitchFamily="18" charset="0"/>
                <a:ea typeface="Cambria Math" panose="02040503050406030204" pitchFamily="18" charset="0"/>
                <a:cs typeface="+mn-ea"/>
                <a:sym typeface="Calibri" pitchFamily="34" charset="0"/>
              </a:rPr>
              <a:t>(3)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The CDF of X is</a:t>
            </a:r>
          </a:p>
        </p:txBody>
      </p:sp>
      <p:sp>
        <p:nvSpPr>
          <p:cNvPr id="7" name="矩形 6"/>
          <p:cNvSpPr/>
          <p:nvPr/>
        </p:nvSpPr>
        <p:spPr>
          <a:xfrm>
            <a:off x="1353180" y="4194363"/>
            <a:ext cx="10325014"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The CDF F(x) is</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p:pic>
        <p:nvPicPr>
          <p:cNvPr id="3" name="图片 2"/>
          <p:cNvPicPr>
            <a:picLocks noChangeAspect="1"/>
          </p:cNvPicPr>
          <p:nvPr/>
        </p:nvPicPr>
        <p:blipFill rotWithShape="1">
          <a:blip r:embed="rId3" cstate="print"/>
          <a:srcRect l="20613" t="-898"/>
          <a:stretch/>
        </p:blipFill>
        <p:spPr>
          <a:xfrm>
            <a:off x="4376057" y="1563131"/>
            <a:ext cx="2673130" cy="406073"/>
          </a:xfrm>
          <a:prstGeom prst="rect">
            <a:avLst/>
          </a:prstGeom>
        </p:spPr>
      </p:pic>
      <p:sp>
        <p:nvSpPr>
          <p:cNvPr id="9" name="矩形 8"/>
          <p:cNvSpPr/>
          <p:nvPr/>
        </p:nvSpPr>
        <p:spPr>
          <a:xfrm>
            <a:off x="1353180" y="1988574"/>
            <a:ext cx="10325014" cy="1951360"/>
          </a:xfrm>
          <a:prstGeom prst="rect">
            <a:avLst/>
          </a:prstGeom>
        </p:spPr>
        <p:txBody>
          <a:bodyPr wrap="square" lIns="91431" tIns="45716" rIns="91431" bIns="45716">
            <a:spAutoFit/>
          </a:bodyPr>
          <a:lstStyle/>
          <a:p>
            <a:pPr>
              <a:lnSpc>
                <a:spcPct val="15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If</a:t>
            </a:r>
            <a:r>
              <a:rPr lang="en-US" altLang="zh-CN" sz="2800" dirty="0">
                <a:solidFill>
                  <a:srgbClr val="4F91A0"/>
                </a:solidFill>
                <a:latin typeface="Cambria Math" panose="02040503050406030204" pitchFamily="18" charset="0"/>
                <a:ea typeface="Cambria Math" panose="02040503050406030204" pitchFamily="18" charset="0"/>
                <a:cs typeface="+mn-ea"/>
                <a:sym typeface="Calibri" pitchFamily="34" charset="0"/>
              </a:rPr>
              <a:t> </a:t>
            </a:r>
          </a:p>
          <a:p>
            <a:pPr>
              <a:lnSpc>
                <a:spcPct val="15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If   0</a:t>
            </a:r>
          </a:p>
          <a:p>
            <a:pPr>
              <a:lnSpc>
                <a:spcPct val="150000"/>
              </a:lnSpc>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If </a:t>
            </a:r>
          </a:p>
        </p:txBody>
      </p:sp>
      <p:pic>
        <p:nvPicPr>
          <p:cNvPr id="5" name="图片 4"/>
          <p:cNvPicPr>
            <a:picLocks noChangeAspect="1"/>
          </p:cNvPicPr>
          <p:nvPr/>
        </p:nvPicPr>
        <p:blipFill>
          <a:blip r:embed="rId4" cstate="print"/>
          <a:stretch>
            <a:fillRect/>
          </a:stretch>
        </p:blipFill>
        <p:spPr>
          <a:xfrm>
            <a:off x="1935405" y="2182347"/>
            <a:ext cx="3890630" cy="409540"/>
          </a:xfrm>
          <a:prstGeom prst="rect">
            <a:avLst/>
          </a:prstGeom>
        </p:spPr>
      </p:pic>
      <p:pic>
        <p:nvPicPr>
          <p:cNvPr id="6" name="图片 5"/>
          <p:cNvPicPr>
            <a:picLocks noChangeAspect="1"/>
          </p:cNvPicPr>
          <p:nvPr/>
        </p:nvPicPr>
        <p:blipFill>
          <a:blip r:embed="rId5" cstate="print"/>
          <a:stretch>
            <a:fillRect/>
          </a:stretch>
        </p:blipFill>
        <p:spPr>
          <a:xfrm>
            <a:off x="2173839" y="2875062"/>
            <a:ext cx="5872882" cy="348884"/>
          </a:xfrm>
          <a:prstGeom prst="rect">
            <a:avLst/>
          </a:prstGeom>
        </p:spPr>
      </p:pic>
      <p:pic>
        <p:nvPicPr>
          <p:cNvPr id="11" name="图片 10"/>
          <p:cNvPicPr>
            <a:picLocks noChangeAspect="1"/>
          </p:cNvPicPr>
          <p:nvPr/>
        </p:nvPicPr>
        <p:blipFill>
          <a:blip r:embed="rId6" cstate="print"/>
          <a:srcRect l="11202"/>
          <a:stretch>
            <a:fillRect/>
          </a:stretch>
        </p:blipFill>
        <p:spPr>
          <a:xfrm>
            <a:off x="2468738" y="3478375"/>
            <a:ext cx="4227626" cy="438679"/>
          </a:xfrm>
          <a:prstGeom prst="rect">
            <a:avLst/>
          </a:prstGeom>
        </p:spPr>
      </p:pic>
      <p:pic>
        <p:nvPicPr>
          <p:cNvPr id="12" name="图片 11"/>
          <p:cNvPicPr>
            <a:picLocks noChangeAspect="1"/>
          </p:cNvPicPr>
          <p:nvPr/>
        </p:nvPicPr>
        <p:blipFill>
          <a:blip r:embed="rId7" cstate="print"/>
          <a:stretch>
            <a:fillRect/>
          </a:stretch>
        </p:blipFill>
        <p:spPr>
          <a:xfrm>
            <a:off x="2281996" y="4844006"/>
            <a:ext cx="4767191" cy="1181949"/>
          </a:xfrm>
          <a:prstGeom prst="rect">
            <a:avLst/>
          </a:prstGeom>
        </p:spPr>
      </p:pic>
      <p:pic>
        <p:nvPicPr>
          <p:cNvPr id="2050" name="Picture 2" descr="C:\Users\aa\Desktop\图片2.png"/>
          <p:cNvPicPr>
            <a:picLocks noChangeAspect="1" noChangeArrowheads="1"/>
          </p:cNvPicPr>
          <p:nvPr/>
        </p:nvPicPr>
        <p:blipFill>
          <a:blip r:embed="rId8" cstate="print"/>
          <a:srcRect r="94669"/>
          <a:stretch>
            <a:fillRect/>
          </a:stretch>
        </p:blipFill>
        <p:spPr bwMode="auto">
          <a:xfrm>
            <a:off x="1929639" y="3470401"/>
            <a:ext cx="255325" cy="463550"/>
          </a:xfrm>
          <a:prstGeom prst="rect">
            <a:avLst/>
          </a:prstGeom>
          <a:noFill/>
        </p:spPr>
      </p:pic>
      <p:sp>
        <p:nvSpPr>
          <p:cNvPr id="2052" name="Rectangle 4"/>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051" name="Picture 3"/>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0" y="0"/>
            <a:ext cx="98425" cy="160338"/>
          </a:xfrm>
          <a:prstGeom prst="rect">
            <a:avLst/>
          </a:prstGeom>
          <a:noFill/>
        </p:spPr>
      </p:pic>
      <p:pic>
        <p:nvPicPr>
          <p:cNvPr id="2053" name="Picture 5" descr="C:\Users\aa\Desktop\图片2.png"/>
          <p:cNvPicPr>
            <a:picLocks noChangeAspect="1" noChangeArrowheads="1"/>
          </p:cNvPicPr>
          <p:nvPr/>
        </p:nvPicPr>
        <p:blipFill>
          <a:blip r:embed="rId8" cstate="print"/>
          <a:srcRect l="5259" r="88659"/>
          <a:stretch>
            <a:fillRect/>
          </a:stretch>
        </p:blipFill>
        <p:spPr bwMode="auto">
          <a:xfrm flipH="1">
            <a:off x="2162905" y="3469668"/>
            <a:ext cx="325315" cy="463550"/>
          </a:xfrm>
          <a:prstGeom prst="rect">
            <a:avLst/>
          </a:prstGeom>
          <a:noFill/>
        </p:spPr>
      </p:pic>
    </p:spTree>
    <p:extLst>
      <p:ext uri="{BB962C8B-B14F-4D97-AF65-F5344CB8AC3E}">
        <p14:creationId xmlns:p14="http://schemas.microsoft.com/office/powerpoint/2010/main" val="8389898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50"/>
                                        <p:tgtEl>
                                          <p:spTgt spid="10"/>
                                        </p:tgtEl>
                                        <p:attrNameLst>
                                          <p:attrName>ppt_y</p:attrName>
                                        </p:attrNameLst>
                                      </p:cBhvr>
                                      <p:tavLst>
                                        <p:tav tm="0">
                                          <p:val>
                                            <p:strVal val="#ppt_y-#ppt_h*1.125000"/>
                                          </p:val>
                                        </p:tav>
                                        <p:tav tm="100000">
                                          <p:val>
                                            <p:strVal val="#ppt_y"/>
                                          </p:val>
                                        </p:tav>
                                      </p:tavLst>
                                    </p:anim>
                                    <p:animEffect transition="in" filter="wipe(down)">
                                      <p:cBhvr>
                                        <p:cTn id="8" dur="250"/>
                                        <p:tgtEl>
                                          <p:spTgt spid="10"/>
                                        </p:tgtEl>
                                      </p:cBhvr>
                                    </p:animEffect>
                                  </p:childTnLst>
                                </p:cTn>
                              </p:par>
                              <p:par>
                                <p:cTn id="9" presetID="1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p:tgtEl>
                                          <p:spTgt spid="3"/>
                                        </p:tgtEl>
                                        <p:attrNameLst>
                                          <p:attrName>ppt_y</p:attrName>
                                        </p:attrNameLst>
                                      </p:cBhvr>
                                      <p:tavLst>
                                        <p:tav tm="0">
                                          <p:val>
                                            <p:strVal val="#ppt_y-#ppt_h*1.125000"/>
                                          </p:val>
                                        </p:tav>
                                        <p:tav tm="100000">
                                          <p:val>
                                            <p:strVal val="#ppt_y"/>
                                          </p:val>
                                        </p:tav>
                                      </p:tavLst>
                                    </p:anim>
                                    <p:animEffect transition="in" filter="wipe(down)">
                                      <p:cBhvr>
                                        <p:cTn id="12" dur="25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400"/>
                                        <p:tgtEl>
                                          <p:spTgt spid="7"/>
                                        </p:tgtEl>
                                        <p:attrNameLst>
                                          <p:attrName>ppt_y</p:attrName>
                                        </p:attrNameLst>
                                      </p:cBhvr>
                                      <p:tavLst>
                                        <p:tav tm="0">
                                          <p:val>
                                            <p:strVal val="#ppt_y-#ppt_h*1.125000"/>
                                          </p:val>
                                        </p:tav>
                                        <p:tav tm="100000">
                                          <p:val>
                                            <p:strVal val="#ppt_y"/>
                                          </p:val>
                                        </p:tav>
                                      </p:tavLst>
                                    </p:anim>
                                    <p:animEffect transition="in" filter="wipe(down)">
                                      <p:cBhvr>
                                        <p:cTn id="28" dur="4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00930" y="2252848"/>
            <a:ext cx="10591363"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lifetime X of a certain electrical component is a continuous random variable with the following PDF:</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2.5 	Continuous Distributions</a:t>
            </a:r>
          </a:p>
        </p:txBody>
      </p:sp>
      <p:sp>
        <p:nvSpPr>
          <p:cNvPr id="4" name="矩形 3"/>
          <p:cNvSpPr/>
          <p:nvPr/>
        </p:nvSpPr>
        <p:spPr>
          <a:xfrm>
            <a:off x="1300929" y="1574761"/>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2.5.2</a:t>
            </a:r>
          </a:p>
        </p:txBody>
      </p:sp>
      <p:sp>
        <p:nvSpPr>
          <p:cNvPr id="6" name="矩形 47"/>
          <p:cNvSpPr>
            <a:spLocks noChangeArrowheads="1"/>
          </p:cNvSpPr>
          <p:nvPr/>
        </p:nvSpPr>
        <p:spPr bwMode="auto">
          <a:xfrm>
            <a:off x="1300929" y="4267796"/>
            <a:ext cx="1059136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One system has 5 identical components and the components operate independently. Find the probability that exactly 2 components fail in less than 150 hours.</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5" name="图片 4"/>
          <p:cNvPicPr>
            <a:picLocks noChangeAspect="1"/>
          </p:cNvPicPr>
          <p:nvPr/>
        </p:nvPicPr>
        <p:blipFill>
          <a:blip r:embed="rId3" cstate="print"/>
          <a:stretch>
            <a:fillRect/>
          </a:stretch>
        </p:blipFill>
        <p:spPr>
          <a:xfrm>
            <a:off x="4088174" y="3324028"/>
            <a:ext cx="3293197" cy="826687"/>
          </a:xfrm>
          <a:prstGeom prst="rect">
            <a:avLst/>
          </a:prstGeom>
        </p:spPr>
      </p:pic>
    </p:spTree>
    <p:extLst>
      <p:ext uri="{BB962C8B-B14F-4D97-AF65-F5344CB8AC3E}">
        <p14:creationId xmlns:p14="http://schemas.microsoft.com/office/powerpoint/2010/main" val="35103967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400"/>
                                        <p:tgtEl>
                                          <p:spTgt spid="6"/>
                                        </p:tgtEl>
                                        <p:attrNameLst>
                                          <p:attrName>ppt_y</p:attrName>
                                        </p:attrNameLst>
                                      </p:cBhvr>
                                      <p:tavLst>
                                        <p:tav tm="0">
                                          <p:val>
                                            <p:strVal val="#ppt_y-#ppt_h*1.125000"/>
                                          </p:val>
                                        </p:tav>
                                        <p:tav tm="100000">
                                          <p:val>
                                            <p:strVal val="#ppt_y"/>
                                          </p:val>
                                        </p:tav>
                                      </p:tavLst>
                                    </p:anim>
                                    <p:animEffect transition="in" filter="wipe(down)">
                                      <p:cBhvr>
                                        <p:cTn id="23"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2.5 	Continuous Distributions</a:t>
            </a:r>
          </a:p>
        </p:txBody>
      </p:sp>
      <p:sp>
        <p:nvSpPr>
          <p:cNvPr id="10" name="矩形 9"/>
          <p:cNvSpPr/>
          <p:nvPr/>
        </p:nvSpPr>
        <p:spPr>
          <a:xfrm>
            <a:off x="1078860" y="1521328"/>
            <a:ext cx="10325014" cy="954099"/>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a:t>
            </a:r>
            <a:r>
              <a:rPr lang="en-US" altLang="zh-CN" sz="2800" b="1" i="1" dirty="0">
                <a:solidFill>
                  <a:schemeClr val="accent4">
                    <a:lumMod val="50000"/>
                  </a:schemeClr>
                </a:solidFill>
                <a:latin typeface="Adobe 楷体 Std R" panose="02020400000000000000" pitchFamily="18" charset="-122"/>
                <a:ea typeface="Adobe 楷体 Std R" panose="02020400000000000000" pitchFamily="18" charset="-122"/>
                <a:cs typeface="+mn-ea"/>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Let A be the event that a component fails in less than 150 hours, then</a:t>
            </a:r>
          </a:p>
        </p:txBody>
      </p:sp>
      <mc:AlternateContent xmlns:mc="http://schemas.openxmlformats.org/markup-compatibility/2006" xmlns:a14="http://schemas.microsoft.com/office/drawing/2010/main">
        <mc:Choice Requires="a14">
          <p:sp>
            <p:nvSpPr>
              <p:cNvPr id="7" name="矩形 6"/>
              <p:cNvSpPr/>
              <p:nvPr/>
            </p:nvSpPr>
            <p:spPr>
              <a:xfrm>
                <a:off x="1078860" y="3462709"/>
                <a:ext cx="10325014" cy="2032408"/>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Let Y count the number of failing components in less than 150 hours, then Y is a binomial random variable.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𝑌</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𝐵</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(5,</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3</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rPr>
                      <m:t>)</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The probability that exactly 2 components fail in less than 150 hours is given as</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mc:Choice>
        <mc:Fallback xmlns="">
          <p:sp>
            <p:nvSpPr>
              <p:cNvPr id="7" name="矩形 6"/>
              <p:cNvSpPr>
                <a:spLocks noRot="1" noChangeAspect="1" noMove="1" noResize="1" noEditPoints="1" noAdjustHandles="1" noChangeArrowheads="1" noChangeShapeType="1" noTextEdit="1"/>
              </p:cNvSpPr>
              <p:nvPr/>
            </p:nvSpPr>
            <p:spPr>
              <a:xfrm>
                <a:off x="1078860" y="3462709"/>
                <a:ext cx="10325014" cy="2032408"/>
              </a:xfrm>
              <a:prstGeom prst="rect">
                <a:avLst/>
              </a:prstGeom>
              <a:blipFill>
                <a:blip r:embed="rId3" cstate="print"/>
                <a:stretch>
                  <a:fillRect l="-1240" t="-3003" r="-885" b="-5706"/>
                </a:stretch>
              </a:blipFill>
            </p:spPr>
            <p:txBody>
              <a:bodyPr/>
              <a:lstStyle/>
              <a:p>
                <a:r>
                  <a:rPr lang="zh-CN" altLang="en-US">
                    <a:noFill/>
                  </a:rPr>
                  <a:t> </a:t>
                </a:r>
              </a:p>
            </p:txBody>
          </p:sp>
        </mc:Fallback>
      </mc:AlternateContent>
      <p:pic>
        <p:nvPicPr>
          <p:cNvPr id="3" name="图片 2"/>
          <p:cNvPicPr>
            <a:picLocks noChangeAspect="1"/>
          </p:cNvPicPr>
          <p:nvPr/>
        </p:nvPicPr>
        <p:blipFill>
          <a:blip r:embed="rId4" cstate="print"/>
          <a:stretch>
            <a:fillRect/>
          </a:stretch>
        </p:blipFill>
        <p:spPr>
          <a:xfrm>
            <a:off x="2668232" y="2619644"/>
            <a:ext cx="7146270" cy="698847"/>
          </a:xfrm>
          <a:prstGeom prst="rect">
            <a:avLst/>
          </a:prstGeom>
        </p:spPr>
      </p:pic>
      <p:pic>
        <p:nvPicPr>
          <p:cNvPr id="5" name="图片 4"/>
          <p:cNvPicPr>
            <a:picLocks noChangeAspect="1"/>
          </p:cNvPicPr>
          <p:nvPr/>
        </p:nvPicPr>
        <p:blipFill>
          <a:blip r:embed="rId5" cstate="print"/>
          <a:stretch>
            <a:fillRect/>
          </a:stretch>
        </p:blipFill>
        <p:spPr>
          <a:xfrm>
            <a:off x="2668231" y="5381897"/>
            <a:ext cx="4501533" cy="732249"/>
          </a:xfrm>
          <a:prstGeom prst="rect">
            <a:avLst/>
          </a:prstGeom>
        </p:spPr>
      </p:pic>
    </p:spTree>
    <p:extLst>
      <p:ext uri="{BB962C8B-B14F-4D97-AF65-F5344CB8AC3E}">
        <p14:creationId xmlns:p14="http://schemas.microsoft.com/office/powerpoint/2010/main" val="5780751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p:tgtEl>
                                          <p:spTgt spid="10"/>
                                        </p:tgtEl>
                                        <p:attrNameLst>
                                          <p:attrName>ppt_y</p:attrName>
                                        </p:attrNameLst>
                                      </p:cBhvr>
                                      <p:tavLst>
                                        <p:tav tm="0">
                                          <p:val>
                                            <p:strVal val="#ppt_y-#ppt_h*1.125000"/>
                                          </p:val>
                                        </p:tav>
                                        <p:tav tm="100000">
                                          <p:val>
                                            <p:strVal val="#ppt_y"/>
                                          </p:val>
                                        </p:tav>
                                      </p:tavLst>
                                    </p:anim>
                                    <p:animEffect transition="in" filter="wipe(down)">
                                      <p:cBhvr>
                                        <p:cTn id="8" dur="4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400"/>
                                        <p:tgtEl>
                                          <p:spTgt spid="7"/>
                                        </p:tgtEl>
                                        <p:attrNameLst>
                                          <p:attrName>ppt_y</p:attrName>
                                        </p:attrNameLst>
                                      </p:cBhvr>
                                      <p:tavLst>
                                        <p:tav tm="0">
                                          <p:val>
                                            <p:strVal val="#ppt_y-#ppt_h*1.125000"/>
                                          </p:val>
                                        </p:tav>
                                        <p:tav tm="100000">
                                          <p:val>
                                            <p:strVal val="#ppt_y"/>
                                          </p:val>
                                        </p:tav>
                                      </p:tavLst>
                                    </p:anim>
                                    <p:animEffect transition="in" filter="wipe(down)">
                                      <p:cBhvr>
                                        <p:cTn id="19" dur="4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Vertic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1104987" y="2431571"/>
                <a:ext cx="9933128" cy="267764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When the CDF of a random variable X is continuous and one-to-one over the whole set of possible values of X, the inverse F</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 of F(x) exists and equals the quantile function of X.</a:t>
                </a:r>
              </a:p>
              <a:p>
                <a:pPr>
                  <a:lnSpc>
                    <a:spcPct val="150000"/>
                  </a:lnSpc>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d>
                        <m:dPr>
                          <m:begChr m:val="["/>
                          <m:endChr m:val="]"/>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𝐹</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sup>
                          </m:sSup>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e>
                          </m:d>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𝑝</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1104987" y="2431571"/>
                <a:ext cx="9933128" cy="2677648"/>
              </a:xfrm>
              <a:prstGeom prst="rect">
                <a:avLst/>
              </a:prstGeom>
              <a:blipFill>
                <a:blip r:embed="rId3" cstate="print"/>
                <a:stretch>
                  <a:fillRect l="-1227" r="-2209"/>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2.5 	Continuous Distributions</a:t>
            </a:r>
          </a:p>
        </p:txBody>
      </p:sp>
      <p:sp>
        <p:nvSpPr>
          <p:cNvPr id="4" name="矩形 3"/>
          <p:cNvSpPr/>
          <p:nvPr/>
        </p:nvSpPr>
        <p:spPr>
          <a:xfrm>
            <a:off x="1013546" y="1738542"/>
            <a:ext cx="2378262"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2.5.2</a:t>
            </a:r>
          </a:p>
        </p:txBody>
      </p:sp>
    </p:spTree>
    <p:extLst>
      <p:ext uri="{BB962C8B-B14F-4D97-AF65-F5344CB8AC3E}">
        <p14:creationId xmlns:p14="http://schemas.microsoft.com/office/powerpoint/2010/main" val="1293181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randombar(horizontal)">
                                      <p:cBhvr>
                                        <p:cTn id="1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22552" y="2015930"/>
            <a:ext cx="10024568" cy="26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a and b be two given real numbers such that a &lt; b. Let X be a random variable such that it is known that a ≤ X ≤ b and, for every subinterval of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probability that X will belong to that subinterval is proportional to the length of that subinterval. We then say that the random variable X has the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uniform distribution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on the interval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denoted by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X ∼ U[</a:t>
            </a:r>
            <a:r>
              <a:rPr lang="en-US" altLang="zh-CN" sz="2800" b="1"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a,b</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Its PDF is</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131112" y="1492718"/>
            <a:ext cx="2378262"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2.6.1</a:t>
            </a:r>
          </a:p>
        </p:txBody>
      </p:sp>
      <p:pic>
        <p:nvPicPr>
          <p:cNvPr id="5" name="图片 4"/>
          <p:cNvPicPr>
            <a:picLocks noChangeAspect="1"/>
          </p:cNvPicPr>
          <p:nvPr/>
        </p:nvPicPr>
        <p:blipFill>
          <a:blip r:embed="rId3" cstate="print"/>
          <a:stretch>
            <a:fillRect/>
          </a:stretch>
        </p:blipFill>
        <p:spPr>
          <a:xfrm>
            <a:off x="3509374" y="4880756"/>
            <a:ext cx="3967383" cy="893027"/>
          </a:xfrm>
          <a:prstGeom prst="rect">
            <a:avLst/>
          </a:prstGeom>
        </p:spPr>
      </p:pic>
    </p:spTree>
    <p:extLst>
      <p:ext uri="{BB962C8B-B14F-4D97-AF65-F5344CB8AC3E}">
        <p14:creationId xmlns:p14="http://schemas.microsoft.com/office/powerpoint/2010/main" val="38631713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53181" y="1650115"/>
            <a:ext cx="1002456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CDF of X ∼ U[</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is</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pic>
        <p:nvPicPr>
          <p:cNvPr id="3" name="图片 2"/>
          <p:cNvPicPr>
            <a:picLocks noChangeAspect="1"/>
          </p:cNvPicPr>
          <p:nvPr/>
        </p:nvPicPr>
        <p:blipFill>
          <a:blip r:embed="rId3" cstate="print"/>
          <a:stretch>
            <a:fillRect/>
          </a:stretch>
        </p:blipFill>
        <p:spPr>
          <a:xfrm>
            <a:off x="3513572" y="2305569"/>
            <a:ext cx="4482846" cy="947081"/>
          </a:xfrm>
          <a:prstGeom prst="rect">
            <a:avLst/>
          </a:prstGeom>
        </p:spPr>
      </p:pic>
      <p:pic>
        <p:nvPicPr>
          <p:cNvPr id="6" name="图片 5"/>
          <p:cNvPicPr>
            <a:picLocks noChangeAspect="1"/>
          </p:cNvPicPr>
          <p:nvPr/>
        </p:nvPicPr>
        <p:blipFill>
          <a:blip r:embed="rId4" cstate="print"/>
          <a:stretch>
            <a:fillRect/>
          </a:stretch>
        </p:blipFill>
        <p:spPr>
          <a:xfrm>
            <a:off x="1353181" y="3592286"/>
            <a:ext cx="9472894" cy="2664822"/>
          </a:xfrm>
          <a:prstGeom prst="rect">
            <a:avLst/>
          </a:prstGeom>
          <a:ln>
            <a:noFill/>
          </a:ln>
          <a:effectLst>
            <a:softEdge rad="112500"/>
          </a:effectLst>
        </p:spPr>
      </p:pic>
    </p:spTree>
    <p:extLst>
      <p:ext uri="{BB962C8B-B14F-4D97-AF65-F5344CB8AC3E}">
        <p14:creationId xmlns:p14="http://schemas.microsoft.com/office/powerpoint/2010/main" val="42868506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40118" y="1821960"/>
            <a:ext cx="10591363" cy="120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Consider the equation 4x</a:t>
            </a:r>
            <a:r>
              <a:rPr lang="en-US"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+ 4ξx + (ξ + 2) = 0, where ξ follows the uniform distribution on the interval [−3,6]. Calculate the probability that the equation has real roots.</a:t>
            </a:r>
            <a:endParaRPr lang="en-US" altLang="zh-CN" sz="24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340117" y="1269494"/>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2.6.1</a:t>
            </a:r>
          </a:p>
        </p:txBody>
      </p:sp>
      <p:sp>
        <p:nvSpPr>
          <p:cNvPr id="6" name="矩形 47"/>
          <p:cNvSpPr>
            <a:spLocks noChangeArrowheads="1"/>
          </p:cNvSpPr>
          <p:nvPr/>
        </p:nvSpPr>
        <p:spPr bwMode="auto">
          <a:xfrm>
            <a:off x="1340118" y="3739548"/>
            <a:ext cx="1059136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A be the event that the equation has real roots, then.</a:t>
            </a:r>
            <a:endParaRPr lang="en-US" altLang="zh-CN" sz="24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7" name="矩形 6"/>
          <p:cNvSpPr/>
          <p:nvPr/>
        </p:nvSpPr>
        <p:spPr>
          <a:xfrm>
            <a:off x="1340117" y="2998433"/>
            <a:ext cx="10325014" cy="461657"/>
          </a:xfrm>
          <a:prstGeom prst="rect">
            <a:avLst/>
          </a:prstGeom>
        </p:spPr>
        <p:txBody>
          <a:bodyPr wrap="square" lIns="91431" tIns="45716" rIns="91431" bIns="45716">
            <a:spAutoFit/>
          </a:bodyPr>
          <a:lstStyle/>
          <a:p>
            <a:r>
              <a:rPr lang="en-US" altLang="zh-CN" sz="2400" b="1" i="1" dirty="0">
                <a:solidFill>
                  <a:srgbClr val="C00000"/>
                </a:solidFill>
                <a:latin typeface="Adobe 楷体 Std R" panose="02020400000000000000" pitchFamily="18" charset="-122"/>
                <a:ea typeface="Adobe 楷体 Std R" panose="02020400000000000000" pitchFamily="18" charset="-122"/>
                <a:cs typeface="+mn-ea"/>
              </a:rPr>
              <a:t>Solution:</a:t>
            </a:r>
            <a:r>
              <a:rPr lang="en-US" altLang="zh-CN" sz="2400" b="1" i="1" dirty="0">
                <a:solidFill>
                  <a:schemeClr val="accent4">
                    <a:lumMod val="50000"/>
                  </a:schemeClr>
                </a:solidFill>
                <a:latin typeface="Adobe 楷体 Std R" panose="02020400000000000000" pitchFamily="18" charset="-122"/>
                <a:ea typeface="Adobe 楷体 Std R" panose="02020400000000000000" pitchFamily="18" charset="-122"/>
                <a:cs typeface="+mn-ea"/>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The density function of ξ is</a:t>
            </a:r>
          </a:p>
        </p:txBody>
      </p:sp>
      <p:pic>
        <p:nvPicPr>
          <p:cNvPr id="3" name="图片 2"/>
          <p:cNvPicPr>
            <a:picLocks noChangeAspect="1"/>
          </p:cNvPicPr>
          <p:nvPr/>
        </p:nvPicPr>
        <p:blipFill>
          <a:blip r:embed="rId3" cstate="print"/>
          <a:stretch>
            <a:fillRect/>
          </a:stretch>
        </p:blipFill>
        <p:spPr>
          <a:xfrm>
            <a:off x="6560899" y="2856253"/>
            <a:ext cx="3243899" cy="741115"/>
          </a:xfrm>
          <a:prstGeom prst="rect">
            <a:avLst/>
          </a:prstGeom>
        </p:spPr>
      </p:pic>
      <p:pic>
        <p:nvPicPr>
          <p:cNvPr id="8" name="图片 7"/>
          <p:cNvPicPr>
            <a:picLocks noChangeAspect="1"/>
          </p:cNvPicPr>
          <p:nvPr/>
        </p:nvPicPr>
        <p:blipFill>
          <a:blip r:embed="rId4" cstate="print"/>
          <a:stretch>
            <a:fillRect/>
          </a:stretch>
        </p:blipFill>
        <p:spPr>
          <a:xfrm>
            <a:off x="4593290" y="4228008"/>
            <a:ext cx="3806867" cy="2347422"/>
          </a:xfrm>
          <a:prstGeom prst="rect">
            <a:avLst/>
          </a:prstGeom>
        </p:spPr>
      </p:pic>
    </p:spTree>
    <p:extLst>
      <p:ext uri="{BB962C8B-B14F-4D97-AF65-F5344CB8AC3E}">
        <p14:creationId xmlns:p14="http://schemas.microsoft.com/office/powerpoint/2010/main" val="35281592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400"/>
                                        <p:tgtEl>
                                          <p:spTgt spid="7"/>
                                        </p:tgtEl>
                                        <p:attrNameLst>
                                          <p:attrName>ppt_y</p:attrName>
                                        </p:attrNameLst>
                                      </p:cBhvr>
                                      <p:tavLst>
                                        <p:tav tm="0">
                                          <p:val>
                                            <p:strVal val="#ppt_y-#ppt_h*1.125000"/>
                                          </p:val>
                                        </p:tav>
                                        <p:tav tm="100000">
                                          <p:val>
                                            <p:strVal val="#ppt_y"/>
                                          </p:val>
                                        </p:tav>
                                      </p:tavLst>
                                    </p:anim>
                                    <p:animEffect transition="in" filter="wipe(down)">
                                      <p:cBhvr>
                                        <p:cTn id="18" dur="4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400"/>
                                        <p:tgtEl>
                                          <p:spTgt spid="6"/>
                                        </p:tgtEl>
                                        <p:attrNameLst>
                                          <p:attrName>ppt_y</p:attrName>
                                        </p:attrNameLst>
                                      </p:cBhvr>
                                      <p:tavLst>
                                        <p:tav tm="0">
                                          <p:val>
                                            <p:strVal val="#ppt_y-#ppt_h*1.125000"/>
                                          </p:val>
                                        </p:tav>
                                        <p:tav tm="100000">
                                          <p:val>
                                            <p:strVal val="#ppt_y"/>
                                          </p:val>
                                        </p:tav>
                                      </p:tavLst>
                                    </p:anim>
                                    <p:animEffect transition="in" filter="wipe(down)">
                                      <p:cBhvr>
                                        <p:cTn id="31" dur="4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65042" y="1289678"/>
            <a:ext cx="2470658" cy="646323"/>
          </a:xfrm>
          <a:prstGeom prst="rect">
            <a:avLst/>
          </a:prstGeom>
        </p:spPr>
        <p:txBody>
          <a:bodyPr wrap="none" lIns="91431" tIns="45716" rIns="91431" bIns="45716">
            <a:spAutoFit/>
          </a:bodyPr>
          <a:lstStyle/>
          <a:p>
            <a:pPr algn="ctr"/>
            <a:r>
              <a:rPr lang="en-US" altLang="zh-CN" sz="3600" b="1" dirty="0">
                <a:solidFill>
                  <a:schemeClr val="accent4">
                    <a:lumMod val="50000"/>
                  </a:schemeClr>
                </a:solidFill>
                <a:latin typeface="Adobe 楷体 Std R" panose="02020400000000000000" pitchFamily="18" charset="-122"/>
                <a:ea typeface="Adobe 楷体 Std R" panose="02020400000000000000" pitchFamily="18" charset="-122"/>
                <a:cs typeface="+mn-ea"/>
              </a:rPr>
              <a:t>Remark 2.1.2</a:t>
            </a:r>
          </a:p>
        </p:txBody>
      </p:sp>
      <p:sp>
        <p:nvSpPr>
          <p:cNvPr id="27" name="矩形 47"/>
          <p:cNvSpPr>
            <a:spLocks noChangeArrowheads="1"/>
          </p:cNvSpPr>
          <p:nvPr/>
        </p:nvSpPr>
        <p:spPr bwMode="auto">
          <a:xfrm>
            <a:off x="765042" y="2033680"/>
            <a:ext cx="10698412" cy="4228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In general, random variables are classified into two main types based on their values.</a:t>
            </a:r>
          </a:p>
          <a:p>
            <a:pPr>
              <a:lnSpc>
                <a:spcPct val="120000"/>
              </a:lnSpc>
              <a:spcBef>
                <a:spcPct val="0"/>
              </a:spcBef>
              <a:buNone/>
            </a:pP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Discrete random variable</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values they can take are finite or countable infinite. See Example 2.1.1, 2.1.2 and</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2.1.3.</a:t>
            </a:r>
          </a:p>
          <a:p>
            <a:pPr>
              <a:lnSpc>
                <a:spcPct val="120000"/>
              </a:lnSpc>
              <a:spcBef>
                <a:spcPct val="0"/>
              </a:spcBef>
              <a:buNone/>
            </a:pP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Continuous random variable</a:t>
            </a:r>
            <a:r>
              <a:rPr lang="en-US" altLang="zh-CN" sz="2800" dirty="0">
                <a:solidFill>
                  <a:schemeClr val="tx1">
                    <a:lumMod val="65000"/>
                    <a:lumOff val="35000"/>
                  </a:schemeClr>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they can take an interval of values. See Example 2.1.4.</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 also exists some random variables that are neither discrete nor continuous.</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2" y="381545"/>
            <a:ext cx="5902458" cy="810454"/>
          </a:xfrm>
        </p:spPr>
        <p:txBody>
          <a:bodyPr/>
          <a:lstStyle/>
          <a:p>
            <a:r>
              <a:rPr lang="en-US" altLang="zh-CN" sz="2400" dirty="0">
                <a:solidFill>
                  <a:schemeClr val="tx2"/>
                </a:solidFill>
                <a:latin typeface="+mj-ea"/>
                <a:cs typeface="+mn-ea"/>
              </a:rPr>
              <a:t>2.1	Random Variables</a:t>
            </a:r>
          </a:p>
        </p:txBody>
      </p:sp>
    </p:spTree>
    <p:extLst>
      <p:ext uri="{BB962C8B-B14F-4D97-AF65-F5344CB8AC3E}">
        <p14:creationId xmlns:p14="http://schemas.microsoft.com/office/powerpoint/2010/main" val="35733984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400"/>
                                        <p:tgtEl>
                                          <p:spTgt spid="26"/>
                                        </p:tgtEl>
                                        <p:attrNameLst>
                                          <p:attrName>ppt_y</p:attrName>
                                        </p:attrNameLst>
                                      </p:cBhvr>
                                      <p:tavLst>
                                        <p:tav tm="0">
                                          <p:val>
                                            <p:strVal val="#ppt_y-#ppt_h*1.125000"/>
                                          </p:val>
                                        </p:tav>
                                        <p:tav tm="100000">
                                          <p:val>
                                            <p:strVal val="#ppt_y"/>
                                          </p:val>
                                        </p:tav>
                                      </p:tavLst>
                                    </p:anim>
                                    <p:animEffect transition="in" filter="wipe(down)">
                                      <p:cBhvr>
                                        <p:cTn id="8" dur="400"/>
                                        <p:tgtEl>
                                          <p:spTgt spid="26"/>
                                        </p:tgtEl>
                                      </p:cBhvr>
                                    </p:animEffect>
                                  </p:childTnLst>
                                </p:cTn>
                              </p:par>
                              <p:par>
                                <p:cTn id="9" presetID="14" presetClass="entr" presetSubtype="1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22552" y="2015930"/>
            <a:ext cx="10024568"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Continuous random variable X is said to follow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exponential distribution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its PDF is given by</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222552" y="1492718"/>
            <a:ext cx="230612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2.6.2</a:t>
            </a:r>
          </a:p>
        </p:txBody>
      </p:sp>
      <p:pic>
        <p:nvPicPr>
          <p:cNvPr id="3" name="图片 2"/>
          <p:cNvPicPr>
            <a:picLocks noChangeAspect="1"/>
          </p:cNvPicPr>
          <p:nvPr/>
        </p:nvPicPr>
        <p:blipFill>
          <a:blip r:embed="rId3" cstate="print"/>
          <a:stretch>
            <a:fillRect/>
          </a:stretch>
        </p:blipFill>
        <p:spPr>
          <a:xfrm>
            <a:off x="3968430" y="3108953"/>
            <a:ext cx="3124701" cy="768575"/>
          </a:xfrm>
          <a:prstGeom prst="rect">
            <a:avLst/>
          </a:prstGeom>
        </p:spPr>
      </p:pic>
      <p:sp>
        <p:nvSpPr>
          <p:cNvPr id="7" name="矩形 47"/>
          <p:cNvSpPr>
            <a:spLocks noChangeArrowheads="1"/>
          </p:cNvSpPr>
          <p:nvPr/>
        </p:nvSpPr>
        <p:spPr bwMode="auto">
          <a:xfrm>
            <a:off x="1222552" y="3870197"/>
            <a:ext cx="10024568"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λ &gt; 0 is parameter. It is denoted by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X ∼ </a:t>
            </a:r>
            <a:r>
              <a:rPr lang="en-US" altLang="zh-CN" sz="2800" b="1" dirty="0" err="1">
                <a:solidFill>
                  <a:srgbClr val="C00000"/>
                </a:solidFill>
                <a:latin typeface="Cambria Math" panose="02040503050406030204" pitchFamily="18" charset="0"/>
                <a:ea typeface="Cambria Math" panose="02040503050406030204" pitchFamily="18" charset="0"/>
                <a:cs typeface="+mn-ea"/>
                <a:sym typeface="微软雅黑" pitchFamily="34" charset="-122"/>
              </a:rPr>
              <a:t>Exp</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(λ).</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CDF of X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Exp</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(λ) is</a:t>
            </a:r>
          </a:p>
        </p:txBody>
      </p:sp>
      <p:pic>
        <p:nvPicPr>
          <p:cNvPr id="6" name="图片 5"/>
          <p:cNvPicPr>
            <a:picLocks noChangeAspect="1"/>
          </p:cNvPicPr>
          <p:nvPr/>
        </p:nvPicPr>
        <p:blipFill>
          <a:blip r:embed="rId4" cstate="print"/>
          <a:stretch>
            <a:fillRect/>
          </a:stretch>
        </p:blipFill>
        <p:spPr>
          <a:xfrm>
            <a:off x="3968430" y="5115014"/>
            <a:ext cx="4788439" cy="682464"/>
          </a:xfrm>
          <a:prstGeom prst="rect">
            <a:avLst/>
          </a:prstGeom>
        </p:spPr>
      </p:pic>
    </p:spTree>
    <p:extLst>
      <p:ext uri="{BB962C8B-B14F-4D97-AF65-F5344CB8AC3E}">
        <p14:creationId xmlns:p14="http://schemas.microsoft.com/office/powerpoint/2010/main" val="12253579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400"/>
                                        <p:tgtEl>
                                          <p:spTgt spid="7"/>
                                        </p:tgtEl>
                                        <p:attrNameLst>
                                          <p:attrName>ppt_y</p:attrName>
                                        </p:attrNameLst>
                                      </p:cBhvr>
                                      <p:tavLst>
                                        <p:tav tm="0">
                                          <p:val>
                                            <p:strVal val="#ppt_y-#ppt_h*1.125000"/>
                                          </p:val>
                                        </p:tav>
                                        <p:tav tm="100000">
                                          <p:val>
                                            <p:strVal val="#ppt_y"/>
                                          </p:val>
                                        </p:tav>
                                      </p:tavLst>
                                    </p:anim>
                                    <p:animEffect transition="in" filter="wipe(down)">
                                      <p:cBhvr>
                                        <p:cTn id="23" dur="4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475172" y="1406007"/>
            <a:ext cx="10024568" cy="1569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exponential distribution is widely used in reliability applications. The exponential distribution is used to model lifetime data. Light bulbs often have an exponential time to failure. The time between customers coming into a store or bank is often exponential.</a:t>
            </a:r>
            <a:endParaRPr lang="en-US" altLang="zh-CN" sz="24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pic>
        <p:nvPicPr>
          <p:cNvPr id="4" name="图片 3"/>
          <p:cNvPicPr>
            <a:picLocks noChangeAspect="1"/>
          </p:cNvPicPr>
          <p:nvPr/>
        </p:nvPicPr>
        <p:blipFill>
          <a:blip r:embed="rId3" cstate="print"/>
          <a:stretch>
            <a:fillRect/>
          </a:stretch>
        </p:blipFill>
        <p:spPr>
          <a:xfrm>
            <a:off x="2486503" y="2975659"/>
            <a:ext cx="7036321" cy="3479069"/>
          </a:xfrm>
          <a:prstGeom prst="rect">
            <a:avLst/>
          </a:prstGeom>
          <a:ln>
            <a:noFill/>
          </a:ln>
          <a:effectLst>
            <a:softEdge rad="112500"/>
          </a:effectLst>
        </p:spPr>
      </p:pic>
    </p:spTree>
    <p:extLst>
      <p:ext uri="{BB962C8B-B14F-4D97-AF65-F5344CB8AC3E}">
        <p14:creationId xmlns:p14="http://schemas.microsoft.com/office/powerpoint/2010/main" val="20329212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61741" y="1859176"/>
            <a:ext cx="10024568"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Exp</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(λ), then for any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&gt; 0,</a:t>
            </a:r>
          </a:p>
          <a:p>
            <a:pPr algn="ctr">
              <a:spcBef>
                <a:spcPct val="0"/>
              </a:spcBef>
              <a:buNone/>
            </a:pP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P(X &gt; s + </a:t>
            </a:r>
            <a:r>
              <a:rPr lang="en-US" altLang="zh-CN" sz="2800" dirty="0" err="1">
                <a:solidFill>
                  <a:srgbClr val="4F91A0"/>
                </a:solidFill>
                <a:latin typeface="Cambria Math" panose="02040503050406030204" pitchFamily="18" charset="0"/>
                <a:ea typeface="Cambria Math" panose="02040503050406030204" pitchFamily="18" charset="0"/>
                <a:cs typeface="+mn-ea"/>
                <a:sym typeface="微软雅黑" pitchFamily="34" charset="-122"/>
              </a:rPr>
              <a:t>t|X</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 &gt; s) = P(X &gt; t)</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261741" y="1327006"/>
            <a:ext cx="2484701"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2.6.1</a:t>
            </a:r>
          </a:p>
        </p:txBody>
      </p:sp>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1172455" y="3074881"/>
                <a:ext cx="10285825" cy="105483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14:m>
                  <m:oMathPara xmlns:m="http://schemas.openxmlformats.org/officeDocument/2006/math">
                    <m:oMathParaPr>
                      <m:jc m:val="centerGroup"/>
                    </m:oMathParaPr>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𝑡</m:t>
                          </m:r>
                        </m:e>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m:t>
                          </m:r>
                        </m:e>
                      </m:d>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𝑡</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sSup>
                            <m:sSup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𝑒</m:t>
                              </m:r>
                            </m:e>
                            <m: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l-G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𝑡</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sSup>
                        </m:num>
                        <m:den>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𝑒</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l-G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𝑠</m:t>
                              </m:r>
                            </m:sup>
                          </m:sSup>
                        </m:den>
                      </m:f>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Sup>
                        <m:sSup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𝑒</m:t>
                          </m:r>
                        </m:e>
                        <m:sup>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l-GR"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𝜆</m:t>
                          </m:r>
                          <m: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𝑡</m:t>
                          </m:r>
                        </m:sup>
                      </m:sSup>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𝑡</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7" name="矩形 47"/>
              <p:cNvSpPr>
                <a:spLocks noRot="1" noChangeAspect="1" noMove="1" noResize="1" noEditPoints="1" noAdjustHandles="1" noChangeArrowheads="1" noChangeShapeType="1" noTextEdit="1"/>
              </p:cNvSpPr>
              <p:nvPr/>
            </p:nvSpPr>
            <p:spPr bwMode="auto">
              <a:xfrm>
                <a:off x="1172455" y="3074881"/>
                <a:ext cx="10285825" cy="1054832"/>
              </a:xfrm>
              <a:prstGeom prst="rect">
                <a:avLst/>
              </a:prstGeom>
              <a:blipFill>
                <a:blip r:embed="rId3"/>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8" name="矩形 7"/>
          <p:cNvSpPr/>
          <p:nvPr/>
        </p:nvSpPr>
        <p:spPr>
          <a:xfrm>
            <a:off x="1172455" y="2813275"/>
            <a:ext cx="928185" cy="523212"/>
          </a:xfrm>
          <a:prstGeom prst="rect">
            <a:avLst/>
          </a:prstGeom>
        </p:spPr>
        <p:txBody>
          <a:bodyPr wrap="none" lIns="91431" tIns="45716" rIns="91431" bIns="45716">
            <a:spAutoFit/>
          </a:bodyPr>
          <a:lstStyle/>
          <a:p>
            <a:pPr algn="ctr"/>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Proof</a:t>
            </a:r>
          </a:p>
        </p:txBody>
      </p:sp>
      <p:sp>
        <p:nvSpPr>
          <p:cNvPr id="10" name="矩形 47"/>
          <p:cNvSpPr>
            <a:spLocks noChangeArrowheads="1"/>
          </p:cNvSpPr>
          <p:nvPr/>
        </p:nvSpPr>
        <p:spPr bwMode="auto">
          <a:xfrm>
            <a:off x="1172455" y="4120921"/>
            <a:ext cx="10196539" cy="2369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This is known as the </a:t>
            </a:r>
            <a:r>
              <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rPr>
              <a:t>memoryless property</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Let X be the waiting time, the probability that you’ll wait more than s + t minutes given that you’ve already been waiting s minutes is equal to the probability that you’ll wait t minutes. This means that the probability that you’ll wait t more minutes given that you’ve already been waiting s minutes is the same as the probability that you’d wait for more than t minutes from the beginning.</a:t>
            </a:r>
          </a:p>
        </p:txBody>
      </p:sp>
    </p:spTree>
    <p:extLst>
      <p:ext uri="{BB962C8B-B14F-4D97-AF65-F5344CB8AC3E}">
        <p14:creationId xmlns:p14="http://schemas.microsoft.com/office/powerpoint/2010/main" val="3734621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400"/>
                                        <p:tgtEl>
                                          <p:spTgt spid="7"/>
                                        </p:tgtEl>
                                        <p:attrNameLst>
                                          <p:attrName>ppt_y</p:attrName>
                                        </p:attrNameLst>
                                      </p:cBhvr>
                                      <p:tavLst>
                                        <p:tav tm="0">
                                          <p:val>
                                            <p:strVal val="#ppt_y-#ppt_h*1.125000"/>
                                          </p:val>
                                        </p:tav>
                                        <p:tav tm="100000">
                                          <p:val>
                                            <p:strVal val="#ppt_y"/>
                                          </p:val>
                                        </p:tav>
                                      </p:tavLst>
                                    </p:anim>
                                    <p:animEffect transition="in" filter="wipe(down)">
                                      <p:cBhvr>
                                        <p:cTn id="22" dur="4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400"/>
                                        <p:tgtEl>
                                          <p:spTgt spid="10"/>
                                        </p:tgtEl>
                                        <p:attrNameLst>
                                          <p:attrName>ppt_y</p:attrName>
                                        </p:attrNameLst>
                                      </p:cBhvr>
                                      <p:tavLst>
                                        <p:tav tm="0">
                                          <p:val>
                                            <p:strVal val="#ppt_y-#ppt_h*1.125000"/>
                                          </p:val>
                                        </p:tav>
                                        <p:tav tm="100000">
                                          <p:val>
                                            <p:strVal val="#ppt_y"/>
                                          </p:val>
                                        </p:tav>
                                      </p:tavLst>
                                    </p:anim>
                                    <p:animEffect transition="in" filter="wipe(down)">
                                      <p:cBhvr>
                                        <p:cTn id="28"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animBg="1"/>
      <p:bldP spid="8" grpId="0"/>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40117" y="1785937"/>
            <a:ext cx="10591363" cy="26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that the amount of time one spends in a bank is exponentially distributed with parameter λ = 1/10.</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(1)What is the probability that a customer will spend more than 15 minutes in the bank?</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 What is the probability that a customer will spend more than 15 minutes in the bank given that he is still in the bank after 10 minutes?</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340117" y="1269494"/>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2.6.2</a:t>
            </a:r>
          </a:p>
        </p:txBody>
      </p:sp>
      <p:sp>
        <p:nvSpPr>
          <p:cNvPr id="7" name="矩形 6"/>
          <p:cNvSpPr/>
          <p:nvPr/>
        </p:nvSpPr>
        <p:spPr>
          <a:xfrm>
            <a:off x="1340117" y="4456816"/>
            <a:ext cx="10325014" cy="1815874"/>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a:t>
            </a:r>
          </a:p>
          <a:p>
            <a:pPr>
              <a:lnSpc>
                <a:spcPct val="150000"/>
              </a:lnSpc>
            </a:pPr>
            <a:r>
              <a:rPr lang="en-US" altLang="zh-CN" sz="2800" dirty="0">
                <a:solidFill>
                  <a:srgbClr val="4F91A0"/>
                </a:solidFill>
                <a:latin typeface="Cambria Math" panose="02040503050406030204" pitchFamily="18" charset="0"/>
                <a:ea typeface="Cambria Math" panose="02040503050406030204" pitchFamily="18" charset="0"/>
                <a:cs typeface="+mn-ea"/>
                <a:sym typeface="Calibri" pitchFamily="34" charset="0"/>
              </a:rPr>
              <a:t>(1)</a:t>
            </a:r>
          </a:p>
          <a:p>
            <a:pPr>
              <a:lnSpc>
                <a:spcPct val="150000"/>
              </a:lnSpc>
            </a:pPr>
            <a:r>
              <a:rPr lang="en-US" altLang="zh-CN" sz="2800" dirty="0">
                <a:solidFill>
                  <a:srgbClr val="4F91A0"/>
                </a:solidFill>
                <a:latin typeface="Cambria Math" panose="02040503050406030204" pitchFamily="18" charset="0"/>
                <a:ea typeface="Cambria Math" panose="02040503050406030204" pitchFamily="18" charset="0"/>
                <a:cs typeface="+mn-ea"/>
                <a:sym typeface="Calibri" pitchFamily="34" charset="0"/>
              </a:rPr>
              <a:t>(2)</a:t>
            </a:r>
          </a:p>
        </p:txBody>
      </p:sp>
      <p:pic>
        <p:nvPicPr>
          <p:cNvPr id="5" name="图片 4"/>
          <p:cNvPicPr>
            <a:picLocks noChangeAspect="1"/>
          </p:cNvPicPr>
          <p:nvPr/>
        </p:nvPicPr>
        <p:blipFill>
          <a:blip r:embed="rId3" cstate="print"/>
          <a:stretch>
            <a:fillRect/>
          </a:stretch>
        </p:blipFill>
        <p:spPr>
          <a:xfrm>
            <a:off x="2040969" y="5057523"/>
            <a:ext cx="4699968" cy="415814"/>
          </a:xfrm>
          <a:prstGeom prst="rect">
            <a:avLst/>
          </a:prstGeom>
        </p:spPr>
      </p:pic>
      <p:pic>
        <p:nvPicPr>
          <p:cNvPr id="9" name="图片 8"/>
          <p:cNvPicPr>
            <a:picLocks noChangeAspect="1"/>
          </p:cNvPicPr>
          <p:nvPr/>
        </p:nvPicPr>
        <p:blipFill>
          <a:blip r:embed="rId4" cstate="print"/>
          <a:stretch>
            <a:fillRect/>
          </a:stretch>
        </p:blipFill>
        <p:spPr>
          <a:xfrm>
            <a:off x="165869" y="5618736"/>
            <a:ext cx="10684510" cy="897077"/>
          </a:xfrm>
          <a:prstGeom prst="rect">
            <a:avLst/>
          </a:prstGeom>
        </p:spPr>
      </p:pic>
    </p:spTree>
    <p:extLst>
      <p:ext uri="{BB962C8B-B14F-4D97-AF65-F5344CB8AC3E}">
        <p14:creationId xmlns:p14="http://schemas.microsoft.com/office/powerpoint/2010/main" val="38770407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down)">
                                      <p:cBhvr>
                                        <p:cTn id="18" dur="500"/>
                                        <p:tgtEl>
                                          <p:spTgt spid="7"/>
                                        </p:tgtEl>
                                      </p:cBhvr>
                                    </p:animEffect>
                                  </p:childTnLst>
                                </p:cTn>
                              </p:par>
                              <p:par>
                                <p:cTn id="19" presetID="42"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anim calcmode="lin" valueType="num">
                                      <p:cBhvr>
                                        <p:cTn id="27" dur="500" fill="hold"/>
                                        <p:tgtEl>
                                          <p:spTgt spid="9"/>
                                        </p:tgtEl>
                                        <p:attrNameLst>
                                          <p:attrName>ppt_x</p:attrName>
                                        </p:attrNameLst>
                                      </p:cBhvr>
                                      <p:tavLst>
                                        <p:tav tm="0">
                                          <p:val>
                                            <p:strVal val="#ppt_x"/>
                                          </p:val>
                                        </p:tav>
                                        <p:tav tm="100000">
                                          <p:val>
                                            <p:strVal val="#ppt_x"/>
                                          </p:val>
                                        </p:tav>
                                      </p:tavLst>
                                    </p:anim>
                                    <p:anim calcmode="lin" valueType="num">
                                      <p:cBhvr>
                                        <p:cTn id="28"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36200" y="2370772"/>
            <a:ext cx="10024568"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random variable X follows the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normal distribution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the PDF of X is given by</a:t>
            </a:r>
            <a:endPar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236200" y="1847560"/>
            <a:ext cx="230612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2.6.3</a:t>
            </a:r>
          </a:p>
        </p:txBody>
      </p:sp>
      <p:sp>
        <p:nvSpPr>
          <p:cNvPr id="7" name="矩形 47"/>
          <p:cNvSpPr>
            <a:spLocks noChangeArrowheads="1"/>
          </p:cNvSpPr>
          <p:nvPr/>
        </p:nvSpPr>
        <p:spPr bwMode="auto">
          <a:xfrm>
            <a:off x="1236200" y="4225039"/>
            <a:ext cx="10024568"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 &lt; µ &lt; ∞ and σ &gt; 0 are two parameters. We write X ∼</a:t>
            </a:r>
          </a:p>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N(µ,σ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pic>
        <p:nvPicPr>
          <p:cNvPr id="5" name="图片 4"/>
          <p:cNvPicPr>
            <a:picLocks noChangeAspect="1"/>
          </p:cNvPicPr>
          <p:nvPr/>
        </p:nvPicPr>
        <p:blipFill>
          <a:blip r:embed="rId3" cstate="print"/>
          <a:stretch>
            <a:fillRect/>
          </a:stretch>
        </p:blipFill>
        <p:spPr>
          <a:xfrm>
            <a:off x="3711970" y="3202605"/>
            <a:ext cx="2838551" cy="731716"/>
          </a:xfrm>
          <a:prstGeom prst="rect">
            <a:avLst/>
          </a:prstGeom>
        </p:spPr>
      </p:pic>
      <p:pic>
        <p:nvPicPr>
          <p:cNvPr id="8" name="图片 7"/>
          <p:cNvPicPr>
            <a:picLocks noChangeAspect="1"/>
          </p:cNvPicPr>
          <p:nvPr/>
        </p:nvPicPr>
        <p:blipFill>
          <a:blip r:embed="rId4" cstate="print"/>
          <a:stretch>
            <a:fillRect/>
          </a:stretch>
        </p:blipFill>
        <p:spPr>
          <a:xfrm>
            <a:off x="6960466" y="3373980"/>
            <a:ext cx="10463069" cy="776335"/>
          </a:xfrm>
          <a:prstGeom prst="rect">
            <a:avLst/>
          </a:prstGeom>
        </p:spPr>
      </p:pic>
      <p:sp>
        <p:nvSpPr>
          <p:cNvPr id="9" name="矩形 8"/>
          <p:cNvSpPr/>
          <p:nvPr/>
        </p:nvSpPr>
        <p:spPr>
          <a:xfrm>
            <a:off x="6407671" y="3118176"/>
            <a:ext cx="258404" cy="523220"/>
          </a:xfrm>
          <a:prstGeom prst="rect">
            <a:avLst/>
          </a:prstGeom>
        </p:spPr>
        <p:txBody>
          <a:bodyPr wrap="none">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zh-CN" altLang="en-US" sz="2800" dirty="0"/>
          </a:p>
        </p:txBody>
      </p:sp>
    </p:spTree>
    <p:extLst>
      <p:ext uri="{BB962C8B-B14F-4D97-AF65-F5344CB8AC3E}">
        <p14:creationId xmlns:p14="http://schemas.microsoft.com/office/powerpoint/2010/main" val="6174751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400"/>
                                        <p:tgtEl>
                                          <p:spTgt spid="7"/>
                                        </p:tgtEl>
                                        <p:attrNameLst>
                                          <p:attrName>ppt_y</p:attrName>
                                        </p:attrNameLst>
                                      </p:cBhvr>
                                      <p:tavLst>
                                        <p:tav tm="0">
                                          <p:val>
                                            <p:strVal val="#ppt_y-#ppt_h*1.125000"/>
                                          </p:val>
                                        </p:tav>
                                        <p:tav tm="100000">
                                          <p:val>
                                            <p:strVal val="#ppt_y"/>
                                          </p:val>
                                        </p:tav>
                                      </p:tavLst>
                                    </p:anim>
                                    <p:animEffect transition="in" filter="wipe(down)">
                                      <p:cBhvr>
                                        <p:cTn id="23" dur="400"/>
                                        <p:tgtEl>
                                          <p:spTgt spid="7"/>
                                        </p:tgtEl>
                                      </p:cBhvr>
                                    </p:animEffect>
                                  </p:childTnLst>
                                </p:cTn>
                              </p:par>
                              <p:par>
                                <p:cTn id="24" presetID="16" presetClass="entr" presetSubtype="21"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34496" y="1744589"/>
            <a:ext cx="1002456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area under the normal curve is 1.</a:t>
            </a:r>
            <a:endPar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234496" y="1191999"/>
            <a:ext cx="2484701"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2.6.2</a:t>
            </a:r>
          </a:p>
        </p:txBody>
      </p:sp>
      <p:sp>
        <p:nvSpPr>
          <p:cNvPr id="8" name="矩形 7"/>
          <p:cNvSpPr/>
          <p:nvPr/>
        </p:nvSpPr>
        <p:spPr>
          <a:xfrm>
            <a:off x="1234496" y="2184427"/>
            <a:ext cx="928185" cy="523212"/>
          </a:xfrm>
          <a:prstGeom prst="rect">
            <a:avLst/>
          </a:prstGeom>
        </p:spPr>
        <p:txBody>
          <a:bodyPr wrap="none" lIns="91431" tIns="45716" rIns="91431" bIns="45716">
            <a:spAutoFit/>
          </a:bodyPr>
          <a:lstStyle/>
          <a:p>
            <a:pPr algn="ctr"/>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Proof</a:t>
            </a:r>
          </a:p>
        </p:txBody>
      </p:sp>
      <p:sp>
        <p:nvSpPr>
          <p:cNvPr id="10" name="矩形 47"/>
          <p:cNvSpPr>
            <a:spLocks noChangeArrowheads="1"/>
          </p:cNvSpPr>
          <p:nvPr/>
        </p:nvSpPr>
        <p:spPr bwMode="auto">
          <a:xfrm>
            <a:off x="2162681" y="2215204"/>
            <a:ext cx="10196539"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f(x) ≥ 0, we need to verify that                                           . Let y =         , then</a:t>
            </a:r>
          </a:p>
          <a:p>
            <a:pPr>
              <a:spcBef>
                <a:spcPct val="0"/>
              </a:spcBef>
              <a:buNone/>
            </a:pP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3" cstate="print"/>
          <a:stretch>
            <a:fillRect/>
          </a:stretch>
        </p:blipFill>
        <p:spPr>
          <a:xfrm>
            <a:off x="6290532" y="2273698"/>
            <a:ext cx="2708396" cy="492435"/>
          </a:xfrm>
          <a:prstGeom prst="rect">
            <a:avLst/>
          </a:prstGeom>
        </p:spPr>
      </p:pic>
      <p:pic>
        <p:nvPicPr>
          <p:cNvPr id="5" name="图片 4"/>
          <p:cNvPicPr>
            <a:picLocks noChangeAspect="1"/>
          </p:cNvPicPr>
          <p:nvPr/>
        </p:nvPicPr>
        <p:blipFill>
          <a:blip r:embed="rId4" cstate="print"/>
          <a:stretch>
            <a:fillRect/>
          </a:stretch>
        </p:blipFill>
        <p:spPr>
          <a:xfrm>
            <a:off x="10157858" y="2304840"/>
            <a:ext cx="521215" cy="417144"/>
          </a:xfrm>
          <a:prstGeom prst="rect">
            <a:avLst/>
          </a:prstGeom>
        </p:spPr>
      </p:pic>
      <p:pic>
        <p:nvPicPr>
          <p:cNvPr id="6" name="图片 5"/>
          <p:cNvPicPr>
            <a:picLocks noChangeAspect="1"/>
          </p:cNvPicPr>
          <p:nvPr/>
        </p:nvPicPr>
        <p:blipFill>
          <a:blip r:embed="rId5" cstate="print"/>
          <a:stretch>
            <a:fillRect/>
          </a:stretch>
        </p:blipFill>
        <p:spPr>
          <a:xfrm>
            <a:off x="4161028" y="2817330"/>
            <a:ext cx="4001730" cy="536029"/>
          </a:xfrm>
          <a:prstGeom prst="rect">
            <a:avLst/>
          </a:prstGeom>
        </p:spPr>
      </p:pic>
      <p:sp>
        <p:nvSpPr>
          <p:cNvPr id="12" name="矩形 47"/>
          <p:cNvSpPr>
            <a:spLocks noChangeArrowheads="1"/>
          </p:cNvSpPr>
          <p:nvPr/>
        </p:nvSpPr>
        <p:spPr bwMode="auto">
          <a:xfrm>
            <a:off x="1234496" y="3353359"/>
            <a:ext cx="1002456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suffices to prove</a:t>
            </a:r>
            <a:endPar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11" name="图片 10"/>
          <p:cNvPicPr>
            <a:picLocks noChangeAspect="1"/>
          </p:cNvPicPr>
          <p:nvPr/>
        </p:nvPicPr>
        <p:blipFill>
          <a:blip r:embed="rId6" cstate="print"/>
          <a:stretch>
            <a:fillRect/>
          </a:stretch>
        </p:blipFill>
        <p:spPr>
          <a:xfrm>
            <a:off x="4161028" y="3717180"/>
            <a:ext cx="2445165" cy="569557"/>
          </a:xfrm>
          <a:prstGeom prst="rect">
            <a:avLst/>
          </a:prstGeom>
        </p:spPr>
      </p:pic>
      <p:sp>
        <p:nvSpPr>
          <p:cNvPr id="14" name="矩形 47"/>
          <p:cNvSpPr>
            <a:spLocks noChangeArrowheads="1"/>
          </p:cNvSpPr>
          <p:nvPr/>
        </p:nvSpPr>
        <p:spPr bwMode="auto">
          <a:xfrm>
            <a:off x="1234496" y="4244475"/>
            <a:ext cx="1002456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Notice that</a:t>
            </a:r>
            <a:endPar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13" name="图片 12"/>
          <p:cNvPicPr>
            <a:picLocks noChangeAspect="1"/>
          </p:cNvPicPr>
          <p:nvPr/>
        </p:nvPicPr>
        <p:blipFill>
          <a:blip r:embed="rId7" cstate="print"/>
          <a:stretch>
            <a:fillRect/>
          </a:stretch>
        </p:blipFill>
        <p:spPr>
          <a:xfrm>
            <a:off x="4161028" y="4460736"/>
            <a:ext cx="5927155" cy="2099797"/>
          </a:xfrm>
          <a:prstGeom prst="rect">
            <a:avLst/>
          </a:prstGeom>
        </p:spPr>
      </p:pic>
    </p:spTree>
    <p:extLst>
      <p:ext uri="{BB962C8B-B14F-4D97-AF65-F5344CB8AC3E}">
        <p14:creationId xmlns:p14="http://schemas.microsoft.com/office/powerpoint/2010/main" val="22902358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400"/>
                                        <p:tgtEl>
                                          <p:spTgt spid="8"/>
                                        </p:tgtEl>
                                        <p:attrNameLst>
                                          <p:attrName>ppt_y</p:attrName>
                                        </p:attrNameLst>
                                      </p:cBhvr>
                                      <p:tavLst>
                                        <p:tav tm="0">
                                          <p:val>
                                            <p:strVal val="#ppt_y-#ppt_h*1.125000"/>
                                          </p:val>
                                        </p:tav>
                                        <p:tav tm="100000">
                                          <p:val>
                                            <p:strVal val="#ppt_y"/>
                                          </p:val>
                                        </p:tav>
                                      </p:tavLst>
                                    </p:anim>
                                    <p:animEffect transition="in" filter="wipe(down)">
                                      <p:cBhvr>
                                        <p:cTn id="18" dur="400"/>
                                        <p:tgtEl>
                                          <p:spTgt spid="8"/>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400"/>
                                        <p:tgtEl>
                                          <p:spTgt spid="10"/>
                                        </p:tgtEl>
                                        <p:attrNameLst>
                                          <p:attrName>ppt_y</p:attrName>
                                        </p:attrNameLst>
                                      </p:cBhvr>
                                      <p:tavLst>
                                        <p:tav tm="0">
                                          <p:val>
                                            <p:strVal val="#ppt_y-#ppt_h*1.125000"/>
                                          </p:val>
                                        </p:tav>
                                        <p:tav tm="100000">
                                          <p:val>
                                            <p:strVal val="#ppt_y"/>
                                          </p:val>
                                        </p:tav>
                                      </p:tavLst>
                                    </p:anim>
                                    <p:animEffect transition="in" filter="wipe(down)">
                                      <p:cBhvr>
                                        <p:cTn id="22" dur="400"/>
                                        <p:tgtEl>
                                          <p:spTgt spid="10"/>
                                        </p:tgtEl>
                                      </p:cBhvr>
                                    </p:animEffect>
                                  </p:childTnLst>
                                </p:cTn>
                              </p:par>
                              <p:par>
                                <p:cTn id="23" presetID="12" presetClass="entr" presetSubtype="1"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400"/>
                                        <p:tgtEl>
                                          <p:spTgt spid="3"/>
                                        </p:tgtEl>
                                        <p:attrNameLst>
                                          <p:attrName>ppt_y</p:attrName>
                                        </p:attrNameLst>
                                      </p:cBhvr>
                                      <p:tavLst>
                                        <p:tav tm="0">
                                          <p:val>
                                            <p:strVal val="#ppt_y-#ppt_h*1.125000"/>
                                          </p:val>
                                        </p:tav>
                                        <p:tav tm="100000">
                                          <p:val>
                                            <p:strVal val="#ppt_y"/>
                                          </p:val>
                                        </p:tav>
                                      </p:tavLst>
                                    </p:anim>
                                    <p:animEffect transition="in" filter="wipe(down)">
                                      <p:cBhvr>
                                        <p:cTn id="26" dur="400"/>
                                        <p:tgtEl>
                                          <p:spTgt spid="3"/>
                                        </p:tgtEl>
                                      </p:cBhvr>
                                    </p:animEffect>
                                  </p:childTnLst>
                                </p:cTn>
                              </p:par>
                              <p:par>
                                <p:cTn id="27" presetID="12" presetClass="entr" presetSubtype="1"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400"/>
                                        <p:tgtEl>
                                          <p:spTgt spid="5"/>
                                        </p:tgtEl>
                                        <p:attrNameLst>
                                          <p:attrName>ppt_y</p:attrName>
                                        </p:attrNameLst>
                                      </p:cBhvr>
                                      <p:tavLst>
                                        <p:tav tm="0">
                                          <p:val>
                                            <p:strVal val="#ppt_y-#ppt_h*1.125000"/>
                                          </p:val>
                                        </p:tav>
                                        <p:tav tm="100000">
                                          <p:val>
                                            <p:strVal val="#ppt_y"/>
                                          </p:val>
                                        </p:tav>
                                      </p:tavLst>
                                    </p:anim>
                                    <p:animEffect transition="in" filter="wipe(down)">
                                      <p:cBhvr>
                                        <p:cTn id="30" dur="400"/>
                                        <p:tgtEl>
                                          <p:spTgt spid="5"/>
                                        </p:tgtEl>
                                      </p:cBhvr>
                                    </p:animEffect>
                                  </p:childTnLst>
                                </p:cTn>
                              </p:par>
                              <p:par>
                                <p:cTn id="31" presetID="16" presetClass="entr" presetSubtype="21"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arn(inVertical)">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1"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400"/>
                                        <p:tgtEl>
                                          <p:spTgt spid="12"/>
                                        </p:tgtEl>
                                        <p:attrNameLst>
                                          <p:attrName>ppt_y</p:attrName>
                                        </p:attrNameLst>
                                      </p:cBhvr>
                                      <p:tavLst>
                                        <p:tav tm="0">
                                          <p:val>
                                            <p:strVal val="#ppt_y-#ppt_h*1.125000"/>
                                          </p:val>
                                        </p:tav>
                                        <p:tav tm="100000">
                                          <p:val>
                                            <p:strVal val="#ppt_y"/>
                                          </p:val>
                                        </p:tav>
                                      </p:tavLst>
                                    </p:anim>
                                    <p:animEffect transition="in" filter="wipe(down)">
                                      <p:cBhvr>
                                        <p:cTn id="39" dur="400"/>
                                        <p:tgtEl>
                                          <p:spTgt spid="12"/>
                                        </p:tgtEl>
                                      </p:cBhvr>
                                    </p:animEffect>
                                  </p:childTnLst>
                                </p:cTn>
                              </p:par>
                              <p:par>
                                <p:cTn id="40" presetID="16" presetClass="entr" presetSubtype="21"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inVertic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1"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400"/>
                                        <p:tgtEl>
                                          <p:spTgt spid="14"/>
                                        </p:tgtEl>
                                        <p:attrNameLst>
                                          <p:attrName>ppt_y</p:attrName>
                                        </p:attrNameLst>
                                      </p:cBhvr>
                                      <p:tavLst>
                                        <p:tav tm="0">
                                          <p:val>
                                            <p:strVal val="#ppt_y-#ppt_h*1.125000"/>
                                          </p:val>
                                        </p:tav>
                                        <p:tav tm="100000">
                                          <p:val>
                                            <p:strVal val="#ppt_y"/>
                                          </p:val>
                                        </p:tav>
                                      </p:tavLst>
                                    </p:anim>
                                    <p:animEffect transition="in" filter="wipe(down)">
                                      <p:cBhvr>
                                        <p:cTn id="48" dur="400"/>
                                        <p:tgtEl>
                                          <p:spTgt spid="14"/>
                                        </p:tgtEl>
                                      </p:cBhvr>
                                    </p:animEffect>
                                  </p:childTnLst>
                                </p:cTn>
                              </p:par>
                              <p:par>
                                <p:cTn id="49" presetID="16" presetClass="entr" presetSubtype="21"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arn(inVertical)">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8" grpId="0"/>
      <p:bldP spid="10" grpId="0"/>
      <p:bldP spid="12" grpId="0"/>
      <p:bldP spid="1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87867" y="2672263"/>
            <a:ext cx="10024568" cy="397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normal PDF f(x) has the following features:</a:t>
            </a:r>
          </a:p>
          <a:p>
            <a:pPr>
              <a:spcBef>
                <a:spcPct val="0"/>
              </a:spcBef>
              <a:buNone/>
            </a:pP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(1)</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curve is bell shaped and symmetric about the vertical line x = µ, that is, for h &gt; 0, P(µ − h &lt; X ≤ µ) = P(µ &lt; X ≤ µ + h).</a:t>
            </a:r>
          </a:p>
          <a:p>
            <a:pPr>
              <a:spcBef>
                <a:spcPct val="0"/>
              </a:spcBef>
              <a:buNone/>
            </a:pP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 = µ, f(x) achieves its maximum                     .</a:t>
            </a:r>
          </a:p>
          <a:p>
            <a:pPr>
              <a:spcBef>
                <a:spcPct val="0"/>
              </a:spcBef>
              <a:buNone/>
            </a:pP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(3)</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transition points are where the graph changes from cupping upward to cupping downward (or visa versa). The transition points occur at x = µ ± σ.</a:t>
            </a:r>
          </a:p>
          <a:p>
            <a:pPr>
              <a:spcBef>
                <a:spcPct val="0"/>
              </a:spcBef>
              <a:buNone/>
            </a:pP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(4)</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axis is an asymptote of the curve. The curve approaches arbitrarily close to the axis, but </a:t>
            </a:r>
            <a: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never reaches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287867" y="2149051"/>
            <a:ext cx="2484701"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Proposition 2.6.3</a:t>
            </a:r>
          </a:p>
        </p:txBody>
      </p:sp>
      <p:sp>
        <p:nvSpPr>
          <p:cNvPr id="9" name="矩形 47"/>
          <p:cNvSpPr>
            <a:spLocks noChangeArrowheads="1"/>
          </p:cNvSpPr>
          <p:nvPr/>
        </p:nvSpPr>
        <p:spPr bwMode="auto">
          <a:xfrm>
            <a:off x="1287867" y="1376813"/>
            <a:ext cx="1002456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a:t>
            </a:r>
            <a:endPar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a:blip r:embed="rId3" cstate="print"/>
          <a:stretch>
            <a:fillRect/>
          </a:stretch>
        </p:blipFill>
        <p:spPr>
          <a:xfrm>
            <a:off x="3263116" y="1312600"/>
            <a:ext cx="3513177" cy="651637"/>
          </a:xfrm>
          <a:prstGeom prst="rect">
            <a:avLst/>
          </a:prstGeom>
        </p:spPr>
      </p:pic>
      <p:pic>
        <p:nvPicPr>
          <p:cNvPr id="5" name="图片 4"/>
          <p:cNvPicPr>
            <a:picLocks noChangeAspect="1"/>
          </p:cNvPicPr>
          <p:nvPr/>
        </p:nvPicPr>
        <p:blipFill>
          <a:blip r:embed="rId4" cstate="print"/>
          <a:stretch>
            <a:fillRect/>
          </a:stretch>
        </p:blipFill>
        <p:spPr>
          <a:xfrm>
            <a:off x="7240450" y="4083005"/>
            <a:ext cx="1447500" cy="384492"/>
          </a:xfrm>
          <a:prstGeom prst="rect">
            <a:avLst/>
          </a:prstGeom>
        </p:spPr>
      </p:pic>
    </p:spTree>
    <p:extLst>
      <p:ext uri="{BB962C8B-B14F-4D97-AF65-F5344CB8AC3E}">
        <p14:creationId xmlns:p14="http://schemas.microsoft.com/office/powerpoint/2010/main" val="2710360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par>
                                <p:cTn id="9" presetID="16" presetClass="entr" presetSubtype="2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400"/>
                                        <p:tgtEl>
                                          <p:spTgt spid="4"/>
                                        </p:tgtEl>
                                        <p:attrNameLst>
                                          <p:attrName>ppt_y</p:attrName>
                                        </p:attrNameLst>
                                      </p:cBhvr>
                                      <p:tavLst>
                                        <p:tav tm="0">
                                          <p:val>
                                            <p:strVal val="#ppt_y-#ppt_h*1.125000"/>
                                          </p:val>
                                        </p:tav>
                                        <p:tav tm="100000">
                                          <p:val>
                                            <p:strVal val="#ppt_y"/>
                                          </p:val>
                                        </p:tav>
                                      </p:tavLst>
                                    </p:anim>
                                    <p:animEffect transition="in" filter="wipe(down)">
                                      <p:cBhvr>
                                        <p:cTn id="17" dur="400"/>
                                        <p:tgtEl>
                                          <p:spTgt spid="4"/>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9" name="矩形 47"/>
          <p:cNvSpPr>
            <a:spLocks noChangeArrowheads="1"/>
          </p:cNvSpPr>
          <p:nvPr/>
        </p:nvSpPr>
        <p:spPr bwMode="auto">
          <a:xfrm>
            <a:off x="1248678" y="1284406"/>
            <a:ext cx="10024568"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(5)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Changes in µ , without changes in σ , result in moving the curve to the right or left, depending upon whether the new value of µ was larger or smaller than the previous value, but does not change the shape of the curve. σ specifies the shape of the curve. </a:t>
            </a:r>
            <a:endPar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6" name="图片 5"/>
          <p:cNvPicPr>
            <a:picLocks noChangeAspect="1"/>
          </p:cNvPicPr>
          <p:nvPr/>
        </p:nvPicPr>
        <p:blipFill>
          <a:blip r:embed="rId3" cstate="print"/>
          <a:stretch>
            <a:fillRect/>
          </a:stretch>
        </p:blipFill>
        <p:spPr>
          <a:xfrm>
            <a:off x="2664185" y="3192687"/>
            <a:ext cx="7195124" cy="3323049"/>
          </a:xfrm>
          <a:prstGeom prst="rect">
            <a:avLst/>
          </a:prstGeom>
          <a:ln>
            <a:noFill/>
          </a:ln>
          <a:effectLst>
            <a:softEdge rad="112500"/>
          </a:effectLst>
        </p:spPr>
      </p:pic>
    </p:spTree>
    <p:extLst>
      <p:ext uri="{BB962C8B-B14F-4D97-AF65-F5344CB8AC3E}">
        <p14:creationId xmlns:p14="http://schemas.microsoft.com/office/powerpoint/2010/main" val="41069694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9" name="矩形 47"/>
          <p:cNvSpPr>
            <a:spLocks noChangeArrowheads="1"/>
          </p:cNvSpPr>
          <p:nvPr/>
        </p:nvSpPr>
        <p:spPr bwMode="auto">
          <a:xfrm>
            <a:off x="1248678" y="1284406"/>
            <a:ext cx="10024568" cy="1569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normal distribution is the most important distribution. It describes well the distribution of random variables that arise in the natural and social sciences. Also, it is important for the central limit theorem, the approximation of other distributions such as the binomial, etc.</a:t>
            </a:r>
          </a:p>
        </p:txBody>
      </p:sp>
      <p:sp>
        <p:nvSpPr>
          <p:cNvPr id="8" name="矩形 47"/>
          <p:cNvSpPr>
            <a:spLocks noChangeArrowheads="1"/>
          </p:cNvSpPr>
          <p:nvPr/>
        </p:nvSpPr>
        <p:spPr bwMode="auto">
          <a:xfrm>
            <a:off x="1248678" y="3076127"/>
            <a:ext cx="10024568"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Specially, if µ = 0,σ = 1, X∼ N(0,1) is called the </a:t>
            </a:r>
            <a:r>
              <a:rPr lang="en-US" altLang="zh-CN" sz="24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standard normal distribution</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PDF of X is given by</a:t>
            </a:r>
          </a:p>
        </p:txBody>
      </p:sp>
      <p:pic>
        <p:nvPicPr>
          <p:cNvPr id="5" name="图片 4"/>
          <p:cNvPicPr>
            <a:picLocks noChangeAspect="1"/>
          </p:cNvPicPr>
          <p:nvPr/>
        </p:nvPicPr>
        <p:blipFill>
          <a:blip r:embed="rId3" cstate="print"/>
          <a:stretch>
            <a:fillRect/>
          </a:stretch>
        </p:blipFill>
        <p:spPr>
          <a:xfrm>
            <a:off x="1351530" y="4129185"/>
            <a:ext cx="4631259" cy="739981"/>
          </a:xfrm>
          <a:prstGeom prst="rect">
            <a:avLst/>
          </a:prstGeom>
        </p:spPr>
      </p:pic>
      <p:pic>
        <p:nvPicPr>
          <p:cNvPr id="7" name="图片 6"/>
          <p:cNvPicPr>
            <a:picLocks noChangeAspect="1"/>
          </p:cNvPicPr>
          <p:nvPr/>
        </p:nvPicPr>
        <p:blipFill>
          <a:blip r:embed="rId4" cstate="print"/>
          <a:stretch>
            <a:fillRect/>
          </a:stretch>
        </p:blipFill>
        <p:spPr>
          <a:xfrm>
            <a:off x="7324996" y="3654032"/>
            <a:ext cx="3733800" cy="2743200"/>
          </a:xfrm>
          <a:prstGeom prst="rect">
            <a:avLst/>
          </a:prstGeom>
          <a:ln>
            <a:noFill/>
          </a:ln>
          <a:effectLst>
            <a:softEdge rad="112500"/>
          </a:effectLst>
        </p:spPr>
      </p:pic>
    </p:spTree>
    <p:extLst>
      <p:ext uri="{BB962C8B-B14F-4D97-AF65-F5344CB8AC3E}">
        <p14:creationId xmlns:p14="http://schemas.microsoft.com/office/powerpoint/2010/main" val="38617922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400"/>
                                        <p:tgtEl>
                                          <p:spTgt spid="8"/>
                                        </p:tgtEl>
                                        <p:attrNameLst>
                                          <p:attrName>ppt_y</p:attrName>
                                        </p:attrNameLst>
                                      </p:cBhvr>
                                      <p:tavLst>
                                        <p:tav tm="0">
                                          <p:val>
                                            <p:strVal val="#ppt_y-#ppt_h*1.125000"/>
                                          </p:val>
                                        </p:tav>
                                        <p:tav tm="100000">
                                          <p:val>
                                            <p:strVal val="#ppt_y"/>
                                          </p:val>
                                        </p:tav>
                                      </p:tavLst>
                                    </p:anim>
                                    <p:animEffect transition="in" filter="wipe(down)">
                                      <p:cBhvr>
                                        <p:cTn id="14" dur="4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9" name="矩形 47"/>
          <p:cNvSpPr>
            <a:spLocks noChangeArrowheads="1"/>
          </p:cNvSpPr>
          <p:nvPr/>
        </p:nvSpPr>
        <p:spPr bwMode="auto">
          <a:xfrm>
            <a:off x="1353181" y="1650165"/>
            <a:ext cx="1002456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and its CDF is given by</a:t>
            </a:r>
          </a:p>
        </p:txBody>
      </p:sp>
      <p:pic>
        <p:nvPicPr>
          <p:cNvPr id="3" name="图片 2"/>
          <p:cNvPicPr>
            <a:picLocks noChangeAspect="1"/>
          </p:cNvPicPr>
          <p:nvPr/>
        </p:nvPicPr>
        <p:blipFill>
          <a:blip r:embed="rId3" cstate="print"/>
          <a:stretch>
            <a:fillRect/>
          </a:stretch>
        </p:blipFill>
        <p:spPr>
          <a:xfrm>
            <a:off x="4471217" y="2402810"/>
            <a:ext cx="3788495" cy="854992"/>
          </a:xfrm>
          <a:prstGeom prst="rect">
            <a:avLst/>
          </a:prstGeom>
        </p:spPr>
      </p:pic>
      <p:sp>
        <p:nvSpPr>
          <p:cNvPr id="7" name="矩形 47"/>
          <p:cNvSpPr>
            <a:spLocks noChangeArrowheads="1"/>
          </p:cNvSpPr>
          <p:nvPr/>
        </p:nvSpPr>
        <p:spPr bwMode="auto">
          <a:xfrm>
            <a:off x="1353181" y="3351758"/>
            <a:ext cx="10024568"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By symmetry, for any x,</a:t>
            </a:r>
          </a:p>
          <a:p>
            <a:pPr algn="ctr">
              <a:spcBef>
                <a:spcPct val="0"/>
              </a:spcBef>
              <a:buNone/>
            </a:pP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Φ(−</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 1 −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Φ(</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a:t>
            </a:r>
          </a:p>
        </p:txBody>
      </p:sp>
      <p:sp>
        <p:nvSpPr>
          <p:cNvPr id="8" name="矩形 47"/>
          <p:cNvSpPr>
            <a:spLocks noChangeArrowheads="1"/>
          </p:cNvSpPr>
          <p:nvPr/>
        </p:nvSpPr>
        <p:spPr bwMode="auto">
          <a:xfrm>
            <a:off x="1353181" y="4530139"/>
            <a:ext cx="10024568"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x ≥ 0, the value of Φ(x) is given in the standard normal table in Appendix C. For example, Φ(1.02) = 0.8461, Φ(−1.02) = 1 − Φ(1.02) = 1 − 0.8461 = 0.1539.</a:t>
            </a:r>
          </a:p>
        </p:txBody>
      </p:sp>
    </p:spTree>
    <p:extLst>
      <p:ext uri="{BB962C8B-B14F-4D97-AF65-F5344CB8AC3E}">
        <p14:creationId xmlns:p14="http://schemas.microsoft.com/office/powerpoint/2010/main" val="32026109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400"/>
                                        <p:tgtEl>
                                          <p:spTgt spid="7"/>
                                        </p:tgtEl>
                                        <p:attrNameLst>
                                          <p:attrName>ppt_y</p:attrName>
                                        </p:attrNameLst>
                                      </p:cBhvr>
                                      <p:tavLst>
                                        <p:tav tm="0">
                                          <p:val>
                                            <p:strVal val="#ppt_y-#ppt_h*1.125000"/>
                                          </p:val>
                                        </p:tav>
                                        <p:tav tm="100000">
                                          <p:val>
                                            <p:strVal val="#ppt_y"/>
                                          </p:val>
                                        </p:tav>
                                      </p:tavLst>
                                    </p:anim>
                                    <p:animEffect transition="in" filter="wipe(down)">
                                      <p:cBhvr>
                                        <p:cTn id="19" dur="4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400"/>
                                        <p:tgtEl>
                                          <p:spTgt spid="8"/>
                                        </p:tgtEl>
                                        <p:attrNameLst>
                                          <p:attrName>ppt_y</p:attrName>
                                        </p:attrNameLst>
                                      </p:cBhvr>
                                      <p:tavLst>
                                        <p:tav tm="0">
                                          <p:val>
                                            <p:strVal val="#ppt_y-#ppt_h*1.125000"/>
                                          </p:val>
                                        </p:tav>
                                        <p:tav tm="100000">
                                          <p:val>
                                            <p:strVal val="#ppt_y"/>
                                          </p:val>
                                        </p:tav>
                                      </p:tavLst>
                                    </p:anim>
                                    <p:animEffect transition="in" filter="wipe(down)">
                                      <p:cBhvr>
                                        <p:cTn id="25"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65042" y="1459682"/>
            <a:ext cx="1781239" cy="646323"/>
          </a:xfrm>
          <a:prstGeom prst="rect">
            <a:avLst/>
          </a:prstGeom>
        </p:spPr>
        <p:txBody>
          <a:bodyPr wrap="none" lIns="91431" tIns="45716" rIns="91431" bIns="45716">
            <a:spAutoFit/>
          </a:bodyPr>
          <a:lstStyle/>
          <a:p>
            <a:pPr algn="ctr"/>
            <a:r>
              <a:rPr lang="en-US" altLang="zh-CN" sz="36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Examples</a:t>
            </a:r>
          </a:p>
        </p:txBody>
      </p:sp>
      <p:sp>
        <p:nvSpPr>
          <p:cNvPr id="27" name="矩形 47"/>
          <p:cNvSpPr>
            <a:spLocks noChangeArrowheads="1"/>
          </p:cNvSpPr>
          <p:nvPr/>
        </p:nvSpPr>
        <p:spPr bwMode="auto">
          <a:xfrm>
            <a:off x="765042" y="2309144"/>
            <a:ext cx="11099855" cy="2112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b="1" dirty="0">
                <a:solidFill>
                  <a:schemeClr val="tx1">
                    <a:lumMod val="65000"/>
                    <a:lumOff val="35000"/>
                  </a:schemeClr>
                </a:solidFill>
                <a:latin typeface="+mn-ea"/>
                <a:ea typeface="+mn-ea"/>
                <a:cs typeface="+mn-ea"/>
                <a:sym typeface="微软雅黑" pitchFamily="34" charset="-122"/>
              </a:rPr>
              <a:t>Example 2.1.5</a:t>
            </a:r>
            <a:r>
              <a:rPr lang="zh-CN" altLang="en-US" sz="2800" b="1" dirty="0">
                <a:solidFill>
                  <a:schemeClr val="tx1">
                    <a:lumMod val="65000"/>
                    <a:lumOff val="35000"/>
                  </a:schemeClr>
                </a:solidFill>
                <a:latin typeface="+mn-ea"/>
                <a:ea typeface="+mn-ea"/>
                <a:cs typeface="+mn-ea"/>
                <a:sym typeface="微软雅黑" pitchFamily="34" charset="-122"/>
              </a:rPr>
              <a:t>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Consider an experiment where a coin is tossed and the spinner is spun only if the result of the coin toss is head. If the result is tail, X</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＝－１</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otherwise X= the angle value of the spinner which are real numbers from the interval [0, 360).</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2" y="381545"/>
            <a:ext cx="5902458" cy="810454"/>
          </a:xfrm>
        </p:spPr>
        <p:txBody>
          <a:bodyPr/>
          <a:lstStyle/>
          <a:p>
            <a:r>
              <a:rPr lang="en-US" altLang="zh-CN" sz="2400" dirty="0">
                <a:solidFill>
                  <a:schemeClr val="tx2"/>
                </a:solidFill>
                <a:latin typeface="+mj-ea"/>
                <a:cs typeface="+mn-ea"/>
              </a:rPr>
              <a:t>2.1	Random Variables</a:t>
            </a:r>
          </a:p>
        </p:txBody>
      </p:sp>
    </p:spTree>
    <p:extLst>
      <p:ext uri="{BB962C8B-B14F-4D97-AF65-F5344CB8AC3E}">
        <p14:creationId xmlns:p14="http://schemas.microsoft.com/office/powerpoint/2010/main" val="193043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400"/>
                                        <p:tgtEl>
                                          <p:spTgt spid="26"/>
                                        </p:tgtEl>
                                        <p:attrNameLst>
                                          <p:attrName>ppt_y</p:attrName>
                                        </p:attrNameLst>
                                      </p:cBhvr>
                                      <p:tavLst>
                                        <p:tav tm="0">
                                          <p:val>
                                            <p:strVal val="#ppt_y-#ppt_h*1.125000"/>
                                          </p:val>
                                        </p:tav>
                                        <p:tav tm="100000">
                                          <p:val>
                                            <p:strVal val="#ppt_y"/>
                                          </p:val>
                                        </p:tav>
                                      </p:tavLst>
                                    </p:anim>
                                    <p:animEffect transition="in" filter="wipe(down)">
                                      <p:cBhvr>
                                        <p:cTn id="8" dur="400"/>
                                        <p:tgtEl>
                                          <p:spTgt spid="2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3150474" y="1379041"/>
            <a:ext cx="1002456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 ∼ N(µ,</a:t>
            </a:r>
            <a:r>
              <a:rPr lang="el-GR"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l-GR"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l-GR"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then</a:t>
            </a:r>
            <a:endPar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200728" y="1354049"/>
            <a:ext cx="192390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Lemma 2.6.1</a:t>
            </a:r>
          </a:p>
        </p:txBody>
      </p:sp>
      <p:sp>
        <p:nvSpPr>
          <p:cNvPr id="8" name="矩形 7"/>
          <p:cNvSpPr/>
          <p:nvPr/>
        </p:nvSpPr>
        <p:spPr>
          <a:xfrm>
            <a:off x="1200728" y="2830147"/>
            <a:ext cx="928185" cy="523212"/>
          </a:xfrm>
          <a:prstGeom prst="rect">
            <a:avLst/>
          </a:prstGeom>
        </p:spPr>
        <p:txBody>
          <a:bodyPr wrap="none" lIns="91431" tIns="45716" rIns="91431" bIns="45716">
            <a:spAutoFit/>
          </a:bodyPr>
          <a:lstStyle/>
          <a:p>
            <a:pPr algn="ctr"/>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Proof</a:t>
            </a:r>
          </a:p>
        </p:txBody>
      </p:sp>
      <p:sp>
        <p:nvSpPr>
          <p:cNvPr id="10" name="矩形 47"/>
          <p:cNvSpPr>
            <a:spLocks noChangeArrowheads="1"/>
          </p:cNvSpPr>
          <p:nvPr/>
        </p:nvSpPr>
        <p:spPr bwMode="auto">
          <a:xfrm>
            <a:off x="2128913" y="2860924"/>
            <a:ext cx="10196539"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rPr>
              <a:t>(1)</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a &gt; 0, the CDF of Y is</a:t>
            </a:r>
          </a:p>
        </p:txBody>
      </p:sp>
      <p:sp>
        <p:nvSpPr>
          <p:cNvPr id="12" name="矩形 47"/>
          <p:cNvSpPr>
            <a:spLocks noChangeArrowheads="1"/>
          </p:cNvSpPr>
          <p:nvPr/>
        </p:nvSpPr>
        <p:spPr bwMode="auto">
          <a:xfrm>
            <a:off x="1200728" y="3992352"/>
            <a:ext cx="1002456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Take the derivative with respect to y,</a:t>
            </a:r>
            <a:endPar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14" name="矩形 47"/>
          <p:cNvSpPr>
            <a:spLocks noChangeArrowheads="1"/>
          </p:cNvSpPr>
          <p:nvPr/>
        </p:nvSpPr>
        <p:spPr bwMode="auto">
          <a:xfrm>
            <a:off x="1325936" y="5207037"/>
            <a:ext cx="1002456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a &lt; 0, the CDF of Y is</a:t>
            </a:r>
            <a:endPar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mc:AlternateContent xmlns:mc="http://schemas.openxmlformats.org/markup-compatibility/2006" xmlns:a14="http://schemas.microsoft.com/office/drawing/2010/main">
        <mc:Choice Requires="a14">
          <p:sp>
            <p:nvSpPr>
              <p:cNvPr id="15" name="矩形 47"/>
              <p:cNvSpPr>
                <a:spLocks noChangeArrowheads="1"/>
              </p:cNvSpPr>
              <p:nvPr/>
            </p:nvSpPr>
            <p:spPr bwMode="auto">
              <a:xfrm>
                <a:off x="6246780" y="1858025"/>
                <a:ext cx="10024568" cy="46165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a and b are constants (</a:t>
                </a:r>
                <a14:m>
                  <m:oMath xmlns:m="http://schemas.openxmlformats.org/officeDocument/2006/math">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𝑎</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oMath>
                </a14:m>
                <a:r>
                  <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15" name="矩形 47"/>
              <p:cNvSpPr>
                <a:spLocks noRot="1" noChangeAspect="1" noMove="1" noResize="1" noEditPoints="1" noAdjustHandles="1" noChangeArrowheads="1" noChangeShapeType="1" noTextEdit="1"/>
              </p:cNvSpPr>
              <p:nvPr/>
            </p:nvSpPr>
            <p:spPr bwMode="auto">
              <a:xfrm>
                <a:off x="6246780" y="1858025"/>
                <a:ext cx="10024568" cy="461657"/>
              </a:xfrm>
              <a:prstGeom prst="rect">
                <a:avLst/>
              </a:prstGeom>
              <a:blipFill>
                <a:blip r:embed="rId3" cstate="print"/>
                <a:stretch>
                  <a:fillRect l="-973" t="-10526" b="-28947"/>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pic>
        <p:nvPicPr>
          <p:cNvPr id="7" name="图片 6"/>
          <p:cNvPicPr>
            <a:picLocks noChangeAspect="1"/>
          </p:cNvPicPr>
          <p:nvPr/>
        </p:nvPicPr>
        <p:blipFill>
          <a:blip r:embed="rId4" cstate="print"/>
          <a:stretch>
            <a:fillRect/>
          </a:stretch>
        </p:blipFill>
        <p:spPr>
          <a:xfrm>
            <a:off x="1325936" y="1908038"/>
            <a:ext cx="4918952" cy="819825"/>
          </a:xfrm>
          <a:prstGeom prst="rect">
            <a:avLst/>
          </a:prstGeom>
        </p:spPr>
      </p:pic>
      <p:pic>
        <p:nvPicPr>
          <p:cNvPr id="9" name="图片 8"/>
          <p:cNvPicPr>
            <a:picLocks noChangeAspect="1"/>
          </p:cNvPicPr>
          <p:nvPr/>
        </p:nvPicPr>
        <p:blipFill>
          <a:blip r:embed="rId5" cstate="print"/>
          <a:stretch>
            <a:fillRect/>
          </a:stretch>
        </p:blipFill>
        <p:spPr>
          <a:xfrm>
            <a:off x="2326940" y="3329480"/>
            <a:ext cx="8078182" cy="597966"/>
          </a:xfrm>
          <a:prstGeom prst="rect">
            <a:avLst/>
          </a:prstGeom>
        </p:spPr>
      </p:pic>
      <p:pic>
        <p:nvPicPr>
          <p:cNvPr id="16" name="图片 15"/>
          <p:cNvPicPr>
            <a:picLocks noChangeAspect="1"/>
          </p:cNvPicPr>
          <p:nvPr/>
        </p:nvPicPr>
        <p:blipFill>
          <a:blip r:embed="rId6" cstate="print"/>
          <a:stretch>
            <a:fillRect/>
          </a:stretch>
        </p:blipFill>
        <p:spPr>
          <a:xfrm>
            <a:off x="4318900" y="4518915"/>
            <a:ext cx="2504624" cy="623216"/>
          </a:xfrm>
          <a:prstGeom prst="rect">
            <a:avLst/>
          </a:prstGeom>
        </p:spPr>
      </p:pic>
      <p:pic>
        <p:nvPicPr>
          <p:cNvPr id="17" name="图片 16"/>
          <p:cNvPicPr>
            <a:picLocks noChangeAspect="1"/>
          </p:cNvPicPr>
          <p:nvPr/>
        </p:nvPicPr>
        <p:blipFill>
          <a:blip r:embed="rId7" cstate="print"/>
          <a:stretch>
            <a:fillRect/>
          </a:stretch>
        </p:blipFill>
        <p:spPr>
          <a:xfrm>
            <a:off x="2287394" y="5733600"/>
            <a:ext cx="8449202" cy="589997"/>
          </a:xfrm>
          <a:prstGeom prst="rect">
            <a:avLst/>
          </a:prstGeom>
        </p:spPr>
      </p:pic>
    </p:spTree>
    <p:extLst>
      <p:ext uri="{BB962C8B-B14F-4D97-AF65-F5344CB8AC3E}">
        <p14:creationId xmlns:p14="http://schemas.microsoft.com/office/powerpoint/2010/main" val="3843476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400"/>
                                        <p:tgtEl>
                                          <p:spTgt spid="15"/>
                                        </p:tgtEl>
                                        <p:attrNameLst>
                                          <p:attrName>ppt_y</p:attrName>
                                        </p:attrNameLst>
                                      </p:cBhvr>
                                      <p:tavLst>
                                        <p:tav tm="0">
                                          <p:val>
                                            <p:strVal val="#ppt_y-#ppt_h*1.125000"/>
                                          </p:val>
                                        </p:tav>
                                        <p:tav tm="100000">
                                          <p:val>
                                            <p:strVal val="#ppt_y"/>
                                          </p:val>
                                        </p:tav>
                                      </p:tavLst>
                                    </p:anim>
                                    <p:animEffect transition="in" filter="wipe(down)">
                                      <p:cBhvr>
                                        <p:cTn id="16" dur="400"/>
                                        <p:tgtEl>
                                          <p:spTgt spid="15"/>
                                        </p:tgtEl>
                                      </p:cBhvr>
                                    </p:animEffect>
                                  </p:childTnLst>
                                </p:cTn>
                              </p:par>
                              <p:par>
                                <p:cTn id="17" presetID="12" presetClass="entr" presetSubtype="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400"/>
                                        <p:tgtEl>
                                          <p:spTgt spid="7"/>
                                        </p:tgtEl>
                                        <p:attrNameLst>
                                          <p:attrName>ppt_y</p:attrName>
                                        </p:attrNameLst>
                                      </p:cBhvr>
                                      <p:tavLst>
                                        <p:tav tm="0">
                                          <p:val>
                                            <p:strVal val="#ppt_y-#ppt_h*1.125000"/>
                                          </p:val>
                                        </p:tav>
                                        <p:tav tm="100000">
                                          <p:val>
                                            <p:strVal val="#ppt_y"/>
                                          </p:val>
                                        </p:tav>
                                      </p:tavLst>
                                    </p:anim>
                                    <p:animEffect transition="in" filter="wipe(down)">
                                      <p:cBhvr>
                                        <p:cTn id="20" dur="4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400"/>
                                        <p:tgtEl>
                                          <p:spTgt spid="8"/>
                                        </p:tgtEl>
                                        <p:attrNameLst>
                                          <p:attrName>ppt_y</p:attrName>
                                        </p:attrNameLst>
                                      </p:cBhvr>
                                      <p:tavLst>
                                        <p:tav tm="0">
                                          <p:val>
                                            <p:strVal val="#ppt_y-#ppt_h*1.125000"/>
                                          </p:val>
                                        </p:tav>
                                        <p:tav tm="100000">
                                          <p:val>
                                            <p:strVal val="#ppt_y"/>
                                          </p:val>
                                        </p:tav>
                                      </p:tavLst>
                                    </p:anim>
                                    <p:animEffect transition="in" filter="wipe(down)">
                                      <p:cBhvr>
                                        <p:cTn id="26" dur="400"/>
                                        <p:tgtEl>
                                          <p:spTgt spid="8"/>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400"/>
                                        <p:tgtEl>
                                          <p:spTgt spid="10"/>
                                        </p:tgtEl>
                                        <p:attrNameLst>
                                          <p:attrName>ppt_y</p:attrName>
                                        </p:attrNameLst>
                                      </p:cBhvr>
                                      <p:tavLst>
                                        <p:tav tm="0">
                                          <p:val>
                                            <p:strVal val="#ppt_y-#ppt_h*1.125000"/>
                                          </p:val>
                                        </p:tav>
                                        <p:tav tm="100000">
                                          <p:val>
                                            <p:strVal val="#ppt_y"/>
                                          </p:val>
                                        </p:tav>
                                      </p:tavLst>
                                    </p:anim>
                                    <p:animEffect transition="in" filter="wipe(down)">
                                      <p:cBhvr>
                                        <p:cTn id="30" dur="4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inVertical)">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1"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400"/>
                                        <p:tgtEl>
                                          <p:spTgt spid="12"/>
                                        </p:tgtEl>
                                        <p:attrNameLst>
                                          <p:attrName>ppt_y</p:attrName>
                                        </p:attrNameLst>
                                      </p:cBhvr>
                                      <p:tavLst>
                                        <p:tav tm="0">
                                          <p:val>
                                            <p:strVal val="#ppt_y-#ppt_h*1.125000"/>
                                          </p:val>
                                        </p:tav>
                                        <p:tav tm="100000">
                                          <p:val>
                                            <p:strVal val="#ppt_y"/>
                                          </p:val>
                                        </p:tav>
                                      </p:tavLst>
                                    </p:anim>
                                    <p:animEffect transition="in" filter="wipe(down)">
                                      <p:cBhvr>
                                        <p:cTn id="41" dur="400"/>
                                        <p:tgtEl>
                                          <p:spTgt spid="12"/>
                                        </p:tgtEl>
                                      </p:cBhvr>
                                    </p:animEffect>
                                  </p:childTnLst>
                                </p:cTn>
                              </p:par>
                              <p:par>
                                <p:cTn id="42" presetID="16" presetClass="entr" presetSubtype="21"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1"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400"/>
                                        <p:tgtEl>
                                          <p:spTgt spid="14"/>
                                        </p:tgtEl>
                                        <p:attrNameLst>
                                          <p:attrName>ppt_y</p:attrName>
                                        </p:attrNameLst>
                                      </p:cBhvr>
                                      <p:tavLst>
                                        <p:tav tm="0">
                                          <p:val>
                                            <p:strVal val="#ppt_y-#ppt_h*1.125000"/>
                                          </p:val>
                                        </p:tav>
                                        <p:tav tm="100000">
                                          <p:val>
                                            <p:strVal val="#ppt_y"/>
                                          </p:val>
                                        </p:tav>
                                      </p:tavLst>
                                    </p:anim>
                                    <p:animEffect transition="in" filter="wipe(down)">
                                      <p:cBhvr>
                                        <p:cTn id="50" dur="400"/>
                                        <p:tgtEl>
                                          <p:spTgt spid="14"/>
                                        </p:tgtEl>
                                      </p:cBhvr>
                                    </p:animEffect>
                                  </p:childTnLst>
                                </p:cTn>
                              </p:par>
                              <p:par>
                                <p:cTn id="51" presetID="16" presetClass="entr" presetSubtype="21"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barn(inVertical)">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8" grpId="0"/>
      <p:bldP spid="10" grpId="0"/>
      <p:bldP spid="12" grpId="0"/>
      <p:bldP spid="14" grpId="0"/>
      <p:bldP spid="1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9" name="矩形 47"/>
          <p:cNvSpPr>
            <a:spLocks noChangeArrowheads="1"/>
          </p:cNvSpPr>
          <p:nvPr/>
        </p:nvSpPr>
        <p:spPr bwMode="auto">
          <a:xfrm>
            <a:off x="1353181" y="1650165"/>
            <a:ext cx="1002456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Take the derivative with respect to y,</a:t>
            </a:r>
          </a:p>
        </p:txBody>
      </p:sp>
      <p:sp>
        <p:nvSpPr>
          <p:cNvPr id="7" name="矩形 47"/>
          <p:cNvSpPr>
            <a:spLocks noChangeArrowheads="1"/>
          </p:cNvSpPr>
          <p:nvPr/>
        </p:nvSpPr>
        <p:spPr bwMode="auto">
          <a:xfrm>
            <a:off x="1353181" y="2952644"/>
            <a:ext cx="1002456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a:t>
            </a:r>
          </a:p>
        </p:txBody>
      </p:sp>
      <p:sp>
        <p:nvSpPr>
          <p:cNvPr id="8" name="矩形 47"/>
          <p:cNvSpPr>
            <a:spLocks noChangeArrowheads="1"/>
          </p:cNvSpPr>
          <p:nvPr/>
        </p:nvSpPr>
        <p:spPr bwMode="auto">
          <a:xfrm>
            <a:off x="1353181" y="4778333"/>
            <a:ext cx="1002456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Thus, Y ∼ N(aµ + b,a</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σ</a:t>
            </a:r>
            <a:r>
              <a:rPr lang="el-GR"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4" name="图片 3"/>
          <p:cNvPicPr>
            <a:picLocks noChangeAspect="1"/>
          </p:cNvPicPr>
          <p:nvPr/>
        </p:nvPicPr>
        <p:blipFill>
          <a:blip r:embed="rId3" cstate="print"/>
          <a:stretch>
            <a:fillRect/>
          </a:stretch>
        </p:blipFill>
        <p:spPr>
          <a:xfrm>
            <a:off x="5029936" y="2264953"/>
            <a:ext cx="3081390" cy="687691"/>
          </a:xfrm>
          <a:prstGeom prst="rect">
            <a:avLst/>
          </a:prstGeom>
        </p:spPr>
      </p:pic>
      <p:pic>
        <p:nvPicPr>
          <p:cNvPr id="5" name="图片 4"/>
          <p:cNvPicPr>
            <a:picLocks noChangeAspect="1"/>
          </p:cNvPicPr>
          <p:nvPr/>
        </p:nvPicPr>
        <p:blipFill>
          <a:blip r:embed="rId4" cstate="print"/>
          <a:stretch>
            <a:fillRect/>
          </a:stretch>
        </p:blipFill>
        <p:spPr>
          <a:xfrm>
            <a:off x="2392912" y="3640335"/>
            <a:ext cx="8984837" cy="815645"/>
          </a:xfrm>
          <a:prstGeom prst="rect">
            <a:avLst/>
          </a:prstGeom>
        </p:spPr>
      </p:pic>
    </p:spTree>
    <p:extLst>
      <p:ext uri="{BB962C8B-B14F-4D97-AF65-F5344CB8AC3E}">
        <p14:creationId xmlns:p14="http://schemas.microsoft.com/office/powerpoint/2010/main" val="2247840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par>
                                <p:cTn id="9" presetID="16" presetClass="entr" presetSubtype="2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400"/>
                                        <p:tgtEl>
                                          <p:spTgt spid="7"/>
                                        </p:tgtEl>
                                        <p:attrNameLst>
                                          <p:attrName>ppt_y</p:attrName>
                                        </p:attrNameLst>
                                      </p:cBhvr>
                                      <p:tavLst>
                                        <p:tav tm="0">
                                          <p:val>
                                            <p:strVal val="#ppt_y-#ppt_h*1.125000"/>
                                          </p:val>
                                        </p:tav>
                                        <p:tav tm="100000">
                                          <p:val>
                                            <p:strVal val="#ppt_y"/>
                                          </p:val>
                                        </p:tav>
                                      </p:tavLst>
                                    </p:anim>
                                    <p:animEffect transition="in" filter="wipe(down)">
                                      <p:cBhvr>
                                        <p:cTn id="17" dur="400"/>
                                        <p:tgtEl>
                                          <p:spTgt spid="7"/>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p:tgtEl>
                                          <p:spTgt spid="8"/>
                                        </p:tgtEl>
                                        <p:attrNameLst>
                                          <p:attrName>ppt_y</p:attrName>
                                        </p:attrNameLst>
                                      </p:cBhvr>
                                      <p:tavLst>
                                        <p:tav tm="0">
                                          <p:val>
                                            <p:strVal val="#ppt_y-#ppt_h*1.125000"/>
                                          </p:val>
                                        </p:tav>
                                        <p:tav tm="100000">
                                          <p:val>
                                            <p:strVal val="#ppt_y"/>
                                          </p:val>
                                        </p:tav>
                                      </p:tavLst>
                                    </p:anim>
                                    <p:animEffect transition="in" filter="wipe(down)">
                                      <p:cBhvr>
                                        <p:cTn id="21" dur="400"/>
                                        <p:tgtEl>
                                          <p:spTgt spid="8"/>
                                        </p:tgtEl>
                                      </p:cBhvr>
                                    </p:animEffect>
                                  </p:childTnLst>
                                </p:cTn>
                              </p:par>
                              <p:par>
                                <p:cTn id="22" presetID="16" presetClass="entr" presetSubtype="21"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Vertic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mc:AlternateContent xmlns:mc="http://schemas.openxmlformats.org/markup-compatibility/2006" xmlns:a14="http://schemas.microsoft.com/office/drawing/2010/main">
        <mc:Choice Requires="a14">
          <p:sp>
            <p:nvSpPr>
              <p:cNvPr id="9" name="矩形 47"/>
              <p:cNvSpPr>
                <a:spLocks noChangeArrowheads="1"/>
              </p:cNvSpPr>
              <p:nvPr/>
            </p:nvSpPr>
            <p:spPr bwMode="auto">
              <a:xfrm>
                <a:off x="1353181" y="1650165"/>
                <a:ext cx="10024568" cy="70300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(2)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Set </a:t>
                </a:r>
                <a14:m>
                  <m:oMath xmlns:m="http://schemas.openxmlformats.org/officeDocument/2006/math">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𝑎</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zh-CN" alt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den>
                    </m:f>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m:rPr>
                        <m:sty m:val="p"/>
                      </m:rP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b</m:t>
                    </m:r>
                    <m:r>
                      <a:rPr lang="en-US" altLang="zh-CN" sz="2800" b="0" i="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𝜇</m:t>
                        </m:r>
                      </m:num>
                      <m:den>
                        <m:r>
                          <a:rPr lang="zh-CN" altLang="en-US"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𝜎</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in (1), the conclusion follows.</a:t>
                </a:r>
              </a:p>
            </p:txBody>
          </p:sp>
        </mc:Choice>
        <mc:Fallback xmlns="">
          <p:sp>
            <p:nvSpPr>
              <p:cNvPr id="9" name="矩形 47"/>
              <p:cNvSpPr>
                <a:spLocks noRot="1" noChangeAspect="1" noMove="1" noResize="1" noEditPoints="1" noAdjustHandles="1" noChangeArrowheads="1" noChangeShapeType="1" noTextEdit="1"/>
              </p:cNvSpPr>
              <p:nvPr/>
            </p:nvSpPr>
            <p:spPr bwMode="auto">
              <a:xfrm>
                <a:off x="1353181" y="1650165"/>
                <a:ext cx="10024568" cy="703005"/>
              </a:xfrm>
              <a:prstGeom prst="rect">
                <a:avLst/>
              </a:prstGeom>
              <a:blipFill>
                <a:blip r:embed="rId3" cstate="print"/>
                <a:stretch>
                  <a:fillRect l="-1277" b="-9565"/>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7" name="矩形 47"/>
          <p:cNvSpPr>
            <a:spLocks noChangeArrowheads="1"/>
          </p:cNvSpPr>
          <p:nvPr/>
        </p:nvSpPr>
        <p:spPr bwMode="auto">
          <a:xfrm>
            <a:off x="1353181" y="2232176"/>
            <a:ext cx="10024568"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 value from any normal distribution can be transformed into its corresponding value on a standard normal distribution. Let X ∼ N(µ,σ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a:t>
            </a:r>
          </a:p>
        </p:txBody>
      </p:sp>
      <p:sp>
        <p:nvSpPr>
          <p:cNvPr id="8" name="矩形 47"/>
          <p:cNvSpPr>
            <a:spLocks noChangeArrowheads="1"/>
          </p:cNvSpPr>
          <p:nvPr/>
        </p:nvSpPr>
        <p:spPr bwMode="auto">
          <a:xfrm>
            <a:off x="1353181" y="4357942"/>
            <a:ext cx="1002456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two constants a &lt; b,</a:t>
            </a:r>
          </a:p>
        </p:txBody>
      </p:sp>
      <p:pic>
        <p:nvPicPr>
          <p:cNvPr id="3" name="图片 2"/>
          <p:cNvPicPr>
            <a:picLocks noChangeAspect="1"/>
          </p:cNvPicPr>
          <p:nvPr/>
        </p:nvPicPr>
        <p:blipFill>
          <a:blip r:embed="rId4" cstate="print"/>
          <a:stretch>
            <a:fillRect/>
          </a:stretch>
        </p:blipFill>
        <p:spPr>
          <a:xfrm>
            <a:off x="3063225" y="3617162"/>
            <a:ext cx="6604480" cy="607704"/>
          </a:xfrm>
          <a:prstGeom prst="rect">
            <a:avLst/>
          </a:prstGeom>
        </p:spPr>
      </p:pic>
      <p:pic>
        <p:nvPicPr>
          <p:cNvPr id="6" name="图片 5"/>
          <p:cNvPicPr>
            <a:picLocks noChangeAspect="1"/>
          </p:cNvPicPr>
          <p:nvPr/>
        </p:nvPicPr>
        <p:blipFill>
          <a:blip r:embed="rId5" cstate="print"/>
          <a:stretch>
            <a:fillRect/>
          </a:stretch>
        </p:blipFill>
        <p:spPr>
          <a:xfrm>
            <a:off x="2607187" y="5014230"/>
            <a:ext cx="7507003" cy="667569"/>
          </a:xfrm>
          <a:prstGeom prst="rect">
            <a:avLst/>
          </a:prstGeom>
        </p:spPr>
      </p:pic>
    </p:spTree>
    <p:extLst>
      <p:ext uri="{BB962C8B-B14F-4D97-AF65-F5344CB8AC3E}">
        <p14:creationId xmlns:p14="http://schemas.microsoft.com/office/powerpoint/2010/main" val="16718722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400"/>
                                        <p:tgtEl>
                                          <p:spTgt spid="7"/>
                                        </p:tgtEl>
                                        <p:attrNameLst>
                                          <p:attrName>ppt_y</p:attrName>
                                        </p:attrNameLst>
                                      </p:cBhvr>
                                      <p:tavLst>
                                        <p:tav tm="0">
                                          <p:val>
                                            <p:strVal val="#ppt_y-#ppt_h*1.125000"/>
                                          </p:val>
                                        </p:tav>
                                        <p:tav tm="100000">
                                          <p:val>
                                            <p:strVal val="#ppt_y"/>
                                          </p:val>
                                        </p:tav>
                                      </p:tavLst>
                                    </p:anim>
                                    <p:animEffect transition="in" filter="wipe(down)">
                                      <p:cBhvr>
                                        <p:cTn id="14" dur="400"/>
                                        <p:tgtEl>
                                          <p:spTgt spid="7"/>
                                        </p:tgtEl>
                                      </p:cBhvr>
                                    </p:animEffect>
                                  </p:childTnLst>
                                </p:cTn>
                              </p:par>
                              <p:par>
                                <p:cTn id="15" presetID="16" presetClass="entr" presetSubtype="21"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400"/>
                                        <p:tgtEl>
                                          <p:spTgt spid="8"/>
                                        </p:tgtEl>
                                        <p:attrNameLst>
                                          <p:attrName>ppt_y</p:attrName>
                                        </p:attrNameLst>
                                      </p:cBhvr>
                                      <p:tavLst>
                                        <p:tav tm="0">
                                          <p:val>
                                            <p:strVal val="#ppt_y-#ppt_h*1.125000"/>
                                          </p:val>
                                        </p:tav>
                                        <p:tav tm="100000">
                                          <p:val>
                                            <p:strVal val="#ppt_y"/>
                                          </p:val>
                                        </p:tav>
                                      </p:tavLst>
                                    </p:anim>
                                    <p:animEffect transition="in" filter="wipe(down)">
                                      <p:cBhvr>
                                        <p:cTn id="23" dur="400"/>
                                        <p:tgtEl>
                                          <p:spTgt spid="8"/>
                                        </p:tgtEl>
                                      </p:cBhvr>
                                    </p:animEffect>
                                  </p:childTnLst>
                                </p:cTn>
                              </p:par>
                              <p:par>
                                <p:cTn id="24" presetID="16" presetClass="entr" presetSubtype="21"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in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9" name="矩形 47"/>
          <p:cNvSpPr>
            <a:spLocks noChangeArrowheads="1"/>
          </p:cNvSpPr>
          <p:nvPr/>
        </p:nvSpPr>
        <p:spPr bwMode="auto">
          <a:xfrm>
            <a:off x="1353181" y="1650165"/>
            <a:ext cx="10024568"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Using the formulas above and the standard normal table, we can easily determine the probability that a normal random variable falls into an interval. For instance, suppose X ∼ N(µ,σ</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then</a:t>
            </a:r>
          </a:p>
        </p:txBody>
      </p:sp>
      <p:sp>
        <p:nvSpPr>
          <p:cNvPr id="8" name="矩形 47"/>
          <p:cNvSpPr>
            <a:spLocks noChangeArrowheads="1"/>
          </p:cNvSpPr>
          <p:nvPr/>
        </p:nvSpPr>
        <p:spPr bwMode="auto">
          <a:xfrm>
            <a:off x="1353181" y="4593074"/>
            <a:ext cx="10024568"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indicates that approximately all the observations fall within 3σ of µ. It is called “</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three sigma rule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
        <p:nvSpPr>
          <p:cNvPr id="10" name="矩形 47"/>
          <p:cNvSpPr>
            <a:spLocks noChangeArrowheads="1"/>
          </p:cNvSpPr>
          <p:nvPr/>
        </p:nvSpPr>
        <p:spPr bwMode="auto">
          <a:xfrm>
            <a:off x="1353181" y="3113124"/>
            <a:ext cx="10024568"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el-GR"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P(µ − σ &lt; X ≤ µ + σ) = Φ(1) − Φ(−1) = 68.26%</a:t>
            </a:r>
          </a:p>
          <a:p>
            <a:pPr algn="ctr">
              <a:spcBef>
                <a:spcPct val="0"/>
              </a:spcBef>
              <a:buNone/>
            </a:pPr>
            <a:r>
              <a:rPr lang="el-GR"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P(µ − 2σ &lt; X ≤ µ + 2σ) = Φ(2) − Φ(−2) = 95.44%</a:t>
            </a:r>
          </a:p>
          <a:p>
            <a:pPr algn="ctr">
              <a:spcBef>
                <a:spcPct val="0"/>
              </a:spcBef>
              <a:buNone/>
            </a:pPr>
            <a:r>
              <a:rPr lang="el-GR"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P(µ − 3σ &lt; X ≤ µ + 3σ) = Φ(3) − Φ(−3) = 99.74%</a:t>
            </a:r>
          </a:p>
        </p:txBody>
      </p:sp>
    </p:spTree>
    <p:extLst>
      <p:ext uri="{BB962C8B-B14F-4D97-AF65-F5344CB8AC3E}">
        <p14:creationId xmlns:p14="http://schemas.microsoft.com/office/powerpoint/2010/main" val="3678499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400"/>
                                        <p:tgtEl>
                                          <p:spTgt spid="10"/>
                                        </p:tgtEl>
                                        <p:attrNameLst>
                                          <p:attrName>ppt_y</p:attrName>
                                        </p:attrNameLst>
                                      </p:cBhvr>
                                      <p:tavLst>
                                        <p:tav tm="0">
                                          <p:val>
                                            <p:strVal val="#ppt_y-#ppt_h*1.125000"/>
                                          </p:val>
                                        </p:tav>
                                        <p:tav tm="100000">
                                          <p:val>
                                            <p:strVal val="#ppt_y"/>
                                          </p:val>
                                        </p:tav>
                                      </p:tavLst>
                                    </p:anim>
                                    <p:animEffect transition="in" filter="wipe(down)">
                                      <p:cBhvr>
                                        <p:cTn id="14" dur="4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400"/>
                                        <p:tgtEl>
                                          <p:spTgt spid="8"/>
                                        </p:tgtEl>
                                        <p:attrNameLst>
                                          <p:attrName>ppt_y</p:attrName>
                                        </p:attrNameLst>
                                      </p:cBhvr>
                                      <p:tavLst>
                                        <p:tav tm="0">
                                          <p:val>
                                            <p:strVal val="#ppt_y-#ppt_h*1.125000"/>
                                          </p:val>
                                        </p:tav>
                                        <p:tav tm="100000">
                                          <p:val>
                                            <p:strVal val="#ppt_y"/>
                                          </p:val>
                                        </p:tav>
                                      </p:tavLst>
                                    </p:anim>
                                    <p:animEffect transition="in" filter="wipe(down)">
                                      <p:cBhvr>
                                        <p:cTn id="20"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40117" y="1785937"/>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 ∼ N(2,9), find P(1 ≤ X &lt; 5).</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340117" y="1269494"/>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2.6.3</a:t>
            </a:r>
          </a:p>
        </p:txBody>
      </p:sp>
      <p:sp>
        <p:nvSpPr>
          <p:cNvPr id="7" name="矩形 6"/>
          <p:cNvSpPr/>
          <p:nvPr/>
        </p:nvSpPr>
        <p:spPr>
          <a:xfrm>
            <a:off x="1340117" y="2386644"/>
            <a:ext cx="10325014" cy="523212"/>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a:t>
            </a:r>
          </a:p>
        </p:txBody>
      </p:sp>
      <p:pic>
        <p:nvPicPr>
          <p:cNvPr id="3" name="图片 2"/>
          <p:cNvPicPr>
            <a:picLocks noChangeAspect="1"/>
          </p:cNvPicPr>
          <p:nvPr/>
        </p:nvPicPr>
        <p:blipFill>
          <a:blip r:embed="rId3" cstate="print"/>
          <a:stretch>
            <a:fillRect/>
          </a:stretch>
        </p:blipFill>
        <p:spPr>
          <a:xfrm>
            <a:off x="2956485" y="2825592"/>
            <a:ext cx="5503170" cy="3157197"/>
          </a:xfrm>
          <a:prstGeom prst="rect">
            <a:avLst/>
          </a:prstGeom>
        </p:spPr>
      </p:pic>
    </p:spTree>
    <p:extLst>
      <p:ext uri="{BB962C8B-B14F-4D97-AF65-F5344CB8AC3E}">
        <p14:creationId xmlns:p14="http://schemas.microsoft.com/office/powerpoint/2010/main" val="39246529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400"/>
                                        <p:tgtEl>
                                          <p:spTgt spid="7"/>
                                        </p:tgtEl>
                                        <p:attrNameLst>
                                          <p:attrName>ppt_y</p:attrName>
                                        </p:attrNameLst>
                                      </p:cBhvr>
                                      <p:tavLst>
                                        <p:tav tm="0">
                                          <p:val>
                                            <p:strVal val="#ppt_y-#ppt_h*1.125000"/>
                                          </p:val>
                                        </p:tav>
                                        <p:tav tm="100000">
                                          <p:val>
                                            <p:strVal val="#ppt_y"/>
                                          </p:val>
                                        </p:tav>
                                      </p:tavLst>
                                    </p:anim>
                                    <p:animEffect transition="in" filter="wipe(down)">
                                      <p:cBhvr>
                                        <p:cTn id="18" dur="400"/>
                                        <p:tgtEl>
                                          <p:spTgt spid="7"/>
                                        </p:tgtEl>
                                      </p:cBhvr>
                                    </p:animEffect>
                                  </p:childTnLst>
                                </p:cTn>
                              </p:par>
                              <p:par>
                                <p:cTn id="19" presetID="42"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40117" y="2034131"/>
            <a:ext cx="10591363" cy="3890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Scores on a standardized college entrance examination (CEE) are normally distributed with mean 510 and standard deviation 60. A selective university considers for admission only applicants with CEE scores over 650. Find percentage of all individuals who took the CEE meet the university’s CEE requirement for consideration for admission.</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340117" y="1517688"/>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2.6.4</a:t>
            </a:r>
          </a:p>
        </p:txBody>
      </p:sp>
    </p:spTree>
    <p:extLst>
      <p:ext uri="{BB962C8B-B14F-4D97-AF65-F5344CB8AC3E}">
        <p14:creationId xmlns:p14="http://schemas.microsoft.com/office/powerpoint/2010/main" val="13489675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randombar(horizontal)">
                                      <p:cBhvr>
                                        <p:cTn id="1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073767" y="1260638"/>
            <a:ext cx="10591363" cy="1569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b="1" i="1" dirty="0">
                <a:solidFill>
                  <a:srgbClr val="C00000"/>
                </a:solidFill>
                <a:latin typeface="Adobe 楷体 Std R" panose="02020400000000000000" pitchFamily="18" charset="-122"/>
                <a:ea typeface="Adobe 楷体 Std R" panose="02020400000000000000" pitchFamily="18" charset="-122"/>
                <a:cs typeface="+mn-ea"/>
              </a:rPr>
              <a:t>Solution: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denote the score made on the CEE by a randomly selected individual. Then X ∼ N(510,60*60). The probability that X lies in a particular interval is the same as the proportion of all exam scores that lies in that interval. Thus the solution to the problem is P(X &gt; 650), expressed as a percentage.</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pic>
        <p:nvPicPr>
          <p:cNvPr id="5" name="图片 4"/>
          <p:cNvPicPr>
            <a:picLocks noChangeAspect="1"/>
          </p:cNvPicPr>
          <p:nvPr/>
        </p:nvPicPr>
        <p:blipFill>
          <a:blip r:embed="rId3" cstate="print"/>
          <a:stretch>
            <a:fillRect/>
          </a:stretch>
        </p:blipFill>
        <p:spPr>
          <a:xfrm>
            <a:off x="3671848" y="2872607"/>
            <a:ext cx="4623068" cy="1885328"/>
          </a:xfrm>
          <a:prstGeom prst="rect">
            <a:avLst/>
          </a:prstGeom>
        </p:spPr>
      </p:pic>
      <p:sp>
        <p:nvSpPr>
          <p:cNvPr id="8" name="矩形 47"/>
          <p:cNvSpPr>
            <a:spLocks noChangeArrowheads="1"/>
          </p:cNvSpPr>
          <p:nvPr/>
        </p:nvSpPr>
        <p:spPr bwMode="auto">
          <a:xfrm>
            <a:off x="1073767" y="4737993"/>
            <a:ext cx="10591363" cy="19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proportion of all CEE scores that exceed 650 is 0.0099, hence 0.99% or about 1% meet the requirement.</a:t>
            </a:r>
          </a:p>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 is a random variable, F(x) is its CDF. For any real x, P(X &gt; x) = 1 − P(X ≤ x) = 1 − F(x). Sometimes, we need consider the inverse problem. That is, if P(X &gt; x) = α is given, determine the value of x.</a:t>
            </a:r>
          </a:p>
        </p:txBody>
      </p:sp>
    </p:spTree>
    <p:extLst>
      <p:ext uri="{BB962C8B-B14F-4D97-AF65-F5344CB8AC3E}">
        <p14:creationId xmlns:p14="http://schemas.microsoft.com/office/powerpoint/2010/main" val="26365323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2" presetClass="entr" presetSubtype="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p:tgtEl>
                                          <p:spTgt spid="8"/>
                                        </p:tgtEl>
                                        <p:attrNameLst>
                                          <p:attrName>ppt_y</p:attrName>
                                        </p:attrNameLst>
                                      </p:cBhvr>
                                      <p:tavLst>
                                        <p:tav tm="0">
                                          <p:val>
                                            <p:strVal val="#ppt_y-#ppt_h*1.125000"/>
                                          </p:val>
                                        </p:tav>
                                        <p:tav tm="100000">
                                          <p:val>
                                            <p:strVal val="#ppt_y"/>
                                          </p:val>
                                        </p:tav>
                                      </p:tavLst>
                                    </p:anim>
                                    <p:animEffect transition="in" filter="wipe(down)">
                                      <p:cBhvr>
                                        <p:cTn id="21"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10075" y="1827121"/>
            <a:ext cx="10024568" cy="120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the CDF of X is F(x), 0 &lt; α &lt; 1, then xα is called </a:t>
            </a:r>
            <a:r>
              <a:rPr lang="en-US" altLang="zh-CN" sz="24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upper α quantile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or</a:t>
            </a:r>
            <a:r>
              <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rPr>
              <a:t> </a:t>
            </a:r>
            <a:r>
              <a:rPr lang="en-US" altLang="zh-CN" sz="24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α quantile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a:t>
            </a:r>
          </a:p>
          <a:p>
            <a:pPr algn="ct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P(X &gt; x</a:t>
            </a:r>
            <a:r>
              <a:rPr lang="el-GR"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a:t>
            </a:r>
            <a:r>
              <a:rPr lang="el-GR"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α.</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210075" y="1342962"/>
            <a:ext cx="230612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2.6.4</a:t>
            </a:r>
          </a:p>
        </p:txBody>
      </p:sp>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1210075" y="2924723"/>
                <a:ext cx="10024568" cy="243373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b="1" dirty="0">
                    <a:solidFill>
                      <a:srgbClr val="4F91A0"/>
                    </a:solidFill>
                    <a:latin typeface="Cambria Math" panose="02040503050406030204" pitchFamily="18" charset="0"/>
                    <a:ea typeface="Cambria Math" panose="02040503050406030204" pitchFamily="18" charset="0"/>
                    <a:cs typeface="+mn-ea"/>
                    <a:sym typeface="微软雅黑" pitchFamily="34" charset="-122"/>
                  </a:rPr>
                  <a:t>Note</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some textbooks define the lower quantile using the left tail.</a:t>
                </a:r>
              </a:p>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For the standard normal distribution Z ∼ N(0,1), the α quantile is denoted by </a:t>
                </a:r>
                <a:r>
                  <a:rPr lang="en-US" altLang="zh-CN" sz="24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z</a:t>
                </a:r>
                <a:r>
                  <a:rPr lang="en-US" altLang="zh-CN" sz="2400" b="1" baseline="-25000" dirty="0">
                    <a:solidFill>
                      <a:srgbClr val="C00000"/>
                    </a:solidFill>
                    <a:latin typeface="Cambria Math" panose="02040503050406030204" pitchFamily="18" charset="0"/>
                    <a:ea typeface="Cambria Math" panose="02040503050406030204" pitchFamily="18" charset="0"/>
                    <a:cs typeface="+mn-ea"/>
                    <a:sym typeface="微软雅黑" pitchFamily="34" charset="-122"/>
                  </a:rPr>
                  <a:t>α</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14:m>
                  <m:oMathPara xmlns:m="http://schemas.openxmlformats.org/officeDocument/2006/math">
                    <m:oMathParaPr>
                      <m:jc m:val="centerGroup"/>
                    </m:oMathParaPr>
                    <m:oMath xmlns:m="http://schemas.openxmlformats.org/officeDocument/2006/math">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𝑍</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&gt;</m:t>
                          </m:r>
                          <m:sSub>
                            <m:sSub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𝑧</m:t>
                              </m:r>
                            </m:e>
                            <m:sub>
                              <m:r>
                                <a:rPr lang="zh-CN" altLang="en-US"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r>
                                <m:rPr>
                                  <m:nor/>
                                </m:rP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ub>
                          </m:sSub>
                        </m:e>
                      </m:d>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nary>
                        <m:nary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𝑧</m:t>
                              </m:r>
                            </m:e>
                            <m:sub>
                              <m:r>
                                <a:rPr lang="zh-CN" altLang="en-US"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r>
                                <m:rPr>
                                  <m:nor/>
                                </m:rP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ub>
                          </m:sSub>
                        </m:sub>
                        <m:sup>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sup>
                        <m:e>
                          <m:r>
                            <a:rPr lang="zh-CN" altLang="en-US"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𝜑</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𝑑𝑥</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zh-CN" altLang="en-US"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e>
                      </m:nary>
                    </m:oMath>
                  </m:oMathPara>
                </a14:m>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a:p>
                <a:pPr>
                  <a:spcBef>
                    <a:spcPct val="0"/>
                  </a:spcBef>
                  <a:buNone/>
                </a:pPr>
                <a14:m>
                  <m:oMathPara xmlns:m="http://schemas.openxmlformats.org/officeDocument/2006/math">
                    <m:oMathParaPr>
                      <m:jc m:val="centerGroup"/>
                    </m:oMathParaPr>
                    <m:oMath xmlns:m="http://schemas.openxmlformats.org/officeDocument/2006/math">
                      <m:r>
                        <a:rPr lang="en-US" altLang="zh-CN" sz="24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𝛷</m:t>
                      </m:r>
                      <m:d>
                        <m:dPr>
                          <m:ctrlP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sSub>
                            <m:sSub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sSubPr>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𝑧</m:t>
                              </m:r>
                            </m:e>
                            <m:sub>
                              <m:r>
                                <a:rPr lang="zh-CN" altLang="en-US"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r>
                                <m:rPr>
                                  <m:nor/>
                                </m:rP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sub>
                          </m:sSub>
                        </m:e>
                      </m:d>
                      <m:r>
                        <a:rPr lang="en-US" altLang="zh-CN"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zh-CN" altLang="en-US" sz="2400" b="0" i="1" dirty="0"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𝛼</m:t>
                      </m:r>
                    </m:oMath>
                  </m:oMathPara>
                </a14:m>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7" name="矩形 47"/>
              <p:cNvSpPr>
                <a:spLocks noRot="1" noChangeAspect="1" noMove="1" noResize="1" noEditPoints="1" noAdjustHandles="1" noChangeArrowheads="1" noChangeShapeType="1" noTextEdit="1"/>
              </p:cNvSpPr>
              <p:nvPr/>
            </p:nvSpPr>
            <p:spPr bwMode="auto">
              <a:xfrm>
                <a:off x="1210075" y="2924723"/>
                <a:ext cx="10024568" cy="2433735"/>
              </a:xfrm>
              <a:prstGeom prst="rect">
                <a:avLst/>
              </a:prstGeom>
              <a:blipFill>
                <a:blip r:embed="rId3" cstate="print"/>
                <a:stretch>
                  <a:fillRect l="-973" t="-2005"/>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12" name="矩形 47"/>
          <p:cNvSpPr>
            <a:spLocks noChangeArrowheads="1"/>
          </p:cNvSpPr>
          <p:nvPr/>
        </p:nvSpPr>
        <p:spPr bwMode="auto">
          <a:xfrm>
            <a:off x="1210075" y="5524463"/>
            <a:ext cx="10024568" cy="89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z</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Φ</a:t>
            </a:r>
            <a:r>
              <a:rPr lang="en-US"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(1−α) can be found in the standard normal table. By symmetry, z</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1−α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−z</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α</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For example, z</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0.05</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1.645, z</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0.95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−z</a:t>
            </a:r>
            <a:r>
              <a:rPr lang="en-US" altLang="zh-CN" sz="2400" baseline="-25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0.05</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 −1.645</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Tree>
    <p:extLst>
      <p:ext uri="{BB962C8B-B14F-4D97-AF65-F5344CB8AC3E}">
        <p14:creationId xmlns:p14="http://schemas.microsoft.com/office/powerpoint/2010/main" val="35031469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400"/>
                                        <p:tgtEl>
                                          <p:spTgt spid="7"/>
                                        </p:tgtEl>
                                        <p:attrNameLst>
                                          <p:attrName>ppt_y</p:attrName>
                                        </p:attrNameLst>
                                      </p:cBhvr>
                                      <p:tavLst>
                                        <p:tav tm="0">
                                          <p:val>
                                            <p:strVal val="#ppt_y-#ppt_h*1.125000"/>
                                          </p:val>
                                        </p:tav>
                                        <p:tav tm="100000">
                                          <p:val>
                                            <p:strVal val="#ppt_y"/>
                                          </p:val>
                                        </p:tav>
                                      </p:tavLst>
                                    </p:anim>
                                    <p:animEffect transition="in" filter="wipe(down)">
                                      <p:cBhvr>
                                        <p:cTn id="18" dur="4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400"/>
                                        <p:tgtEl>
                                          <p:spTgt spid="12"/>
                                        </p:tgtEl>
                                        <p:attrNameLst>
                                          <p:attrName>ppt_y</p:attrName>
                                        </p:attrNameLst>
                                      </p:cBhvr>
                                      <p:tavLst>
                                        <p:tav tm="0">
                                          <p:val>
                                            <p:strVal val="#ppt_y-#ppt_h*1.125000"/>
                                          </p:val>
                                        </p:tav>
                                        <p:tav tm="100000">
                                          <p:val>
                                            <p:strVal val="#ppt_y"/>
                                          </p:val>
                                        </p:tav>
                                      </p:tavLst>
                                    </p:anim>
                                    <p:animEffect transition="in" filter="wipe(down)">
                                      <p:cBhvr>
                                        <p:cTn id="24"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animBg="1"/>
      <p:bldP spid="1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210075" y="1676158"/>
            <a:ext cx="1002456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follows </a:t>
            </a:r>
            <a:r>
              <a:rPr lang="en-US" altLang="zh-CN" sz="24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gamma distribution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 Gamma(α,β) if its PDF is given by</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210075" y="1191999"/>
            <a:ext cx="230612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 2.6.5</a:t>
            </a:r>
          </a:p>
        </p:txBody>
      </p:sp>
      <p:sp>
        <p:nvSpPr>
          <p:cNvPr id="7" name="矩形 47"/>
          <p:cNvSpPr>
            <a:spLocks noChangeArrowheads="1"/>
          </p:cNvSpPr>
          <p:nvPr/>
        </p:nvSpPr>
        <p:spPr bwMode="auto">
          <a:xfrm>
            <a:off x="1210075" y="3031411"/>
            <a:ext cx="10024568"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where α &gt; 0,β &gt; 0 are two parameters. Γ(α) is a gamma function</a:t>
            </a:r>
          </a:p>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defined by</a:t>
            </a:r>
          </a:p>
        </p:txBody>
      </p:sp>
      <p:pic>
        <p:nvPicPr>
          <p:cNvPr id="3" name="图片 2"/>
          <p:cNvPicPr>
            <a:picLocks noChangeAspect="1"/>
          </p:cNvPicPr>
          <p:nvPr/>
        </p:nvPicPr>
        <p:blipFill>
          <a:blip r:embed="rId3" cstate="print"/>
          <a:stretch>
            <a:fillRect/>
          </a:stretch>
        </p:blipFill>
        <p:spPr>
          <a:xfrm>
            <a:off x="3802507" y="2163028"/>
            <a:ext cx="3789157" cy="844504"/>
          </a:xfrm>
          <a:prstGeom prst="rect">
            <a:avLst/>
          </a:prstGeom>
        </p:spPr>
      </p:pic>
      <p:pic>
        <p:nvPicPr>
          <p:cNvPr id="5" name="图片 4"/>
          <p:cNvPicPr>
            <a:picLocks noChangeAspect="1"/>
          </p:cNvPicPr>
          <p:nvPr/>
        </p:nvPicPr>
        <p:blipFill>
          <a:blip r:embed="rId4" cstate="print"/>
          <a:stretch>
            <a:fillRect/>
          </a:stretch>
        </p:blipFill>
        <p:spPr>
          <a:xfrm>
            <a:off x="3802507" y="3648915"/>
            <a:ext cx="2715440" cy="656232"/>
          </a:xfrm>
          <a:prstGeom prst="rect">
            <a:avLst/>
          </a:prstGeom>
        </p:spPr>
      </p:pic>
      <p:pic>
        <p:nvPicPr>
          <p:cNvPr id="6" name="图片 5"/>
          <p:cNvPicPr>
            <a:picLocks noChangeAspect="1"/>
          </p:cNvPicPr>
          <p:nvPr/>
        </p:nvPicPr>
        <p:blipFill>
          <a:blip r:embed="rId5" cstate="print"/>
          <a:stretch>
            <a:fillRect/>
          </a:stretch>
        </p:blipFill>
        <p:spPr>
          <a:xfrm>
            <a:off x="7591664" y="3597767"/>
            <a:ext cx="3267291" cy="3260233"/>
          </a:xfrm>
          <a:prstGeom prst="rect">
            <a:avLst/>
          </a:prstGeom>
          <a:ln>
            <a:noFill/>
          </a:ln>
          <a:effectLst>
            <a:softEdge rad="112500"/>
          </a:effectLst>
        </p:spPr>
      </p:pic>
      <p:sp>
        <p:nvSpPr>
          <p:cNvPr id="10" name="矩形 47"/>
          <p:cNvSpPr>
            <a:spLocks noChangeArrowheads="1"/>
          </p:cNvSpPr>
          <p:nvPr/>
        </p:nvSpPr>
        <p:spPr bwMode="auto">
          <a:xfrm>
            <a:off x="1212367" y="4479904"/>
            <a:ext cx="1002456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gamma function satisfies:</a:t>
            </a:r>
          </a:p>
        </p:txBody>
      </p:sp>
      <p:pic>
        <p:nvPicPr>
          <p:cNvPr id="8" name="图片 7"/>
          <p:cNvPicPr>
            <a:picLocks noChangeAspect="1"/>
          </p:cNvPicPr>
          <p:nvPr/>
        </p:nvPicPr>
        <p:blipFill>
          <a:blip r:embed="rId6" cstate="print"/>
          <a:stretch>
            <a:fillRect/>
          </a:stretch>
        </p:blipFill>
        <p:spPr>
          <a:xfrm>
            <a:off x="-88453" y="4944992"/>
            <a:ext cx="9897073" cy="463793"/>
          </a:xfrm>
          <a:prstGeom prst="rect">
            <a:avLst/>
          </a:prstGeom>
        </p:spPr>
      </p:pic>
      <p:pic>
        <p:nvPicPr>
          <p:cNvPr id="9" name="图片 8"/>
          <p:cNvPicPr>
            <a:picLocks noChangeAspect="1"/>
          </p:cNvPicPr>
          <p:nvPr/>
        </p:nvPicPr>
        <p:blipFill>
          <a:blip r:embed="rId7" cstate="print"/>
          <a:stretch>
            <a:fillRect/>
          </a:stretch>
        </p:blipFill>
        <p:spPr>
          <a:xfrm>
            <a:off x="3802507" y="5481447"/>
            <a:ext cx="2375585" cy="531381"/>
          </a:xfrm>
          <a:prstGeom prst="rect">
            <a:avLst/>
          </a:prstGeom>
        </p:spPr>
      </p:pic>
      <p:sp>
        <p:nvSpPr>
          <p:cNvPr id="13" name="矩形 47"/>
          <p:cNvSpPr>
            <a:spLocks noChangeArrowheads="1"/>
          </p:cNvSpPr>
          <p:nvPr/>
        </p:nvSpPr>
        <p:spPr bwMode="auto">
          <a:xfrm>
            <a:off x="1210075" y="5992118"/>
            <a:ext cx="1002456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n is an integer, </a:t>
            </a:r>
            <a:r>
              <a:rPr lang="el-GR"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Γ(</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n) = (n − 1)!.</a:t>
            </a:r>
          </a:p>
        </p:txBody>
      </p:sp>
    </p:spTree>
    <p:extLst>
      <p:ext uri="{BB962C8B-B14F-4D97-AF65-F5344CB8AC3E}">
        <p14:creationId xmlns:p14="http://schemas.microsoft.com/office/powerpoint/2010/main" val="33098349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400"/>
                                        <p:tgtEl>
                                          <p:spTgt spid="7"/>
                                        </p:tgtEl>
                                        <p:attrNameLst>
                                          <p:attrName>ppt_y</p:attrName>
                                        </p:attrNameLst>
                                      </p:cBhvr>
                                      <p:tavLst>
                                        <p:tav tm="0">
                                          <p:val>
                                            <p:strVal val="#ppt_y-#ppt_h*1.125000"/>
                                          </p:val>
                                        </p:tav>
                                        <p:tav tm="100000">
                                          <p:val>
                                            <p:strVal val="#ppt_y"/>
                                          </p:val>
                                        </p:tav>
                                      </p:tavLst>
                                    </p:anim>
                                    <p:animEffect transition="in" filter="wipe(down)">
                                      <p:cBhvr>
                                        <p:cTn id="23" dur="400"/>
                                        <p:tgtEl>
                                          <p:spTgt spid="7"/>
                                        </p:tgtEl>
                                      </p:cBhvr>
                                    </p:animEffect>
                                  </p:childTnLst>
                                </p:cTn>
                              </p:par>
                              <p:par>
                                <p:cTn id="24" presetID="16" presetClass="entr" presetSubtype="21"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inVertical)">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2" presetClass="entr" presetSubtype="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400"/>
                                        <p:tgtEl>
                                          <p:spTgt spid="10"/>
                                        </p:tgtEl>
                                        <p:attrNameLst>
                                          <p:attrName>ppt_y</p:attrName>
                                        </p:attrNameLst>
                                      </p:cBhvr>
                                      <p:tavLst>
                                        <p:tav tm="0">
                                          <p:val>
                                            <p:strVal val="#ppt_y-#ppt_h*1.125000"/>
                                          </p:val>
                                        </p:tav>
                                        <p:tav tm="100000">
                                          <p:val>
                                            <p:strVal val="#ppt_y"/>
                                          </p:val>
                                        </p:tav>
                                      </p:tavLst>
                                    </p:anim>
                                    <p:animEffect transition="in" filter="wipe(down)">
                                      <p:cBhvr>
                                        <p:cTn id="39" dur="400"/>
                                        <p:tgtEl>
                                          <p:spTgt spid="10"/>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400"/>
                                        <p:tgtEl>
                                          <p:spTgt spid="13"/>
                                        </p:tgtEl>
                                        <p:attrNameLst>
                                          <p:attrName>ppt_y</p:attrName>
                                        </p:attrNameLst>
                                      </p:cBhvr>
                                      <p:tavLst>
                                        <p:tav tm="0">
                                          <p:val>
                                            <p:strVal val="#ppt_y-#ppt_h*1.125000"/>
                                          </p:val>
                                        </p:tav>
                                        <p:tav tm="100000">
                                          <p:val>
                                            <p:strVal val="#ppt_y"/>
                                          </p:val>
                                        </p:tav>
                                      </p:tavLst>
                                    </p:anim>
                                    <p:animEffect transition="in" filter="wipe(down)">
                                      <p:cBhvr>
                                        <p:cTn id="43" dur="400"/>
                                        <p:tgtEl>
                                          <p:spTgt spid="13"/>
                                        </p:tgtEl>
                                      </p:cBhvr>
                                    </p:animEffect>
                                  </p:childTnLst>
                                </p:cTn>
                              </p:par>
                              <p:par>
                                <p:cTn id="44" presetID="12" presetClass="entr" presetSubtype="1"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400"/>
                                        <p:tgtEl>
                                          <p:spTgt spid="8"/>
                                        </p:tgtEl>
                                        <p:attrNameLst>
                                          <p:attrName>ppt_y</p:attrName>
                                        </p:attrNameLst>
                                      </p:cBhvr>
                                      <p:tavLst>
                                        <p:tav tm="0">
                                          <p:val>
                                            <p:strVal val="#ppt_y-#ppt_h*1.125000"/>
                                          </p:val>
                                        </p:tav>
                                        <p:tav tm="100000">
                                          <p:val>
                                            <p:strVal val="#ppt_y"/>
                                          </p:val>
                                        </p:tav>
                                      </p:tavLst>
                                    </p:anim>
                                    <p:animEffect transition="in" filter="wipe(down)">
                                      <p:cBhvr>
                                        <p:cTn id="47" dur="400"/>
                                        <p:tgtEl>
                                          <p:spTgt spid="8"/>
                                        </p:tgtEl>
                                      </p:cBhvr>
                                    </p:animEffect>
                                  </p:childTnLst>
                                </p:cTn>
                              </p:par>
                              <p:par>
                                <p:cTn id="48" presetID="12" presetClass="entr" presetSubtype="1"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400"/>
                                        <p:tgtEl>
                                          <p:spTgt spid="9"/>
                                        </p:tgtEl>
                                        <p:attrNameLst>
                                          <p:attrName>ppt_y</p:attrName>
                                        </p:attrNameLst>
                                      </p:cBhvr>
                                      <p:tavLst>
                                        <p:tav tm="0">
                                          <p:val>
                                            <p:strVal val="#ppt_y-#ppt_h*1.125000"/>
                                          </p:val>
                                        </p:tav>
                                        <p:tav tm="100000">
                                          <p:val>
                                            <p:strVal val="#ppt_y"/>
                                          </p:val>
                                        </p:tav>
                                      </p:tavLst>
                                    </p:anim>
                                    <p:animEffect transition="in" filter="wipe(down)">
                                      <p:cBhvr>
                                        <p:cTn id="51"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P spid="10" grpId="0"/>
      <p:bldP spid="1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39619" y="2192844"/>
            <a:ext cx="1002456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α = 1, the PDF of X ∼ Gamma(α,β) reduces to</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4" name="矩形 3"/>
          <p:cNvSpPr/>
          <p:nvPr/>
        </p:nvSpPr>
        <p:spPr>
          <a:xfrm>
            <a:off x="1339619" y="1691802"/>
            <a:ext cx="1968662"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Remark 2.6.1</a:t>
            </a:r>
          </a:p>
        </p:txBody>
      </p:sp>
      <mc:AlternateContent xmlns:mc="http://schemas.openxmlformats.org/markup-compatibility/2006" xmlns:a14="http://schemas.microsoft.com/office/drawing/2010/main">
        <mc:Choice Requires="a14">
          <p:sp>
            <p:nvSpPr>
              <p:cNvPr id="7" name="矩形 47"/>
              <p:cNvSpPr>
                <a:spLocks noChangeArrowheads="1"/>
              </p:cNvSpPr>
              <p:nvPr/>
            </p:nvSpPr>
            <p:spPr bwMode="auto">
              <a:xfrm>
                <a:off x="1339619" y="3898233"/>
                <a:ext cx="10024568" cy="161729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is identical to the PDF of exponential distribution X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Exp</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14:m>
                  <m:oMath xmlns:m="http://schemas.openxmlformats.org/officeDocument/2006/math">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𝛽</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That means that the exponential distribution is a </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special case of gamma distribution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7" name="矩形 47"/>
              <p:cNvSpPr>
                <a:spLocks noRot="1" noChangeAspect="1" noMove="1" noResize="1" noEditPoints="1" noAdjustHandles="1" noChangeArrowheads="1" noChangeShapeType="1" noTextEdit="1"/>
              </p:cNvSpPr>
              <p:nvPr/>
            </p:nvSpPr>
            <p:spPr bwMode="auto">
              <a:xfrm>
                <a:off x="1339619" y="3898233"/>
                <a:ext cx="10024568" cy="1617294"/>
              </a:xfrm>
              <a:prstGeom prst="rect">
                <a:avLst/>
              </a:prstGeom>
              <a:blipFill>
                <a:blip r:embed="rId3" cstate="print"/>
                <a:stretch>
                  <a:fillRect l="-1277" b="-9023"/>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pic>
        <p:nvPicPr>
          <p:cNvPr id="11" name="图片 10"/>
          <p:cNvPicPr>
            <a:picLocks noChangeAspect="1"/>
          </p:cNvPicPr>
          <p:nvPr/>
        </p:nvPicPr>
        <p:blipFill>
          <a:blip r:embed="rId4" cstate="print"/>
          <a:stretch>
            <a:fillRect/>
          </a:stretch>
        </p:blipFill>
        <p:spPr>
          <a:xfrm>
            <a:off x="4318900" y="2827854"/>
            <a:ext cx="3767009" cy="992135"/>
          </a:xfrm>
          <a:prstGeom prst="rect">
            <a:avLst/>
          </a:prstGeom>
        </p:spPr>
      </p:pic>
    </p:spTree>
    <p:extLst>
      <p:ext uri="{BB962C8B-B14F-4D97-AF65-F5344CB8AC3E}">
        <p14:creationId xmlns:p14="http://schemas.microsoft.com/office/powerpoint/2010/main" val="4546324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400"/>
                                        <p:tgtEl>
                                          <p:spTgt spid="7"/>
                                        </p:tgtEl>
                                        <p:attrNameLst>
                                          <p:attrName>ppt_y</p:attrName>
                                        </p:attrNameLst>
                                      </p:cBhvr>
                                      <p:tavLst>
                                        <p:tav tm="0">
                                          <p:val>
                                            <p:strVal val="#ppt_y-#ppt_h*1.125000"/>
                                          </p:val>
                                        </p:tav>
                                        <p:tav tm="100000">
                                          <p:val>
                                            <p:strVal val="#ppt_y"/>
                                          </p:val>
                                        </p:tav>
                                      </p:tavLst>
                                    </p:anim>
                                    <p:animEffect transition="in" filter="wipe(down)">
                                      <p:cBhvr>
                                        <p:cTn id="23"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126991" y="1125605"/>
            <a:ext cx="9788659" cy="5732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Random variable X is a real-valued function of sample point </a:t>
            </a:r>
            <a:r>
              <a:rPr lang="el-GR"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ω</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If A is a subset of real numbers, then X∈A represents the following random event </a:t>
            </a:r>
          </a:p>
          <a:p>
            <a:pPr algn="ctr">
              <a:lnSpc>
                <a:spcPct val="120000"/>
              </a:lnSpc>
              <a:spcBef>
                <a:spcPct val="0"/>
              </a:spcBef>
              <a:buNone/>
            </a:pP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r>
              <a:rPr lang="el-GR"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ω|</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X(</a:t>
            </a:r>
            <a:r>
              <a:rPr lang="el-GR"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ω)∈</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a:t>
            </a:r>
            <a:endPar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endParaRP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Specially, </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{X ≤ a}, {X</a:t>
            </a:r>
            <a:r>
              <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a}and {a</a:t>
            </a:r>
            <a:r>
              <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X</a:t>
            </a:r>
            <a:r>
              <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b}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are events. We are interested in the collection of all probabilities of the form P(X∈A). Since</a:t>
            </a:r>
          </a:p>
          <a:p>
            <a:pPr algn="ctr">
              <a:lnSpc>
                <a:spcPct val="120000"/>
              </a:lnSpc>
              <a:spcBef>
                <a:spcPct val="0"/>
              </a:spcBef>
              <a:buNone/>
            </a:pP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a:t>
            </a:r>
            <a:r>
              <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X ≤ b}</a:t>
            </a:r>
            <a:r>
              <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{X ≤ b}</a:t>
            </a:r>
            <a:r>
              <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{X ≤ a},</a:t>
            </a:r>
          </a:p>
          <a:p>
            <a:pPr algn="ctr">
              <a:lnSpc>
                <a:spcPct val="120000"/>
              </a:lnSpc>
              <a:spcBef>
                <a:spcPct val="0"/>
              </a:spcBef>
              <a:buNone/>
            </a:pP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{X</a:t>
            </a:r>
            <a:r>
              <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a:t>
            </a:r>
            <a:r>
              <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S</a:t>
            </a:r>
            <a:r>
              <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{X ≤ a}</a:t>
            </a:r>
            <a:r>
              <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is sufficient to know the probability of {X ≤ x} for any real number x.</a:t>
            </a:r>
            <a:endPar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2.2 	Cumulative Distribution Function</a:t>
            </a:r>
          </a:p>
        </p:txBody>
      </p:sp>
    </p:spTree>
    <p:extLst>
      <p:ext uri="{BB962C8B-B14F-4D97-AF65-F5344CB8AC3E}">
        <p14:creationId xmlns:p14="http://schemas.microsoft.com/office/powerpoint/2010/main" val="25374459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91871" y="1424888"/>
            <a:ext cx="1002456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α = n, the PDF of X ∼ Gamma(α,β) reduces to</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2.6 	Some Useful Continuous Distributions</a:t>
            </a:r>
          </a:p>
        </p:txBody>
      </p:sp>
      <p:sp>
        <p:nvSpPr>
          <p:cNvPr id="7" name="矩形 47"/>
          <p:cNvSpPr>
            <a:spLocks noChangeArrowheads="1"/>
          </p:cNvSpPr>
          <p:nvPr/>
        </p:nvSpPr>
        <p:spPr bwMode="auto">
          <a:xfrm>
            <a:off x="1391870" y="2979806"/>
            <a:ext cx="10024568"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is called </a:t>
            </a:r>
            <a:r>
              <a:rPr lang="en-US" altLang="zh-CN" sz="2800" b="1" dirty="0">
                <a:solidFill>
                  <a:srgbClr val="C00000"/>
                </a:solidFill>
                <a:latin typeface="Cambria Math" panose="02040503050406030204" pitchFamily="18" charset="0"/>
                <a:ea typeface="Cambria Math" panose="02040503050406030204" pitchFamily="18" charset="0"/>
                <a:cs typeface="+mn-ea"/>
                <a:sym typeface="微软雅黑" pitchFamily="34" charset="-122"/>
              </a:rPr>
              <a:t>Erlang distribution</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 important distribution widely used in queueing systems and stochastic processes.</a:t>
            </a:r>
          </a:p>
        </p:txBody>
      </p:sp>
      <p:pic>
        <p:nvPicPr>
          <p:cNvPr id="3" name="图片 2"/>
          <p:cNvPicPr>
            <a:picLocks noChangeAspect="1"/>
          </p:cNvPicPr>
          <p:nvPr/>
        </p:nvPicPr>
        <p:blipFill>
          <a:blip r:embed="rId3" cstate="print"/>
          <a:stretch>
            <a:fillRect/>
          </a:stretch>
        </p:blipFill>
        <p:spPr>
          <a:xfrm>
            <a:off x="4158141" y="2024970"/>
            <a:ext cx="4097584" cy="877229"/>
          </a:xfrm>
          <a:prstGeom prst="rect">
            <a:avLst/>
          </a:prstGeom>
        </p:spPr>
      </p:pic>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1391870" y="4036547"/>
                <a:ext cx="10024568" cy="66652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α =</a:t>
                </a:r>
                <a14:m>
                  <m:oMath xmlns:m="http://schemas.openxmlformats.org/officeDocument/2006/math">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𝑛</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14:m>
                  <m:oMath xmlns:m="http://schemas.openxmlformats.org/officeDocument/2006/math">
                    <m:r>
                      <a:rPr lang="zh-CN" altLang="en-US"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𝛽</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oMath>
                </a14:m>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the PDF of X ∼ Gamma(α,β) reduces to</a:t>
                </a:r>
              </a:p>
            </p:txBody>
          </p:sp>
        </mc:Choice>
        <mc:Fallback xmlns="">
          <p:sp>
            <p:nvSpPr>
              <p:cNvPr id="8" name="矩形 47"/>
              <p:cNvSpPr>
                <a:spLocks noRot="1" noChangeAspect="1" noMove="1" noResize="1" noEditPoints="1" noAdjustHandles="1" noChangeArrowheads="1" noChangeShapeType="1" noTextEdit="1"/>
              </p:cNvSpPr>
              <p:nvPr/>
            </p:nvSpPr>
            <p:spPr bwMode="auto">
              <a:xfrm>
                <a:off x="1391870" y="4036547"/>
                <a:ext cx="10024568" cy="666521"/>
              </a:xfrm>
              <a:prstGeom prst="rect">
                <a:avLst/>
              </a:prstGeom>
              <a:blipFill>
                <a:blip r:embed="rId4" cstate="print"/>
                <a:stretch>
                  <a:fillRect l="-1216" t="-2727" b="-9091"/>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pic>
        <p:nvPicPr>
          <p:cNvPr id="5" name="图片 4"/>
          <p:cNvPicPr>
            <a:picLocks noChangeAspect="1"/>
          </p:cNvPicPr>
          <p:nvPr/>
        </p:nvPicPr>
        <p:blipFill>
          <a:blip r:embed="rId5" cstate="print"/>
          <a:stretch>
            <a:fillRect/>
          </a:stretch>
        </p:blipFill>
        <p:spPr>
          <a:xfrm>
            <a:off x="4158141" y="4805710"/>
            <a:ext cx="4266363" cy="929064"/>
          </a:xfrm>
          <a:prstGeom prst="rect">
            <a:avLst/>
          </a:prstGeom>
        </p:spPr>
      </p:pic>
      <p:sp>
        <p:nvSpPr>
          <p:cNvPr id="10" name="矩形 47"/>
          <p:cNvSpPr>
            <a:spLocks noChangeArrowheads="1"/>
          </p:cNvSpPr>
          <p:nvPr/>
        </p:nvSpPr>
        <p:spPr bwMode="auto">
          <a:xfrm>
            <a:off x="1391870" y="5630271"/>
            <a:ext cx="10024568" cy="95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is the χ</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-distribution with degrees of freedom n, an important distribution in mathematical statistics.</a:t>
            </a:r>
          </a:p>
        </p:txBody>
      </p:sp>
    </p:spTree>
    <p:extLst>
      <p:ext uri="{BB962C8B-B14F-4D97-AF65-F5344CB8AC3E}">
        <p14:creationId xmlns:p14="http://schemas.microsoft.com/office/powerpoint/2010/main" val="7413854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400"/>
                                        <p:tgtEl>
                                          <p:spTgt spid="27"/>
                                        </p:tgtEl>
                                        <p:attrNameLst>
                                          <p:attrName>ppt_y</p:attrName>
                                        </p:attrNameLst>
                                      </p:cBhvr>
                                      <p:tavLst>
                                        <p:tav tm="0">
                                          <p:val>
                                            <p:strVal val="#ppt_y-#ppt_h*1.125000"/>
                                          </p:val>
                                        </p:tav>
                                        <p:tav tm="100000">
                                          <p:val>
                                            <p:strVal val="#ppt_y"/>
                                          </p:val>
                                        </p:tav>
                                      </p:tavLst>
                                    </p:anim>
                                    <p:animEffect transition="in" filter="wipe(down)">
                                      <p:cBhvr>
                                        <p:cTn id="8" dur="4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400"/>
                                        <p:tgtEl>
                                          <p:spTgt spid="7"/>
                                        </p:tgtEl>
                                        <p:attrNameLst>
                                          <p:attrName>ppt_y</p:attrName>
                                        </p:attrNameLst>
                                      </p:cBhvr>
                                      <p:tavLst>
                                        <p:tav tm="0">
                                          <p:val>
                                            <p:strVal val="#ppt_y-#ppt_h*1.125000"/>
                                          </p:val>
                                        </p:tav>
                                        <p:tav tm="100000">
                                          <p:val>
                                            <p:strVal val="#ppt_y"/>
                                          </p:val>
                                        </p:tav>
                                      </p:tavLst>
                                    </p:anim>
                                    <p:animEffect transition="in" filter="wipe(down)">
                                      <p:cBhvr>
                                        <p:cTn id="19" dur="4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400"/>
                                        <p:tgtEl>
                                          <p:spTgt spid="8"/>
                                        </p:tgtEl>
                                        <p:attrNameLst>
                                          <p:attrName>ppt_y</p:attrName>
                                        </p:attrNameLst>
                                      </p:cBhvr>
                                      <p:tavLst>
                                        <p:tav tm="0">
                                          <p:val>
                                            <p:strVal val="#ppt_y-#ppt_h*1.125000"/>
                                          </p:val>
                                        </p:tav>
                                        <p:tav tm="100000">
                                          <p:val>
                                            <p:strVal val="#ppt_y"/>
                                          </p:val>
                                        </p:tav>
                                      </p:tavLst>
                                    </p:anim>
                                    <p:animEffect transition="in" filter="wipe(down)">
                                      <p:cBhvr>
                                        <p:cTn id="25" dur="400"/>
                                        <p:tgtEl>
                                          <p:spTgt spid="8"/>
                                        </p:tgtEl>
                                      </p:cBhvr>
                                    </p:animEffect>
                                  </p:childTnLst>
                                </p:cTn>
                              </p:par>
                              <p:par>
                                <p:cTn id="26" presetID="12" presetClass="entr" presetSubtype="1"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400"/>
                                        <p:tgtEl>
                                          <p:spTgt spid="5"/>
                                        </p:tgtEl>
                                        <p:attrNameLst>
                                          <p:attrName>ppt_y</p:attrName>
                                        </p:attrNameLst>
                                      </p:cBhvr>
                                      <p:tavLst>
                                        <p:tav tm="0">
                                          <p:val>
                                            <p:strVal val="#ppt_y-#ppt_h*1.125000"/>
                                          </p:val>
                                        </p:tav>
                                        <p:tav tm="100000">
                                          <p:val>
                                            <p:strVal val="#ppt_y"/>
                                          </p:val>
                                        </p:tav>
                                      </p:tavLst>
                                    </p:anim>
                                    <p:animEffect transition="in" filter="wipe(down)">
                                      <p:cBhvr>
                                        <p:cTn id="29" dur="4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1"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400"/>
                                        <p:tgtEl>
                                          <p:spTgt spid="10"/>
                                        </p:tgtEl>
                                        <p:attrNameLst>
                                          <p:attrName>ppt_y</p:attrName>
                                        </p:attrNameLst>
                                      </p:cBhvr>
                                      <p:tavLst>
                                        <p:tav tm="0">
                                          <p:val>
                                            <p:strVal val="#ppt_y-#ppt_h*1.125000"/>
                                          </p:val>
                                        </p:tav>
                                        <p:tav tm="100000">
                                          <p:val>
                                            <p:strVal val="#ppt_y"/>
                                          </p:val>
                                        </p:tav>
                                      </p:tavLst>
                                    </p:anim>
                                    <p:animEffect transition="in" filter="wipe(down)">
                                      <p:cBhvr>
                                        <p:cTn id="35"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7" grpId="0"/>
      <p:bldP spid="8" grpId="0" animBg="1"/>
      <p:bldP spid="1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9" name="矩形 47"/>
          <p:cNvSpPr>
            <a:spLocks noChangeArrowheads="1"/>
          </p:cNvSpPr>
          <p:nvPr/>
        </p:nvSpPr>
        <p:spPr bwMode="auto">
          <a:xfrm>
            <a:off x="1353181" y="1650165"/>
            <a:ext cx="10024568"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We have studied the distribution of a random variable X. Consider the function Y = r(X), if X takes x, Y takes y = r(x). Y is another random variable. In practice, often we want the distribution of Y .</a:t>
            </a:r>
          </a:p>
        </p:txBody>
      </p:sp>
      <mc:AlternateContent xmlns:mc="http://schemas.openxmlformats.org/markup-compatibility/2006" xmlns:a14="http://schemas.microsoft.com/office/drawing/2010/main">
        <mc:Choice Requires="a14">
          <p:sp>
            <p:nvSpPr>
              <p:cNvPr id="8" name="矩形 47"/>
              <p:cNvSpPr>
                <a:spLocks noChangeArrowheads="1"/>
              </p:cNvSpPr>
              <p:nvPr/>
            </p:nvSpPr>
            <p:spPr bwMode="auto">
              <a:xfrm>
                <a:off x="1353181" y="3570543"/>
                <a:ext cx="10024568" cy="246355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X is a discrete random variable with probability function f(x), Y = r(X), then Y is also a discrete random variable. The probability function of Y is</a:t>
                </a:r>
              </a:p>
              <a:p>
                <a:pPr>
                  <a:spcBef>
                    <a:spcPct val="0"/>
                  </a:spcBef>
                  <a:buNone/>
                </a:pPr>
                <a14:m>
                  <m:oMathPara xmlns:m="http://schemas.openxmlformats.org/officeDocument/2006/math">
                    <m:oMathParaPr>
                      <m:jc m:val="centerGroup"/>
                    </m:oMathParaPr>
                    <m:oMath xmlns:m="http://schemas.openxmlformats.org/officeDocument/2006/math">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𝑔</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 </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𝑌</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 </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 </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𝑃</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𝑟</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𝑋</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 </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s-ES" altLang="zh-CN" sz="28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nary>
                        <m:naryPr>
                          <m:chr m:val="∑"/>
                          <m:supHide m:val="on"/>
                          <m:ctrlPr>
                            <a:rPr lang="es-E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naryPr>
                        <m:sub>
                          <m:r>
                            <m:rPr>
                              <m:brk m:alnAt="7"/>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𝑟</m:t>
                          </m:r>
                          <m:d>
                            <m:dPr>
                              <m:ctrl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m:rPr>
                                  <m:brk m:alnAt="7"/>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m:rPr>
                              <m:brk m:alnAt="7"/>
                            </m:rP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sub>
                        <m:sup/>
                        <m:e>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e>
                      </m:nary>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8" name="矩形 47"/>
              <p:cNvSpPr>
                <a:spLocks noRot="1" noChangeAspect="1" noMove="1" noResize="1" noEditPoints="1" noAdjustHandles="1" noChangeArrowheads="1" noChangeShapeType="1" noTextEdit="1"/>
              </p:cNvSpPr>
              <p:nvPr/>
            </p:nvSpPr>
            <p:spPr bwMode="auto">
              <a:xfrm>
                <a:off x="1353181" y="3570543"/>
                <a:ext cx="10024568" cy="2463551"/>
              </a:xfrm>
              <a:prstGeom prst="rect">
                <a:avLst/>
              </a:prstGeom>
              <a:blipFill>
                <a:blip r:embed="rId3" cstate="print"/>
                <a:stretch>
                  <a:fillRect l="-1277" t="-2723" r="-304"/>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5135930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400"/>
                                        <p:tgtEl>
                                          <p:spTgt spid="8"/>
                                        </p:tgtEl>
                                        <p:attrNameLst>
                                          <p:attrName>ppt_y</p:attrName>
                                        </p:attrNameLst>
                                      </p:cBhvr>
                                      <p:tavLst>
                                        <p:tav tm="0">
                                          <p:val>
                                            <p:strVal val="#ppt_y-#ppt_h*1.125000"/>
                                          </p:val>
                                        </p:tav>
                                        <p:tav tm="100000">
                                          <p:val>
                                            <p:strVal val="#ppt_y"/>
                                          </p:val>
                                        </p:tav>
                                      </p:tavLst>
                                    </p:anim>
                                    <p:animEffect transition="in" filter="wipe(down)">
                                      <p:cBhvr>
                                        <p:cTn id="14"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66241" y="2629496"/>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have a discrete distribution with probability function f(x):</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4" name="矩形 3"/>
          <p:cNvSpPr/>
          <p:nvPr/>
        </p:nvSpPr>
        <p:spPr>
          <a:xfrm>
            <a:off x="1366241" y="1859523"/>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2.7.1</a:t>
            </a:r>
          </a:p>
        </p:txBody>
      </p:sp>
      <p:pic>
        <p:nvPicPr>
          <p:cNvPr id="5" name="图片 4"/>
          <p:cNvPicPr>
            <a:picLocks noChangeAspect="1"/>
          </p:cNvPicPr>
          <p:nvPr/>
        </p:nvPicPr>
        <p:blipFill>
          <a:blip r:embed="rId3" cstate="print"/>
          <a:stretch>
            <a:fillRect/>
          </a:stretch>
        </p:blipFill>
        <p:spPr>
          <a:xfrm>
            <a:off x="3439227" y="3399470"/>
            <a:ext cx="5457064" cy="1162255"/>
          </a:xfrm>
          <a:prstGeom prst="rect">
            <a:avLst/>
          </a:prstGeom>
          <a:ln>
            <a:noFill/>
          </a:ln>
          <a:effectLst>
            <a:softEdge rad="112500"/>
          </a:effectLst>
        </p:spPr>
      </p:pic>
      <p:sp>
        <p:nvSpPr>
          <p:cNvPr id="7" name="矩形 47"/>
          <p:cNvSpPr>
            <a:spLocks noChangeArrowheads="1"/>
          </p:cNvSpPr>
          <p:nvPr/>
        </p:nvSpPr>
        <p:spPr bwMode="auto">
          <a:xfrm>
            <a:off x="1366241" y="4808487"/>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Find the PF g(y) of Y = |X − 5|.</a:t>
            </a:r>
          </a:p>
        </p:txBody>
      </p:sp>
    </p:spTree>
    <p:extLst>
      <p:ext uri="{BB962C8B-B14F-4D97-AF65-F5344CB8AC3E}">
        <p14:creationId xmlns:p14="http://schemas.microsoft.com/office/powerpoint/2010/main" val="16715851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400"/>
                                        <p:tgtEl>
                                          <p:spTgt spid="27"/>
                                        </p:tgtEl>
                                        <p:attrNameLst>
                                          <p:attrName>ppt_y</p:attrName>
                                        </p:attrNameLst>
                                      </p:cBhvr>
                                      <p:tavLst>
                                        <p:tav tm="0">
                                          <p:val>
                                            <p:strVal val="#ppt_y-#ppt_h*1.125000"/>
                                          </p:val>
                                        </p:tav>
                                        <p:tav tm="100000">
                                          <p:val>
                                            <p:strVal val="#ppt_y"/>
                                          </p:val>
                                        </p:tav>
                                      </p:tavLst>
                                    </p:anim>
                                    <p:animEffect transition="in" filter="wipe(down)">
                                      <p:cBhvr>
                                        <p:cTn id="14" dur="400"/>
                                        <p:tgtEl>
                                          <p:spTgt spid="27"/>
                                        </p:tgtEl>
                                      </p:cBhvr>
                                    </p:animEffect>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12" presetClass="entr" presetSubtype="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400"/>
                                        <p:tgtEl>
                                          <p:spTgt spid="7"/>
                                        </p:tgtEl>
                                        <p:attrNameLst>
                                          <p:attrName>ppt_y</p:attrName>
                                        </p:attrNameLst>
                                      </p:cBhvr>
                                      <p:tavLst>
                                        <p:tav tm="0">
                                          <p:val>
                                            <p:strVal val="#ppt_y-#ppt_h*1.125000"/>
                                          </p:val>
                                        </p:tav>
                                        <p:tav tm="100000">
                                          <p:val>
                                            <p:strVal val="#ppt_y"/>
                                          </p:val>
                                        </p:tav>
                                      </p:tavLst>
                                    </p:anim>
                                    <p:animEffect transition="in" filter="wipe(down)">
                                      <p:cBhvr>
                                        <p:cTn id="23"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1353179" y="1825125"/>
                <a:ext cx="10591363" cy="271278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g(0) = P(Y = 0) = P(|X − 5| = 0) = P(X = 5) =</a:t>
                </a:r>
                <a14:m>
                  <m:oMath xmlns:m="http://schemas.openxmlformats.org/officeDocument/2006/math">
                    <m:f>
                      <m:fPr>
                        <m:ctrlPr>
                          <a:rPr lang="es-ES" altLang="zh-CN" sz="24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9</m:t>
                        </m:r>
                      </m:den>
                    </m:f>
                  </m:oMath>
                </a14:m>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g(1) = P(Y = 1) = P(|X − 5| = 1) = P(X = 4orX = 6) = </a:t>
                </a:r>
                <a14:m>
                  <m:oMath xmlns:m="http://schemas.openxmlformats.org/officeDocument/2006/math">
                    <m:f>
                      <m:fPr>
                        <m:ctrlPr>
                          <a:rPr lang="es-E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num>
                      <m:den>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9</m:t>
                        </m:r>
                      </m:den>
                    </m:f>
                  </m:oMath>
                </a14:m>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g(2) = P(Y = 2) = P(|X − 5| = 2) = P(X = 3orX = 7) = </a:t>
                </a:r>
                <a14:m>
                  <m:oMath xmlns:m="http://schemas.openxmlformats.org/officeDocument/2006/math">
                    <m:f>
                      <m:fPr>
                        <m:ctrlPr>
                          <a:rPr lang="es-E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num>
                      <m:den>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9</m:t>
                        </m:r>
                      </m:den>
                    </m:f>
                  </m:oMath>
                </a14:m>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a:p>
                <a:pPr>
                  <a:spcBef>
                    <a:spcPct val="0"/>
                  </a:spcBef>
                  <a:buNone/>
                </a:pP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g(3) = P(Y = 3) = P(|X − 5| = 3) = P(X = 2orX = 8) = </a:t>
                </a:r>
                <a14:m>
                  <m:oMath xmlns:m="http://schemas.openxmlformats.org/officeDocument/2006/math">
                    <m:f>
                      <m:fPr>
                        <m:ctrlPr>
                          <a:rPr lang="es-E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num>
                      <m:den>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9</m:t>
                        </m:r>
                      </m:den>
                    </m:f>
                  </m:oMath>
                </a14:m>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t>
                </a:r>
              </a:p>
              <a:p>
                <a:pPr>
                  <a:spcBef>
                    <a:spcPct val="0"/>
                  </a:spcBef>
                  <a:buNone/>
                </a:pP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g(4) = P(Y = 4) = P(|X − 5| = 4) = P(X = 1orX = 9) = </a:t>
                </a:r>
                <a14:m>
                  <m:oMath xmlns:m="http://schemas.openxmlformats.org/officeDocument/2006/math">
                    <m:f>
                      <m:fPr>
                        <m:ctrlPr>
                          <a:rPr lang="es-E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num>
                      <m:den>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9</m:t>
                        </m:r>
                      </m:den>
                    </m:f>
                  </m:oMath>
                </a14:m>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Choice>
        <mc:Fallback xmlns="">
          <p:sp>
            <p:nvSpPr>
              <p:cNvPr id="27" name="矩形 47"/>
              <p:cNvSpPr>
                <a:spLocks noRot="1" noChangeAspect="1" noMove="1" noResize="1" noEditPoints="1" noAdjustHandles="1" noChangeArrowheads="1" noChangeShapeType="1" noTextEdit="1"/>
              </p:cNvSpPr>
              <p:nvPr/>
            </p:nvSpPr>
            <p:spPr bwMode="auto">
              <a:xfrm>
                <a:off x="1353179" y="1825125"/>
                <a:ext cx="10591363" cy="2712786"/>
              </a:xfrm>
              <a:prstGeom prst="rect">
                <a:avLst/>
              </a:prstGeom>
              <a:blipFill>
                <a:blip r:embed="rId3" cstate="print"/>
                <a:stretch>
                  <a:fillRect l="-921" b="-899"/>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8" name="矩形 7"/>
          <p:cNvSpPr/>
          <p:nvPr/>
        </p:nvSpPr>
        <p:spPr>
          <a:xfrm>
            <a:off x="1353179" y="1301913"/>
            <a:ext cx="10325014" cy="523212"/>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The possible values of Y are 0, 1, 2, 3, and 4. </a:t>
            </a:r>
          </a:p>
        </p:txBody>
      </p:sp>
      <p:sp>
        <p:nvSpPr>
          <p:cNvPr id="10" name="矩形 9"/>
          <p:cNvSpPr/>
          <p:nvPr/>
        </p:nvSpPr>
        <p:spPr>
          <a:xfrm>
            <a:off x="1353179" y="4537911"/>
            <a:ext cx="10325014"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Thus, the PF g(y) of Y = |X − 5| is given as follows:</a:t>
            </a:r>
          </a:p>
        </p:txBody>
      </p:sp>
      <p:pic>
        <p:nvPicPr>
          <p:cNvPr id="6" name="图片 5"/>
          <p:cNvPicPr>
            <a:picLocks noChangeAspect="1"/>
          </p:cNvPicPr>
          <p:nvPr/>
        </p:nvPicPr>
        <p:blipFill>
          <a:blip r:embed="rId4" cstate="print"/>
          <a:stretch>
            <a:fillRect/>
          </a:stretch>
        </p:blipFill>
        <p:spPr>
          <a:xfrm>
            <a:off x="3708626" y="5172347"/>
            <a:ext cx="3854317" cy="1097824"/>
          </a:xfrm>
          <a:prstGeom prst="rect">
            <a:avLst/>
          </a:prstGeom>
          <a:ln>
            <a:noFill/>
          </a:ln>
          <a:effectLst>
            <a:softEdge rad="112500"/>
          </a:effectLst>
        </p:spPr>
      </p:pic>
    </p:spTree>
    <p:extLst>
      <p:ext uri="{BB962C8B-B14F-4D97-AF65-F5344CB8AC3E}">
        <p14:creationId xmlns:p14="http://schemas.microsoft.com/office/powerpoint/2010/main" val="18977319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400"/>
                                        <p:tgtEl>
                                          <p:spTgt spid="27"/>
                                        </p:tgtEl>
                                        <p:attrNameLst>
                                          <p:attrName>ppt_y</p:attrName>
                                        </p:attrNameLst>
                                      </p:cBhvr>
                                      <p:tavLst>
                                        <p:tav tm="0">
                                          <p:val>
                                            <p:strVal val="#ppt_y-#ppt_h*1.125000"/>
                                          </p:val>
                                        </p:tav>
                                        <p:tav tm="100000">
                                          <p:val>
                                            <p:strVal val="#ppt_y"/>
                                          </p:val>
                                        </p:tav>
                                      </p:tavLst>
                                    </p:anim>
                                    <p:animEffect transition="in" filter="wipe(down)">
                                      <p:cBhvr>
                                        <p:cTn id="14" dur="4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400"/>
                                        <p:tgtEl>
                                          <p:spTgt spid="10"/>
                                        </p:tgtEl>
                                        <p:attrNameLst>
                                          <p:attrName>ppt_y</p:attrName>
                                        </p:attrNameLst>
                                      </p:cBhvr>
                                      <p:tavLst>
                                        <p:tav tm="0">
                                          <p:val>
                                            <p:strVal val="#ppt_y-#ppt_h*1.125000"/>
                                          </p:val>
                                        </p:tav>
                                        <p:tav tm="100000">
                                          <p:val>
                                            <p:strVal val="#ppt_y"/>
                                          </p:val>
                                        </p:tav>
                                      </p:tavLst>
                                    </p:anim>
                                    <p:animEffect transition="in" filter="wipe(down)">
                                      <p:cBhvr>
                                        <p:cTn id="20" dur="400"/>
                                        <p:tgtEl>
                                          <p:spTgt spid="10"/>
                                        </p:tgtEl>
                                      </p:cBhvr>
                                    </p:animEffect>
                                  </p:childTnLst>
                                </p:cTn>
                              </p:par>
                              <p:par>
                                <p:cTn id="21" presetID="42"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8" grpId="0"/>
      <p:bldP spid="10"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66241" y="2629496"/>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the PF of X is</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4" name="矩形 3"/>
          <p:cNvSpPr/>
          <p:nvPr/>
        </p:nvSpPr>
        <p:spPr>
          <a:xfrm>
            <a:off x="1366241" y="1859523"/>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2.7.2</a:t>
            </a:r>
          </a:p>
        </p:txBody>
      </p:sp>
      <p:sp>
        <p:nvSpPr>
          <p:cNvPr id="7" name="矩形 47"/>
          <p:cNvSpPr>
            <a:spLocks noChangeArrowheads="1"/>
          </p:cNvSpPr>
          <p:nvPr/>
        </p:nvSpPr>
        <p:spPr bwMode="auto">
          <a:xfrm>
            <a:off x="1366241" y="4439771"/>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Find the probability function of Y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pic>
        <p:nvPicPr>
          <p:cNvPr id="3" name="图片 2"/>
          <p:cNvPicPr>
            <a:picLocks noChangeAspect="1"/>
          </p:cNvPicPr>
          <p:nvPr/>
        </p:nvPicPr>
        <p:blipFill>
          <a:blip r:embed="rId3" cstate="print"/>
          <a:stretch>
            <a:fillRect/>
          </a:stretch>
        </p:blipFill>
        <p:spPr>
          <a:xfrm>
            <a:off x="2298036" y="3459474"/>
            <a:ext cx="8348289" cy="655326"/>
          </a:xfrm>
          <a:prstGeom prst="rect">
            <a:avLst/>
          </a:prstGeom>
        </p:spPr>
      </p:pic>
    </p:spTree>
    <p:extLst>
      <p:ext uri="{BB962C8B-B14F-4D97-AF65-F5344CB8AC3E}">
        <p14:creationId xmlns:p14="http://schemas.microsoft.com/office/powerpoint/2010/main" val="26586023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400"/>
                                        <p:tgtEl>
                                          <p:spTgt spid="7"/>
                                        </p:tgtEl>
                                        <p:attrNameLst>
                                          <p:attrName>ppt_y</p:attrName>
                                        </p:attrNameLst>
                                      </p:cBhvr>
                                      <p:tavLst>
                                        <p:tav tm="0">
                                          <p:val>
                                            <p:strVal val="#ppt_y-#ppt_h*1.125000"/>
                                          </p:val>
                                        </p:tav>
                                        <p:tav tm="100000">
                                          <p:val>
                                            <p:strVal val="#ppt_y"/>
                                          </p:val>
                                        </p:tav>
                                      </p:tavLst>
                                    </p:anim>
                                    <p:animEffect transition="in" filter="wipe(down)">
                                      <p:cBhvr>
                                        <p:cTn id="23"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8" name="矩形 7"/>
          <p:cNvSpPr/>
          <p:nvPr/>
        </p:nvSpPr>
        <p:spPr>
          <a:xfrm>
            <a:off x="1353179" y="1301913"/>
            <a:ext cx="10325014" cy="523212"/>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Y can take 0,1,−1. </a:t>
            </a:r>
          </a:p>
        </p:txBody>
      </p:sp>
      <p:pic>
        <p:nvPicPr>
          <p:cNvPr id="3" name="图片 2"/>
          <p:cNvPicPr>
            <a:picLocks noChangeAspect="1"/>
          </p:cNvPicPr>
          <p:nvPr/>
        </p:nvPicPr>
        <p:blipFill>
          <a:blip r:embed="rId3" cstate="print"/>
          <a:stretch>
            <a:fillRect/>
          </a:stretch>
        </p:blipFill>
        <p:spPr>
          <a:xfrm>
            <a:off x="3460431" y="1935038"/>
            <a:ext cx="4194403" cy="1895249"/>
          </a:xfrm>
          <a:prstGeom prst="rect">
            <a:avLst/>
          </a:prstGeom>
        </p:spPr>
      </p:pic>
      <p:pic>
        <p:nvPicPr>
          <p:cNvPr id="4" name="图片 3"/>
          <p:cNvPicPr>
            <a:picLocks noChangeAspect="1"/>
          </p:cNvPicPr>
          <p:nvPr/>
        </p:nvPicPr>
        <p:blipFill>
          <a:blip r:embed="rId4" cstate="print"/>
          <a:stretch>
            <a:fillRect/>
          </a:stretch>
        </p:blipFill>
        <p:spPr>
          <a:xfrm>
            <a:off x="3460431" y="4015894"/>
            <a:ext cx="4657589" cy="2358780"/>
          </a:xfrm>
          <a:prstGeom prst="rect">
            <a:avLst/>
          </a:prstGeom>
        </p:spPr>
      </p:pic>
    </p:spTree>
    <p:extLst>
      <p:ext uri="{BB962C8B-B14F-4D97-AF65-F5344CB8AC3E}">
        <p14:creationId xmlns:p14="http://schemas.microsoft.com/office/powerpoint/2010/main" val="39276592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8" name="矩形 7"/>
          <p:cNvSpPr/>
          <p:nvPr/>
        </p:nvSpPr>
        <p:spPr>
          <a:xfrm>
            <a:off x="1222550" y="3888359"/>
            <a:ext cx="10325014"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Thus, the probability function of Y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sinX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 is given as follows:</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p:pic>
        <p:nvPicPr>
          <p:cNvPr id="5" name="图片 4"/>
          <p:cNvPicPr>
            <a:picLocks noChangeAspect="1"/>
          </p:cNvPicPr>
          <p:nvPr/>
        </p:nvPicPr>
        <p:blipFill>
          <a:blip r:embed="rId3" cstate="print"/>
          <a:stretch>
            <a:fillRect/>
          </a:stretch>
        </p:blipFill>
        <p:spPr>
          <a:xfrm>
            <a:off x="2938808" y="1191999"/>
            <a:ext cx="4933952" cy="2548194"/>
          </a:xfrm>
          <a:prstGeom prst="rect">
            <a:avLst/>
          </a:prstGeom>
        </p:spPr>
      </p:pic>
      <p:pic>
        <p:nvPicPr>
          <p:cNvPr id="7" name="图片 6"/>
          <p:cNvPicPr>
            <a:picLocks noChangeAspect="1"/>
          </p:cNvPicPr>
          <p:nvPr/>
        </p:nvPicPr>
        <p:blipFill>
          <a:blip r:embed="rId4" cstate="print"/>
          <a:stretch>
            <a:fillRect/>
          </a:stretch>
        </p:blipFill>
        <p:spPr>
          <a:xfrm>
            <a:off x="3887969" y="4559737"/>
            <a:ext cx="3885886" cy="1331612"/>
          </a:xfrm>
          <a:prstGeom prst="rect">
            <a:avLst/>
          </a:prstGeom>
          <a:ln>
            <a:noFill/>
          </a:ln>
          <a:effectLst>
            <a:softEdge rad="112500"/>
          </a:effectLst>
        </p:spPr>
      </p:pic>
    </p:spTree>
    <p:extLst>
      <p:ext uri="{BB962C8B-B14F-4D97-AF65-F5344CB8AC3E}">
        <p14:creationId xmlns:p14="http://schemas.microsoft.com/office/powerpoint/2010/main" val="22033779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400"/>
                                        <p:tgtEl>
                                          <p:spTgt spid="8"/>
                                        </p:tgtEl>
                                        <p:attrNameLst>
                                          <p:attrName>ppt_y</p:attrName>
                                        </p:attrNameLst>
                                      </p:cBhvr>
                                      <p:tavLst>
                                        <p:tav tm="0">
                                          <p:val>
                                            <p:strVal val="#ppt_y-#ppt_h*1.125000"/>
                                          </p:val>
                                        </p:tav>
                                        <p:tav tm="100000">
                                          <p:val>
                                            <p:strVal val="#ppt_y"/>
                                          </p:val>
                                        </p:tav>
                                      </p:tavLst>
                                    </p:anim>
                                    <p:animEffect transition="in" filter="wipe(down)">
                                      <p:cBhvr>
                                        <p:cTn id="13" dur="4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8" name="矩形 7"/>
          <p:cNvSpPr/>
          <p:nvPr/>
        </p:nvSpPr>
        <p:spPr>
          <a:xfrm>
            <a:off x="1144173" y="1641547"/>
            <a:ext cx="10325014" cy="2677648"/>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Suppose X is a continuous random variable with the PDF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rPr>
              <a:t>f</a:t>
            </a:r>
            <a:r>
              <a:rPr lang="en-US" altLang="zh-CN" sz="2800" baseline="-25000" dirty="0" err="1">
                <a:solidFill>
                  <a:schemeClr val="tx1">
                    <a:lumMod val="65000"/>
                    <a:lumOff val="35000"/>
                  </a:schemeClr>
                </a:solidFill>
                <a:latin typeface="Cambria Math" panose="02040503050406030204" pitchFamily="18" charset="0"/>
                <a:ea typeface="Cambria Math" panose="02040503050406030204" pitchFamily="18" charset="0"/>
                <a:cs typeface="+mn-ea"/>
              </a:rPr>
              <a:t>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(x), Y = r(X), suppose Y is also a continuous random variable, we want to determine the PDF of Y .</a:t>
            </a:r>
          </a:p>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One way to proceed is by direct calculation. The CDF G(y) of Y can be derived as</a:t>
            </a:r>
          </a:p>
          <a:p>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p:pic>
        <p:nvPicPr>
          <p:cNvPr id="3" name="图片 2"/>
          <p:cNvPicPr>
            <a:picLocks noChangeAspect="1"/>
          </p:cNvPicPr>
          <p:nvPr/>
        </p:nvPicPr>
        <p:blipFill>
          <a:blip r:embed="rId3" cstate="print"/>
          <a:stretch>
            <a:fillRect/>
          </a:stretch>
        </p:blipFill>
        <p:spPr>
          <a:xfrm>
            <a:off x="2605729" y="3777739"/>
            <a:ext cx="7034659" cy="880081"/>
          </a:xfrm>
          <a:prstGeom prst="rect">
            <a:avLst/>
          </a:prstGeom>
        </p:spPr>
      </p:pic>
      <p:sp>
        <p:nvSpPr>
          <p:cNvPr id="9" name="矩形 8"/>
          <p:cNvSpPr/>
          <p:nvPr/>
        </p:nvSpPr>
        <p:spPr>
          <a:xfrm>
            <a:off x="1144173" y="4657820"/>
            <a:ext cx="10325014"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its PDF g(y) can be obtained from the relation</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p:pic>
        <p:nvPicPr>
          <p:cNvPr id="4" name="图片 3"/>
          <p:cNvPicPr>
            <a:picLocks noChangeAspect="1"/>
          </p:cNvPicPr>
          <p:nvPr/>
        </p:nvPicPr>
        <p:blipFill>
          <a:blip r:embed="rId4" cstate="print"/>
          <a:stretch>
            <a:fillRect/>
          </a:stretch>
        </p:blipFill>
        <p:spPr>
          <a:xfrm>
            <a:off x="4779682" y="5185254"/>
            <a:ext cx="2686751" cy="668806"/>
          </a:xfrm>
          <a:prstGeom prst="rect">
            <a:avLst/>
          </a:prstGeom>
        </p:spPr>
      </p:pic>
      <p:sp>
        <p:nvSpPr>
          <p:cNvPr id="10" name="矩形 9"/>
          <p:cNvSpPr/>
          <p:nvPr/>
        </p:nvSpPr>
        <p:spPr>
          <a:xfrm>
            <a:off x="1144172" y="5854060"/>
            <a:ext cx="10917199" cy="523212"/>
          </a:xfrm>
          <a:prstGeom prst="rect">
            <a:avLst/>
          </a:prstGeom>
        </p:spPr>
        <p:txBody>
          <a:bodyPr wrap="square" lIns="91431" tIns="45716" rIns="91431" bIns="45716">
            <a:spAutoFit/>
          </a:bodyPr>
          <a:lstStyle/>
          <a:p>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rPr>
              <a:t>This relation is satisfied at every point y at which G(y) is differentiable.</a:t>
            </a:r>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p:spTree>
    <p:extLst>
      <p:ext uri="{BB962C8B-B14F-4D97-AF65-F5344CB8AC3E}">
        <p14:creationId xmlns:p14="http://schemas.microsoft.com/office/powerpoint/2010/main" val="5866733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400"/>
                                        <p:tgtEl>
                                          <p:spTgt spid="9"/>
                                        </p:tgtEl>
                                        <p:attrNameLst>
                                          <p:attrName>ppt_y</p:attrName>
                                        </p:attrNameLst>
                                      </p:cBhvr>
                                      <p:tavLst>
                                        <p:tav tm="0">
                                          <p:val>
                                            <p:strVal val="#ppt_y-#ppt_h*1.125000"/>
                                          </p:val>
                                        </p:tav>
                                        <p:tav tm="100000">
                                          <p:val>
                                            <p:strVal val="#ppt_y"/>
                                          </p:val>
                                        </p:tav>
                                      </p:tavLst>
                                    </p:anim>
                                    <p:animEffect transition="in" filter="wipe(down)">
                                      <p:cBhvr>
                                        <p:cTn id="19" dur="400"/>
                                        <p:tgtEl>
                                          <p:spTgt spid="9"/>
                                        </p:tgtEl>
                                      </p:cBhvr>
                                    </p:animEffect>
                                  </p:childTnLst>
                                </p:cTn>
                              </p:par>
                              <p:par>
                                <p:cTn id="20" presetID="16" presetClass="entr" presetSubtype="21"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400"/>
                                        <p:tgtEl>
                                          <p:spTgt spid="10"/>
                                        </p:tgtEl>
                                        <p:attrNameLst>
                                          <p:attrName>ppt_y</p:attrName>
                                        </p:attrNameLst>
                                      </p:cBhvr>
                                      <p:tavLst>
                                        <p:tav tm="0">
                                          <p:val>
                                            <p:strVal val="#ppt_y-#ppt_h*1.125000"/>
                                          </p:val>
                                        </p:tav>
                                        <p:tav tm="100000">
                                          <p:val>
                                            <p:strVal val="#ppt_y"/>
                                          </p:val>
                                        </p:tav>
                                      </p:tavLst>
                                    </p:anim>
                                    <p:animEffect transition="in" filter="wipe(down)">
                                      <p:cBhvr>
                                        <p:cTn id="28"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 name="矩形 47"/>
              <p:cNvSpPr>
                <a:spLocks noChangeArrowheads="1"/>
              </p:cNvSpPr>
              <p:nvPr/>
            </p:nvSpPr>
            <p:spPr bwMode="auto">
              <a:xfrm>
                <a:off x="1366241" y="2629496"/>
                <a:ext cx="10591363" cy="232973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that X has the uniform distribution on the interval [−1,1], so</a:t>
                </a:r>
              </a:p>
              <a:p>
                <a:pPr>
                  <a:spcBef>
                    <a:spcPct val="0"/>
                  </a:spcBef>
                  <a:buNone/>
                </a:pPr>
                <a14:m>
                  <m:oMathPara xmlns:m="http://schemas.openxmlformats.org/officeDocument/2006/math">
                    <m:oMathParaPr>
                      <m:jc m:val="centerGroup"/>
                    </m:oMathParaPr>
                    <m:oMath xmlns:m="http://schemas.openxmlformats.org/officeDocument/2006/math">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𝑓</m:t>
                      </m:r>
                      <m:d>
                        <m:d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eqArr>
                            <m:eqArr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eqArrPr>
                            <m:e>
                              <m:f>
                                <m:fPr>
                                  <m:ctrlP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den>
                              </m:f>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e>
                            <m:e>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&amp;</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r>
                                <a:rPr lang="en-US" altLang="zh-CN" sz="28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𝑜𝑡h𝑒𝑟𝑤𝑖𝑠𝑒</m:t>
                              </m:r>
                              <m:r>
                                <a:rPr lang="en-US" altLang="zh-CN" sz="28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e>
                          </m:eqArr>
                        </m:e>
                      </m:d>
                    </m:oMath>
                  </m:oMathPara>
                </a14:m>
                <a:endPar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endParaRPr>
              </a:p>
            </p:txBody>
          </p:sp>
        </mc:Choice>
        <mc:Fallback xmlns="">
          <p:sp>
            <p:nvSpPr>
              <p:cNvPr id="27" name="矩形 47"/>
              <p:cNvSpPr>
                <a:spLocks noRot="1" noChangeAspect="1" noMove="1" noResize="1" noEditPoints="1" noAdjustHandles="1" noChangeArrowheads="1" noChangeShapeType="1" noTextEdit="1"/>
              </p:cNvSpPr>
              <p:nvPr/>
            </p:nvSpPr>
            <p:spPr bwMode="auto">
              <a:xfrm>
                <a:off x="1366241" y="2629496"/>
                <a:ext cx="10591363" cy="2329732"/>
              </a:xfrm>
              <a:prstGeom prst="rect">
                <a:avLst/>
              </a:prstGeom>
              <a:blipFill>
                <a:blip r:embed="rId3" cstate="print"/>
                <a:stretch>
                  <a:fillRect l="-1151" t="-2611"/>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4" name="矩形 3"/>
          <p:cNvSpPr/>
          <p:nvPr/>
        </p:nvSpPr>
        <p:spPr>
          <a:xfrm>
            <a:off x="1366241" y="1859523"/>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2.7.3</a:t>
            </a:r>
          </a:p>
        </p:txBody>
      </p:sp>
      <p:sp>
        <p:nvSpPr>
          <p:cNvPr id="7" name="矩形 47"/>
          <p:cNvSpPr>
            <a:spLocks noChangeArrowheads="1"/>
          </p:cNvSpPr>
          <p:nvPr/>
        </p:nvSpPr>
        <p:spPr bwMode="auto">
          <a:xfrm>
            <a:off x="1366241" y="5021092"/>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determine the PDF of the random variable Y = 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Tree>
    <p:extLst>
      <p:ext uri="{BB962C8B-B14F-4D97-AF65-F5344CB8AC3E}">
        <p14:creationId xmlns:p14="http://schemas.microsoft.com/office/powerpoint/2010/main" val="4442989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400"/>
                                        <p:tgtEl>
                                          <p:spTgt spid="27"/>
                                        </p:tgtEl>
                                        <p:attrNameLst>
                                          <p:attrName>ppt_y</p:attrName>
                                        </p:attrNameLst>
                                      </p:cBhvr>
                                      <p:tavLst>
                                        <p:tav tm="0">
                                          <p:val>
                                            <p:strVal val="#ppt_y-#ppt_h*1.125000"/>
                                          </p:val>
                                        </p:tav>
                                        <p:tav tm="100000">
                                          <p:val>
                                            <p:strVal val="#ppt_y"/>
                                          </p:val>
                                        </p:tav>
                                      </p:tavLst>
                                    </p:anim>
                                    <p:animEffect transition="in" filter="wipe(down)">
                                      <p:cBhvr>
                                        <p:cTn id="14" dur="4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400"/>
                                        <p:tgtEl>
                                          <p:spTgt spid="7"/>
                                        </p:tgtEl>
                                        <p:attrNameLst>
                                          <p:attrName>ppt_y</p:attrName>
                                        </p:attrNameLst>
                                      </p:cBhvr>
                                      <p:tavLst>
                                        <p:tav tm="0">
                                          <p:val>
                                            <p:strVal val="#ppt_y-#ppt_h*1.125000"/>
                                          </p:val>
                                        </p:tav>
                                        <p:tav tm="100000">
                                          <p:val>
                                            <p:strVal val="#ppt_y"/>
                                          </p:val>
                                        </p:tav>
                                      </p:tavLst>
                                    </p:anim>
                                    <p:animEffect transition="in" filter="wipe(down)">
                                      <p:cBhvr>
                                        <p:cTn id="20"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 grpId="0"/>
      <p:bldP spid="7"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mc:AlternateContent xmlns:mc="http://schemas.openxmlformats.org/markup-compatibility/2006" xmlns:a14="http://schemas.microsoft.com/office/drawing/2010/main">
        <mc:Choice Requires="a14">
          <p:sp>
            <p:nvSpPr>
              <p:cNvPr id="8" name="矩形 7"/>
              <p:cNvSpPr/>
              <p:nvPr/>
            </p:nvSpPr>
            <p:spPr>
              <a:xfrm>
                <a:off x="1078858" y="1354164"/>
                <a:ext cx="10468707" cy="2000540"/>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 </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Since Y = </a:t>
                </a:r>
                <a14:m>
                  <m:oMath xmlns:m="http://schemas.openxmlformats.org/officeDocument/2006/math">
                    <m:sSup>
                      <m:sSupPr>
                        <m:ctrlPr>
                          <a:rPr lang="en-US" altLang="zh-CN" sz="24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ctrlPr>
                      </m:sSup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𝑋</m:t>
                        </m:r>
                      </m:e>
                      <m:sup>
                        <m:r>
                          <a:rPr lang="en-US" altLang="zh-CN" sz="24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2</m:t>
                        </m:r>
                      </m:sup>
                    </m:sSup>
                  </m:oMath>
                </a14:m>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,−1 ≤ X ≤ 1, then Y must belong to the interval 0 ≤ Y ≤ 1.</a:t>
                </a:r>
              </a:p>
              <a:p>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(1)	If y &lt; 0, G(y) = P(Y ≤ y) = P(∅) = 0.</a:t>
                </a:r>
              </a:p>
              <a:p>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(2)	If y &gt; 1, G(y) = P(Y ≤ y) = P(Ω) = 1</a:t>
                </a:r>
              </a:p>
              <a:p>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(3)	If 0 ≤ y ≤ 1,</a:t>
                </a:r>
              </a:p>
            </p:txBody>
          </p:sp>
        </mc:Choice>
        <mc:Fallback xmlns="">
          <p:sp>
            <p:nvSpPr>
              <p:cNvPr id="8" name="矩形 7"/>
              <p:cNvSpPr>
                <a:spLocks noRot="1" noChangeAspect="1" noMove="1" noResize="1" noEditPoints="1" noAdjustHandles="1" noChangeArrowheads="1" noChangeShapeType="1" noTextEdit="1"/>
              </p:cNvSpPr>
              <p:nvPr/>
            </p:nvSpPr>
            <p:spPr>
              <a:xfrm>
                <a:off x="1078858" y="1354164"/>
                <a:ext cx="10468707" cy="2000540"/>
              </a:xfrm>
              <a:prstGeom prst="rect">
                <a:avLst/>
              </a:prstGeom>
              <a:blipFill>
                <a:blip r:embed="rId3"/>
                <a:stretch>
                  <a:fillRect l="-1223" t="-3049" r="-408" b="-6098"/>
                </a:stretch>
              </a:blipFill>
            </p:spPr>
            <p:txBody>
              <a:bodyPr/>
              <a:lstStyle/>
              <a:p>
                <a:r>
                  <a:rPr lang="zh-CN" altLang="en-US">
                    <a:noFill/>
                  </a:rPr>
                  <a:t> </a:t>
                </a:r>
              </a:p>
            </p:txBody>
          </p:sp>
        </mc:Fallback>
      </mc:AlternateContent>
      <p:pic>
        <p:nvPicPr>
          <p:cNvPr id="5" name="图片 4"/>
          <p:cNvPicPr>
            <a:picLocks noChangeAspect="1"/>
          </p:cNvPicPr>
          <p:nvPr/>
        </p:nvPicPr>
        <p:blipFill>
          <a:blip r:embed="rId4" cstate="print"/>
          <a:stretch>
            <a:fillRect/>
          </a:stretch>
        </p:blipFill>
        <p:spPr>
          <a:xfrm>
            <a:off x="4043303" y="2985372"/>
            <a:ext cx="3491000" cy="2265897"/>
          </a:xfrm>
          <a:prstGeom prst="rect">
            <a:avLst/>
          </a:prstGeom>
        </p:spPr>
      </p:pic>
      <p:sp>
        <p:nvSpPr>
          <p:cNvPr id="7" name="矩形 47"/>
          <p:cNvSpPr>
            <a:spLocks noChangeArrowheads="1"/>
          </p:cNvSpPr>
          <p:nvPr/>
        </p:nvSpPr>
        <p:spPr bwMode="auto">
          <a:xfrm>
            <a:off x="1078858" y="5408023"/>
            <a:ext cx="1059136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It follows that the PDF g(y) of Y is</a:t>
            </a:r>
          </a:p>
        </p:txBody>
      </p:sp>
      <mc:AlternateContent xmlns:mc="http://schemas.openxmlformats.org/markup-compatibility/2006" xmlns:a14="http://schemas.microsoft.com/office/drawing/2010/main">
        <mc:Choice Requires="a14">
          <p:sp>
            <p:nvSpPr>
              <p:cNvPr id="6" name="矩形 5"/>
              <p:cNvSpPr/>
              <p:nvPr/>
            </p:nvSpPr>
            <p:spPr>
              <a:xfrm>
                <a:off x="5641996" y="4908907"/>
                <a:ext cx="3990377" cy="145988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𝑔</m:t>
                      </m:r>
                      <m:d>
                        <m:d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e>
                      </m:d>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dPr>
                        <m:e>
                          <m:eqArr>
                            <m:eqArrPr>
                              <m:ctrlP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eqArrPr>
                            <m:e>
                              <m:f>
                                <m:fPr>
                                  <m:ctrlPr>
                                    <a:rPr lang="en-US" altLang="zh-CN" sz="24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4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2</m:t>
                                  </m:r>
                                  <m:rad>
                                    <m:radPr>
                                      <m:degHide m:val="on"/>
                                      <m:ctrlPr>
                                        <a:rPr lang="en-US" altLang="zh-CN" sz="240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e>
                                  </m:rad>
                                </m:den>
                              </m:f>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0≤</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𝑦</m:t>
                              </m:r>
                              <m:r>
                                <a:rPr lang="en-US" altLang="zh-CN" sz="2400" b="0" i="1" smtClean="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≤1</m:t>
                              </m:r>
                            </m:e>
                            <m:e>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&amp;0,    </m:t>
                              </m:r>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𝑜𝑡h𝑒𝑟𝑤𝑖𝑠𝑒</m:t>
                              </m:r>
                              <m:r>
                                <a:rPr lang="en-US" altLang="zh-CN" sz="2400" i="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m:t> </m:t>
                              </m:r>
                            </m:e>
                          </m:eqArr>
                        </m:e>
                      </m:d>
                    </m:oMath>
                  </m:oMathPara>
                </a14:m>
                <a:endParaRPr lang="zh-CN" altLang="en-US" sz="2400" dirty="0"/>
              </a:p>
            </p:txBody>
          </p:sp>
        </mc:Choice>
        <mc:Fallback xmlns="">
          <p:sp>
            <p:nvSpPr>
              <p:cNvPr id="6" name="矩形 5"/>
              <p:cNvSpPr>
                <a:spLocks noRot="1" noChangeAspect="1" noMove="1" noResize="1" noEditPoints="1" noAdjustHandles="1" noChangeArrowheads="1" noChangeShapeType="1" noTextEdit="1"/>
              </p:cNvSpPr>
              <p:nvPr/>
            </p:nvSpPr>
            <p:spPr>
              <a:xfrm>
                <a:off x="5641996" y="4908907"/>
                <a:ext cx="3990377" cy="1459887"/>
              </a:xfrm>
              <a:prstGeom prst="rect">
                <a:avLst/>
              </a:prstGeom>
              <a:blipFill>
                <a:blip r:embed="rId5" cstate="print"/>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780495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400"/>
                                        <p:tgtEl>
                                          <p:spTgt spid="7"/>
                                        </p:tgtEl>
                                        <p:attrNameLst>
                                          <p:attrName>ppt_y</p:attrName>
                                        </p:attrNameLst>
                                      </p:cBhvr>
                                      <p:tavLst>
                                        <p:tav tm="0">
                                          <p:val>
                                            <p:strVal val="#ppt_y-#ppt_h*1.125000"/>
                                          </p:val>
                                        </p:tav>
                                        <p:tav tm="100000">
                                          <p:val>
                                            <p:strVal val="#ppt_y"/>
                                          </p:val>
                                        </p:tav>
                                      </p:tavLst>
                                    </p:anim>
                                    <p:animEffect transition="in" filter="wipe(down)">
                                      <p:cBhvr>
                                        <p:cTn id="19" dur="4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400"/>
                                        <p:tgtEl>
                                          <p:spTgt spid="6"/>
                                        </p:tgtEl>
                                        <p:attrNameLst>
                                          <p:attrName>ppt_y</p:attrName>
                                        </p:attrNameLst>
                                      </p:cBhvr>
                                      <p:tavLst>
                                        <p:tav tm="0">
                                          <p:val>
                                            <p:strVal val="#ppt_y-#ppt_h*1.125000"/>
                                          </p:val>
                                        </p:tav>
                                        <p:tav tm="100000">
                                          <p:val>
                                            <p:strVal val="#ppt_y"/>
                                          </p:val>
                                        </p:tav>
                                      </p:tavLst>
                                    </p:anim>
                                    <p:animEffect transition="in" filter="wipe(down)">
                                      <p:cBhvr>
                                        <p:cTn id="23"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936751" y="2090922"/>
            <a:ext cx="10721849" cy="4228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distribution function or </a:t>
            </a:r>
            <a:r>
              <a:rPr lang="en-US" altLang="zh-CN" sz="2800" b="1" dirty="0">
                <a:solidFill>
                  <a:srgbClr val="C00000"/>
                </a:solidFill>
                <a:latin typeface="Thorndale Duospace WT J" panose="02020609050405020304" pitchFamily="49" charset="-122"/>
                <a:ea typeface="Thorndale Duospace WT J" panose="02020609050405020304" pitchFamily="49" charset="-122"/>
                <a:cs typeface="Thorndale Duospace WT J" panose="02020609050405020304" pitchFamily="49" charset="-122"/>
                <a:sym typeface="微软雅黑" pitchFamily="34" charset="-122"/>
              </a:rPr>
              <a:t>cumulative distribution function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(abbreviated as CDF) F(x) of a random variable X is the function</a:t>
            </a:r>
          </a:p>
          <a:p>
            <a:pPr algn="ctr">
              <a:lnSpc>
                <a:spcPct val="120000"/>
              </a:lnSpc>
              <a:spcBef>
                <a:spcPct val="0"/>
              </a:spcBef>
              <a:buNone/>
            </a:pP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F(x)</a:t>
            </a:r>
            <a:r>
              <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P(X ≤ x),</a:t>
            </a:r>
            <a:r>
              <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r>
              <a:rPr lang="en-US" altLang="zh-CN"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x</a:t>
            </a:r>
            <a:r>
              <a:rPr lang="zh-CN" altLang="en-US" sz="2800" b="1" dirty="0">
                <a:solidFill>
                  <a:schemeClr val="tx2"/>
                </a:solidFill>
                <a:latin typeface="Cambria Math" panose="02040503050406030204" pitchFamily="18" charset="0"/>
                <a:ea typeface="Cambria Math" panose="02040503050406030204" pitchFamily="18" charset="0"/>
                <a:cs typeface="Cambria" panose="02040503050406030204" pitchFamily="18" charset="0"/>
                <a:sym typeface="微软雅黑" pitchFamily="34" charset="-122"/>
              </a:rPr>
              <a:t>＜＋∞．</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X is thought as a random point on the real line, then F(x) is the probability that X falls into the interval (</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,x]. </a:t>
            </a:r>
          </a:p>
          <a:p>
            <a:pPr>
              <a:lnSpc>
                <a:spcPct val="120000"/>
              </a:lnSpc>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 cumulative distribution function is defined as above for every random variable X, regardless of whether X is discrete, continuous or mixed</a:t>
            </a:r>
            <a:r>
              <a:rPr lang="zh-CN" altLang="en-US"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2.2 	Cumulative Distribution Function</a:t>
            </a:r>
          </a:p>
        </p:txBody>
      </p:sp>
      <p:sp>
        <p:nvSpPr>
          <p:cNvPr id="4" name="矩形 3"/>
          <p:cNvSpPr/>
          <p:nvPr/>
        </p:nvSpPr>
        <p:spPr>
          <a:xfrm>
            <a:off x="936751" y="1440854"/>
            <a:ext cx="1738983" cy="584767"/>
          </a:xfrm>
          <a:prstGeom prst="rect">
            <a:avLst/>
          </a:prstGeom>
        </p:spPr>
        <p:txBody>
          <a:bodyPr wrap="none" lIns="91431" tIns="45716" rIns="91431" bIns="45716">
            <a:spAutoFit/>
          </a:bodyPr>
          <a:lstStyle/>
          <a:p>
            <a:pPr algn="ctr"/>
            <a:r>
              <a:rPr lang="en-US" altLang="zh-CN" sz="3200" b="1" dirty="0">
                <a:solidFill>
                  <a:schemeClr val="accent4">
                    <a:lumMod val="50000"/>
                  </a:schemeClr>
                </a:solidFill>
                <a:latin typeface="Adobe 楷体 Std R" panose="02020400000000000000" pitchFamily="18" charset="-122"/>
                <a:ea typeface="Adobe 楷体 Std R" panose="02020400000000000000" pitchFamily="18" charset="-122"/>
                <a:cs typeface="+mn-ea"/>
              </a:rPr>
              <a:t>Definition</a:t>
            </a:r>
          </a:p>
        </p:txBody>
      </p:sp>
    </p:spTree>
    <p:extLst>
      <p:ext uri="{BB962C8B-B14F-4D97-AF65-F5344CB8AC3E}">
        <p14:creationId xmlns:p14="http://schemas.microsoft.com/office/powerpoint/2010/main" val="32928280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66241" y="2629496"/>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that X is a continuous random variable with the PDF</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4" name="矩形 3"/>
          <p:cNvSpPr/>
          <p:nvPr/>
        </p:nvSpPr>
        <p:spPr>
          <a:xfrm>
            <a:off x="1366241" y="1859523"/>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2.7.4</a:t>
            </a:r>
          </a:p>
        </p:txBody>
      </p:sp>
      <p:sp>
        <p:nvSpPr>
          <p:cNvPr id="7" name="矩形 47"/>
          <p:cNvSpPr>
            <a:spLocks noChangeArrowheads="1"/>
          </p:cNvSpPr>
          <p:nvPr/>
        </p:nvSpPr>
        <p:spPr bwMode="auto">
          <a:xfrm>
            <a:off x="1366241" y="4685752"/>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Determine the density function of Y =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sinX</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mc:AlternateContent xmlns:mc="http://schemas.openxmlformats.org/markup-compatibility/2006" xmlns:a14="http://schemas.microsoft.com/office/drawing/2010/main">
        <mc:Choice Requires="a14">
          <p:sp>
            <p:nvSpPr>
              <p:cNvPr id="3" name="矩形 2"/>
              <p:cNvSpPr/>
              <p:nvPr/>
            </p:nvSpPr>
            <p:spPr>
              <a:xfrm>
                <a:off x="3923710" y="3152708"/>
                <a:ext cx="3949050" cy="127143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𝑓</m:t>
                      </m:r>
                      <m:d>
                        <m:dPr>
                          <m:ctrlP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e>
                      </m:d>
                      <m: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eqArr>
                            <m:eqArrPr>
                              <m:ctrlP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eqArrPr>
                            <m:e>
                              <m:f>
                                <m:fPr>
                                  <m:ctrlP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num>
                                <m:den>
                                  <m:sSup>
                                    <m:sSupPr>
                                      <m:ctrlP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zh-CN" altLang="en-US"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𝜋</m:t>
                                      </m:r>
                                    </m:e>
                                    <m:sup>
                                      <m: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sup>
                                  </m:sSup>
                                </m:den>
                              </m:f>
                              <m: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0&lt;</m:t>
                              </m:r>
                              <m: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𝑥</m:t>
                              </m:r>
                              <m: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&lt;</m:t>
                              </m:r>
                              <m: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𝜋</m:t>
                              </m:r>
                            </m:e>
                            <m:e>
                              <m: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&amp;0,    </m:t>
                              </m:r>
                              <m: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𝑜𝑡h𝑒𝑟𝑤𝑖𝑠𝑒</m:t>
                              </m:r>
                              <m:r>
                                <a:rPr lang="en-US" altLang="zh-CN" sz="24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e>
                          </m:eqArr>
                        </m:e>
                      </m:d>
                    </m:oMath>
                  </m:oMathPara>
                </a14:m>
                <a:endParaRPr lang="zh-CN" altLang="en-US" dirty="0"/>
              </a:p>
            </p:txBody>
          </p:sp>
        </mc:Choice>
        <mc:Fallback xmlns="">
          <p:sp>
            <p:nvSpPr>
              <p:cNvPr id="3" name="矩形 2"/>
              <p:cNvSpPr>
                <a:spLocks noRot="1" noChangeAspect="1" noMove="1" noResize="1" noEditPoints="1" noAdjustHandles="1" noChangeArrowheads="1" noChangeShapeType="1" noTextEdit="1"/>
              </p:cNvSpPr>
              <p:nvPr/>
            </p:nvSpPr>
            <p:spPr>
              <a:xfrm>
                <a:off x="3923710" y="3152708"/>
                <a:ext cx="3949050" cy="1271438"/>
              </a:xfrm>
              <a:prstGeom prst="rect">
                <a:avLst/>
              </a:prstGeom>
              <a:blipFill>
                <a:blip r:embed="rId3" cstate="print"/>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77302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400"/>
                                        <p:tgtEl>
                                          <p:spTgt spid="7"/>
                                        </p:tgtEl>
                                        <p:attrNameLst>
                                          <p:attrName>ppt_y</p:attrName>
                                        </p:attrNameLst>
                                      </p:cBhvr>
                                      <p:tavLst>
                                        <p:tav tm="0">
                                          <p:val>
                                            <p:strVal val="#ppt_y-#ppt_h*1.125000"/>
                                          </p:val>
                                        </p:tav>
                                        <p:tav tm="100000">
                                          <p:val>
                                            <p:strVal val="#ppt_y"/>
                                          </p:val>
                                        </p:tav>
                                      </p:tavLst>
                                    </p:anim>
                                    <p:animEffect transition="in" filter="wipe(down)">
                                      <p:cBhvr>
                                        <p:cTn id="23"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P spid="3"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8" name="矩形 7"/>
          <p:cNvSpPr/>
          <p:nvPr/>
        </p:nvSpPr>
        <p:spPr>
          <a:xfrm>
            <a:off x="1183361" y="1789235"/>
            <a:ext cx="10468707" cy="523212"/>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 </a:t>
            </a: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The CDF of Y is G(y) = P(Y ≤ y) = P(sinX ≤ y)</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a:t>
            </a:r>
          </a:p>
        </p:txBody>
      </p:sp>
      <p:pic>
        <p:nvPicPr>
          <p:cNvPr id="3" name="图片 2"/>
          <p:cNvPicPr>
            <a:picLocks noChangeAspect="1"/>
          </p:cNvPicPr>
          <p:nvPr/>
        </p:nvPicPr>
        <p:blipFill>
          <a:blip r:embed="rId3" cstate="print"/>
          <a:stretch>
            <a:fillRect/>
          </a:stretch>
        </p:blipFill>
        <p:spPr>
          <a:xfrm>
            <a:off x="3320551" y="2700677"/>
            <a:ext cx="5276992" cy="3347425"/>
          </a:xfrm>
          <a:prstGeom prst="rect">
            <a:avLst/>
          </a:prstGeom>
          <a:ln>
            <a:noFill/>
          </a:ln>
          <a:effectLst>
            <a:softEdge rad="112500"/>
          </a:effectLst>
        </p:spPr>
      </p:pic>
    </p:spTree>
    <p:extLst>
      <p:ext uri="{BB962C8B-B14F-4D97-AF65-F5344CB8AC3E}">
        <p14:creationId xmlns:p14="http://schemas.microsoft.com/office/powerpoint/2010/main" val="30784837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9" name="矩形 8"/>
          <p:cNvSpPr/>
          <p:nvPr/>
        </p:nvSpPr>
        <p:spPr>
          <a:xfrm>
            <a:off x="1144172" y="1507537"/>
            <a:ext cx="10468707" cy="830989"/>
          </a:xfrm>
          <a:prstGeom prst="rect">
            <a:avLst/>
          </a:prstGeom>
        </p:spPr>
        <p:txBody>
          <a:bodyPr wrap="square" lIns="91431" tIns="45716" rIns="91431" bIns="45716">
            <a:spAutoFit/>
          </a:bodyPr>
          <a:lstStyle/>
          <a:p>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(1) If y ≤ 0, G(y) = 0;</a:t>
            </a:r>
          </a:p>
          <a:p>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(2) If 0 &lt; y &lt; 1,</a:t>
            </a:r>
          </a:p>
        </p:txBody>
      </p:sp>
      <p:pic>
        <p:nvPicPr>
          <p:cNvPr id="4" name="图片 3"/>
          <p:cNvPicPr>
            <a:picLocks noChangeAspect="1"/>
          </p:cNvPicPr>
          <p:nvPr/>
        </p:nvPicPr>
        <p:blipFill>
          <a:blip r:embed="rId3" cstate="print"/>
          <a:stretch>
            <a:fillRect/>
          </a:stretch>
        </p:blipFill>
        <p:spPr>
          <a:xfrm>
            <a:off x="3419257" y="2043850"/>
            <a:ext cx="6842110" cy="2126453"/>
          </a:xfrm>
          <a:prstGeom prst="rect">
            <a:avLst/>
          </a:prstGeom>
        </p:spPr>
      </p:pic>
      <p:sp>
        <p:nvSpPr>
          <p:cNvPr id="7" name="矩形 6"/>
          <p:cNvSpPr/>
          <p:nvPr/>
        </p:nvSpPr>
        <p:spPr>
          <a:xfrm>
            <a:off x="1144172" y="4291121"/>
            <a:ext cx="10468707" cy="830989"/>
          </a:xfrm>
          <a:prstGeom prst="rect">
            <a:avLst/>
          </a:prstGeom>
        </p:spPr>
        <p:txBody>
          <a:bodyPr wrap="square" lIns="91431" tIns="45716" rIns="91431" bIns="45716">
            <a:spAutoFit/>
          </a:bodyPr>
          <a:lstStyle/>
          <a:p>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(3) if 1 ≤ y, G(y) = 1.</a:t>
            </a:r>
          </a:p>
          <a:p>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rPr>
              <a:t>The PDF of Y is</a:t>
            </a:r>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p:pic>
        <p:nvPicPr>
          <p:cNvPr id="5" name="图片 4"/>
          <p:cNvPicPr>
            <a:picLocks noChangeAspect="1"/>
          </p:cNvPicPr>
          <p:nvPr/>
        </p:nvPicPr>
        <p:blipFill rotWithShape="1">
          <a:blip r:embed="rId4" cstate="print"/>
          <a:srcRect l="10448"/>
          <a:stretch/>
        </p:blipFill>
        <p:spPr>
          <a:xfrm>
            <a:off x="3419257" y="4959689"/>
            <a:ext cx="4901783" cy="918321"/>
          </a:xfrm>
          <a:prstGeom prst="rect">
            <a:avLst/>
          </a:prstGeom>
        </p:spPr>
      </p:pic>
    </p:spTree>
    <p:extLst>
      <p:ext uri="{BB962C8B-B14F-4D97-AF65-F5344CB8AC3E}">
        <p14:creationId xmlns:p14="http://schemas.microsoft.com/office/powerpoint/2010/main" val="31698943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p:tgtEl>
                                          <p:spTgt spid="9"/>
                                        </p:tgtEl>
                                        <p:attrNameLst>
                                          <p:attrName>ppt_y</p:attrName>
                                        </p:attrNameLst>
                                      </p:cBhvr>
                                      <p:tavLst>
                                        <p:tav tm="0">
                                          <p:val>
                                            <p:strVal val="#ppt_y-#ppt_h*1.125000"/>
                                          </p:val>
                                        </p:tav>
                                        <p:tav tm="100000">
                                          <p:val>
                                            <p:strVal val="#ppt_y"/>
                                          </p:val>
                                        </p:tav>
                                      </p:tavLst>
                                    </p:anim>
                                    <p:animEffect transition="in" filter="wipe(down)">
                                      <p:cBhvr>
                                        <p:cTn id="8" dur="400"/>
                                        <p:tgtEl>
                                          <p:spTgt spid="9"/>
                                        </p:tgtEl>
                                      </p:cBhvr>
                                    </p:animEffect>
                                  </p:childTnLst>
                                </p:cTn>
                              </p:par>
                              <p:par>
                                <p:cTn id="9" presetID="16" presetClass="entr" presetSubtype="2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400"/>
                                        <p:tgtEl>
                                          <p:spTgt spid="7"/>
                                        </p:tgtEl>
                                        <p:attrNameLst>
                                          <p:attrName>ppt_y</p:attrName>
                                        </p:attrNameLst>
                                      </p:cBhvr>
                                      <p:tavLst>
                                        <p:tav tm="0">
                                          <p:val>
                                            <p:strVal val="#ppt_y-#ppt_h*1.125000"/>
                                          </p:val>
                                        </p:tav>
                                        <p:tav tm="100000">
                                          <p:val>
                                            <p:strVal val="#ppt_y"/>
                                          </p:val>
                                        </p:tav>
                                      </p:tavLst>
                                    </p:anim>
                                    <p:animEffect transition="in" filter="wipe(down)">
                                      <p:cBhvr>
                                        <p:cTn id="17" dur="4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66241" y="2629496"/>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that X ∼ N(0,1), its density function is given as follows</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4" name="矩形 3"/>
          <p:cNvSpPr/>
          <p:nvPr/>
        </p:nvSpPr>
        <p:spPr>
          <a:xfrm>
            <a:off x="1366241" y="1859523"/>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2.7.5</a:t>
            </a:r>
          </a:p>
        </p:txBody>
      </p:sp>
      <p:sp>
        <p:nvSpPr>
          <p:cNvPr id="7" name="矩形 47"/>
          <p:cNvSpPr>
            <a:spLocks noChangeArrowheads="1"/>
          </p:cNvSpPr>
          <p:nvPr/>
        </p:nvSpPr>
        <p:spPr bwMode="auto">
          <a:xfrm>
            <a:off x="1366241" y="4685752"/>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Determine the PDF of the random variable Y = 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pic>
        <p:nvPicPr>
          <p:cNvPr id="5" name="图片 4"/>
          <p:cNvPicPr>
            <a:picLocks noChangeAspect="1"/>
          </p:cNvPicPr>
          <p:nvPr/>
        </p:nvPicPr>
        <p:blipFill>
          <a:blip r:embed="rId3" cstate="print"/>
          <a:stretch>
            <a:fillRect/>
          </a:stretch>
        </p:blipFill>
        <p:spPr>
          <a:xfrm>
            <a:off x="4906730" y="3399469"/>
            <a:ext cx="2382346" cy="780657"/>
          </a:xfrm>
          <a:prstGeom prst="rect">
            <a:avLst/>
          </a:prstGeom>
        </p:spPr>
      </p:pic>
    </p:spTree>
    <p:extLst>
      <p:ext uri="{BB962C8B-B14F-4D97-AF65-F5344CB8AC3E}">
        <p14:creationId xmlns:p14="http://schemas.microsoft.com/office/powerpoint/2010/main" val="11692010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400"/>
                                        <p:tgtEl>
                                          <p:spTgt spid="7"/>
                                        </p:tgtEl>
                                        <p:attrNameLst>
                                          <p:attrName>ppt_y</p:attrName>
                                        </p:attrNameLst>
                                      </p:cBhvr>
                                      <p:tavLst>
                                        <p:tav tm="0">
                                          <p:val>
                                            <p:strVal val="#ppt_y-#ppt_h*1.125000"/>
                                          </p:val>
                                        </p:tav>
                                        <p:tav tm="100000">
                                          <p:val>
                                            <p:strVal val="#ppt_y"/>
                                          </p:val>
                                        </p:tav>
                                      </p:tavLst>
                                    </p:anim>
                                    <p:animEffect transition="in" filter="wipe(down)">
                                      <p:cBhvr>
                                        <p:cTn id="23"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8" name="矩形 7"/>
          <p:cNvSpPr/>
          <p:nvPr/>
        </p:nvSpPr>
        <p:spPr>
          <a:xfrm>
            <a:off x="1522997" y="1143027"/>
            <a:ext cx="10468707" cy="1631208"/>
          </a:xfrm>
          <a:prstGeom prst="rect">
            <a:avLst/>
          </a:prstGeom>
        </p:spPr>
        <p:txBody>
          <a:bodyPr wrap="square" lIns="91431" tIns="45716" rIns="91431" bIns="45716">
            <a:spAutoFit/>
          </a:bodyPr>
          <a:lstStyle/>
          <a:p>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Solution: </a:t>
            </a: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Since Y = X</a:t>
            </a:r>
            <a:r>
              <a:rPr lang="es-ES"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2</a:t>
            </a: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 &lt; X &lt; ∞, then Y ≥ 0.</a:t>
            </a:r>
          </a:p>
          <a:p>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(1)	If y ≤ 0, G(y) = P(Y ≤ y) = P(∅) = 0.</a:t>
            </a:r>
          </a:p>
          <a:p>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(2)	If y &gt; 0,</a:t>
            </a:r>
          </a:p>
          <a:p>
            <a:endPar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endParaRPr>
          </a:p>
        </p:txBody>
      </p:sp>
      <p:pic>
        <p:nvPicPr>
          <p:cNvPr id="4" name="图片 3"/>
          <p:cNvPicPr>
            <a:picLocks noChangeAspect="1"/>
          </p:cNvPicPr>
          <p:nvPr/>
        </p:nvPicPr>
        <p:blipFill>
          <a:blip r:embed="rId3" cstate="print"/>
          <a:stretch>
            <a:fillRect/>
          </a:stretch>
        </p:blipFill>
        <p:spPr>
          <a:xfrm>
            <a:off x="3599168" y="2078919"/>
            <a:ext cx="3511691" cy="1908527"/>
          </a:xfrm>
          <a:prstGeom prst="rect">
            <a:avLst/>
          </a:prstGeom>
        </p:spPr>
      </p:pic>
      <p:sp>
        <p:nvSpPr>
          <p:cNvPr id="6" name="矩形 5"/>
          <p:cNvSpPr/>
          <p:nvPr/>
        </p:nvSpPr>
        <p:spPr>
          <a:xfrm>
            <a:off x="1627500" y="4036589"/>
            <a:ext cx="10468707" cy="461657"/>
          </a:xfrm>
          <a:prstGeom prst="rect">
            <a:avLst/>
          </a:prstGeom>
        </p:spPr>
        <p:txBody>
          <a:bodyPr wrap="square" lIns="91431" tIns="45716" rIns="91431" bIns="45716">
            <a:spAutoFit/>
          </a:bodyPr>
          <a:lstStyle/>
          <a:p>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It follows that the PDF g(y) of Y is</a:t>
            </a:r>
          </a:p>
        </p:txBody>
      </p:sp>
      <p:pic>
        <p:nvPicPr>
          <p:cNvPr id="7" name="图片 6"/>
          <p:cNvPicPr>
            <a:picLocks noChangeAspect="1"/>
          </p:cNvPicPr>
          <p:nvPr/>
        </p:nvPicPr>
        <p:blipFill>
          <a:blip r:embed="rId4" cstate="print"/>
          <a:stretch>
            <a:fillRect/>
          </a:stretch>
        </p:blipFill>
        <p:spPr>
          <a:xfrm>
            <a:off x="3599168" y="4521790"/>
            <a:ext cx="5742933" cy="599263"/>
          </a:xfrm>
          <a:prstGeom prst="rect">
            <a:avLst/>
          </a:prstGeom>
        </p:spPr>
      </p:pic>
      <p:sp>
        <p:nvSpPr>
          <p:cNvPr id="9" name="矩形 8"/>
          <p:cNvSpPr/>
          <p:nvPr/>
        </p:nvSpPr>
        <p:spPr>
          <a:xfrm>
            <a:off x="1627500" y="5399540"/>
            <a:ext cx="10468707" cy="461657"/>
          </a:xfrm>
          <a:prstGeom prst="rect">
            <a:avLst/>
          </a:prstGeom>
        </p:spPr>
        <p:txBody>
          <a:bodyPr wrap="square" lIns="91431" tIns="45716" rIns="91431" bIns="45716">
            <a:spAutoFit/>
          </a:bodyPr>
          <a:lstStyle/>
          <a:p>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Thus, the PDF g(y) of Y is</a:t>
            </a:r>
          </a:p>
        </p:txBody>
      </p:sp>
      <mc:AlternateContent xmlns:mc="http://schemas.openxmlformats.org/markup-compatibility/2006" xmlns:a14="http://schemas.microsoft.com/office/drawing/2010/main">
        <mc:Choice Requires="a14">
          <p:sp>
            <p:nvSpPr>
              <p:cNvPr id="10" name="矩形 9"/>
              <p:cNvSpPr/>
              <p:nvPr/>
            </p:nvSpPr>
            <p:spPr>
              <a:xfrm>
                <a:off x="4849955" y="5027059"/>
                <a:ext cx="4180550" cy="107491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20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𝑔</m:t>
                      </m:r>
                      <m:d>
                        <m:dPr>
                          <m:ctrlP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sz="20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𝑦</m:t>
                          </m:r>
                        </m:e>
                      </m:d>
                      <m: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eqArr>
                            <m:eqArrPr>
                              <m:ctrlP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eqArrPr>
                            <m:e>
                              <m:f>
                                <m:fPr>
                                  <m:ctrlP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0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num>
                                <m:den>
                                  <m:rad>
                                    <m:radPr>
                                      <m:degHide m:val="on"/>
                                      <m:ctrlPr>
                                        <a:rPr lang="en-US" altLang="zh-CN" sz="20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radPr>
                                    <m:deg/>
                                    <m:e>
                                      <m:r>
                                        <a:rPr lang="en-US" altLang="zh-CN" sz="20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r>
                                        <a:rPr lang="zh-CN" altLang="en-US" sz="20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𝜋</m:t>
                                      </m:r>
                                    </m:e>
                                  </m:rad>
                                </m:den>
                              </m:f>
                              <m:sSup>
                                <m:sSupPr>
                                  <m:ctrlPr>
                                    <a:rPr lang="en-US" altLang="zh-CN" sz="200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0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𝑦</m:t>
                                  </m:r>
                                </m:e>
                                <m:sup>
                                  <m:r>
                                    <a:rPr lang="en-US" altLang="zh-CN" sz="20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0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0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1</m:t>
                                      </m:r>
                                    </m:num>
                                    <m:den>
                                      <m:r>
                                        <a:rPr lang="en-US" altLang="zh-CN" sz="20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den>
                                  </m:f>
                                </m:sup>
                              </m:sSup>
                              <m:sSup>
                                <m:sSupPr>
                                  <m:ctrlP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sSupPr>
                                <m:e>
                                  <m: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𝑒</m:t>
                                  </m:r>
                                </m:e>
                                <m:sup>
                                  <m: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𝑦</m:t>
                                      </m:r>
                                    </m:num>
                                    <m:den>
                                      <m: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2</m:t>
                                      </m:r>
                                    </m:den>
                                  </m:f>
                                </m:sup>
                              </m:sSup>
                              <m: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sz="2000" b="0" i="1" smtClean="0">
                                  <a:solidFill>
                                    <a:prstClr val="black">
                                      <a:lumMod val="65000"/>
                                      <a:lumOff val="35000"/>
                                    </a:prstClr>
                                  </a:solidFill>
                                  <a:latin typeface="Cambria Math"/>
                                  <a:ea typeface="Cambria Math" panose="02040503050406030204" pitchFamily="18" charset="0"/>
                                  <a:cs typeface="+mn-ea"/>
                                  <a:sym typeface="微软雅黑" pitchFamily="34" charset="-122"/>
                                </a:rPr>
                                <m:t>    </m:t>
                              </m:r>
                              <m:r>
                                <a:rPr lang="en-US" altLang="zh-CN" sz="2000" b="0" i="1" smtClean="0">
                                  <a:solidFill>
                                    <a:prstClr val="black">
                                      <a:lumMod val="65000"/>
                                      <a:lumOff val="35000"/>
                                    </a:prstClr>
                                  </a:solidFill>
                                  <a:latin typeface="Cambria Math"/>
                                  <a:ea typeface="Cambria Math" panose="02040503050406030204" pitchFamily="18" charset="0"/>
                                  <a:cs typeface="+mn-ea"/>
                                  <a:sym typeface="微软雅黑" pitchFamily="34" charset="-122"/>
                                </a:rPr>
                                <m:t>𝑦</m:t>
                              </m:r>
                              <m:r>
                                <m:rPr>
                                  <m:nor/>
                                </m:rPr>
                                <a:rPr lang="es-ES" altLang="zh-CN" sz="20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m:t>≥</m:t>
                              </m:r>
                              <m:r>
                                <a:rPr lang="en-US" altLang="zh-CN" sz="2000" b="0" i="1" dirty="0" smtClean="0">
                                  <a:solidFill>
                                    <a:schemeClr val="tx1">
                                      <a:lumMod val="65000"/>
                                      <a:lumOff val="35000"/>
                                    </a:schemeClr>
                                  </a:solidFill>
                                  <a:latin typeface="Cambria Math"/>
                                  <a:ea typeface="Cambria Math" panose="02040503050406030204" pitchFamily="18" charset="0"/>
                                  <a:cs typeface="+mn-ea"/>
                                  <a:sym typeface="Calibri" pitchFamily="34" charset="0"/>
                                </a:rPr>
                                <m:t>0</m:t>
                              </m:r>
                            </m:e>
                            <m:e>
                              <m: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&amp;</m:t>
                              </m:r>
                              <m:r>
                                <a:rPr lang="en-US" altLang="zh-CN" sz="20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0</m:t>
                              </m:r>
                              <m:r>
                                <a:rPr lang="en-US" altLang="zh-CN" sz="2000"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𝑜𝑡h𝑒𝑟𝑤𝑖𝑠𝑒</m:t>
                              </m:r>
                              <m:r>
                                <a:rPr lang="en-US" altLang="zh-CN" sz="2000"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e>
                          </m:eqArr>
                        </m:e>
                      </m:d>
                    </m:oMath>
                  </m:oMathPara>
                </a14:m>
                <a:endParaRPr lang="zh-CN" altLang="en-US" dirty="0"/>
              </a:p>
            </p:txBody>
          </p:sp>
        </mc:Choice>
        <mc:Fallback xmlns="">
          <p:sp>
            <p:nvSpPr>
              <p:cNvPr id="10" name="矩形 9"/>
              <p:cNvSpPr>
                <a:spLocks noRot="1" noChangeAspect="1" noMove="1" noResize="1" noEditPoints="1" noAdjustHandles="1" noChangeArrowheads="1" noChangeShapeType="1" noTextEdit="1"/>
              </p:cNvSpPr>
              <p:nvPr/>
            </p:nvSpPr>
            <p:spPr>
              <a:xfrm>
                <a:off x="4849955" y="5027059"/>
                <a:ext cx="4180550" cy="1074910"/>
              </a:xfrm>
              <a:prstGeom prst="rect">
                <a:avLst/>
              </a:prstGeom>
              <a:blipFill rotWithShape="1">
                <a:blip r:embed="rId5"/>
                <a:stretch>
                  <a:fillRect/>
                </a:stretch>
              </a:blipFill>
            </p:spPr>
            <p:txBody>
              <a:bodyPr/>
              <a:lstStyle/>
              <a:p>
                <a:r>
                  <a:rPr lang="zh-CN" altLang="en-US">
                    <a:noFill/>
                  </a:rPr>
                  <a:t> </a:t>
                </a:r>
              </a:p>
            </p:txBody>
          </p:sp>
        </mc:Fallback>
      </mc:AlternateContent>
      <p:sp>
        <p:nvSpPr>
          <p:cNvPr id="11" name="矩形 10"/>
          <p:cNvSpPr/>
          <p:nvPr/>
        </p:nvSpPr>
        <p:spPr>
          <a:xfrm>
            <a:off x="1627500" y="6154701"/>
            <a:ext cx="10468707" cy="461657"/>
          </a:xfrm>
          <a:prstGeom prst="rect">
            <a:avLst/>
          </a:prstGeom>
        </p:spPr>
        <p:txBody>
          <a:bodyPr wrap="square" lIns="91431" tIns="45716" rIns="91431" bIns="45716">
            <a:spAutoFit/>
          </a:bodyPr>
          <a:lstStyle/>
          <a:p>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It shows that Y ∼ χ</a:t>
            </a:r>
            <a:r>
              <a:rPr lang="en-US" altLang="zh-CN" sz="24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2</a:t>
            </a: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Calibri" pitchFamily="34" charset="0"/>
              </a:rPr>
              <a:t>(1) that will be introduced in Chapter 6.</a:t>
            </a:r>
          </a:p>
        </p:txBody>
      </p:sp>
    </p:spTree>
    <p:extLst>
      <p:ext uri="{BB962C8B-B14F-4D97-AF65-F5344CB8AC3E}">
        <p14:creationId xmlns:p14="http://schemas.microsoft.com/office/powerpoint/2010/main" val="42029908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par>
                                <p:cTn id="9" presetID="1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400"/>
                                        <p:tgtEl>
                                          <p:spTgt spid="4"/>
                                        </p:tgtEl>
                                        <p:attrNameLst>
                                          <p:attrName>ppt_y</p:attrName>
                                        </p:attrNameLst>
                                      </p:cBhvr>
                                      <p:tavLst>
                                        <p:tav tm="0">
                                          <p:val>
                                            <p:strVal val="#ppt_y-#ppt_h*1.125000"/>
                                          </p:val>
                                        </p:tav>
                                        <p:tav tm="100000">
                                          <p:val>
                                            <p:strVal val="#ppt_y"/>
                                          </p:val>
                                        </p:tav>
                                      </p:tavLst>
                                    </p:anim>
                                    <p:animEffect transition="in" filter="wipe(down)">
                                      <p:cBhvr>
                                        <p:cTn id="12" dur="4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400"/>
                                        <p:tgtEl>
                                          <p:spTgt spid="6"/>
                                        </p:tgtEl>
                                        <p:attrNameLst>
                                          <p:attrName>ppt_y</p:attrName>
                                        </p:attrNameLst>
                                      </p:cBhvr>
                                      <p:tavLst>
                                        <p:tav tm="0">
                                          <p:val>
                                            <p:strVal val="#ppt_y-#ppt_h*1.125000"/>
                                          </p:val>
                                        </p:tav>
                                        <p:tav tm="100000">
                                          <p:val>
                                            <p:strVal val="#ppt_y"/>
                                          </p:val>
                                        </p:tav>
                                      </p:tavLst>
                                    </p:anim>
                                    <p:animEffect transition="in" filter="wipe(down)">
                                      <p:cBhvr>
                                        <p:cTn id="18" dur="400"/>
                                        <p:tgtEl>
                                          <p:spTgt spid="6"/>
                                        </p:tgtEl>
                                      </p:cBhvr>
                                    </p:animEffect>
                                  </p:childTnLst>
                                </p:cTn>
                              </p:par>
                              <p:par>
                                <p:cTn id="19" presetID="16" presetClass="entr" presetSubtype="21"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1"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400"/>
                                        <p:tgtEl>
                                          <p:spTgt spid="9"/>
                                        </p:tgtEl>
                                        <p:attrNameLst>
                                          <p:attrName>ppt_y</p:attrName>
                                        </p:attrNameLst>
                                      </p:cBhvr>
                                      <p:tavLst>
                                        <p:tav tm="0">
                                          <p:val>
                                            <p:strVal val="#ppt_y-#ppt_h*1.125000"/>
                                          </p:val>
                                        </p:tav>
                                        <p:tav tm="100000">
                                          <p:val>
                                            <p:strVal val="#ppt_y"/>
                                          </p:val>
                                        </p:tav>
                                      </p:tavLst>
                                    </p:anim>
                                    <p:animEffect transition="in" filter="wipe(down)">
                                      <p:cBhvr>
                                        <p:cTn id="27" dur="400"/>
                                        <p:tgtEl>
                                          <p:spTgt spid="9"/>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1"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400"/>
                                        <p:tgtEl>
                                          <p:spTgt spid="11"/>
                                        </p:tgtEl>
                                        <p:attrNameLst>
                                          <p:attrName>ppt_y</p:attrName>
                                        </p:attrNameLst>
                                      </p:cBhvr>
                                      <p:tavLst>
                                        <p:tav tm="0">
                                          <p:val>
                                            <p:strVal val="#ppt_y-#ppt_h*1.125000"/>
                                          </p:val>
                                        </p:tav>
                                        <p:tav tm="100000">
                                          <p:val>
                                            <p:strVal val="#ppt_y"/>
                                          </p:val>
                                        </p:tav>
                                      </p:tavLst>
                                    </p:anim>
                                    <p:animEffect transition="in" filter="wipe(down)">
                                      <p:cBhvr>
                                        <p:cTn id="36"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9" grpId="0"/>
      <p:bldP spid="10" grpId="0" animBg="1"/>
      <p:bldP spid="11"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26556" y="2007272"/>
            <a:ext cx="10024568"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Some facts in calculus are useful to determine the PDF g(y) when the CDF G(y) has no closed form. Using the chain rule in combination with the fundamental theorem of calculus we may find derivatives of integrals for which one or the other limit of integration is a function of the variable of differentiation.</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4" name="矩形 3"/>
          <p:cNvSpPr/>
          <p:nvPr/>
        </p:nvSpPr>
        <p:spPr>
          <a:xfrm>
            <a:off x="1326556" y="1506230"/>
            <a:ext cx="1968662"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Remark 2.7.1</a:t>
            </a:r>
          </a:p>
        </p:txBody>
      </p:sp>
      <p:pic>
        <p:nvPicPr>
          <p:cNvPr id="3" name="图片 2"/>
          <p:cNvPicPr>
            <a:picLocks noChangeAspect="1"/>
          </p:cNvPicPr>
          <p:nvPr/>
        </p:nvPicPr>
        <p:blipFill rotWithShape="1">
          <a:blip r:embed="rId3" cstate="print"/>
          <a:srcRect l="13306" r="13372" b="54059"/>
          <a:stretch/>
        </p:blipFill>
        <p:spPr>
          <a:xfrm>
            <a:off x="4039778" y="4322132"/>
            <a:ext cx="4010297" cy="865885"/>
          </a:xfrm>
          <a:prstGeom prst="rect">
            <a:avLst/>
          </a:prstGeom>
        </p:spPr>
      </p:pic>
      <p:pic>
        <p:nvPicPr>
          <p:cNvPr id="5" name="图片 4"/>
          <p:cNvPicPr>
            <a:picLocks noChangeAspect="1"/>
          </p:cNvPicPr>
          <p:nvPr/>
        </p:nvPicPr>
        <p:blipFill rotWithShape="1">
          <a:blip r:embed="rId4" cstate="print"/>
          <a:srcRect l="-3150" t="54506" r="-3150" b="-1660"/>
          <a:stretch/>
        </p:blipFill>
        <p:spPr>
          <a:xfrm>
            <a:off x="3138441" y="5188017"/>
            <a:ext cx="5812970" cy="888274"/>
          </a:xfrm>
          <a:prstGeom prst="rect">
            <a:avLst/>
          </a:prstGeom>
        </p:spPr>
      </p:pic>
    </p:spTree>
    <p:extLst>
      <p:ext uri="{BB962C8B-B14F-4D97-AF65-F5344CB8AC3E}">
        <p14:creationId xmlns:p14="http://schemas.microsoft.com/office/powerpoint/2010/main" val="42314669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26556" y="2007272"/>
            <a:ext cx="10024568"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Let X be a random variable for which the PDF is f(x) and for which P(a &lt; X &lt; b) = 1. Let Y = r(X), and suppose that r(x) is </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differentiable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and </a:t>
            </a:r>
            <a:r>
              <a:rPr lang="en-US" altLang="zh-CN" sz="2800" dirty="0">
                <a:solidFill>
                  <a:srgbClr val="4F91A0"/>
                </a:solidFill>
                <a:latin typeface="Cambria Math" panose="02040503050406030204" pitchFamily="18" charset="0"/>
                <a:ea typeface="Cambria Math" panose="02040503050406030204" pitchFamily="18" charset="0"/>
                <a:cs typeface="+mn-ea"/>
                <a:sym typeface="微软雅黑" pitchFamily="34" charset="-122"/>
              </a:rPr>
              <a:t>one-to-one</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(strictly monotonic) for a &lt; x &lt; b. Let (α,β) be the image of the interval (</a:t>
            </a:r>
            <a:r>
              <a:rPr lang="en-US" altLang="zh-CN" sz="2800" dirty="0" err="1">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a,b</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 under the function r. Let s(y) be the </a:t>
            </a:r>
            <a:r>
              <a:rPr lang="en-US" altLang="zh-CN" sz="2800" dirty="0">
                <a:solidFill>
                  <a:srgbClr val="FF0000"/>
                </a:solidFill>
                <a:latin typeface="Cambria Math" panose="02040503050406030204" pitchFamily="18" charset="0"/>
                <a:ea typeface="Cambria Math" panose="02040503050406030204" pitchFamily="18" charset="0"/>
                <a:cs typeface="+mn-ea"/>
                <a:sym typeface="微软雅黑" pitchFamily="34" charset="-122"/>
              </a:rPr>
              <a:t>inverse function </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of r(x), then the PDF g(y) of Y is</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4" name="矩形 3"/>
          <p:cNvSpPr/>
          <p:nvPr/>
        </p:nvSpPr>
        <p:spPr>
          <a:xfrm>
            <a:off x="1233261" y="1506230"/>
            <a:ext cx="2155252"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Theorem 2.7.1</a:t>
            </a:r>
          </a:p>
        </p:txBody>
      </p:sp>
      <p:pic>
        <p:nvPicPr>
          <p:cNvPr id="5" name="图片 4"/>
          <p:cNvPicPr>
            <a:picLocks noChangeAspect="1"/>
          </p:cNvPicPr>
          <p:nvPr/>
        </p:nvPicPr>
        <p:blipFill>
          <a:blip r:embed="rId3" cstate="print"/>
          <a:stretch>
            <a:fillRect/>
          </a:stretch>
        </p:blipFill>
        <p:spPr>
          <a:xfrm>
            <a:off x="3539473" y="4567533"/>
            <a:ext cx="5598733" cy="1003546"/>
          </a:xfrm>
          <a:prstGeom prst="rect">
            <a:avLst/>
          </a:prstGeom>
        </p:spPr>
      </p:pic>
    </p:spTree>
    <p:extLst>
      <p:ext uri="{BB962C8B-B14F-4D97-AF65-F5344CB8AC3E}">
        <p14:creationId xmlns:p14="http://schemas.microsoft.com/office/powerpoint/2010/main" val="10220113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8" name="矩形 7"/>
          <p:cNvSpPr/>
          <p:nvPr/>
        </p:nvSpPr>
        <p:spPr>
          <a:xfrm>
            <a:off x="1225087" y="1372869"/>
            <a:ext cx="928185" cy="523212"/>
          </a:xfrm>
          <a:prstGeom prst="rect">
            <a:avLst/>
          </a:prstGeom>
        </p:spPr>
        <p:txBody>
          <a:bodyPr wrap="none" lIns="91431" tIns="45716" rIns="91431" bIns="45716">
            <a:spAutoFit/>
          </a:bodyPr>
          <a:lstStyle/>
          <a:p>
            <a:pPr algn="ctr"/>
            <a:r>
              <a:rPr lang="en-US" altLang="zh-CN" sz="2800" b="1" i="1" dirty="0">
                <a:solidFill>
                  <a:srgbClr val="C00000"/>
                </a:solidFill>
                <a:latin typeface="Adobe 楷体 Std R" panose="02020400000000000000" pitchFamily="18" charset="-122"/>
                <a:ea typeface="Adobe 楷体 Std R" panose="02020400000000000000" pitchFamily="18" charset="-122"/>
                <a:cs typeface="+mn-ea"/>
              </a:rPr>
              <a:t>Proof</a:t>
            </a:r>
          </a:p>
        </p:txBody>
      </p:sp>
      <p:sp>
        <p:nvSpPr>
          <p:cNvPr id="10" name="矩形 47"/>
          <p:cNvSpPr>
            <a:spLocks noChangeArrowheads="1"/>
          </p:cNvSpPr>
          <p:nvPr/>
        </p:nvSpPr>
        <p:spPr bwMode="auto">
          <a:xfrm>
            <a:off x="1225087" y="1968166"/>
            <a:ext cx="9408079"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Since r(x) is differentiable and one-to-one for a &lt; x &lt; b, we have r’(x) &gt; 0 or r’(x) &lt; 0. If r’(x) &gt; 0, r(x) is increasing and its inverse function s(y) is also increasing.</a:t>
            </a:r>
          </a:p>
        </p:txBody>
      </p:sp>
      <p:sp>
        <p:nvSpPr>
          <p:cNvPr id="12" name="矩形 47"/>
          <p:cNvSpPr>
            <a:spLocks noChangeArrowheads="1"/>
          </p:cNvSpPr>
          <p:nvPr/>
        </p:nvSpPr>
        <p:spPr bwMode="auto">
          <a:xfrm>
            <a:off x="1225087" y="3399517"/>
            <a:ext cx="9956719"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y ≤ α, G(y) = P(Y ≤ y) = P(∅) = 0; If y ≥ β, G(y) = P(Y ≤ y) = P(Ω) = 1; </a:t>
            </a:r>
          </a:p>
          <a:p>
            <a:pPr>
              <a:spcBef>
                <a:spcPct val="0"/>
              </a:spcBef>
              <a:buNone/>
            </a:pPr>
            <a:r>
              <a:rPr lang="es-E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If α &lt; y &lt; β,</a:t>
            </a:r>
            <a:endPar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3" name="图片 2"/>
          <p:cNvPicPr>
            <a:picLocks noChangeAspect="1"/>
          </p:cNvPicPr>
          <p:nvPr/>
        </p:nvPicPr>
        <p:blipFill rotWithShape="1">
          <a:blip r:embed="rId3" cstate="print"/>
          <a:srcRect l="33125" r="33170" b="22286"/>
          <a:stretch/>
        </p:blipFill>
        <p:spPr>
          <a:xfrm>
            <a:off x="3060166" y="3841137"/>
            <a:ext cx="3405949" cy="2269444"/>
          </a:xfrm>
          <a:prstGeom prst="rect">
            <a:avLst/>
          </a:prstGeom>
        </p:spPr>
      </p:pic>
    </p:spTree>
    <p:extLst>
      <p:ext uri="{BB962C8B-B14F-4D97-AF65-F5344CB8AC3E}">
        <p14:creationId xmlns:p14="http://schemas.microsoft.com/office/powerpoint/2010/main" val="41859515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p:tgtEl>
                                          <p:spTgt spid="8"/>
                                        </p:tgtEl>
                                        <p:attrNameLst>
                                          <p:attrName>ppt_y</p:attrName>
                                        </p:attrNameLst>
                                      </p:cBhvr>
                                      <p:tavLst>
                                        <p:tav tm="0">
                                          <p:val>
                                            <p:strVal val="#ppt_y-#ppt_h*1.125000"/>
                                          </p:val>
                                        </p:tav>
                                        <p:tav tm="100000">
                                          <p:val>
                                            <p:strVal val="#ppt_y"/>
                                          </p:val>
                                        </p:tav>
                                      </p:tavLst>
                                    </p:anim>
                                    <p:animEffect transition="in" filter="wipe(down)">
                                      <p:cBhvr>
                                        <p:cTn id="8" dur="400"/>
                                        <p:tgtEl>
                                          <p:spTgt spid="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400"/>
                                        <p:tgtEl>
                                          <p:spTgt spid="10"/>
                                        </p:tgtEl>
                                        <p:attrNameLst>
                                          <p:attrName>ppt_y</p:attrName>
                                        </p:attrNameLst>
                                      </p:cBhvr>
                                      <p:tavLst>
                                        <p:tav tm="0">
                                          <p:val>
                                            <p:strVal val="#ppt_y-#ppt_h*1.125000"/>
                                          </p:val>
                                        </p:tav>
                                        <p:tav tm="100000">
                                          <p:val>
                                            <p:strVal val="#ppt_y"/>
                                          </p:val>
                                        </p:tav>
                                      </p:tavLst>
                                    </p:anim>
                                    <p:animEffect transition="in" filter="wipe(down)">
                                      <p:cBhvr>
                                        <p:cTn id="12" dur="4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400"/>
                                        <p:tgtEl>
                                          <p:spTgt spid="12"/>
                                        </p:tgtEl>
                                        <p:attrNameLst>
                                          <p:attrName>ppt_y</p:attrName>
                                        </p:attrNameLst>
                                      </p:cBhvr>
                                      <p:tavLst>
                                        <p:tav tm="0">
                                          <p:val>
                                            <p:strVal val="#ppt_y-#ppt_h*1.125000"/>
                                          </p:val>
                                        </p:tav>
                                        <p:tav tm="100000">
                                          <p:val>
                                            <p:strVal val="#ppt_y"/>
                                          </p:val>
                                        </p:tav>
                                      </p:tavLst>
                                    </p:anim>
                                    <p:animEffect transition="in" filter="wipe(down)">
                                      <p:cBhvr>
                                        <p:cTn id="18" dur="4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14" name="矩形 47"/>
          <p:cNvSpPr>
            <a:spLocks noChangeArrowheads="1"/>
          </p:cNvSpPr>
          <p:nvPr/>
        </p:nvSpPr>
        <p:spPr bwMode="auto">
          <a:xfrm>
            <a:off x="1200728" y="1753734"/>
            <a:ext cx="1002456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Take the derivative with respect to y,</a:t>
            </a:r>
            <a:endPar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mc:AlternateContent xmlns:mc="http://schemas.openxmlformats.org/markup-compatibility/2006" xmlns:a14="http://schemas.microsoft.com/office/drawing/2010/main">
        <mc:Choice Requires="a14">
          <p:sp>
            <p:nvSpPr>
              <p:cNvPr id="4" name="矩形 3"/>
              <p:cNvSpPr/>
              <p:nvPr/>
            </p:nvSpPr>
            <p:spPr>
              <a:xfrm>
                <a:off x="4157320" y="2218127"/>
                <a:ext cx="3715440" cy="11179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𝑔</m:t>
                      </m:r>
                      <m:d>
                        <m:dPr>
                          <m:ctrlPr>
                            <a:rPr lang="en-US" altLang="zh-CN"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𝑦</m:t>
                          </m:r>
                        </m:e>
                      </m:d>
                      <m:r>
                        <a:rPr lang="en-US" altLang="zh-CN"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d>
                        <m:dPr>
                          <m:begChr m:val="{"/>
                          <m:endChr m:val=""/>
                          <m:ctrlPr>
                            <a:rPr lang="en-US" altLang="zh-CN"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eqArr>
                            <m:eqArrPr>
                              <m:ctrlPr>
                                <a:rPr lang="en-US" altLang="zh-CN"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eqArrPr>
                            <m:e>
                              <m:r>
                                <a:rPr lang="en-US" altLang="zh-CN"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𝑓</m:t>
                              </m:r>
                              <m:r>
                                <a:rPr lang="en-US" altLang="zh-CN"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𝑠</m:t>
                              </m:r>
                              <m:d>
                                <m:dPr>
                                  <m:ctrlPr>
                                    <a:rPr lang="en-US" altLang="zh-CN"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𝑦</m:t>
                                  </m:r>
                                </m:e>
                              </m:d>
                              <m:r>
                                <a:rPr lang="en-US" altLang="zh-CN"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f>
                                <m:fPr>
                                  <m:ctrlPr>
                                    <a:rPr lang="en-US" altLang="zh-CN"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fPr>
                                <m:num>
                                  <m:r>
                                    <a:rPr lang="en-US" altLang="zh-CN"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𝑑𝑠</m:t>
                                  </m:r>
                                  <m:d>
                                    <m:dPr>
                                      <m:ctrlPr>
                                        <a:rPr lang="en-US" altLang="zh-CN"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ctrlPr>
                                    </m:dPr>
                                    <m:e>
                                      <m:r>
                                        <a:rPr lang="en-US" altLang="zh-CN"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𝑦</m:t>
                                      </m:r>
                                    </m:e>
                                  </m:d>
                                </m:num>
                                <m:den>
                                  <m:r>
                                    <a:rPr lang="en-US" altLang="zh-CN"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𝑑𝑦</m:t>
                                  </m:r>
                                </m:den>
                              </m:f>
                              <m:r>
                                <a:rPr lang="en-US" altLang="zh-CN"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m:t>
                              </m:r>
                              <m:r>
                                <a:rPr lang="en-US" altLang="zh-CN"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r>
                                <a:rPr lang="zh-CN" altLang="en-US"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𝛼</m:t>
                              </m:r>
                              <m:r>
                                <a:rPr lang="en-US" altLang="zh-CN"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&lt;</m:t>
                              </m:r>
                              <m:r>
                                <a:rPr lang="en-US" altLang="zh-CN"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𝑦</m:t>
                              </m:r>
                              <m:r>
                                <a:rPr lang="en-US" altLang="zh-CN"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&lt;</m:t>
                              </m:r>
                              <m:r>
                                <a:rPr lang="zh-CN" altLang="en-US" b="0" i="1" smtClean="0">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𝛽</m:t>
                              </m:r>
                            </m:e>
                            <m:e>
                              <m:r>
                                <a:rPr lang="en-US" altLang="zh-CN"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&amp;       0       ,    </m:t>
                              </m:r>
                              <m:r>
                                <a:rPr lang="en-US" altLang="zh-CN"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𝑜𝑡h𝑒𝑟𝑤𝑖𝑠𝑒</m:t>
                              </m:r>
                              <m:r>
                                <a:rPr lang="en-US" altLang="zh-CN" i="1">
                                  <a:solidFill>
                                    <a:prstClr val="black">
                                      <a:lumMod val="65000"/>
                                      <a:lumOff val="35000"/>
                                    </a:prstClr>
                                  </a:solidFill>
                                  <a:latin typeface="Cambria Math" panose="02040503050406030204" pitchFamily="18" charset="0"/>
                                  <a:ea typeface="Cambria Math" panose="02040503050406030204" pitchFamily="18" charset="0"/>
                                  <a:cs typeface="+mn-ea"/>
                                  <a:sym typeface="微软雅黑" pitchFamily="34" charset="-122"/>
                                </a:rPr>
                                <m:t> </m:t>
                              </m:r>
                            </m:e>
                          </m:eqArr>
                        </m:e>
                      </m:d>
                    </m:oMath>
                  </m:oMathPara>
                </a14:m>
                <a:endParaRPr lang="zh-CN" altLang="en-US" dirty="0"/>
              </a:p>
            </p:txBody>
          </p:sp>
        </mc:Choice>
        <mc:Fallback xmlns="">
          <p:sp>
            <p:nvSpPr>
              <p:cNvPr id="4" name="矩形 3"/>
              <p:cNvSpPr>
                <a:spLocks noRot="1" noChangeAspect="1" noMove="1" noResize="1" noEditPoints="1" noAdjustHandles="1" noChangeArrowheads="1" noChangeShapeType="1" noTextEdit="1"/>
              </p:cNvSpPr>
              <p:nvPr/>
            </p:nvSpPr>
            <p:spPr>
              <a:xfrm>
                <a:off x="4157320" y="2218127"/>
                <a:ext cx="3715440" cy="1117998"/>
              </a:xfrm>
              <a:prstGeom prst="rect">
                <a:avLst/>
              </a:prstGeom>
              <a:blipFill>
                <a:blip r:embed="rId3" cstate="print"/>
                <a:stretch>
                  <a:fillRect/>
                </a:stretch>
              </a:blipFill>
            </p:spPr>
            <p:txBody>
              <a:bodyPr/>
              <a:lstStyle/>
              <a:p>
                <a:r>
                  <a:rPr lang="zh-CN" altLang="en-US">
                    <a:noFill/>
                  </a:rPr>
                  <a:t> </a:t>
                </a:r>
              </a:p>
            </p:txBody>
          </p:sp>
        </mc:Fallback>
      </mc:AlternateContent>
      <p:sp>
        <p:nvSpPr>
          <p:cNvPr id="11" name="矩形 47"/>
          <p:cNvSpPr>
            <a:spLocks noChangeArrowheads="1"/>
          </p:cNvSpPr>
          <p:nvPr/>
        </p:nvSpPr>
        <p:spPr bwMode="auto">
          <a:xfrm>
            <a:off x="1200728" y="3336125"/>
            <a:ext cx="1002456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Similarly, if r’(x) &lt; 0, s’(y) &lt; 0, we can obtain that</a:t>
            </a:r>
            <a:endPar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6" name="图片 5"/>
          <p:cNvPicPr>
            <a:picLocks noChangeAspect="1"/>
          </p:cNvPicPr>
          <p:nvPr/>
        </p:nvPicPr>
        <p:blipFill>
          <a:blip r:embed="rId4" cstate="print"/>
          <a:stretch>
            <a:fillRect/>
          </a:stretch>
        </p:blipFill>
        <p:spPr>
          <a:xfrm>
            <a:off x="4266647" y="3946380"/>
            <a:ext cx="4649776" cy="677872"/>
          </a:xfrm>
          <a:prstGeom prst="rect">
            <a:avLst/>
          </a:prstGeom>
        </p:spPr>
      </p:pic>
      <p:sp>
        <p:nvSpPr>
          <p:cNvPr id="15" name="矩形 47"/>
          <p:cNvSpPr>
            <a:spLocks noChangeArrowheads="1"/>
          </p:cNvSpPr>
          <p:nvPr/>
        </p:nvSpPr>
        <p:spPr bwMode="auto">
          <a:xfrm>
            <a:off x="1200728" y="4915780"/>
            <a:ext cx="1002456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4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Therefore, the PDF of Y is</a:t>
            </a:r>
            <a:endParaRPr lang="en-US" altLang="zh-CN" sz="2400" dirty="0">
              <a:solidFill>
                <a:srgbClr val="4F91A0"/>
              </a:solidFill>
              <a:latin typeface="Cambria Math" panose="02040503050406030204" pitchFamily="18" charset="0"/>
              <a:ea typeface="Cambria Math" panose="02040503050406030204" pitchFamily="18" charset="0"/>
              <a:cs typeface="+mn-ea"/>
              <a:sym typeface="微软雅黑" pitchFamily="34" charset="-122"/>
            </a:endParaRPr>
          </a:p>
        </p:txBody>
      </p:sp>
      <p:pic>
        <p:nvPicPr>
          <p:cNvPr id="7" name="图片 6"/>
          <p:cNvPicPr>
            <a:picLocks noChangeAspect="1"/>
          </p:cNvPicPr>
          <p:nvPr/>
        </p:nvPicPr>
        <p:blipFill>
          <a:blip r:embed="rId5" cstate="print"/>
          <a:stretch>
            <a:fillRect/>
          </a:stretch>
        </p:blipFill>
        <p:spPr>
          <a:xfrm>
            <a:off x="4266647" y="5522214"/>
            <a:ext cx="4498530" cy="806340"/>
          </a:xfrm>
          <a:prstGeom prst="rect">
            <a:avLst/>
          </a:prstGeom>
        </p:spPr>
      </p:pic>
    </p:spTree>
    <p:extLst>
      <p:ext uri="{BB962C8B-B14F-4D97-AF65-F5344CB8AC3E}">
        <p14:creationId xmlns:p14="http://schemas.microsoft.com/office/powerpoint/2010/main" val="11403823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p:tgtEl>
                                          <p:spTgt spid="14"/>
                                        </p:tgtEl>
                                        <p:attrNameLst>
                                          <p:attrName>ppt_y</p:attrName>
                                        </p:attrNameLst>
                                      </p:cBhvr>
                                      <p:tavLst>
                                        <p:tav tm="0">
                                          <p:val>
                                            <p:strVal val="#ppt_y-#ppt_h*1.125000"/>
                                          </p:val>
                                        </p:tav>
                                        <p:tav tm="100000">
                                          <p:val>
                                            <p:strVal val="#ppt_y"/>
                                          </p:val>
                                        </p:tav>
                                      </p:tavLst>
                                    </p:anim>
                                    <p:animEffect transition="in" filter="wipe(down)">
                                      <p:cBhvr>
                                        <p:cTn id="8" dur="400"/>
                                        <p:tgtEl>
                                          <p:spTgt spid="14"/>
                                        </p:tgtEl>
                                      </p:cBhvr>
                                    </p:animEffect>
                                  </p:childTnLst>
                                </p:cTn>
                              </p:par>
                              <p:par>
                                <p:cTn id="9" presetID="42"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400"/>
                                        <p:tgtEl>
                                          <p:spTgt spid="11"/>
                                        </p:tgtEl>
                                        <p:attrNameLst>
                                          <p:attrName>ppt_y</p:attrName>
                                        </p:attrNameLst>
                                      </p:cBhvr>
                                      <p:tavLst>
                                        <p:tav tm="0">
                                          <p:val>
                                            <p:strVal val="#ppt_y-#ppt_h*1.125000"/>
                                          </p:val>
                                        </p:tav>
                                        <p:tav tm="100000">
                                          <p:val>
                                            <p:strVal val="#ppt_y"/>
                                          </p:val>
                                        </p:tav>
                                      </p:tavLst>
                                    </p:anim>
                                    <p:animEffect transition="in" filter="wipe(down)">
                                      <p:cBhvr>
                                        <p:cTn id="19" dur="400"/>
                                        <p:tgtEl>
                                          <p:spTgt spid="11"/>
                                        </p:tgtEl>
                                      </p:cBhvr>
                                    </p:animEffect>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1"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400"/>
                                        <p:tgtEl>
                                          <p:spTgt spid="15"/>
                                        </p:tgtEl>
                                        <p:attrNameLst>
                                          <p:attrName>ppt_y</p:attrName>
                                        </p:attrNameLst>
                                      </p:cBhvr>
                                      <p:tavLst>
                                        <p:tav tm="0">
                                          <p:val>
                                            <p:strVal val="#ppt_y-#ppt_h*1.125000"/>
                                          </p:val>
                                        </p:tav>
                                        <p:tav tm="100000">
                                          <p:val>
                                            <p:strVal val="#ppt_y"/>
                                          </p:val>
                                        </p:tav>
                                      </p:tavLst>
                                    </p:anim>
                                    <p:animEffect transition="in" filter="wipe(down)">
                                      <p:cBhvr>
                                        <p:cTn id="30" dur="400"/>
                                        <p:tgtEl>
                                          <p:spTgt spid="15"/>
                                        </p:tgtEl>
                                      </p:cBhvr>
                                    </p:animEffect>
                                  </p:childTnLst>
                                </p:cTn>
                              </p:par>
                              <p:par>
                                <p:cTn id="31" presetID="42"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animBg="1"/>
      <p:bldP spid="11" grpId="0"/>
      <p:bldP spid="15"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7"/>
          <p:cNvSpPr>
            <a:spLocks noChangeArrowheads="1"/>
          </p:cNvSpPr>
          <p:nvPr/>
        </p:nvSpPr>
        <p:spPr bwMode="auto">
          <a:xfrm>
            <a:off x="1366241" y="2629496"/>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Suppose that X has the PDF</a:t>
            </a:r>
          </a:p>
        </p:txBody>
      </p:sp>
      <p:sp>
        <p:nvSpPr>
          <p:cNvPr id="2" name="标题 1"/>
          <p:cNvSpPr>
            <a:spLocks noGrp="1"/>
          </p:cNvSpPr>
          <p:nvPr>
            <p:ph type="title"/>
          </p:nvPr>
        </p:nvSpPr>
        <p:spPr>
          <a:xfrm>
            <a:off x="765041" y="381545"/>
            <a:ext cx="7107719" cy="810454"/>
          </a:xfrm>
        </p:spPr>
        <p:txBody>
          <a:bodyPr/>
          <a:lstStyle/>
          <a:p>
            <a:r>
              <a:rPr lang="en-US" altLang="zh-CN" sz="2400" dirty="0">
                <a:solidFill>
                  <a:schemeClr val="tx2"/>
                </a:solidFill>
                <a:latin typeface="+mj-ea"/>
                <a:cs typeface="+mn-ea"/>
              </a:rPr>
              <a:t>2.7 	Functions of a Random Variable</a:t>
            </a:r>
          </a:p>
        </p:txBody>
      </p:sp>
      <p:sp>
        <p:nvSpPr>
          <p:cNvPr id="4" name="矩形 3"/>
          <p:cNvSpPr/>
          <p:nvPr/>
        </p:nvSpPr>
        <p:spPr>
          <a:xfrm>
            <a:off x="1366241" y="1859523"/>
            <a:ext cx="2072986" cy="523212"/>
          </a:xfrm>
          <a:prstGeom prst="rect">
            <a:avLst/>
          </a:prstGeom>
        </p:spPr>
        <p:txBody>
          <a:bodyPr wrap="none" lIns="91431" tIns="45716" rIns="91431" bIns="45716">
            <a:spAutoFit/>
          </a:bodyPr>
          <a:lstStyle/>
          <a:p>
            <a:pPr algn="ctr"/>
            <a:r>
              <a:rPr lang="en-US" altLang="zh-CN" sz="2800" b="1" dirty="0">
                <a:solidFill>
                  <a:schemeClr val="accent4">
                    <a:lumMod val="50000"/>
                  </a:schemeClr>
                </a:solidFill>
                <a:latin typeface="Adobe 楷体 Std R" panose="02020400000000000000" pitchFamily="18" charset="-122"/>
                <a:ea typeface="Adobe 楷体 Std R" panose="02020400000000000000" pitchFamily="18" charset="-122"/>
                <a:cs typeface="+mn-ea"/>
              </a:rPr>
              <a:t>Example 2.7.6</a:t>
            </a:r>
          </a:p>
        </p:txBody>
      </p:sp>
      <p:sp>
        <p:nvSpPr>
          <p:cNvPr id="7" name="矩形 47"/>
          <p:cNvSpPr>
            <a:spLocks noChangeArrowheads="1"/>
          </p:cNvSpPr>
          <p:nvPr/>
        </p:nvSpPr>
        <p:spPr bwMode="auto">
          <a:xfrm>
            <a:off x="1366241" y="4685752"/>
            <a:ext cx="1059136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Determine the PDF of the random variable Y = X</a:t>
            </a:r>
            <a:r>
              <a:rPr lang="en-US" altLang="zh-CN" sz="2800" baseline="300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2</a:t>
            </a:r>
            <a:r>
              <a:rPr lang="en-US" altLang="zh-CN" sz="2800" dirty="0">
                <a:solidFill>
                  <a:schemeClr val="tx1">
                    <a:lumMod val="65000"/>
                    <a:lumOff val="35000"/>
                  </a:schemeClr>
                </a:solidFill>
                <a:latin typeface="Cambria Math" panose="02040503050406030204" pitchFamily="18" charset="0"/>
                <a:ea typeface="Cambria Math" panose="02040503050406030204" pitchFamily="18" charset="0"/>
                <a:cs typeface="+mn-ea"/>
                <a:sym typeface="微软雅黑" pitchFamily="34" charset="-122"/>
              </a:rPr>
              <a:t>.</a:t>
            </a:r>
          </a:p>
        </p:txBody>
      </p:sp>
      <p:pic>
        <p:nvPicPr>
          <p:cNvPr id="3" name="图片 2"/>
          <p:cNvPicPr>
            <a:picLocks noChangeAspect="1"/>
          </p:cNvPicPr>
          <p:nvPr/>
        </p:nvPicPr>
        <p:blipFill>
          <a:blip r:embed="rId3" cstate="print"/>
          <a:stretch>
            <a:fillRect/>
          </a:stretch>
        </p:blipFill>
        <p:spPr>
          <a:xfrm>
            <a:off x="3939679" y="3489308"/>
            <a:ext cx="4172356" cy="859843"/>
          </a:xfrm>
          <a:prstGeom prst="rect">
            <a:avLst/>
          </a:prstGeom>
        </p:spPr>
      </p:pic>
    </p:spTree>
    <p:extLst>
      <p:ext uri="{BB962C8B-B14F-4D97-AF65-F5344CB8AC3E}">
        <p14:creationId xmlns:p14="http://schemas.microsoft.com/office/powerpoint/2010/main" val="15328670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p:tgtEl>
                                          <p:spTgt spid="4"/>
                                        </p:tgtEl>
                                        <p:attrNameLst>
                                          <p:attrName>ppt_y</p:attrName>
                                        </p:attrNameLst>
                                      </p:cBhvr>
                                      <p:tavLst>
                                        <p:tav tm="0">
                                          <p:val>
                                            <p:strVal val="#ppt_y-#ppt_h*1.125000"/>
                                          </p:val>
                                        </p:tav>
                                        <p:tav tm="100000">
                                          <p:val>
                                            <p:strVal val="#ppt_y"/>
                                          </p:val>
                                        </p:tav>
                                      </p:tavLst>
                                    </p:anim>
                                    <p:animEffect transition="in" filter="wipe(down)">
                                      <p:cBhvr>
                                        <p:cTn id="8" dur="4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400"/>
                                        <p:tgtEl>
                                          <p:spTgt spid="27"/>
                                        </p:tgtEl>
                                        <p:attrNameLst>
                                          <p:attrName>ppt_y</p:attrName>
                                        </p:attrNameLst>
                                      </p:cBhvr>
                                      <p:tavLst>
                                        <p:tav tm="0">
                                          <p:val>
                                            <p:strVal val="#ppt_y-#ppt_h*1.125000"/>
                                          </p:val>
                                        </p:tav>
                                        <p:tav tm="100000">
                                          <p:val>
                                            <p:strVal val="#ppt_y"/>
                                          </p:val>
                                        </p:tav>
                                      </p:tavLst>
                                    </p:anim>
                                    <p:animEffect transition="in" filter="wipe(down)">
                                      <p:cBhvr>
                                        <p:cTn id="12" dur="4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400"/>
                                        <p:tgtEl>
                                          <p:spTgt spid="7"/>
                                        </p:tgtEl>
                                        <p:attrNameLst>
                                          <p:attrName>ppt_y</p:attrName>
                                        </p:attrNameLst>
                                      </p:cBhvr>
                                      <p:tavLst>
                                        <p:tav tm="0">
                                          <p:val>
                                            <p:strVal val="#ppt_y-#ppt_h*1.125000"/>
                                          </p:val>
                                        </p:tav>
                                        <p:tav tm="100000">
                                          <p:val>
                                            <p:strVal val="#ppt_y"/>
                                          </p:val>
                                        </p:tav>
                                      </p:tavLst>
                                    </p:anim>
                                    <p:animEffect transition="in" filter="wipe(down)">
                                      <p:cBhvr>
                                        <p:cTn id="23"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AA7F6C9-F4F0-49C3-9A24-550B524A4BAF"/>
  <p:tag name="ISPRING_SCORM_RATE_SLIDES" val="1"/>
  <p:tag name="ISPRINGONLINEFOLDERID" val="0"/>
  <p:tag name="ISPRINGONLINEFOLDERPATH" val="Content List"/>
  <p:tag name="ISPRINGCLOUDFOLDERID" val="0"/>
  <p:tag name="ISPRINGCLOUDFOLDERPATH" val="Repository"/>
  <p:tag name="ISPRING_PLAYERS_CUSTOMIZATION" val="UEsDBBQAAgAIADwBF0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8ARdJGXprHCkDAACGDAAAJwAAAHVuaXZlcnNhbC9mbGFzaF9wdWJsaXNoaW5nX3NldHRpbmdzLnhtbNVX227aMBi+5yksT70s6YGuHUqopgJatRZQYVt7VZnYEKuOncU2lF7tafZge5L9joGC2nXpAWkTQsT/4fvPf0x4fJsKNGG55kpGeLe6gxGTsaJcjiP8ZdDePsJIGyIpEUqyCEuF0XGjEmZ2KLhO+swYENUIYKSuZybCiTFZPQim02mV6yx3XCWsAXxdjVUaZDnTTBqWB5kgM/gxs4xpPEcoAQDfVMm5WqNSQSj0SOeKWsEQp+C55C4oItqC6AQHXmxI4ptxrqykJ0qoHOXjYYTf7bfdZyHjoZo8ZdLlRDeA6MimTijlzgsi+vyOoYTxcQLuHtYwmnJqkgjv1RwKSAcPUQpsHzpxKCcKciDNHD5lhlBiiD96e4bdGr0geBKdSZLyeAAc5OKPcHNw/emq17o4O+18vh50u2eD0553otAJ1nHCYN1QCA4pm8dsaSckxpA4Ab9BZ0SEZmGwSlqIjZRcc86d0VAJyH2hBW2UDhntkJStVKN/w2UbJHcxGkEgYhbhjzknAiNuiODxUlnboTbcFFVvr0oiwIL2ZOi8j+/N++zECck1W3VrwdEu53Hjm7KCopmySPAbhoxCEL9N4SlhaLU4aJSrtKBC+xikBQeLE86mjB4XOZ0D/snQFZhILWhCr2aCGW/hu+V3aMhGKgdcRibQ2UDn2uNXnwWcEa3vQcnCx63+2WmzdX3aabYut1yAhE6IjJ8JDgVnaWY2gk9mSCqz0IN0xMRqVhSFclrwysRWfXkZNE+t8GV+62KsQG+wJJux8pzC/NWD0mYTMikG0Q1XAQ0jyKEkHhMYMawLLi0rCxgTiZQUM0RiWGvajfWEK6uB4gfYQ+uXe+j1EZfFaQyrDSzmlOWlIHd29/ZrB+8Pjz7Uq8GvHz+3n1SaL/yeIM6c3/gnT6785dp/uA3DwG3px5e2ye2/ubN7F62vZfLaaV0OSpW01S8F1y0j1f1cRurCv2R6Ky+YUi7AUhr7IYO1JHjKDaNv2WIvaJNXvdt9j22mTTYY82tG478J2Z+W18S1e2EYPHpxdZyUS55CItxKXN52Gwe1HbhpPsqqVABt/b9Do/IbUEsDBBQAAgAIADwBF0my/r9XsAIAAFUKAAAhAAAAdW5pdmVyc2FsL2ZsYXNoX3NraW5fc2V0dGluZ3MueG1slVZtT9swEP6+X1F13wnTXtgkUwlKkZDYQAPx3UmuiVXHjuxLWf/9bMcmdtvQUAupfu55zufz3RWiN0wsPs1mpJBcqidAZKLSFgnYjJWX87xDlOKskAJB4JmQqqF8vvh86z4kc8xTKrkFNVWzpgUMx1y4zxSJP+P7hV1jgkI2LRW7e1nJs5wWm0rJTpQnQ6t3LSjOxMYwz39dLFejB3Cm8Q6hSWJa/bRrmqRVoDXYkH6s7Dqp4jQHHk46d5+JmuGo92+/J9syzdDJrr7YNSZraQVpkr/e2jXOF8b7hwUI//DkFVpOd6A+5Fy2XfuRGmmVrGxCU837j/im4ZKWpv2M4ObcrpMCeyF70MlX8On5dmNXRPJf474ntl2V5I82r3sDwT56zmGBqgOShV1v07V8fejQ9Acs1pRrQ4ihgfRogn6knQ5uUmzg/YVXJsrYl0cGyovkXQPLPuDIXYoP/OXy2s2K2OkbFkWoYOvBKMQBHJh/TF4PmBE4MJ84K+FB8N1hBPumXhQe+Zr653w//8YKgppt6a1hF6z2pHvbujoK1QOB08gSFtqG88wasO9GMof1IWUHMRFBt6yiyKT4bXn5zl1Gk2zP4GvteGURZMjhWMG5GM2YjtPl9mk9emtakP3PwnC5fj9DM8Uv5xSRFnVjfpb0fOZ1pk1MYubZcYWdk4YO6k6sZaRxZ4+JGqo2oJ6l5FOPERJBT3Uv++Yao5MsygHJjmeZeCfH0i+6Jge1Mq/GQIcsp2BPrFlVc/OHLwxeodxTjFh7KdbGn6DsrS4jwBcBUFXUoWr7TW9pOo6MwxZC80eAu/LY3Yg2VTpWcFd4D2uMS84jk2rSz4qhVtIZEuFH+C8mrMTxnmVC2SPNtbtZ0vlhDA+xJIM5jDNbfPEkc3tfS4ljYz/MoAHtv5P/AVBLAwQUAAIACAA8ARdJy/6H//4CAACXCwAAJgAAAHVuaXZlcnNhbC9odG1sX3B1Ymxpc2hpbmdfc2V0dGluZ3MueG1szZbdbtowFIDveQrLUy9L+re1QwnVVKiK2hVU2NZeVSY2xKpjZ7YDTa/2NHuwPcmOY6CgdiytyjQhBD72+c6ffezw+D4VaMK04UpGeLe+gxGTsaJcjiP8ZXC6fYSRsURSIpRkEZYKo+NmLczyoeAm6TNrYalBgJGmkdkIJ9ZmjSCYTqd1bjLtZpXILfBNPVZpkGlmmLRMB5kgBfzYImMGzwgVAPBNlZypNWs1hEJP+qxoLhjiFDyX3AVFxJlNBQ78qiGJ78Za5ZKeKKE00uNhhN/tn7rPfI0ntXjKpEuJaYLQiW2DUMqdE0T0+QNDCePjBLw9PMBoyqlNIrx34CiwOnhKKdk+cuIoJwpSIO0MnzJLKLHED709y+6tmQu8iBaSpDwewAxy4Ue4Nbg9u+m1ry46l+e3g273YtDpeSdKnWCVEwarhkJwSOU6Zgs7IbGWxAn4DTojIgwLg2XRfNlIyRXn3BgNlYDUl1oYjcBTUUT4k+ZEYMQtETxezFqix8yecgExON3d+kha/Aj08cYJ0YYtG5rPGJfFuPlN5YKiQuVI8DuGrEIQUZ7Cv4Sh5XSjkVZpKRXEWGQEpwxNOJsyelxmaQb8k6EbMJHmoAmbLxPMegvfc/6AhmykNHAZmcBWBTk3nl9/ETgjxjxCydzHrf5Fp9W+7Vy22tdbLkBCJ0TGL4RDCVma2Y3wSYGksnM9SEdMcsPKolBOy7kqsdVfXwbD01z4Mr91MZbQGyzJZqy8pDB/9aCy2YRMyoPoDleJhiPIoSSeCRMxHHcuc1YVGBOJlBQFIjE0KuOO9YSr3IDEH2CPNq/30OsjLsvRGG4OsKgp05WQO7t7+wfvPxwefWzUg18/fm6vVZq18J4gzpzv4Sdrm/iikT/thmHgeufzbdjq/F914d5V+2uVTF22rweVitTuV8J1q6zqnldZdeWvjd7SlVHJBWgzY39soNEInnLL6FtumlcUfv3967fFGxV+g1Gs3b7/bxB+tHhurbyvwuDZB2AN5KuP6WbtN1BLAwQUAAIACAA8ARdJPJ8jZ5ABAAAfBgAAHwAAAHVuaXZlcnNhbC9odG1sX3NraW5fc2V0dGluZ3MuanONlE1vwjAMhu/8iiq7TohpH2y7TQOkSRwmjdu0QyimVKRJlKQdHeK/rwkDktQdxBfy8uR17Cre9pJmkZQkz8nW/Xb793DvNLCaUSVchzrr0AurE83yBczyAljOgURIdTh6lHcnAjMm3JnO6w9rqz0/Iuw/S8q0j0vEQiGaxg5XCPiNaBvs8M9R7Hl17WvyGj0vjRG8nwpugJs+F6qgjiFXE7f8EiNYVKDOoEuaQmA6dKuLPDneD234XCoKSXk9FZnoz2m6zpQo+aIr/6qWoJpPvt4Dg6fh6ziwY7k2bwaKOPH40UY3KRVoDX95H8Y2UJjROTDPd+DWP2hg3C4ooqtc5+ZAv9zY8GlJM2h16XZiI8R443UpZ2Bjuq4nGa1BXWIlZCkv+IBSicx2pIW2e35EmaCLnGd7bjSwgXL2sta2q3unQu9GNkjwhET0hFbY8yu6ZkcMagQ0wVg65NVR3ilmxzCRIzkEomHTqsLniInniN1/JoQaQ9NV0YyHZjg2baBqDWomBGtu/3XunnGu3u4XUEsDBBQAAgAIADwBF0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DwBF0mw7V1XbgAAAHYAAAAcAAAAdW5pdmVyc2FsL2xvY2FsX3NldHRpbmdzLnhtbA3MPQ7CMAxA4b2nsLyXn42haTc2EBLlAFZjUCTHRomF4PZ4e8OnNy3fKvDh1otpwuPugMC6WS76SvhYz+MJoTtpJjHlhGoIyzxMYhvJnd0DdngL/bitXCOcr1RD3hp3ViePM4xwieezcMb9PPwB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wBF0kXqeFBbwEAAPsCAAApAAAAdW5pdmVyc2FsL3NraW5fY3VzdG9taXphdGlvbl9zZXR0aW5ncy54bWyNUttq3DAQfc9XiPzAShrdDO6Cbi5+SUKykGd3rRbTRC6WQkvRx1dOsmy22dBqnmbOmTPM6LTp+xTtU8rz4/R7yNMc70LOU/yWthcItfv5YV5ulpBCTptj5X6K4/yzj1/ntVarKQ9xHJbRrmjaYtQ9P6SkVk7VjBlGkWSeeoWc57ZiDbgGbMUcJbbd/CXxoruEfYj5vGq7OUHfN/QxhSX3cQy/tnDKfgudbvB5Gcap8tJWsDXKYWpxbA3ECJfcF6oBQCDLHXG4SNlITZDHjGMoRlGggAjnpBGFSMqhZl0jqgrzjUBMMkZdoZ7WbqS1cdQWCQ0huk7zqrGl64zEGBFCgLnCBXQGo8qGqqFBrQcEBwZE0UYTBaiznelY8c4Ly5GiXmBcmDGA8fG4x+3enutY/e91Duf8h+DZLziLrt7anDFXu39alkrehccfD0MO6MuQQj9+ury59Xf+aqd3/fXV5as3n318YK6GrZt/6O8/UEsDBBQAAgAIAD0BF0l1IT99WA0AAPEhAAAXAAAAdW5pdmVyc2FsL3VuaXZlcnNhbC5wbmftmvtfUum3x6mcaqaLNjNN3rVisjOVfPM7XkqT8VLKadR0LNPULlimDmAqGirSXQuRUTuaV6Zs8pKXMRMUL1QWZJhk4A0EKlQUBEYRCQE9m/p+57zOOf8CP+y9X+t5P89e+1mvtZ71+WHfPBLot+Ery69AINAGmL9vCAhkAgOBVqHWrgZGtlKuTQGPFckhft6gxn7racAwifUK8AKBmonrdKe/AOwvE/3Dk0GgjT2GawUDVRMDrLsB8/UKvRgt47PwYJWeMat39Ta7YmIS5JX/01qTb01gJlufXdnh/a0pvmDzNZOCqznZKvORq+kFY96d/o621yL7vre/44PE+80WHbYfXuoWFCpilaNc9TyxJI5fi8l850WMOsqPGuQnDCfXpTciHlwQ91e8bjhBcXFFCTxmC0k6E+DDTjkfUtYsBdvE2KZt75XxKLzrK4DRobr0l+YO+eOFQZ5xsYZpxzsk2wBb2kRDxgImqO2HOmLkw+RE6k2DFXZQlZ8w3HQS5bASsCI3D/o1or8xgEbLfMNqe9+vgfslM5hhzBts8LDWCIzACIzACIzACIzACIzACIzACIzACIzACIzACIzgf4Ocfx4scCBlJik/4CFI5FhbM0ZEcHWh6WUoOzdVm2R2UFTP4DWsAWZKXRU9qVpi8cEDS3NvD0NsHpNOKIec4Bo5GYJP1zHGWFC3Ag/9PLvMVZjZgv3TtC69U9XWoQKcnOqqxEyWrFko1oqDte2tSP5+Vnwlk2xKI6YHqsOXfWysYdFZmomFFZ5Tkgtp0uRoCjBlIODE4nhhkMtw00maYrHMFYX01P3V8w0FJexG7WcoX+1qGuMv0Jb1CkWJCxTiLPRAHGON3lFUQ/XTB9h0ldazqbrrkOMHz9TX6gE/O0QUS1kq1R/UBb0aOAMCzYTQdp+E21tEY1WDqV2xzkGUGUtOcsbAGl9ra5hjwuU6Br+BheH0nyNwZ2ceQLCzL7aoo8Iu/9HYZDM3pxo+SYp0FIvc4nlh1rWIpdFYEn/D95u30ZOD5WPtyfHv6iYkj4oaNPTH6VGhF2viRGLMaKDasj1HO+JysiGBn0Uo9YSkBedhTSL45KoXINCdQcjbaJxetaAUlaZIPaVF4YXpeZC54gdr/ArkXlHf8RfLj8pCh/rjo4YCY11Z9al/dtiM7E86JdjbwOOKF9xoXHlyYk3Vzh9yOSzmb0e86isfLrY/G7rYfyjGQjkoPW0dHgr3lIiEy0tpVhE32NHbY7uIEdmzSrImvoIh1RzPHy9zWyk77odfAUrcN7iJwRfTW6eHsEN7WlxUkWnSrO+29VoQ2F8vECxbCw8opirp+WBheXpgESuKQI2kP1zEWE8Eb4X73rq1AV7pFG262b7I7zoHh8pABmUQylWeEnF6hbwU9bxAQ8UvBFhfTs01bLqtXNLxA5WVm8BpWK4/cQ4Rf/LdvW6SL3hfdXMPN6BsECURC8fT4hmZ1g1PZtEsfg6YeeoIFOLjY6E0Fbl0aNIO5gA7EXcRsWKe6mN/VQbU1idNCAJF7kFLXpTSsmNqeatbkCXOdWwkVQW97Z8UCM9uLXM5Ib/fH89oe7AOLKyXt1t5nbFYT31zhK7raXuN7Xle36FPEmhH0rrlVPzbLjvi3Q4UCNRY5IwLjqv+9LrWOmjyGOKqTw5Y/GPq8Y44nwrvC1yPzf6SDnuq4t67Nsntkn0/vxbCQoaJv8S/0lWAW0px5Y0hdPV1DlpEvoEQwh7JnD+58AQq8hJTrhGTUFCHxnCKzTm+U8LCWDKrlXf6pDACHJ6Hra7wo3iKW4PAtaAkLulYg41i9npJT5L4v0Q1ssjmUx6uqshcs5BN9yqLbx3fHkM4H1K8fUcfkyPrm7377Hlnn1NoX2rXof4kOxXVY7zZ43z+ODsIimgSLqC8PwVqA2MJf8u0Dnmij3p2aKYTpwkBgs99b+1Oqg6vlPwjl/1rUSrfdks1WWW+/VZu3OYd9JoqV7pKuYWSd8mJrhsj/B5c5Uj5Iidd0CFlhiuqkMnXirG2TPKR5Gi+dvZHVJdqaJIJoXlg6vnz7EYIH7sKlOhcLmbphyBTRUsfGVBBxZK8QyH4pwyC0zAnr5p6jujem+JGMO4TLNySks+rIYnP/if/WMBD5sTjKCpir7Ro9A/bww2iTP7F3FZbldBwVZRG85qyKinwWl6DVJq83Nn3Npz8IrFS4bAJdqlKKiBWLGb/BV3WsJZpSsVy2unumRT1BtCTxcG04BSSqRrNNb/7u2d1pcuShoWTd1Ysfn8qwI6E3mWWe/ZV2EksOkm/1ix7iswAMrR47+SR4PdnupG6My1Wzl0rQwgR4ubuzT/H58qaERz9oEcseuhvrz3k5nLUv3xRD2hnWmSxPT4cc3f5Hx9eZgK5rMzL+IKA00tPOgwT24Lh3RV/sKDLuphKzU5CBPnQ9QKMAIvmxQAVyDRvzRJR2dt67wgsmJz0sJ0W+ectrtIX+GRZ/71oK77L6CHwirzGDOhGHv2OICqVql0NOsV3/NA0yjku/51Y5S4ROxbc3r+HRl+7xpksmyJW7Zq0d7ryc5plvycV4QSE9KwtvIL1NezVSB58acJlN+MWWMWdIve6bPsyMYWvvTDiQp+XP2LzXYEOMIR19AglcEuaKlROH/xsNEfY4oqP3F4IE0OXpcA3rhJNFc5id2zftjvo6WgYJQDI6A5ODbqBcUwa5pdV/h2sCG6x/5B53V67Eif3Y+D/+PTxox+yobr3k/l+tqMewAGvrpHGR1DWJ9LkerdfreDpaaPTcivQJbTUc4ut5PHe7pSUmefEJ8FVH7ywdr2Zkpdt3akLscrgbdsbORNugw8C/SzYpoOIwnBKn6Oz5AJR1ajy2FPQJw2P75rklQa11E4rH3uBb06MpHExKVJ2LShk73gzw5anWxymeWJCYtEv+6uInulOxOMrO9AKxmmeObuDGWgol3qeFapzIMvFw5eg8S/YtPJG8zfQvLUWT09ZmMTPcAdItDcp5fEtunX/ANKl15AulvADdHUNBzdszjunU3dGVq88TNh0Z1IBt6AvdE35hzQRkGW/bi/YrTNUgsf8Gx+Hrfeja6oxy3p10GQtJqFETr60LPk/qRRFy+rS/3oxx5KX+qY4/34uO6YIxz9HstFrcm6zA73+jrq5dK/dlyGi3/xD/N5wajBitx8DnS3zNsMkrQOIQoRvwXUFbllbRtLPxCLMpzmdrT+nnXiCAzbcv3MO3sem44j/2rSQYOXKZWVr65oRa7rwYFFoieV2a85UICVcsOB25T597vxtHzQPDiTqYYJm73C3wpzp79QkOrLpPjkIgXcKhFlKoy7HjaXuOwSuHfalHEjdBNsR5DH7vDfuR6bZIyYkaxb/mmGH69QwoEtPv1cCnbqiPOTF9Cc5oE/Kkesvli6uSbotQS7GDRfLu1eAjtM+qZXJMhSZtEkd7C7mnTkomx/2YNJ++sVdj9bnOKiUcZMTP1jmSv1+cnuIzAAOt9RaRuuYLZobEAXNW1k7Dbcpiq/k7lAp5+ZLL7i3Qg40WvHUnU/P1wx7d+2gyprx/k61kJiGimdnTWod1CiclndzEbNPX5EmGO3UL/BkgW6m3We/fZfF106YAQVStv9+01L+zAOE1vVzu7gRS8KS9bltqXzyHTSznp/MOjCMxGMzE/LHeW8aWDMdQr0c9rR0lf/RpolAdJQrSynIUCCiL76/rp0UJU3dA6klAkj2lIDIeGOoujAGHtI9khUY2YJ0/3xS+z3DgwsVmWJ39XPiW1lo8USm4YDjaS7+hQ6+lIFWFPukKBjwKUPdPJwA1AoKuqvxKGWDocEcxb2erK8eXb+t1xfcXkrd+aSLqmZupapFez/l1+DcPDuIJNXCHMuQVgZnkpLYyjjK062+BbA0agB2TW9SdbqmCxxIaR/79+Lum8uwQezn5b8IYQPYc5FVSH0s4Gxep2RRpLid+TEhuFeU1LViUMgSUGcC/t1GUjFbij+BU3cI+S2i1xPN61eONWXQrO/1r5sRFG6Z3rb0lSlw3swGZK7Gmn2WRGX4sS1ubgWRQz1FC5o9ShER2o2ZaWbI8fYdOkkYjaubDsLFpz3B/KnXK3CoKtCykpvQ1ArEwlr7G4MqoxIN2dNGBSTuQFZWJH5xYx7ys/CL4CSPNajDbQzCj8Cj7MYqMoS8zkXJQ8T6f1fGMkdzmfGRFMqfPFiesRboHvV6LWxhlBWl3OTM+Hh2+mn+uFP3y42jidDFAWJgd9l4MU131urgDbUQtxxTWUopmkauA3Q3KkzvjSDcjRHqx1pv3Iuohusezb/zD8lTWb2HuzFRJbvSOepCDxXnlzKKIF3a/dNcmVA3Of64vNTPHlDRF/+MeoAdwVpTSRmDw8tmsbfAYS9Ms/66+rrHFJo5V305Fh0VIC0yaHpHh/+v9j9wVdJh3pd//1wASOz4//m5gN+eXF2xFrASj4batZN727DaVPdVgP2Ee3RL7YWvYfGZH99ny3INyxOOHojJ7ci/TzekeTtGea7DzDAxInS5ZuMcrXlUZwfffG1RsrqowTAbdjDQt9H71JX/BlBLAwQUAAIACABAARdJKwvAbUoAAABrAAAAGwAAAHVuaXZlcnNhbC91bml2ZXJzYWwucG5nLnhtbLOxr8jNUShLLSrOzM+zVTLUM1Cyt+PlsikoSi3LTC1XqACKGekZQICSQiUqtzwzpSQDKGRgbowQzEjNTM8osVWyMDCFC+oDzQQAUEsBAgAAFAACAAgAPAEXSRUOrShkBAAABxEAAB0AAAAAAAAAAQAAAAAAAAAAAHVuaXZlcnNhbC9jb21tb25fbWVzc2FnZXMubG5nUEsBAgAAFAACAAgAPAEXSRl6axwpAwAAhgwAACcAAAAAAAAAAQAAAAAAnwQAAHVuaXZlcnNhbC9mbGFzaF9wdWJsaXNoaW5nX3NldHRpbmdzLnhtbFBLAQIAABQAAgAIADwBF0my/r9XsAIAAFUKAAAhAAAAAAAAAAEAAAAAAA0IAAB1bml2ZXJzYWwvZmxhc2hfc2tpbl9zZXR0aW5ncy54bWxQSwECAAAUAAIACAA8ARdJy/6H//4CAACXCwAAJgAAAAAAAAABAAAAAAD8CgAAdW5pdmVyc2FsL2h0bWxfcHVibGlzaGluZ19zZXR0aW5ncy54bWxQSwECAAAUAAIACAA8ARdJPJ8jZ5ABAAAfBgAAHwAAAAAAAAABAAAAAAA+DgAAdW5pdmVyc2FsL2h0bWxfc2tpbl9zZXR0aW5ncy5qc1BLAQIAABQAAgAIADwBF0k9PC/RwQAAAOUBAAAaAAAAAAAAAAEAAAAAAAsQAAB1bml2ZXJzYWwvaTE4bl9wcmVzZXRzLnhtbFBLAQIAABQAAgAIADwBF0mw7V1XbgAAAHYAAAAcAAAAAAAAAAEAAAAAAAQRAAB1bml2ZXJzYWwvbG9jYWxfc2V0dGluZ3MueG1sUEsBAgAAFAACAAgARJRXRyO0Tvv7AgAAsAgAABQAAAAAAAAAAQAAAAAArBEAAHVuaXZlcnNhbC9wbGF5ZXIueG1sUEsBAgAAFAACAAgAPAEXSRep4UFvAQAA+wIAACkAAAAAAAAAAQAAAAAA2RQAAHVuaXZlcnNhbC9za2luX2N1c3RvbWl6YXRpb25fc2V0dGluZ3MueG1sUEsBAgAAFAACAAgAPQEXSXUhP31YDQAA8SEAABcAAAAAAAAAAAAAAAAAjxYAAHVuaXZlcnNhbC91bml2ZXJzYWwucG5nUEsBAgAAFAACAAgAQAEXSSsLwG1KAAAAawAAABsAAAAAAAAAAQAAAAAAHCQAAHVuaXZlcnNhbC91bml2ZXJzYWwucG5nLnhtbFBLBQYAAAAACwALAEkDAACfJAAAAAA="/>
  <p:tag name="ISPRING_RESOURCE_PATHS_HASH_PRESENTER" val="4577f96c1d146d1024591441de32e15b846efe"/>
  <p:tag name="ISPRING_SCORM_ENDPOINT" val="&lt;endpoint&gt;&lt;enable&gt;0&lt;/enable&gt;&lt;lrs&gt;http://&lt;/lrs&gt;&lt;auth&gt;0&lt;/auth&gt;&lt;login&gt;&lt;/login&gt;&lt;password&gt;&lt;/password&gt;&lt;key&gt;&lt;/key&gt;&lt;name&gt;&lt;/name&gt;&lt;email&gt;&lt;/email&gt;&lt;/endpoint&gt;&#10;"/>
  <p:tag name="ISPRING_PRESENTATION_TITLE" val="1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312">
      <a:dk1>
        <a:sysClr val="windowText" lastClr="000000"/>
      </a:dk1>
      <a:lt1>
        <a:sysClr val="window" lastClr="FFFFFF"/>
      </a:lt1>
      <a:dk2>
        <a:srgbClr val="4F91A0"/>
      </a:dk2>
      <a:lt2>
        <a:srgbClr val="79B0BD"/>
      </a:lt2>
      <a:accent1>
        <a:srgbClr val="79B0BD"/>
      </a:accent1>
      <a:accent2>
        <a:srgbClr val="4F91A0"/>
      </a:accent2>
      <a:accent3>
        <a:srgbClr val="79B0BD"/>
      </a:accent3>
      <a:accent4>
        <a:srgbClr val="4F91A0"/>
      </a:accent4>
      <a:accent5>
        <a:srgbClr val="79B0BD"/>
      </a:accent5>
      <a:accent6>
        <a:srgbClr val="4F91A0"/>
      </a:accent6>
      <a:hlink>
        <a:srgbClr val="0563C1"/>
      </a:hlink>
      <a:folHlink>
        <a:srgbClr val="954F72"/>
      </a:folHlink>
    </a:clrScheme>
    <a:fontScheme name="Temp">
      <a:majorFont>
        <a:latin typeface="HelveticaInserat-Roman-SemiB"/>
        <a:ea typeface="微软雅黑"/>
        <a:cs typeface=""/>
      </a:majorFont>
      <a:minorFont>
        <a:latin typeface="HelveticaInserat-Roman-Semi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5317</TotalTime>
  <Words>7501</Words>
  <Application>Microsoft Office PowerPoint</Application>
  <PresentationFormat>宽屏</PresentationFormat>
  <Paragraphs>584</Paragraphs>
  <Slides>104</Slides>
  <Notes>104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104</vt:i4>
      </vt:variant>
    </vt:vector>
  </HeadingPairs>
  <TitlesOfParts>
    <vt:vector size="115" baseType="lpstr">
      <vt:lpstr>Adobe 仿宋 Std R</vt:lpstr>
      <vt:lpstr>Adobe 楷体 Std R</vt:lpstr>
      <vt:lpstr>HelveticaInserat-Roman-SemiB</vt:lpstr>
      <vt:lpstr>Thorndale Duospace WT J</vt:lpstr>
      <vt:lpstr>等线 Light</vt:lpstr>
      <vt:lpstr>微软雅黑</vt:lpstr>
      <vt:lpstr>Arial</vt:lpstr>
      <vt:lpstr>Calibri</vt:lpstr>
      <vt:lpstr>Cambria</vt:lpstr>
      <vt:lpstr>Cambria Math</vt:lpstr>
      <vt:lpstr>Office 主题​​</vt:lpstr>
      <vt:lpstr>PowerPoint 演示文稿</vt:lpstr>
      <vt:lpstr>PowerPoint 演示文稿</vt:lpstr>
      <vt:lpstr>2.1 Random Variables</vt:lpstr>
      <vt:lpstr>2.1 Random Variables</vt:lpstr>
      <vt:lpstr>2.1 Random Variables</vt:lpstr>
      <vt:lpstr>2.1 Random Variables</vt:lpstr>
      <vt:lpstr>2.1 Random Variables</vt:lpstr>
      <vt:lpstr>2.2  Cumulative Distribution Function</vt:lpstr>
      <vt:lpstr>2.2  Cumulative Distribution Function</vt:lpstr>
      <vt:lpstr>2.2  Cumulative Distribution Function</vt:lpstr>
      <vt:lpstr>2.2  Cumulative Distribution Function</vt:lpstr>
      <vt:lpstr>2.2  Cumulative Distribution Function</vt:lpstr>
      <vt:lpstr>2.2  Cumulative Distribution Function</vt:lpstr>
      <vt:lpstr>2.2  Cumulative Distribution Function</vt:lpstr>
      <vt:lpstr>2.2  Cumulative Distribution Function</vt:lpstr>
      <vt:lpstr>2.2  Cumulative Distribution Function</vt:lpstr>
      <vt:lpstr>2.2  Cumulative Distribution Function</vt:lpstr>
      <vt:lpstr>2.3  Discrete Distributions</vt:lpstr>
      <vt:lpstr>2.3  Discrete Distributions</vt:lpstr>
      <vt:lpstr>2.3  Discrete Distributions</vt:lpstr>
      <vt:lpstr>2.3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2.4  Some Common Discrete Distributions</vt:lpstr>
      <vt:lpstr>2.5  Continuous Distributions</vt:lpstr>
      <vt:lpstr>2.5  Continuous Distributions</vt:lpstr>
      <vt:lpstr>2.5  Continuous Distributions</vt:lpstr>
      <vt:lpstr>2.5  Continuous Distributions</vt:lpstr>
      <vt:lpstr>2.5  Continuous Distributions</vt:lpstr>
      <vt:lpstr>2.5  Continuous Distributions</vt:lpstr>
      <vt:lpstr>2.5  Continuous Distributions</vt:lpstr>
      <vt:lpstr>2.5  Continuous Distributions</vt:lpstr>
      <vt:lpstr>2.5  Continuous Distributions</vt:lpstr>
      <vt:lpstr>2.5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2.6  Some Useful Continuous Distributions</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lpstr>2.7  Functions of a Random Variable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Gui Wenhao</cp:lastModifiedBy>
  <cp:revision>595</cp:revision>
  <dcterms:created xsi:type="dcterms:W3CDTF">2016-06-07T15:36:47Z</dcterms:created>
  <dcterms:modified xsi:type="dcterms:W3CDTF">2022-09-20T02:10:41Z</dcterms:modified>
</cp:coreProperties>
</file>