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4.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handoutMasterIdLst>
    <p:handoutMasterId r:id="rId83"/>
  </p:handoutMasterIdLst>
  <p:sldIdLst>
    <p:sldId id="290" r:id="rId2"/>
    <p:sldId id="291" r:id="rId3"/>
    <p:sldId id="297" r:id="rId4"/>
    <p:sldId id="329" r:id="rId5"/>
    <p:sldId id="330" r:id="rId6"/>
    <p:sldId id="331" r:id="rId7"/>
    <p:sldId id="332" r:id="rId8"/>
    <p:sldId id="333" r:id="rId9"/>
    <p:sldId id="334" r:id="rId10"/>
    <p:sldId id="335" r:id="rId11"/>
    <p:sldId id="336" r:id="rId12"/>
    <p:sldId id="337" r:id="rId13"/>
    <p:sldId id="338" r:id="rId14"/>
    <p:sldId id="339" r:id="rId15"/>
    <p:sldId id="340" r:id="rId16"/>
    <p:sldId id="341" r:id="rId17"/>
    <p:sldId id="342" r:id="rId18"/>
    <p:sldId id="343" r:id="rId19"/>
    <p:sldId id="344" r:id="rId20"/>
    <p:sldId id="345" r:id="rId21"/>
    <p:sldId id="346" r:id="rId22"/>
    <p:sldId id="347" r:id="rId23"/>
    <p:sldId id="348" r:id="rId24"/>
    <p:sldId id="349" r:id="rId25"/>
    <p:sldId id="350" r:id="rId26"/>
    <p:sldId id="351" r:id="rId27"/>
    <p:sldId id="352" r:id="rId28"/>
    <p:sldId id="353" r:id="rId29"/>
    <p:sldId id="354" r:id="rId30"/>
    <p:sldId id="355" r:id="rId31"/>
    <p:sldId id="356" r:id="rId32"/>
    <p:sldId id="357" r:id="rId33"/>
    <p:sldId id="358" r:id="rId34"/>
    <p:sldId id="359" r:id="rId35"/>
    <p:sldId id="360" r:id="rId36"/>
    <p:sldId id="361" r:id="rId37"/>
    <p:sldId id="362" r:id="rId38"/>
    <p:sldId id="363" r:id="rId39"/>
    <p:sldId id="364" r:id="rId40"/>
    <p:sldId id="365" r:id="rId41"/>
    <p:sldId id="366" r:id="rId42"/>
    <p:sldId id="367" r:id="rId43"/>
    <p:sldId id="368" r:id="rId44"/>
    <p:sldId id="369" r:id="rId45"/>
    <p:sldId id="370" r:id="rId46"/>
    <p:sldId id="371" r:id="rId47"/>
    <p:sldId id="373" r:id="rId48"/>
    <p:sldId id="374" r:id="rId49"/>
    <p:sldId id="375" r:id="rId50"/>
    <p:sldId id="376" r:id="rId51"/>
    <p:sldId id="377" r:id="rId52"/>
    <p:sldId id="378" r:id="rId53"/>
    <p:sldId id="379" r:id="rId54"/>
    <p:sldId id="380" r:id="rId55"/>
    <p:sldId id="381" r:id="rId56"/>
    <p:sldId id="382" r:id="rId57"/>
    <p:sldId id="383" r:id="rId58"/>
    <p:sldId id="384" r:id="rId59"/>
    <p:sldId id="385" r:id="rId60"/>
    <p:sldId id="386" r:id="rId61"/>
    <p:sldId id="387" r:id="rId62"/>
    <p:sldId id="388" r:id="rId63"/>
    <p:sldId id="389" r:id="rId64"/>
    <p:sldId id="391" r:id="rId65"/>
    <p:sldId id="390" r:id="rId66"/>
    <p:sldId id="392" r:id="rId67"/>
    <p:sldId id="393" r:id="rId68"/>
    <p:sldId id="394" r:id="rId69"/>
    <p:sldId id="395" r:id="rId70"/>
    <p:sldId id="396" r:id="rId71"/>
    <p:sldId id="397" r:id="rId72"/>
    <p:sldId id="398" r:id="rId73"/>
    <p:sldId id="399" r:id="rId74"/>
    <p:sldId id="400" r:id="rId75"/>
    <p:sldId id="401" r:id="rId76"/>
    <p:sldId id="402" r:id="rId77"/>
    <p:sldId id="403" r:id="rId78"/>
    <p:sldId id="404" r:id="rId79"/>
    <p:sldId id="405" r:id="rId80"/>
    <p:sldId id="326" r:id="rId81"/>
  </p:sldIdLst>
  <p:sldSz cx="12192000" cy="6858000"/>
  <p:notesSz cx="7099300" cy="10234613"/>
  <p:custDataLst>
    <p:tags r:id="rId84"/>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46464"/>
    <a:srgbClr val="3F3F3F"/>
    <a:srgbClr val="308234"/>
    <a:srgbClr val="79B0BD"/>
    <a:srgbClr val="4F91A0"/>
    <a:srgbClr val="3A3A3A"/>
    <a:srgbClr val="FFC001"/>
    <a:srgbClr val="FAFAFA"/>
    <a:srgbClr val="F0B700"/>
    <a:srgbClr val="E2A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9" autoAdjust="0"/>
    <p:restoredTop sz="94660" autoAdjust="0"/>
  </p:normalViewPr>
  <p:slideViewPr>
    <p:cSldViewPr snapToGrid="0">
      <p:cViewPr varScale="1">
        <p:scale>
          <a:sx n="86" d="100"/>
          <a:sy n="86" d="100"/>
        </p:scale>
        <p:origin x="686" y="4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5B6BDF9-B103-E9F6-4FF5-87BAA58171C7}"/>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6980ADD-E8B4-950C-48F0-2DD3E1F7B1DC}"/>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endParaRPr lang="zh-CN" altLang="en-US"/>
          </a:p>
        </p:txBody>
      </p:sp>
      <p:sp>
        <p:nvSpPr>
          <p:cNvPr id="4" name="页脚占位符 3">
            <a:extLst>
              <a:ext uri="{FF2B5EF4-FFF2-40B4-BE49-F238E27FC236}">
                <a16:creationId xmlns:a16="http://schemas.microsoft.com/office/drawing/2014/main" id="{A20BD807-9002-148A-D39B-E2D0C2A1C735}"/>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256B9EF2-8BF6-FB50-D99D-12CD3C0A9AAC}"/>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6F501E25-C609-4381-A07D-FB744DF21F33}" type="slidenum">
              <a:rPr lang="zh-CN" altLang="en-US" smtClean="0"/>
              <a:t>‹#›</a:t>
            </a:fld>
            <a:endParaRPr lang="zh-CN" altLang="en-US"/>
          </a:p>
        </p:txBody>
      </p:sp>
    </p:spTree>
    <p:extLst>
      <p:ext uri="{BB962C8B-B14F-4D97-AF65-F5344CB8AC3E}">
        <p14:creationId xmlns:p14="http://schemas.microsoft.com/office/powerpoint/2010/main" val="181923183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fontAlgn="auto">
              <a:spcBef>
                <a:spcPts val="0"/>
              </a:spcBef>
              <a:spcAft>
                <a:spcPts val="0"/>
              </a:spcAft>
              <a:defRPr sz="13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fontAlgn="auto">
              <a:spcBef>
                <a:spcPts val="0"/>
              </a:spcBef>
              <a:spcAft>
                <a:spcPts val="0"/>
              </a:spcAft>
              <a:defRPr sz="1300">
                <a:latin typeface="+mn-lt"/>
                <a:ea typeface="+mn-ea"/>
                <a:cs typeface="+mn-cs"/>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fontAlgn="auto">
              <a:spcBef>
                <a:spcPts val="0"/>
              </a:spcBef>
              <a:spcAft>
                <a:spcPts val="0"/>
              </a:spcAft>
              <a:defRPr sz="13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fontAlgn="auto">
              <a:spcBef>
                <a:spcPts val="0"/>
              </a:spcBef>
              <a:spcAft>
                <a:spcPts val="0"/>
              </a:spcAft>
              <a:defRPr sz="13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
        <p:nvSpPr>
          <p:cNvPr id="2" name="日期占位符 1">
            <a:extLst>
              <a:ext uri="{FF2B5EF4-FFF2-40B4-BE49-F238E27FC236}">
                <a16:creationId xmlns:a16="http://schemas.microsoft.com/office/drawing/2014/main" id="{A3CFFE31-AFBF-CF86-E251-9DBD5891D1ED}"/>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10</a:t>
            </a:fld>
            <a:endParaRPr lang="zh-CN" altLang="en-US">
              <a:cs typeface="等线"/>
            </a:endParaRPr>
          </a:p>
        </p:txBody>
      </p:sp>
      <p:sp>
        <p:nvSpPr>
          <p:cNvPr id="2" name="日期占位符 1">
            <a:extLst>
              <a:ext uri="{FF2B5EF4-FFF2-40B4-BE49-F238E27FC236}">
                <a16:creationId xmlns:a16="http://schemas.microsoft.com/office/drawing/2014/main" id="{B85EAF5E-AF95-9E33-02E8-6DB601BC8CA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418683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11</a:t>
            </a:fld>
            <a:endParaRPr lang="zh-CN" altLang="en-US">
              <a:cs typeface="等线"/>
            </a:endParaRPr>
          </a:p>
        </p:txBody>
      </p:sp>
      <p:sp>
        <p:nvSpPr>
          <p:cNvPr id="2" name="日期占位符 1">
            <a:extLst>
              <a:ext uri="{FF2B5EF4-FFF2-40B4-BE49-F238E27FC236}">
                <a16:creationId xmlns:a16="http://schemas.microsoft.com/office/drawing/2014/main" id="{C1662830-24DF-C569-6A53-60088AC602A4}"/>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247984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12</a:t>
            </a:fld>
            <a:endParaRPr lang="zh-CN" altLang="en-US">
              <a:cs typeface="等线"/>
            </a:endParaRPr>
          </a:p>
        </p:txBody>
      </p:sp>
      <p:sp>
        <p:nvSpPr>
          <p:cNvPr id="2" name="日期占位符 1">
            <a:extLst>
              <a:ext uri="{FF2B5EF4-FFF2-40B4-BE49-F238E27FC236}">
                <a16:creationId xmlns:a16="http://schemas.microsoft.com/office/drawing/2014/main" id="{3D6ADCD8-DAB7-D1D2-B324-4EA264E056D0}"/>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422376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13</a:t>
            </a:fld>
            <a:endParaRPr lang="zh-CN" altLang="en-US">
              <a:cs typeface="等线"/>
            </a:endParaRPr>
          </a:p>
        </p:txBody>
      </p:sp>
      <p:sp>
        <p:nvSpPr>
          <p:cNvPr id="2" name="日期占位符 1">
            <a:extLst>
              <a:ext uri="{FF2B5EF4-FFF2-40B4-BE49-F238E27FC236}">
                <a16:creationId xmlns:a16="http://schemas.microsoft.com/office/drawing/2014/main" id="{76AA6D9A-2E2C-74A0-6BAA-07F89A2180E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367910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14</a:t>
            </a:fld>
            <a:endParaRPr lang="zh-CN" altLang="en-US">
              <a:cs typeface="等线"/>
            </a:endParaRPr>
          </a:p>
        </p:txBody>
      </p:sp>
      <p:sp>
        <p:nvSpPr>
          <p:cNvPr id="2" name="日期占位符 1">
            <a:extLst>
              <a:ext uri="{FF2B5EF4-FFF2-40B4-BE49-F238E27FC236}">
                <a16:creationId xmlns:a16="http://schemas.microsoft.com/office/drawing/2014/main" id="{82CDAF7B-5907-F47C-9550-79258C27AD1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63017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15</a:t>
            </a:fld>
            <a:endParaRPr lang="zh-CN" altLang="en-US">
              <a:cs typeface="等线"/>
            </a:endParaRPr>
          </a:p>
        </p:txBody>
      </p:sp>
      <p:sp>
        <p:nvSpPr>
          <p:cNvPr id="2" name="日期占位符 1">
            <a:extLst>
              <a:ext uri="{FF2B5EF4-FFF2-40B4-BE49-F238E27FC236}">
                <a16:creationId xmlns:a16="http://schemas.microsoft.com/office/drawing/2014/main" id="{8C72C439-63B5-7BC3-AFE7-99900C04435A}"/>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937554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16</a:t>
            </a:fld>
            <a:endParaRPr lang="zh-CN" altLang="en-US">
              <a:cs typeface="等线"/>
            </a:endParaRPr>
          </a:p>
        </p:txBody>
      </p:sp>
      <p:sp>
        <p:nvSpPr>
          <p:cNvPr id="2" name="日期占位符 1">
            <a:extLst>
              <a:ext uri="{FF2B5EF4-FFF2-40B4-BE49-F238E27FC236}">
                <a16:creationId xmlns:a16="http://schemas.microsoft.com/office/drawing/2014/main" id="{2D773E7D-2FDB-DB98-D631-6728F791E75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416226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17</a:t>
            </a:fld>
            <a:endParaRPr lang="zh-CN" altLang="en-US"/>
          </a:p>
        </p:txBody>
      </p:sp>
      <p:sp>
        <p:nvSpPr>
          <p:cNvPr id="5" name="日期占位符 4">
            <a:extLst>
              <a:ext uri="{FF2B5EF4-FFF2-40B4-BE49-F238E27FC236}">
                <a16:creationId xmlns:a16="http://schemas.microsoft.com/office/drawing/2014/main" id="{D5215ED1-DD9B-0FDA-F444-D7958B824047}"/>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424426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18</a:t>
            </a:fld>
            <a:endParaRPr lang="zh-CN" altLang="en-US">
              <a:cs typeface="等线"/>
            </a:endParaRPr>
          </a:p>
        </p:txBody>
      </p:sp>
      <p:sp>
        <p:nvSpPr>
          <p:cNvPr id="2" name="日期占位符 1">
            <a:extLst>
              <a:ext uri="{FF2B5EF4-FFF2-40B4-BE49-F238E27FC236}">
                <a16:creationId xmlns:a16="http://schemas.microsoft.com/office/drawing/2014/main" id="{1C59FF56-E1DE-44D0-6E1D-46F14C3E3F9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462344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19</a:t>
            </a:fld>
            <a:endParaRPr lang="zh-CN" altLang="en-US">
              <a:cs typeface="等线"/>
            </a:endParaRPr>
          </a:p>
        </p:txBody>
      </p:sp>
      <p:sp>
        <p:nvSpPr>
          <p:cNvPr id="2" name="日期占位符 1">
            <a:extLst>
              <a:ext uri="{FF2B5EF4-FFF2-40B4-BE49-F238E27FC236}">
                <a16:creationId xmlns:a16="http://schemas.microsoft.com/office/drawing/2014/main" id="{E31ADEE9-EA84-15D0-E194-0154F1F2D239}"/>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923552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
        <p:nvSpPr>
          <p:cNvPr id="2" name="日期占位符 1">
            <a:extLst>
              <a:ext uri="{FF2B5EF4-FFF2-40B4-BE49-F238E27FC236}">
                <a16:creationId xmlns:a16="http://schemas.microsoft.com/office/drawing/2014/main" id="{8E100DD2-832B-E7EF-8E9A-0B92A419FAC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6368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20</a:t>
            </a:fld>
            <a:endParaRPr lang="zh-CN" altLang="en-US">
              <a:cs typeface="等线"/>
            </a:endParaRPr>
          </a:p>
        </p:txBody>
      </p:sp>
      <p:sp>
        <p:nvSpPr>
          <p:cNvPr id="2" name="日期占位符 1">
            <a:extLst>
              <a:ext uri="{FF2B5EF4-FFF2-40B4-BE49-F238E27FC236}">
                <a16:creationId xmlns:a16="http://schemas.microsoft.com/office/drawing/2014/main" id="{D2B4E8BF-F4D3-C716-3D73-F5385956AA26}"/>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411987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21</a:t>
            </a:fld>
            <a:endParaRPr lang="zh-CN" altLang="en-US">
              <a:cs typeface="等线"/>
            </a:endParaRPr>
          </a:p>
        </p:txBody>
      </p:sp>
      <p:sp>
        <p:nvSpPr>
          <p:cNvPr id="2" name="日期占位符 1">
            <a:extLst>
              <a:ext uri="{FF2B5EF4-FFF2-40B4-BE49-F238E27FC236}">
                <a16:creationId xmlns:a16="http://schemas.microsoft.com/office/drawing/2014/main" id="{A3EA7CF5-09BB-E187-4A38-90F7824B365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251027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22</a:t>
            </a:fld>
            <a:endParaRPr lang="zh-CN" altLang="en-US">
              <a:cs typeface="等线"/>
            </a:endParaRPr>
          </a:p>
        </p:txBody>
      </p:sp>
      <p:sp>
        <p:nvSpPr>
          <p:cNvPr id="2" name="日期占位符 1">
            <a:extLst>
              <a:ext uri="{FF2B5EF4-FFF2-40B4-BE49-F238E27FC236}">
                <a16:creationId xmlns:a16="http://schemas.microsoft.com/office/drawing/2014/main" id="{377B0717-595A-6572-26D8-07956E29CDB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582772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23</a:t>
            </a:fld>
            <a:endParaRPr lang="zh-CN" altLang="en-US"/>
          </a:p>
        </p:txBody>
      </p:sp>
      <p:sp>
        <p:nvSpPr>
          <p:cNvPr id="5" name="日期占位符 4">
            <a:extLst>
              <a:ext uri="{FF2B5EF4-FFF2-40B4-BE49-F238E27FC236}">
                <a16:creationId xmlns:a16="http://schemas.microsoft.com/office/drawing/2014/main" id="{1E0F0307-2B91-2E87-1BFA-326DA08D7DBD}"/>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51300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24</a:t>
            </a:fld>
            <a:endParaRPr lang="zh-CN" altLang="en-US">
              <a:cs typeface="等线"/>
            </a:endParaRPr>
          </a:p>
        </p:txBody>
      </p:sp>
      <p:sp>
        <p:nvSpPr>
          <p:cNvPr id="2" name="日期占位符 1">
            <a:extLst>
              <a:ext uri="{FF2B5EF4-FFF2-40B4-BE49-F238E27FC236}">
                <a16:creationId xmlns:a16="http://schemas.microsoft.com/office/drawing/2014/main" id="{E3D048C2-9F40-4399-D8EE-E9861BB4BE2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02173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25</a:t>
            </a:fld>
            <a:endParaRPr lang="zh-CN" altLang="en-US">
              <a:cs typeface="等线"/>
            </a:endParaRPr>
          </a:p>
        </p:txBody>
      </p:sp>
      <p:sp>
        <p:nvSpPr>
          <p:cNvPr id="2" name="日期占位符 1">
            <a:extLst>
              <a:ext uri="{FF2B5EF4-FFF2-40B4-BE49-F238E27FC236}">
                <a16:creationId xmlns:a16="http://schemas.microsoft.com/office/drawing/2014/main" id="{1935E9D8-DFBD-818F-7D25-BDD5EA4D420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212822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26</a:t>
            </a:fld>
            <a:endParaRPr lang="zh-CN" altLang="en-US">
              <a:cs typeface="等线"/>
            </a:endParaRPr>
          </a:p>
        </p:txBody>
      </p:sp>
      <p:sp>
        <p:nvSpPr>
          <p:cNvPr id="2" name="日期占位符 1">
            <a:extLst>
              <a:ext uri="{FF2B5EF4-FFF2-40B4-BE49-F238E27FC236}">
                <a16:creationId xmlns:a16="http://schemas.microsoft.com/office/drawing/2014/main" id="{D80D5536-62A8-82C9-847E-F0B9DA54F32B}"/>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787574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27</a:t>
            </a:fld>
            <a:endParaRPr lang="zh-CN" altLang="en-US">
              <a:cs typeface="等线"/>
            </a:endParaRPr>
          </a:p>
        </p:txBody>
      </p:sp>
      <p:sp>
        <p:nvSpPr>
          <p:cNvPr id="2" name="日期占位符 1">
            <a:extLst>
              <a:ext uri="{FF2B5EF4-FFF2-40B4-BE49-F238E27FC236}">
                <a16:creationId xmlns:a16="http://schemas.microsoft.com/office/drawing/2014/main" id="{E337D30E-E67E-6957-DAC1-7E95C20986A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0013096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28</a:t>
            </a:fld>
            <a:endParaRPr lang="zh-CN" altLang="en-US">
              <a:cs typeface="等线"/>
            </a:endParaRPr>
          </a:p>
        </p:txBody>
      </p:sp>
      <p:sp>
        <p:nvSpPr>
          <p:cNvPr id="2" name="日期占位符 1">
            <a:extLst>
              <a:ext uri="{FF2B5EF4-FFF2-40B4-BE49-F238E27FC236}">
                <a16:creationId xmlns:a16="http://schemas.microsoft.com/office/drawing/2014/main" id="{FD0EC06C-C13C-8924-5B14-8576CD1F300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342979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29</a:t>
            </a:fld>
            <a:endParaRPr lang="zh-CN" altLang="en-US">
              <a:cs typeface="等线"/>
            </a:endParaRPr>
          </a:p>
        </p:txBody>
      </p:sp>
      <p:sp>
        <p:nvSpPr>
          <p:cNvPr id="2" name="日期占位符 1">
            <a:extLst>
              <a:ext uri="{FF2B5EF4-FFF2-40B4-BE49-F238E27FC236}">
                <a16:creationId xmlns:a16="http://schemas.microsoft.com/office/drawing/2014/main" id="{1669F82B-EE31-A438-B435-0E9CE8B6137B}"/>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680750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a:t>
            </a:fld>
            <a:endParaRPr lang="zh-CN" altLang="en-US"/>
          </a:p>
        </p:txBody>
      </p:sp>
      <p:sp>
        <p:nvSpPr>
          <p:cNvPr id="5" name="日期占位符 4">
            <a:extLst>
              <a:ext uri="{FF2B5EF4-FFF2-40B4-BE49-F238E27FC236}">
                <a16:creationId xmlns:a16="http://schemas.microsoft.com/office/drawing/2014/main" id="{BCFD60F8-60A7-A653-E525-6182CCBA0B37}"/>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103932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30</a:t>
            </a:fld>
            <a:endParaRPr lang="zh-CN" altLang="en-US">
              <a:cs typeface="等线"/>
            </a:endParaRPr>
          </a:p>
        </p:txBody>
      </p:sp>
      <p:sp>
        <p:nvSpPr>
          <p:cNvPr id="2" name="日期占位符 1">
            <a:extLst>
              <a:ext uri="{FF2B5EF4-FFF2-40B4-BE49-F238E27FC236}">
                <a16:creationId xmlns:a16="http://schemas.microsoft.com/office/drawing/2014/main" id="{ADE74351-E43B-0A4D-3B84-548241C4A00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5528274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31</a:t>
            </a:fld>
            <a:endParaRPr lang="zh-CN" altLang="en-US">
              <a:cs typeface="等线"/>
            </a:endParaRPr>
          </a:p>
        </p:txBody>
      </p:sp>
      <p:sp>
        <p:nvSpPr>
          <p:cNvPr id="2" name="日期占位符 1">
            <a:extLst>
              <a:ext uri="{FF2B5EF4-FFF2-40B4-BE49-F238E27FC236}">
                <a16:creationId xmlns:a16="http://schemas.microsoft.com/office/drawing/2014/main" id="{CD7252C2-C8B2-2B33-50CE-9EAC3DE8AFF4}"/>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1689203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32</a:t>
            </a:fld>
            <a:endParaRPr lang="zh-CN" altLang="en-US">
              <a:cs typeface="等线"/>
            </a:endParaRPr>
          </a:p>
        </p:txBody>
      </p:sp>
      <p:sp>
        <p:nvSpPr>
          <p:cNvPr id="2" name="日期占位符 1">
            <a:extLst>
              <a:ext uri="{FF2B5EF4-FFF2-40B4-BE49-F238E27FC236}">
                <a16:creationId xmlns:a16="http://schemas.microsoft.com/office/drawing/2014/main" id="{41105990-3332-B3BB-9383-944EEC6BDD55}"/>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6974208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33</a:t>
            </a:fld>
            <a:endParaRPr lang="zh-CN" altLang="en-US">
              <a:cs typeface="等线"/>
            </a:endParaRPr>
          </a:p>
        </p:txBody>
      </p:sp>
      <p:sp>
        <p:nvSpPr>
          <p:cNvPr id="2" name="日期占位符 1">
            <a:extLst>
              <a:ext uri="{FF2B5EF4-FFF2-40B4-BE49-F238E27FC236}">
                <a16:creationId xmlns:a16="http://schemas.microsoft.com/office/drawing/2014/main" id="{3E173D22-0C6D-15E6-7A43-608F253A776B}"/>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7459299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34</a:t>
            </a:fld>
            <a:endParaRPr lang="zh-CN" altLang="en-US">
              <a:cs typeface="等线"/>
            </a:endParaRPr>
          </a:p>
        </p:txBody>
      </p:sp>
      <p:sp>
        <p:nvSpPr>
          <p:cNvPr id="2" name="日期占位符 1">
            <a:extLst>
              <a:ext uri="{FF2B5EF4-FFF2-40B4-BE49-F238E27FC236}">
                <a16:creationId xmlns:a16="http://schemas.microsoft.com/office/drawing/2014/main" id="{7B122C97-75FB-8072-CCCC-B010639EA4D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751698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35</a:t>
            </a:fld>
            <a:endParaRPr lang="zh-CN" altLang="en-US">
              <a:cs typeface="等线"/>
            </a:endParaRPr>
          </a:p>
        </p:txBody>
      </p:sp>
      <p:sp>
        <p:nvSpPr>
          <p:cNvPr id="2" name="日期占位符 1">
            <a:extLst>
              <a:ext uri="{FF2B5EF4-FFF2-40B4-BE49-F238E27FC236}">
                <a16:creationId xmlns:a16="http://schemas.microsoft.com/office/drawing/2014/main" id="{4DA41DCE-7E06-7A38-2170-CEDA7E19606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8866309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36</a:t>
            </a:fld>
            <a:endParaRPr lang="zh-CN" altLang="en-US">
              <a:cs typeface="等线"/>
            </a:endParaRPr>
          </a:p>
        </p:txBody>
      </p:sp>
      <p:sp>
        <p:nvSpPr>
          <p:cNvPr id="2" name="日期占位符 1">
            <a:extLst>
              <a:ext uri="{FF2B5EF4-FFF2-40B4-BE49-F238E27FC236}">
                <a16:creationId xmlns:a16="http://schemas.microsoft.com/office/drawing/2014/main" id="{FE8FF1C4-7F0B-DEF3-0277-8E59EB570D1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630280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37</a:t>
            </a:fld>
            <a:endParaRPr lang="zh-CN" altLang="en-US">
              <a:cs typeface="等线"/>
            </a:endParaRPr>
          </a:p>
        </p:txBody>
      </p:sp>
      <p:sp>
        <p:nvSpPr>
          <p:cNvPr id="2" name="日期占位符 1">
            <a:extLst>
              <a:ext uri="{FF2B5EF4-FFF2-40B4-BE49-F238E27FC236}">
                <a16:creationId xmlns:a16="http://schemas.microsoft.com/office/drawing/2014/main" id="{035081AB-EFA0-DEC6-3804-6B6FE90EDE8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7454408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38</a:t>
            </a:fld>
            <a:endParaRPr lang="zh-CN" altLang="en-US">
              <a:cs typeface="等线"/>
            </a:endParaRPr>
          </a:p>
        </p:txBody>
      </p:sp>
      <p:sp>
        <p:nvSpPr>
          <p:cNvPr id="2" name="日期占位符 1">
            <a:extLst>
              <a:ext uri="{FF2B5EF4-FFF2-40B4-BE49-F238E27FC236}">
                <a16:creationId xmlns:a16="http://schemas.microsoft.com/office/drawing/2014/main" id="{EAB3459B-BE9C-DE0A-CBFD-73ACD4E8D626}"/>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1306232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39</a:t>
            </a:fld>
            <a:endParaRPr lang="zh-CN" altLang="en-US">
              <a:cs typeface="等线"/>
            </a:endParaRPr>
          </a:p>
        </p:txBody>
      </p:sp>
      <p:sp>
        <p:nvSpPr>
          <p:cNvPr id="2" name="日期占位符 1">
            <a:extLst>
              <a:ext uri="{FF2B5EF4-FFF2-40B4-BE49-F238E27FC236}">
                <a16:creationId xmlns:a16="http://schemas.microsoft.com/office/drawing/2014/main" id="{CF147D84-ECF3-C66C-FD71-3C5A7A0B8CC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810169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a:t>
            </a:fld>
            <a:endParaRPr lang="zh-CN" altLang="en-US">
              <a:cs typeface="等线"/>
            </a:endParaRPr>
          </a:p>
        </p:txBody>
      </p:sp>
      <p:sp>
        <p:nvSpPr>
          <p:cNvPr id="2" name="日期占位符 1">
            <a:extLst>
              <a:ext uri="{FF2B5EF4-FFF2-40B4-BE49-F238E27FC236}">
                <a16:creationId xmlns:a16="http://schemas.microsoft.com/office/drawing/2014/main" id="{5BFA7649-3E98-EA30-F845-D66CE8986CC4}"/>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6368438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40</a:t>
            </a:fld>
            <a:endParaRPr lang="zh-CN" altLang="en-US">
              <a:cs typeface="等线"/>
            </a:endParaRPr>
          </a:p>
        </p:txBody>
      </p:sp>
      <p:sp>
        <p:nvSpPr>
          <p:cNvPr id="2" name="日期占位符 1">
            <a:extLst>
              <a:ext uri="{FF2B5EF4-FFF2-40B4-BE49-F238E27FC236}">
                <a16:creationId xmlns:a16="http://schemas.microsoft.com/office/drawing/2014/main" id="{932476C8-4556-FA66-42E6-2B4458833A9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703923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41</a:t>
            </a:fld>
            <a:endParaRPr lang="zh-CN" altLang="en-US">
              <a:cs typeface="等线"/>
            </a:endParaRPr>
          </a:p>
        </p:txBody>
      </p:sp>
      <p:sp>
        <p:nvSpPr>
          <p:cNvPr id="2" name="日期占位符 1">
            <a:extLst>
              <a:ext uri="{FF2B5EF4-FFF2-40B4-BE49-F238E27FC236}">
                <a16:creationId xmlns:a16="http://schemas.microsoft.com/office/drawing/2014/main" id="{DD23CCD6-D942-35F8-7910-F7A0AF2A1F99}"/>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8214875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42</a:t>
            </a:fld>
            <a:endParaRPr lang="zh-CN" altLang="en-US">
              <a:cs typeface="等线"/>
            </a:endParaRPr>
          </a:p>
        </p:txBody>
      </p:sp>
      <p:sp>
        <p:nvSpPr>
          <p:cNvPr id="2" name="日期占位符 1">
            <a:extLst>
              <a:ext uri="{FF2B5EF4-FFF2-40B4-BE49-F238E27FC236}">
                <a16:creationId xmlns:a16="http://schemas.microsoft.com/office/drawing/2014/main" id="{2A19F05C-1CC5-DDD4-C121-CF007D440065}"/>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458895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43</a:t>
            </a:fld>
            <a:endParaRPr lang="zh-CN" altLang="en-US">
              <a:cs typeface="等线"/>
            </a:endParaRPr>
          </a:p>
        </p:txBody>
      </p:sp>
      <p:sp>
        <p:nvSpPr>
          <p:cNvPr id="2" name="日期占位符 1">
            <a:extLst>
              <a:ext uri="{FF2B5EF4-FFF2-40B4-BE49-F238E27FC236}">
                <a16:creationId xmlns:a16="http://schemas.microsoft.com/office/drawing/2014/main" id="{27E676FD-8039-2241-1BD6-BE97ECE23EC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2015267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44</a:t>
            </a:fld>
            <a:endParaRPr lang="zh-CN" altLang="en-US">
              <a:cs typeface="等线"/>
            </a:endParaRPr>
          </a:p>
        </p:txBody>
      </p:sp>
      <p:sp>
        <p:nvSpPr>
          <p:cNvPr id="2" name="日期占位符 1">
            <a:extLst>
              <a:ext uri="{FF2B5EF4-FFF2-40B4-BE49-F238E27FC236}">
                <a16:creationId xmlns:a16="http://schemas.microsoft.com/office/drawing/2014/main" id="{F93FA7F7-A499-9B3A-FE21-EB09A8C6B980}"/>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2927180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45</a:t>
            </a:fld>
            <a:endParaRPr lang="zh-CN" altLang="en-US">
              <a:cs typeface="等线"/>
            </a:endParaRPr>
          </a:p>
        </p:txBody>
      </p:sp>
      <p:sp>
        <p:nvSpPr>
          <p:cNvPr id="2" name="日期占位符 1">
            <a:extLst>
              <a:ext uri="{FF2B5EF4-FFF2-40B4-BE49-F238E27FC236}">
                <a16:creationId xmlns:a16="http://schemas.microsoft.com/office/drawing/2014/main" id="{752F52B9-8730-83FA-6396-2E99B93E5EC6}"/>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1513218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46</a:t>
            </a:fld>
            <a:endParaRPr lang="zh-CN" altLang="en-US">
              <a:cs typeface="等线"/>
            </a:endParaRPr>
          </a:p>
        </p:txBody>
      </p:sp>
      <p:sp>
        <p:nvSpPr>
          <p:cNvPr id="2" name="日期占位符 1">
            <a:extLst>
              <a:ext uri="{FF2B5EF4-FFF2-40B4-BE49-F238E27FC236}">
                <a16:creationId xmlns:a16="http://schemas.microsoft.com/office/drawing/2014/main" id="{C6586C26-EBF7-5478-DA5C-4B4D3F482808}"/>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8471262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47</a:t>
            </a:fld>
            <a:endParaRPr lang="zh-CN" altLang="en-US">
              <a:cs typeface="等线"/>
            </a:endParaRPr>
          </a:p>
        </p:txBody>
      </p:sp>
      <p:sp>
        <p:nvSpPr>
          <p:cNvPr id="2" name="日期占位符 1">
            <a:extLst>
              <a:ext uri="{FF2B5EF4-FFF2-40B4-BE49-F238E27FC236}">
                <a16:creationId xmlns:a16="http://schemas.microsoft.com/office/drawing/2014/main" id="{72EDB18B-7229-6D57-E5D7-A750FDBFB6C3}"/>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9836975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48</a:t>
            </a:fld>
            <a:endParaRPr lang="zh-CN" altLang="en-US">
              <a:cs typeface="等线"/>
            </a:endParaRPr>
          </a:p>
        </p:txBody>
      </p:sp>
      <p:sp>
        <p:nvSpPr>
          <p:cNvPr id="2" name="日期占位符 1">
            <a:extLst>
              <a:ext uri="{FF2B5EF4-FFF2-40B4-BE49-F238E27FC236}">
                <a16:creationId xmlns:a16="http://schemas.microsoft.com/office/drawing/2014/main" id="{B2C28B8B-6DFD-D2FA-41A0-8883B076D36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577011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49</a:t>
            </a:fld>
            <a:endParaRPr lang="zh-CN" altLang="en-US"/>
          </a:p>
        </p:txBody>
      </p:sp>
      <p:sp>
        <p:nvSpPr>
          <p:cNvPr id="5" name="日期占位符 4">
            <a:extLst>
              <a:ext uri="{FF2B5EF4-FFF2-40B4-BE49-F238E27FC236}">
                <a16:creationId xmlns:a16="http://schemas.microsoft.com/office/drawing/2014/main" id="{5193B586-1A4A-18AC-CDD7-D00F7240022B}"/>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470709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a:t>
            </a:fld>
            <a:endParaRPr lang="zh-CN" altLang="en-US"/>
          </a:p>
        </p:txBody>
      </p:sp>
      <p:sp>
        <p:nvSpPr>
          <p:cNvPr id="5" name="日期占位符 4">
            <a:extLst>
              <a:ext uri="{FF2B5EF4-FFF2-40B4-BE49-F238E27FC236}">
                <a16:creationId xmlns:a16="http://schemas.microsoft.com/office/drawing/2014/main" id="{A43047C2-3CA9-DCE6-A7B9-251467C24D47}"/>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4366206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50</a:t>
            </a:fld>
            <a:endParaRPr lang="zh-CN" altLang="en-US">
              <a:cs typeface="等线"/>
            </a:endParaRPr>
          </a:p>
        </p:txBody>
      </p:sp>
      <p:sp>
        <p:nvSpPr>
          <p:cNvPr id="2" name="日期占位符 1">
            <a:extLst>
              <a:ext uri="{FF2B5EF4-FFF2-40B4-BE49-F238E27FC236}">
                <a16:creationId xmlns:a16="http://schemas.microsoft.com/office/drawing/2014/main" id="{33414F9E-E9DB-6793-5F7A-0CBCFB501CC3}"/>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8815603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51</a:t>
            </a:fld>
            <a:endParaRPr lang="zh-CN" altLang="en-US">
              <a:cs typeface="等线"/>
            </a:endParaRPr>
          </a:p>
        </p:txBody>
      </p:sp>
      <p:sp>
        <p:nvSpPr>
          <p:cNvPr id="2" name="日期占位符 1">
            <a:extLst>
              <a:ext uri="{FF2B5EF4-FFF2-40B4-BE49-F238E27FC236}">
                <a16:creationId xmlns:a16="http://schemas.microsoft.com/office/drawing/2014/main" id="{7EB98739-5B47-8161-E04C-187D2B0E1874}"/>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2189220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52</a:t>
            </a:fld>
            <a:endParaRPr lang="zh-CN" altLang="en-US">
              <a:cs typeface="等线"/>
            </a:endParaRPr>
          </a:p>
        </p:txBody>
      </p:sp>
      <p:sp>
        <p:nvSpPr>
          <p:cNvPr id="2" name="日期占位符 1">
            <a:extLst>
              <a:ext uri="{FF2B5EF4-FFF2-40B4-BE49-F238E27FC236}">
                <a16:creationId xmlns:a16="http://schemas.microsoft.com/office/drawing/2014/main" id="{4AE483B1-BDE1-BE82-841F-E4B28A059209}"/>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8183761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53</a:t>
            </a:fld>
            <a:endParaRPr lang="zh-CN" altLang="en-US">
              <a:cs typeface="等线"/>
            </a:endParaRPr>
          </a:p>
        </p:txBody>
      </p:sp>
      <p:sp>
        <p:nvSpPr>
          <p:cNvPr id="2" name="日期占位符 1">
            <a:extLst>
              <a:ext uri="{FF2B5EF4-FFF2-40B4-BE49-F238E27FC236}">
                <a16:creationId xmlns:a16="http://schemas.microsoft.com/office/drawing/2014/main" id="{F5875603-07BE-7F8F-3A85-D58863944F4D}"/>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407464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54</a:t>
            </a:fld>
            <a:endParaRPr lang="zh-CN" altLang="en-US">
              <a:cs typeface="等线"/>
            </a:endParaRPr>
          </a:p>
        </p:txBody>
      </p:sp>
      <p:sp>
        <p:nvSpPr>
          <p:cNvPr id="2" name="日期占位符 1">
            <a:extLst>
              <a:ext uri="{FF2B5EF4-FFF2-40B4-BE49-F238E27FC236}">
                <a16:creationId xmlns:a16="http://schemas.microsoft.com/office/drawing/2014/main" id="{EC1DC41C-7B2C-98E0-1C37-B21E5DF44B8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3104533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55</a:t>
            </a:fld>
            <a:endParaRPr lang="zh-CN" altLang="en-US">
              <a:cs typeface="等线"/>
            </a:endParaRPr>
          </a:p>
        </p:txBody>
      </p:sp>
      <p:sp>
        <p:nvSpPr>
          <p:cNvPr id="2" name="日期占位符 1">
            <a:extLst>
              <a:ext uri="{FF2B5EF4-FFF2-40B4-BE49-F238E27FC236}">
                <a16:creationId xmlns:a16="http://schemas.microsoft.com/office/drawing/2014/main" id="{FB6D69AE-1307-7955-A21A-21FB0BB02453}"/>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667077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56</a:t>
            </a:fld>
            <a:endParaRPr lang="zh-CN" altLang="en-US">
              <a:cs typeface="等线"/>
            </a:endParaRPr>
          </a:p>
        </p:txBody>
      </p:sp>
      <p:sp>
        <p:nvSpPr>
          <p:cNvPr id="2" name="日期占位符 1">
            <a:extLst>
              <a:ext uri="{FF2B5EF4-FFF2-40B4-BE49-F238E27FC236}">
                <a16:creationId xmlns:a16="http://schemas.microsoft.com/office/drawing/2014/main" id="{687C607B-D74B-D1C3-2C72-6F0882EEEC3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40555495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57</a:t>
            </a:fld>
            <a:endParaRPr lang="zh-CN" altLang="en-US">
              <a:cs typeface="等线"/>
            </a:endParaRPr>
          </a:p>
        </p:txBody>
      </p:sp>
      <p:sp>
        <p:nvSpPr>
          <p:cNvPr id="2" name="日期占位符 1">
            <a:extLst>
              <a:ext uri="{FF2B5EF4-FFF2-40B4-BE49-F238E27FC236}">
                <a16:creationId xmlns:a16="http://schemas.microsoft.com/office/drawing/2014/main" id="{B0ECA577-BE42-710B-9630-1395511CE78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5572466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58</a:t>
            </a:fld>
            <a:endParaRPr lang="zh-CN" altLang="en-US">
              <a:cs typeface="等线"/>
            </a:endParaRPr>
          </a:p>
        </p:txBody>
      </p:sp>
      <p:sp>
        <p:nvSpPr>
          <p:cNvPr id="2" name="日期占位符 1">
            <a:extLst>
              <a:ext uri="{FF2B5EF4-FFF2-40B4-BE49-F238E27FC236}">
                <a16:creationId xmlns:a16="http://schemas.microsoft.com/office/drawing/2014/main" id="{1D8935E7-FA1E-49BA-BFBF-67703DF32BF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8625165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59</a:t>
            </a:fld>
            <a:endParaRPr lang="zh-CN" altLang="en-US">
              <a:cs typeface="等线"/>
            </a:endParaRPr>
          </a:p>
        </p:txBody>
      </p:sp>
      <p:sp>
        <p:nvSpPr>
          <p:cNvPr id="2" name="日期占位符 1">
            <a:extLst>
              <a:ext uri="{FF2B5EF4-FFF2-40B4-BE49-F238E27FC236}">
                <a16:creationId xmlns:a16="http://schemas.microsoft.com/office/drawing/2014/main" id="{DF592D17-F018-0FF7-A10A-5A72EE671D8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396369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a:t>
            </a:fld>
            <a:endParaRPr lang="zh-CN" altLang="en-US">
              <a:cs typeface="等线"/>
            </a:endParaRPr>
          </a:p>
        </p:txBody>
      </p:sp>
      <p:sp>
        <p:nvSpPr>
          <p:cNvPr id="2" name="日期占位符 1">
            <a:extLst>
              <a:ext uri="{FF2B5EF4-FFF2-40B4-BE49-F238E27FC236}">
                <a16:creationId xmlns:a16="http://schemas.microsoft.com/office/drawing/2014/main" id="{9F5AA7D8-BEC5-AA84-6AA6-544210CAE6D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0139020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60</a:t>
            </a:fld>
            <a:endParaRPr lang="zh-CN" altLang="en-US"/>
          </a:p>
        </p:txBody>
      </p:sp>
      <p:sp>
        <p:nvSpPr>
          <p:cNvPr id="5" name="日期占位符 4">
            <a:extLst>
              <a:ext uri="{FF2B5EF4-FFF2-40B4-BE49-F238E27FC236}">
                <a16:creationId xmlns:a16="http://schemas.microsoft.com/office/drawing/2014/main" id="{470EF80F-CA0C-ABE3-8332-664C6ADF680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48232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61</a:t>
            </a:fld>
            <a:endParaRPr lang="zh-CN" altLang="en-US">
              <a:cs typeface="等线"/>
            </a:endParaRPr>
          </a:p>
        </p:txBody>
      </p:sp>
      <p:sp>
        <p:nvSpPr>
          <p:cNvPr id="2" name="日期占位符 1">
            <a:extLst>
              <a:ext uri="{FF2B5EF4-FFF2-40B4-BE49-F238E27FC236}">
                <a16:creationId xmlns:a16="http://schemas.microsoft.com/office/drawing/2014/main" id="{E9B32BA7-2F96-1220-0137-E712BBCECB4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95031835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62</a:t>
            </a:fld>
            <a:endParaRPr lang="zh-CN" altLang="en-US">
              <a:cs typeface="等线"/>
            </a:endParaRPr>
          </a:p>
        </p:txBody>
      </p:sp>
      <p:sp>
        <p:nvSpPr>
          <p:cNvPr id="2" name="日期占位符 1">
            <a:extLst>
              <a:ext uri="{FF2B5EF4-FFF2-40B4-BE49-F238E27FC236}">
                <a16:creationId xmlns:a16="http://schemas.microsoft.com/office/drawing/2014/main" id="{004E59F9-608A-279D-B33A-B196C6937635}"/>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4831950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63</a:t>
            </a:fld>
            <a:endParaRPr lang="zh-CN" altLang="en-US">
              <a:cs typeface="等线"/>
            </a:endParaRPr>
          </a:p>
        </p:txBody>
      </p:sp>
      <p:sp>
        <p:nvSpPr>
          <p:cNvPr id="2" name="日期占位符 1">
            <a:extLst>
              <a:ext uri="{FF2B5EF4-FFF2-40B4-BE49-F238E27FC236}">
                <a16:creationId xmlns:a16="http://schemas.microsoft.com/office/drawing/2014/main" id="{86021796-9AC3-C78B-9F0E-3CF5ECAC026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9710361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64</a:t>
            </a:fld>
            <a:endParaRPr lang="zh-CN" altLang="en-US">
              <a:cs typeface="等线"/>
            </a:endParaRPr>
          </a:p>
        </p:txBody>
      </p:sp>
      <p:sp>
        <p:nvSpPr>
          <p:cNvPr id="2" name="日期占位符 1">
            <a:extLst>
              <a:ext uri="{FF2B5EF4-FFF2-40B4-BE49-F238E27FC236}">
                <a16:creationId xmlns:a16="http://schemas.microsoft.com/office/drawing/2014/main" id="{93BD0AD1-33C8-A5F0-E87C-1830B2803D67}"/>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6001852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65</a:t>
            </a:fld>
            <a:endParaRPr lang="zh-CN" altLang="en-US">
              <a:cs typeface="等线"/>
            </a:endParaRPr>
          </a:p>
        </p:txBody>
      </p:sp>
      <p:sp>
        <p:nvSpPr>
          <p:cNvPr id="2" name="日期占位符 1">
            <a:extLst>
              <a:ext uri="{FF2B5EF4-FFF2-40B4-BE49-F238E27FC236}">
                <a16:creationId xmlns:a16="http://schemas.microsoft.com/office/drawing/2014/main" id="{02C2C42F-1E30-AA35-5A88-3535AECB1A5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82793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66</a:t>
            </a:fld>
            <a:endParaRPr lang="zh-CN" altLang="en-US">
              <a:cs typeface="等线"/>
            </a:endParaRPr>
          </a:p>
        </p:txBody>
      </p:sp>
      <p:sp>
        <p:nvSpPr>
          <p:cNvPr id="2" name="日期占位符 1">
            <a:extLst>
              <a:ext uri="{FF2B5EF4-FFF2-40B4-BE49-F238E27FC236}">
                <a16:creationId xmlns:a16="http://schemas.microsoft.com/office/drawing/2014/main" id="{739E59AB-8C28-F6CE-433A-A1DBEEBE88E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0932687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67</a:t>
            </a:fld>
            <a:endParaRPr lang="zh-CN" altLang="en-US">
              <a:cs typeface="等线"/>
            </a:endParaRPr>
          </a:p>
        </p:txBody>
      </p:sp>
      <p:sp>
        <p:nvSpPr>
          <p:cNvPr id="2" name="日期占位符 1">
            <a:extLst>
              <a:ext uri="{FF2B5EF4-FFF2-40B4-BE49-F238E27FC236}">
                <a16:creationId xmlns:a16="http://schemas.microsoft.com/office/drawing/2014/main" id="{F4901D43-D506-802F-AAD8-63B4969364B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40175701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68</a:t>
            </a:fld>
            <a:endParaRPr lang="zh-CN" altLang="en-US">
              <a:cs typeface="等线"/>
            </a:endParaRPr>
          </a:p>
        </p:txBody>
      </p:sp>
      <p:sp>
        <p:nvSpPr>
          <p:cNvPr id="2" name="日期占位符 1">
            <a:extLst>
              <a:ext uri="{FF2B5EF4-FFF2-40B4-BE49-F238E27FC236}">
                <a16:creationId xmlns:a16="http://schemas.microsoft.com/office/drawing/2014/main" id="{573DF587-9526-00A1-9010-5662D60669F9}"/>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9115767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69</a:t>
            </a:fld>
            <a:endParaRPr lang="zh-CN" altLang="en-US">
              <a:cs typeface="等线"/>
            </a:endParaRPr>
          </a:p>
        </p:txBody>
      </p:sp>
      <p:sp>
        <p:nvSpPr>
          <p:cNvPr id="2" name="日期占位符 1">
            <a:extLst>
              <a:ext uri="{FF2B5EF4-FFF2-40B4-BE49-F238E27FC236}">
                <a16:creationId xmlns:a16="http://schemas.microsoft.com/office/drawing/2014/main" id="{08A3C3AF-1D1F-0FE8-0458-35F93574FF1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431640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a:t>
            </a:fld>
            <a:endParaRPr lang="zh-CN" altLang="en-US"/>
          </a:p>
        </p:txBody>
      </p:sp>
      <p:sp>
        <p:nvSpPr>
          <p:cNvPr id="5" name="日期占位符 4">
            <a:extLst>
              <a:ext uri="{FF2B5EF4-FFF2-40B4-BE49-F238E27FC236}">
                <a16:creationId xmlns:a16="http://schemas.microsoft.com/office/drawing/2014/main" id="{76141ACF-6D55-EC14-3D8E-48A88185C0EF}"/>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9079352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70</a:t>
            </a:fld>
            <a:endParaRPr lang="zh-CN" altLang="en-US">
              <a:cs typeface="等线"/>
            </a:endParaRPr>
          </a:p>
        </p:txBody>
      </p:sp>
      <p:sp>
        <p:nvSpPr>
          <p:cNvPr id="2" name="日期占位符 1">
            <a:extLst>
              <a:ext uri="{FF2B5EF4-FFF2-40B4-BE49-F238E27FC236}">
                <a16:creationId xmlns:a16="http://schemas.microsoft.com/office/drawing/2014/main" id="{D9BB71E9-9C4F-A8E7-7CE1-E4339BFD6D37}"/>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095252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71</a:t>
            </a:fld>
            <a:endParaRPr lang="zh-CN" altLang="en-US">
              <a:cs typeface="等线"/>
            </a:endParaRPr>
          </a:p>
        </p:txBody>
      </p:sp>
      <p:sp>
        <p:nvSpPr>
          <p:cNvPr id="2" name="日期占位符 1">
            <a:extLst>
              <a:ext uri="{FF2B5EF4-FFF2-40B4-BE49-F238E27FC236}">
                <a16:creationId xmlns:a16="http://schemas.microsoft.com/office/drawing/2014/main" id="{F08940D8-B998-F438-6773-7F54B4936A2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12393497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72</a:t>
            </a:fld>
            <a:endParaRPr lang="zh-CN" altLang="en-US"/>
          </a:p>
        </p:txBody>
      </p:sp>
      <p:sp>
        <p:nvSpPr>
          <p:cNvPr id="5" name="日期占位符 4">
            <a:extLst>
              <a:ext uri="{FF2B5EF4-FFF2-40B4-BE49-F238E27FC236}">
                <a16:creationId xmlns:a16="http://schemas.microsoft.com/office/drawing/2014/main" id="{DEB5B747-D1AD-7713-0DC4-EDB87A9D1E9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8624891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73</a:t>
            </a:fld>
            <a:endParaRPr lang="zh-CN" altLang="en-US">
              <a:cs typeface="等线"/>
            </a:endParaRPr>
          </a:p>
        </p:txBody>
      </p:sp>
      <p:sp>
        <p:nvSpPr>
          <p:cNvPr id="2" name="日期占位符 1">
            <a:extLst>
              <a:ext uri="{FF2B5EF4-FFF2-40B4-BE49-F238E27FC236}">
                <a16:creationId xmlns:a16="http://schemas.microsoft.com/office/drawing/2014/main" id="{F3803D1D-5068-BA86-D05C-A10A078C5FFE}"/>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34411215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74</a:t>
            </a:fld>
            <a:endParaRPr lang="zh-CN" altLang="en-US">
              <a:cs typeface="等线"/>
            </a:endParaRPr>
          </a:p>
        </p:txBody>
      </p:sp>
      <p:sp>
        <p:nvSpPr>
          <p:cNvPr id="2" name="日期占位符 1">
            <a:extLst>
              <a:ext uri="{FF2B5EF4-FFF2-40B4-BE49-F238E27FC236}">
                <a16:creationId xmlns:a16="http://schemas.microsoft.com/office/drawing/2014/main" id="{DA0450C6-2BDC-7DFC-C2F5-752EF10113D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8816290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75</a:t>
            </a:fld>
            <a:endParaRPr lang="zh-CN" altLang="en-US">
              <a:cs typeface="等线"/>
            </a:endParaRPr>
          </a:p>
        </p:txBody>
      </p:sp>
      <p:sp>
        <p:nvSpPr>
          <p:cNvPr id="2" name="日期占位符 1">
            <a:extLst>
              <a:ext uri="{FF2B5EF4-FFF2-40B4-BE49-F238E27FC236}">
                <a16:creationId xmlns:a16="http://schemas.microsoft.com/office/drawing/2014/main" id="{7F5EE3D4-27F4-0625-5866-A056D4A27579}"/>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1939211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76</a:t>
            </a:fld>
            <a:endParaRPr lang="zh-CN" altLang="en-US">
              <a:cs typeface="等线"/>
            </a:endParaRPr>
          </a:p>
        </p:txBody>
      </p:sp>
      <p:sp>
        <p:nvSpPr>
          <p:cNvPr id="2" name="日期占位符 1">
            <a:extLst>
              <a:ext uri="{FF2B5EF4-FFF2-40B4-BE49-F238E27FC236}">
                <a16:creationId xmlns:a16="http://schemas.microsoft.com/office/drawing/2014/main" id="{F80E492B-CA65-43B9-DD41-C599CE6E1FE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7891842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77</a:t>
            </a:fld>
            <a:endParaRPr lang="zh-CN" altLang="en-US">
              <a:cs typeface="等线"/>
            </a:endParaRPr>
          </a:p>
        </p:txBody>
      </p:sp>
      <p:sp>
        <p:nvSpPr>
          <p:cNvPr id="2" name="日期占位符 1">
            <a:extLst>
              <a:ext uri="{FF2B5EF4-FFF2-40B4-BE49-F238E27FC236}">
                <a16:creationId xmlns:a16="http://schemas.microsoft.com/office/drawing/2014/main" id="{61694B2F-C824-192C-6A55-16690133AA9C}"/>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41965337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78</a:t>
            </a:fld>
            <a:endParaRPr lang="zh-CN" altLang="en-US">
              <a:cs typeface="等线"/>
            </a:endParaRPr>
          </a:p>
        </p:txBody>
      </p:sp>
      <p:sp>
        <p:nvSpPr>
          <p:cNvPr id="2" name="日期占位符 1">
            <a:extLst>
              <a:ext uri="{FF2B5EF4-FFF2-40B4-BE49-F238E27FC236}">
                <a16:creationId xmlns:a16="http://schemas.microsoft.com/office/drawing/2014/main" id="{85E38116-987A-A602-6478-36AB64246121}"/>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097727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79</a:t>
            </a:fld>
            <a:endParaRPr lang="zh-CN" altLang="en-US">
              <a:cs typeface="等线"/>
            </a:endParaRPr>
          </a:p>
        </p:txBody>
      </p:sp>
      <p:sp>
        <p:nvSpPr>
          <p:cNvPr id="2" name="日期占位符 1">
            <a:extLst>
              <a:ext uri="{FF2B5EF4-FFF2-40B4-BE49-F238E27FC236}">
                <a16:creationId xmlns:a16="http://schemas.microsoft.com/office/drawing/2014/main" id="{F76EA509-8952-C2D4-9D9D-290D9F0E6A40}"/>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722767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8</a:t>
            </a:fld>
            <a:endParaRPr lang="zh-CN" altLang="en-US">
              <a:cs typeface="等线"/>
            </a:endParaRPr>
          </a:p>
        </p:txBody>
      </p:sp>
      <p:sp>
        <p:nvSpPr>
          <p:cNvPr id="2" name="日期占位符 1">
            <a:extLst>
              <a:ext uri="{FF2B5EF4-FFF2-40B4-BE49-F238E27FC236}">
                <a16:creationId xmlns:a16="http://schemas.microsoft.com/office/drawing/2014/main" id="{9DF490C1-65B4-7121-1930-D6B9F7151156}"/>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98271468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80</a:t>
            </a:fld>
            <a:endParaRPr lang="zh-CN" altLang="en-US">
              <a:cs typeface="等线"/>
            </a:endParaRPr>
          </a:p>
        </p:txBody>
      </p:sp>
      <p:sp>
        <p:nvSpPr>
          <p:cNvPr id="2" name="日期占位符 1">
            <a:extLst>
              <a:ext uri="{FF2B5EF4-FFF2-40B4-BE49-F238E27FC236}">
                <a16:creationId xmlns:a16="http://schemas.microsoft.com/office/drawing/2014/main" id="{5434DC59-BC6F-9C1A-0E0E-821B1BA03354}"/>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930975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9</a:t>
            </a:fld>
            <a:endParaRPr lang="zh-CN" altLang="en-US">
              <a:cs typeface="等线"/>
            </a:endParaRPr>
          </a:p>
        </p:txBody>
      </p:sp>
      <p:sp>
        <p:nvSpPr>
          <p:cNvPr id="2" name="日期占位符 1">
            <a:extLst>
              <a:ext uri="{FF2B5EF4-FFF2-40B4-BE49-F238E27FC236}">
                <a16:creationId xmlns:a16="http://schemas.microsoft.com/office/drawing/2014/main" id="{FECD2E1D-1CA0-C849-D4DB-515DB4B30F62}"/>
              </a:ext>
            </a:extLst>
          </p:cNvPr>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597905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2023/3/30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2023/3/30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2023/3/30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2419049" y="2059268"/>
            <a:ext cx="7872540" cy="830997"/>
          </a:xfrm>
          <a:prstGeom prst="rect">
            <a:avLst/>
          </a:prstGeom>
          <a:noFill/>
        </p:spPr>
        <p:txBody>
          <a:bodyPr wrap="none" rtlCol="0">
            <a:spAutoFit/>
          </a:bodyPr>
          <a:lstStyle/>
          <a:p>
            <a:pPr algn="ctr"/>
            <a:r>
              <a:rPr lang="en-US" altLang="zh-CN" sz="4800" b="1" dirty="0">
                <a:ln w="12700">
                  <a:noFill/>
                  <a:prstDash val="solid"/>
                </a:ln>
                <a:solidFill>
                  <a:srgbClr val="4F91A0"/>
                </a:solidFill>
                <a:latin typeface="+mn-ea"/>
                <a:ea typeface="+mn-ea"/>
                <a:cs typeface="+mn-ea"/>
              </a:rPr>
              <a:t>Probability and Statistics</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3272182" y="3283527"/>
            <a:ext cx="5647635" cy="1015663"/>
          </a:xfrm>
          <a:prstGeom prst="rect">
            <a:avLst/>
          </a:prstGeom>
        </p:spPr>
        <p:txBody>
          <a:bodyPr wrap="none">
            <a:spAutoFit/>
          </a:bodyPr>
          <a:lstStyle/>
          <a:p>
            <a:pPr algn="ctr"/>
            <a:r>
              <a:rPr lang="en-US" altLang="zh-CN" sz="4000" dirty="0">
                <a:solidFill>
                  <a:srgbClr val="4F91A0"/>
                </a:solidFill>
                <a:latin typeface="+mn-ea"/>
                <a:ea typeface="+mn-ea"/>
                <a:cs typeface="+mn-ea"/>
              </a:rPr>
              <a:t>Professor Wenhao Gui</a:t>
            </a:r>
          </a:p>
          <a:p>
            <a:pPr algn="ctr"/>
            <a:r>
              <a:rPr lang="en-US" altLang="zh-CN" sz="2000" dirty="0">
                <a:solidFill>
                  <a:srgbClr val="4F91A0"/>
                </a:solidFill>
                <a:latin typeface="+mn-ea"/>
                <a:ea typeface="+mn-ea"/>
                <a:cs typeface="+mn-ea"/>
              </a:rPr>
              <a:t>whgui@bjtu.edu.cn</a:t>
            </a:r>
            <a:endParaRPr lang="zh-CN" altLang="en-US" sz="2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384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4533" y="484908"/>
            <a:ext cx="8723411" cy="461665"/>
          </a:xfrm>
          <a:prstGeom prst="rect">
            <a:avLst/>
          </a:prstGeom>
          <a:noFill/>
        </p:spPr>
        <p:txBody>
          <a:bodyPr wrap="square" rtlCol="0">
            <a:spAutoFit/>
          </a:bodyPr>
          <a:lstStyle/>
          <a:p>
            <a:r>
              <a:rPr lang="en-US" altLang="zh-CN" sz="2400" b="1" dirty="0">
                <a:solidFill>
                  <a:srgbClr val="C00000"/>
                </a:solidFill>
                <a:latin typeface="+mj-ea"/>
                <a:ea typeface="+mj-ea"/>
              </a:rPr>
              <a:t>4. The union of n sets or an infinite sequence of sets </a:t>
            </a:r>
            <a:endParaRPr lang="zh-CN" altLang="en-US" sz="2400" b="1" dirty="0">
              <a:solidFill>
                <a:srgbClr val="C00000"/>
              </a:solidFill>
              <a:latin typeface="+mj-ea"/>
              <a:ea typeface="+mj-ea"/>
            </a:endParaRPr>
          </a:p>
        </p:txBody>
      </p:sp>
      <p:sp>
        <p:nvSpPr>
          <p:cNvPr id="18" name="矩形 17"/>
          <p:cNvSpPr/>
          <p:nvPr/>
        </p:nvSpPr>
        <p:spPr>
          <a:xfrm>
            <a:off x="1484442" y="1588026"/>
            <a:ext cx="10286847"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1.3.4.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The union of n sets </a:t>
            </a:r>
            <a:r>
              <a:rPr lang="en-US" altLang="zh-CN" sz="2800" b="1" i="1" dirty="0">
                <a:solidFill>
                  <a:schemeClr val="tx2"/>
                </a:solidFill>
              </a:rPr>
              <a:t>A</a:t>
            </a:r>
            <a:r>
              <a:rPr lang="en-US" altLang="zh-CN" sz="2800" b="1" baseline="-25000" dirty="0">
                <a:solidFill>
                  <a:schemeClr val="tx2"/>
                </a:solidFill>
              </a:rPr>
              <a:t>1</a:t>
            </a:r>
            <a:r>
              <a:rPr lang="en-US" altLang="zh-CN" sz="2800" b="1" i="1" dirty="0">
                <a:solidFill>
                  <a:schemeClr val="tx2"/>
                </a:solidFill>
              </a:rPr>
              <a:t>,</a:t>
            </a:r>
            <a:r>
              <a:rPr lang="en-US" altLang="zh-CN" sz="2800" b="1" dirty="0">
                <a:solidFill>
                  <a:schemeClr val="tx2"/>
                </a:solidFill>
              </a:rPr>
              <a:t>··· </a:t>
            </a:r>
            <a:r>
              <a:rPr lang="en-US" altLang="zh-CN" sz="2800" b="1" i="1" dirty="0">
                <a:solidFill>
                  <a:schemeClr val="tx2"/>
                </a:solidFill>
              </a:rPr>
              <a:t>,A</a:t>
            </a:r>
            <a:r>
              <a:rPr lang="en-US" altLang="zh-CN" sz="2800" b="1" i="1" baseline="-25000" dirty="0">
                <a:solidFill>
                  <a:schemeClr val="tx2"/>
                </a:solidFill>
              </a:rPr>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defined to be the set that contains all outcomes that belong to at least one of these n sets. </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pic>
        <p:nvPicPr>
          <p:cNvPr id="20" name="Picture 887605"/>
          <p:cNvPicPr/>
          <p:nvPr/>
        </p:nvPicPr>
        <p:blipFill>
          <a:blip r:embed="rId3" cstate="print"/>
          <a:stretch>
            <a:fillRect/>
          </a:stretch>
        </p:blipFill>
        <p:spPr>
          <a:xfrm>
            <a:off x="3962249" y="2961514"/>
            <a:ext cx="3623438" cy="858679"/>
          </a:xfrm>
          <a:prstGeom prst="rect">
            <a:avLst/>
          </a:prstGeom>
        </p:spPr>
      </p:pic>
      <p:sp>
        <p:nvSpPr>
          <p:cNvPr id="21" name="矩形 20"/>
          <p:cNvSpPr/>
          <p:nvPr/>
        </p:nvSpPr>
        <p:spPr>
          <a:xfrm>
            <a:off x="1548840" y="3870251"/>
            <a:ext cx="9436838"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The union of an infinite sequence of sets </a:t>
            </a:r>
            <a:r>
              <a:rPr lang="en-US" altLang="zh-CN" sz="2800" b="1" i="1" dirty="0">
                <a:solidFill>
                  <a:schemeClr val="tx2"/>
                </a:solidFill>
              </a:rPr>
              <a:t>A</a:t>
            </a:r>
            <a:r>
              <a:rPr lang="en-US" altLang="zh-CN" sz="2800" b="1" baseline="-25000" dirty="0">
                <a:solidFill>
                  <a:schemeClr val="tx2"/>
                </a:solidFill>
              </a:rPr>
              <a:t>1</a:t>
            </a:r>
            <a:r>
              <a:rPr lang="en-US" altLang="zh-CN" sz="2800" b="1" i="1" dirty="0">
                <a:solidFill>
                  <a:schemeClr val="tx2"/>
                </a:solidFill>
              </a:rPr>
              <a:t>,A</a:t>
            </a:r>
            <a:r>
              <a:rPr lang="en-US" altLang="zh-CN" sz="2800" b="1" baseline="-25000" dirty="0">
                <a:solidFill>
                  <a:schemeClr val="tx2"/>
                </a:solidFill>
              </a:rPr>
              <a:t>2</a:t>
            </a:r>
            <a:r>
              <a:rPr lang="en-US" altLang="zh-CN" sz="2800" b="1" i="1" dirty="0">
                <a:solidFill>
                  <a:schemeClr val="tx2"/>
                </a:solidFill>
              </a:rPr>
              <a:t>,</a:t>
            </a:r>
            <a:r>
              <a:rPr lang="en-US" altLang="zh-CN" sz="2800" b="1" dirty="0">
                <a:solidFill>
                  <a:schemeClr val="tx2"/>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the set that contains all outcomes that belong to at least one of the events in the sequence.</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pic>
        <p:nvPicPr>
          <p:cNvPr id="22" name="Picture 887606"/>
          <p:cNvPicPr/>
          <p:nvPr/>
        </p:nvPicPr>
        <p:blipFill>
          <a:blip r:embed="rId4" cstate="print"/>
          <a:stretch>
            <a:fillRect/>
          </a:stretch>
        </p:blipFill>
        <p:spPr>
          <a:xfrm>
            <a:off x="5622950" y="5255237"/>
            <a:ext cx="752092" cy="625158"/>
          </a:xfrm>
          <a:prstGeom prst="rect">
            <a:avLst/>
          </a:prstGeom>
        </p:spPr>
      </p:pic>
    </p:spTree>
    <p:extLst>
      <p:ext uri="{BB962C8B-B14F-4D97-AF65-F5344CB8AC3E}">
        <p14:creationId xmlns:p14="http://schemas.microsoft.com/office/powerpoint/2010/main" val="30975903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400"/>
                                        <p:tgtEl>
                                          <p:spTgt spid="21"/>
                                        </p:tgtEl>
                                        <p:attrNameLst>
                                          <p:attrName>ppt_y</p:attrName>
                                        </p:attrNameLst>
                                      </p:cBhvr>
                                      <p:tavLst>
                                        <p:tav tm="0">
                                          <p:val>
                                            <p:strVal val="#ppt_y-#ppt_h*1.125000"/>
                                          </p:val>
                                        </p:tav>
                                        <p:tav tm="100000">
                                          <p:val>
                                            <p:strVal val="#ppt_y"/>
                                          </p:val>
                                        </p:tav>
                                      </p:tavLst>
                                    </p:anim>
                                    <p:animEffect transition="in" filter="wipe(down)">
                                      <p:cBhvr>
                                        <p:cTn id="19" dur="4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4533" y="484908"/>
            <a:ext cx="3333777" cy="461665"/>
          </a:xfrm>
          <a:prstGeom prst="rect">
            <a:avLst/>
          </a:prstGeom>
          <a:noFill/>
        </p:spPr>
        <p:txBody>
          <a:bodyPr wrap="square" rtlCol="0">
            <a:spAutoFit/>
          </a:bodyPr>
          <a:lstStyle/>
          <a:p>
            <a:r>
              <a:rPr lang="en-US" altLang="zh-CN" sz="2400" b="1" dirty="0">
                <a:solidFill>
                  <a:srgbClr val="C00000"/>
                </a:solidFill>
                <a:latin typeface="+mj-ea"/>
                <a:ea typeface="+mj-ea"/>
              </a:rPr>
              <a:t>5. Intersection </a:t>
            </a:r>
            <a:endParaRPr lang="zh-CN" altLang="en-US" sz="2400" b="1" dirty="0">
              <a:solidFill>
                <a:srgbClr val="C00000"/>
              </a:solidFill>
              <a:latin typeface="+mj-ea"/>
              <a:ea typeface="+mj-ea"/>
            </a:endParaRPr>
          </a:p>
        </p:txBody>
      </p:sp>
      <p:sp>
        <p:nvSpPr>
          <p:cNvPr id="18" name="矩形 17"/>
          <p:cNvSpPr/>
          <p:nvPr/>
        </p:nvSpPr>
        <p:spPr>
          <a:xfrm>
            <a:off x="1268885" y="1315101"/>
            <a:ext cx="8589805" cy="1754318"/>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1.3.5.  </a:t>
            </a:r>
          </a:p>
          <a:p>
            <a:r>
              <a:rPr lang="en-US" altLang="zh-CN" sz="2800" b="1" dirty="0">
                <a:solidFill>
                  <a:schemeClr val="tx2"/>
                </a:solidFill>
                <a:latin typeface="Cambria Math" panose="02040503050406030204" pitchFamily="18" charset="0"/>
                <a:ea typeface="Cambria Math" panose="02040503050406030204" pitchFamily="18" charset="0"/>
                <a:cs typeface="+mn-ea"/>
              </a:rPr>
              <a:t>The intersection of A and B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defined to be the set that contains all outcomes that belong both to A and to B, denoted by  </a:t>
            </a:r>
            <a:r>
              <a:rPr lang="en-US" altLang="zh-CN" sz="2800" b="1" dirty="0">
                <a:solidFill>
                  <a:schemeClr val="tx2"/>
                </a:solidFill>
                <a:latin typeface="Cambria Math" panose="02040503050406030204" pitchFamily="18" charset="0"/>
                <a:ea typeface="Cambria Math" panose="02040503050406030204" pitchFamily="18" charset="0"/>
                <a:cs typeface="+mn-ea"/>
              </a:rPr>
              <a:t>A ∩ B or AB.</a:t>
            </a:r>
          </a:p>
        </p:txBody>
      </p:sp>
      <p:sp>
        <p:nvSpPr>
          <p:cNvPr id="19" name="矩形 18"/>
          <p:cNvSpPr/>
          <p:nvPr/>
        </p:nvSpPr>
        <p:spPr>
          <a:xfrm>
            <a:off x="1268885" y="4150072"/>
            <a:ext cx="6193071"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B ∩ A,A ∩ A = A,A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i="1" baseline="30000" dirty="0"/>
              <a:t> </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 A ∩ ∅ = ∅,A ∩ S = A.</a:t>
            </a:r>
            <a:endParaRPr lang="zh-CN" altLang="zh-CN" sz="2800" dirty="0"/>
          </a:p>
        </p:txBody>
      </p:sp>
      <p:sp>
        <p:nvSpPr>
          <p:cNvPr id="2" name="矩形 1"/>
          <p:cNvSpPr/>
          <p:nvPr/>
        </p:nvSpPr>
        <p:spPr>
          <a:xfrm>
            <a:off x="1295743" y="3377305"/>
            <a:ext cx="3088153" cy="892552"/>
          </a:xfrm>
          <a:prstGeom prst="rect">
            <a:avLst/>
          </a:prstGeom>
        </p:spPr>
        <p:txBody>
          <a:bodyPr wrap="none">
            <a:spAutoFit/>
          </a:bodyPr>
          <a:lstStyle/>
          <a:p>
            <a:r>
              <a:rPr lang="en-US" altLang="zh-CN" sz="2400" b="1" dirty="0">
                <a:solidFill>
                  <a:schemeClr val="tx1">
                    <a:lumMod val="65000"/>
                    <a:lumOff val="35000"/>
                  </a:schemeClr>
                </a:solidFill>
                <a:latin typeface="+mn-ea"/>
                <a:cs typeface="+mn-ea"/>
              </a:rPr>
              <a:t>Remark</a:t>
            </a:r>
            <a:r>
              <a:rPr lang="zh-CN" altLang="en-US" sz="2400" b="1" dirty="0">
                <a:solidFill>
                  <a:schemeClr val="tx1">
                    <a:lumMod val="65000"/>
                    <a:lumOff val="35000"/>
                  </a:schemeClr>
                </a:solidFill>
                <a:latin typeface="+mn-ea"/>
                <a:cs typeface="+mn-ea"/>
              </a:rPr>
              <a:t> </a:t>
            </a:r>
            <a:endParaRPr lang="en-US" altLang="zh-CN" sz="2400"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all sets A and B,</a:t>
            </a:r>
          </a:p>
        </p:txBody>
      </p:sp>
      <p:sp>
        <p:nvSpPr>
          <p:cNvPr id="29" name="矩形 28"/>
          <p:cNvSpPr/>
          <p:nvPr/>
        </p:nvSpPr>
        <p:spPr>
          <a:xfrm>
            <a:off x="1268885" y="4987444"/>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A ⊂ B , then A ∩ B = A.</a:t>
            </a:r>
            <a:endParaRPr lang="zh-CN" altLang="zh-CN" sz="2800" dirty="0"/>
          </a:p>
        </p:txBody>
      </p:sp>
      <p:sp>
        <p:nvSpPr>
          <p:cNvPr id="30" name="矩形 29"/>
          <p:cNvSpPr/>
          <p:nvPr/>
        </p:nvSpPr>
        <p:spPr>
          <a:xfrm>
            <a:off x="1181705" y="5710832"/>
            <a:ext cx="8676985" cy="954099"/>
          </a:xfrm>
          <a:prstGeom prst="rect">
            <a:avLst/>
          </a:prstGeom>
        </p:spPr>
        <p:txBody>
          <a:bodyPr wrap="square" lIns="91431" tIns="45716" rIns="91431" bIns="45716">
            <a:spAutoFit/>
          </a:bodyPr>
          <a:lstStyle/>
          <a:p>
            <a:r>
              <a:rPr lang="en-US" altLang="zh-CN" sz="2800" dirty="0">
                <a:solidFill>
                  <a:srgbClr val="C00000"/>
                </a:solidFill>
                <a:latin typeface="Cambria Math" panose="02040503050406030204" pitchFamily="18" charset="0"/>
                <a:ea typeface="Cambria Math" panose="02040503050406030204" pitchFamily="18" charset="0"/>
                <a:cs typeface="+mn-ea"/>
              </a:rPr>
              <a:t>The concept of intersection can also be extended to more than two sets.</a:t>
            </a:r>
            <a:endParaRPr lang="zh-CN" altLang="zh-CN" sz="2800" dirty="0">
              <a:solidFill>
                <a:srgbClr val="C00000"/>
              </a:solidFill>
            </a:endParaRPr>
          </a:p>
        </p:txBody>
      </p:sp>
      <p:sp>
        <p:nvSpPr>
          <p:cNvPr id="4" name="右箭头 3"/>
          <p:cNvSpPr/>
          <p:nvPr/>
        </p:nvSpPr>
        <p:spPr>
          <a:xfrm>
            <a:off x="9531367" y="5998666"/>
            <a:ext cx="544959" cy="378429"/>
          </a:xfrm>
          <a:prstGeom prst="rightArrow">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611168"/>
          <p:cNvGrpSpPr/>
          <p:nvPr/>
        </p:nvGrpSpPr>
        <p:grpSpPr>
          <a:xfrm>
            <a:off x="8770513" y="2537515"/>
            <a:ext cx="3046897" cy="2165426"/>
            <a:chOff x="0" y="0"/>
            <a:chExt cx="2016033" cy="1440023"/>
          </a:xfrm>
        </p:grpSpPr>
        <p:sp>
          <p:nvSpPr>
            <p:cNvPr id="27" name="Shape 1905"/>
            <p:cNvSpPr/>
            <p:nvPr/>
          </p:nvSpPr>
          <p:spPr>
            <a:xfrm>
              <a:off x="864014" y="400120"/>
              <a:ext cx="288005" cy="639783"/>
            </a:xfrm>
            <a:custGeom>
              <a:avLst/>
              <a:gdLst/>
              <a:ahLst/>
              <a:cxnLst/>
              <a:rect l="0" t="0" r="0" b="0"/>
              <a:pathLst>
                <a:path w="288005" h="639783">
                  <a:moveTo>
                    <a:pt x="144002" y="0"/>
                  </a:moveTo>
                  <a:lnTo>
                    <a:pt x="161474" y="14415"/>
                  </a:lnTo>
                  <a:cubicBezTo>
                    <a:pt x="239652" y="92593"/>
                    <a:pt x="288005" y="200595"/>
                    <a:pt x="288005" y="319892"/>
                  </a:cubicBezTo>
                  <a:cubicBezTo>
                    <a:pt x="288005" y="439189"/>
                    <a:pt x="239652" y="547190"/>
                    <a:pt x="161474" y="625368"/>
                  </a:cubicBezTo>
                  <a:lnTo>
                    <a:pt x="144002" y="639783"/>
                  </a:lnTo>
                  <a:lnTo>
                    <a:pt x="126531" y="625368"/>
                  </a:lnTo>
                  <a:cubicBezTo>
                    <a:pt x="48353" y="547190"/>
                    <a:pt x="0" y="439189"/>
                    <a:pt x="0" y="319892"/>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31" name="Shape 1906"/>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2" name="Rectangle 1908"/>
            <p:cNvSpPr/>
            <p:nvPr/>
          </p:nvSpPr>
          <p:spPr>
            <a:xfrm>
              <a:off x="664284" y="666521"/>
              <a:ext cx="148221"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3" name="Shape 1909"/>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4" name="Rectangle 1911"/>
            <p:cNvSpPr/>
            <p:nvPr/>
          </p:nvSpPr>
          <p:spPr>
            <a:xfrm>
              <a:off x="1235708" y="666521"/>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5" name="Shape 1912"/>
            <p:cNvSpPr/>
            <p:nvPr/>
          </p:nvSpPr>
          <p:spPr>
            <a:xfrm>
              <a:off x="0" y="0"/>
              <a:ext cx="2016033" cy="1440023"/>
            </a:xfrm>
            <a:custGeom>
              <a:avLst/>
              <a:gdLst/>
              <a:ahLst/>
              <a:cxnLst/>
              <a:rect l="0" t="0" r="0" b="0"/>
              <a:pathLst>
                <a:path w="2016033" h="1440023">
                  <a:moveTo>
                    <a:pt x="0" y="1389412"/>
                  </a:moveTo>
                  <a:lnTo>
                    <a:pt x="0" y="50611"/>
                  </a:lnTo>
                  <a:cubicBezTo>
                    <a:pt x="0" y="22659"/>
                    <a:pt x="22659" y="0"/>
                    <a:pt x="50611" y="0"/>
                  </a:cubicBezTo>
                  <a:lnTo>
                    <a:pt x="1965422" y="0"/>
                  </a:lnTo>
                  <a:cubicBezTo>
                    <a:pt x="1993374" y="0"/>
                    <a:pt x="2016033" y="22659"/>
                    <a:pt x="2016033" y="50611"/>
                  </a:cubicBezTo>
                  <a:lnTo>
                    <a:pt x="2016033" y="1389412"/>
                  </a:lnTo>
                  <a:cubicBezTo>
                    <a:pt x="2016033" y="1417364"/>
                    <a:pt x="1993374"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36287624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400"/>
                                        <p:tgtEl>
                                          <p:spTgt spid="19"/>
                                        </p:tgtEl>
                                        <p:attrNameLst>
                                          <p:attrName>ppt_y</p:attrName>
                                        </p:attrNameLst>
                                      </p:cBhvr>
                                      <p:tavLst>
                                        <p:tav tm="0">
                                          <p:val>
                                            <p:strVal val="#ppt_y-#ppt_h*1.125000"/>
                                          </p:val>
                                        </p:tav>
                                        <p:tav tm="100000">
                                          <p:val>
                                            <p:strVal val="#ppt_y"/>
                                          </p:val>
                                        </p:tav>
                                      </p:tavLst>
                                    </p:anim>
                                    <p:animEffect transition="in" filter="wipe(down)">
                                      <p:cBhvr>
                                        <p:cTn id="20" dur="4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400"/>
                                        <p:tgtEl>
                                          <p:spTgt spid="29"/>
                                        </p:tgtEl>
                                        <p:attrNameLst>
                                          <p:attrName>ppt_y</p:attrName>
                                        </p:attrNameLst>
                                      </p:cBhvr>
                                      <p:tavLst>
                                        <p:tav tm="0">
                                          <p:val>
                                            <p:strVal val="#ppt_y-#ppt_h*1.125000"/>
                                          </p:val>
                                        </p:tav>
                                        <p:tav tm="100000">
                                          <p:val>
                                            <p:strVal val="#ppt_y"/>
                                          </p:val>
                                        </p:tav>
                                      </p:tavLst>
                                    </p:anim>
                                    <p:animEffect transition="in" filter="wipe(down)">
                                      <p:cBhvr>
                                        <p:cTn id="26" dur="4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400"/>
                                        <p:tgtEl>
                                          <p:spTgt spid="30"/>
                                        </p:tgtEl>
                                        <p:attrNameLst>
                                          <p:attrName>ppt_y</p:attrName>
                                        </p:attrNameLst>
                                      </p:cBhvr>
                                      <p:tavLst>
                                        <p:tav tm="0">
                                          <p:val>
                                            <p:strVal val="#ppt_y-#ppt_h*1.125000"/>
                                          </p:val>
                                        </p:tav>
                                        <p:tav tm="100000">
                                          <p:val>
                                            <p:strVal val="#ppt_y"/>
                                          </p:val>
                                        </p:tav>
                                      </p:tavLst>
                                    </p:anim>
                                    <p:animEffect transition="in" filter="wipe(down)">
                                      <p:cBhvr>
                                        <p:cTn id="32" dur="400"/>
                                        <p:tgtEl>
                                          <p:spTgt spid="3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down)">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 grpId="0"/>
      <p:bldP spid="29" grpId="0"/>
      <p:bldP spid="30"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8320" y="577879"/>
            <a:ext cx="9380233" cy="461665"/>
          </a:xfrm>
          <a:prstGeom prst="rect">
            <a:avLst/>
          </a:prstGeom>
          <a:noFill/>
        </p:spPr>
        <p:txBody>
          <a:bodyPr wrap="square" rtlCol="0">
            <a:spAutoFit/>
          </a:bodyPr>
          <a:lstStyle/>
          <a:p>
            <a:r>
              <a:rPr lang="en-US" altLang="zh-CN" sz="2400" b="1" dirty="0">
                <a:solidFill>
                  <a:srgbClr val="C00000"/>
                </a:solidFill>
                <a:latin typeface="+mj-ea"/>
                <a:ea typeface="+mj-ea"/>
              </a:rPr>
              <a:t>6. The intersection of n sets or an infinite sequence of sets </a:t>
            </a:r>
            <a:endParaRPr lang="zh-CN" altLang="en-US" sz="2400" b="1" dirty="0">
              <a:solidFill>
                <a:srgbClr val="C00000"/>
              </a:solidFill>
              <a:latin typeface="+mj-ea"/>
              <a:ea typeface="+mj-ea"/>
            </a:endParaRPr>
          </a:p>
        </p:txBody>
      </p:sp>
      <p:sp>
        <p:nvSpPr>
          <p:cNvPr id="18" name="矩形 17"/>
          <p:cNvSpPr/>
          <p:nvPr/>
        </p:nvSpPr>
        <p:spPr>
          <a:xfrm>
            <a:off x="1484443" y="1588026"/>
            <a:ext cx="9797450"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1.3.4.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The intersection of n sets </a:t>
            </a:r>
            <a:r>
              <a:rPr lang="en-US" altLang="zh-CN" sz="2800" b="1" i="1" dirty="0">
                <a:solidFill>
                  <a:schemeClr val="tx2"/>
                </a:solidFill>
              </a:rPr>
              <a:t>A</a:t>
            </a:r>
            <a:r>
              <a:rPr lang="en-US" altLang="zh-CN" sz="2800" b="1" baseline="-25000" dirty="0">
                <a:solidFill>
                  <a:schemeClr val="tx2"/>
                </a:solidFill>
              </a:rPr>
              <a:t>1</a:t>
            </a:r>
            <a:r>
              <a:rPr lang="en-US" altLang="zh-CN" sz="2800" b="1" i="1" dirty="0">
                <a:solidFill>
                  <a:schemeClr val="tx2"/>
                </a:solidFill>
              </a:rPr>
              <a:t>,</a:t>
            </a:r>
            <a:r>
              <a:rPr lang="en-US" altLang="zh-CN" sz="2800" b="1" dirty="0">
                <a:solidFill>
                  <a:schemeClr val="tx2"/>
                </a:solidFill>
              </a:rPr>
              <a:t>··· </a:t>
            </a:r>
            <a:r>
              <a:rPr lang="en-US" altLang="zh-CN" sz="2800" b="1" i="1" dirty="0">
                <a:solidFill>
                  <a:schemeClr val="tx2"/>
                </a:solidFill>
              </a:rPr>
              <a:t>,A</a:t>
            </a:r>
            <a:r>
              <a:rPr lang="en-US" altLang="zh-CN" sz="2800" b="1" i="1" baseline="-25000" dirty="0">
                <a:solidFill>
                  <a:schemeClr val="tx2"/>
                </a:solidFill>
              </a:rPr>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defined to be the set that contains the elements that are common to all these n sets. </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sp>
        <p:nvSpPr>
          <p:cNvPr id="21" name="矩形 20"/>
          <p:cNvSpPr/>
          <p:nvPr/>
        </p:nvSpPr>
        <p:spPr>
          <a:xfrm>
            <a:off x="1548840" y="3870251"/>
            <a:ext cx="9436838"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The intersection of an infinite sequence of sets </a:t>
            </a:r>
            <a:r>
              <a:rPr lang="en-US" altLang="zh-CN" sz="2800" b="1" i="1" dirty="0">
                <a:solidFill>
                  <a:schemeClr val="tx2"/>
                </a:solidFill>
              </a:rPr>
              <a:t>A</a:t>
            </a:r>
            <a:r>
              <a:rPr lang="en-US" altLang="zh-CN" sz="2800" b="1" baseline="-25000" dirty="0">
                <a:solidFill>
                  <a:schemeClr val="tx2"/>
                </a:solidFill>
              </a:rPr>
              <a:t>1</a:t>
            </a:r>
            <a:r>
              <a:rPr lang="en-US" altLang="zh-CN" sz="2800" b="1" i="1" dirty="0">
                <a:solidFill>
                  <a:schemeClr val="tx2"/>
                </a:solidFill>
              </a:rPr>
              <a:t>,A</a:t>
            </a:r>
            <a:r>
              <a:rPr lang="en-US" altLang="zh-CN" sz="2800" b="1" baseline="-25000" dirty="0">
                <a:solidFill>
                  <a:schemeClr val="tx2"/>
                </a:solidFill>
              </a:rPr>
              <a:t>2</a:t>
            </a:r>
            <a:r>
              <a:rPr lang="en-US" altLang="zh-CN" sz="2800" b="1" i="1" dirty="0">
                <a:solidFill>
                  <a:schemeClr val="tx2"/>
                </a:solidFill>
              </a:rPr>
              <a:t>,</a:t>
            </a:r>
            <a:r>
              <a:rPr lang="en-US" altLang="zh-CN" sz="2800" b="1" dirty="0">
                <a:solidFill>
                  <a:schemeClr val="tx2"/>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the set that contains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rPr>
              <a:t>all outcomes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that are common to all the events in the sequence.</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pic>
        <p:nvPicPr>
          <p:cNvPr id="7" name="Picture 887607"/>
          <p:cNvPicPr/>
          <p:nvPr/>
        </p:nvPicPr>
        <p:blipFill>
          <a:blip r:embed="rId3" cstate="print"/>
          <a:stretch>
            <a:fillRect/>
          </a:stretch>
        </p:blipFill>
        <p:spPr>
          <a:xfrm>
            <a:off x="3989198" y="2812647"/>
            <a:ext cx="3248729" cy="905346"/>
          </a:xfrm>
          <a:prstGeom prst="rect">
            <a:avLst/>
          </a:prstGeom>
        </p:spPr>
      </p:pic>
      <p:pic>
        <p:nvPicPr>
          <p:cNvPr id="8" name="Picture 887608"/>
          <p:cNvPicPr/>
          <p:nvPr/>
        </p:nvPicPr>
        <p:blipFill>
          <a:blip r:embed="rId4" cstate="print"/>
          <a:stretch>
            <a:fillRect/>
          </a:stretch>
        </p:blipFill>
        <p:spPr>
          <a:xfrm>
            <a:off x="5545675" y="5255237"/>
            <a:ext cx="721584" cy="737436"/>
          </a:xfrm>
          <a:prstGeom prst="rect">
            <a:avLst/>
          </a:prstGeom>
        </p:spPr>
      </p:pic>
    </p:spTree>
    <p:extLst>
      <p:ext uri="{BB962C8B-B14F-4D97-AF65-F5344CB8AC3E}">
        <p14:creationId xmlns:p14="http://schemas.microsoft.com/office/powerpoint/2010/main" val="17345481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400"/>
                                        <p:tgtEl>
                                          <p:spTgt spid="21"/>
                                        </p:tgtEl>
                                        <p:attrNameLst>
                                          <p:attrName>ppt_y</p:attrName>
                                        </p:attrNameLst>
                                      </p:cBhvr>
                                      <p:tavLst>
                                        <p:tav tm="0">
                                          <p:val>
                                            <p:strVal val="#ppt_y-#ppt_h*1.125000"/>
                                          </p:val>
                                        </p:tav>
                                        <p:tav tm="100000">
                                          <p:val>
                                            <p:strVal val="#ppt_y"/>
                                          </p:val>
                                        </p:tav>
                                      </p:tavLst>
                                    </p:anim>
                                    <p:animEffect transition="in" filter="wipe(down)">
                                      <p:cBhvr>
                                        <p:cTn id="19" dur="4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42420" y="459019"/>
            <a:ext cx="3700650" cy="461665"/>
          </a:xfrm>
          <a:prstGeom prst="rect">
            <a:avLst/>
          </a:prstGeom>
          <a:noFill/>
        </p:spPr>
        <p:txBody>
          <a:bodyPr wrap="square" rtlCol="0">
            <a:spAutoFit/>
          </a:bodyPr>
          <a:lstStyle/>
          <a:p>
            <a:r>
              <a:rPr lang="en-US" altLang="zh-CN" sz="2400" b="1" dirty="0">
                <a:solidFill>
                  <a:srgbClr val="C00000"/>
                </a:solidFill>
                <a:latin typeface="+mj-ea"/>
                <a:ea typeface="+mj-ea"/>
              </a:rPr>
              <a:t>7. Mutually exclusive </a:t>
            </a:r>
            <a:endParaRPr lang="zh-CN" altLang="en-US" sz="2400" b="1" dirty="0">
              <a:solidFill>
                <a:srgbClr val="C00000"/>
              </a:solidFill>
              <a:latin typeface="+mj-ea"/>
              <a:ea typeface="+mj-ea"/>
            </a:endParaRPr>
          </a:p>
        </p:txBody>
      </p:sp>
      <p:sp>
        <p:nvSpPr>
          <p:cNvPr id="18" name="矩形 17"/>
          <p:cNvSpPr/>
          <p:nvPr/>
        </p:nvSpPr>
        <p:spPr>
          <a:xfrm>
            <a:off x="831748" y="1005505"/>
            <a:ext cx="7422644"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1.3.7.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It is said that two sets A and B are </a:t>
            </a:r>
            <a:r>
              <a:rPr lang="en-US" altLang="zh-CN" sz="2800" b="1" dirty="0">
                <a:solidFill>
                  <a:schemeClr val="tx2"/>
                </a:solidFill>
                <a:latin typeface="Cambria Math" panose="02040503050406030204" pitchFamily="18" charset="0"/>
                <a:ea typeface="Cambria Math" panose="02040503050406030204" pitchFamily="18" charset="0"/>
                <a:cs typeface="+mn-ea"/>
              </a:rPr>
              <a:t>disjoint, or mutually exclusive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a:t>
            </a:r>
            <a:r>
              <a:rPr lang="en-US" altLang="zh-CN" sz="2800" b="1" dirty="0">
                <a:solidFill>
                  <a:schemeClr val="tx2"/>
                </a:solidFill>
                <a:latin typeface="Cambria Math" panose="02040503050406030204" pitchFamily="18" charset="0"/>
                <a:ea typeface="Cambria Math" panose="02040503050406030204" pitchFamily="18" charset="0"/>
                <a:cs typeface="+mn-ea"/>
              </a:rPr>
              <a:t>A∩B = AB = ∅.</a:t>
            </a:r>
          </a:p>
        </p:txBody>
      </p:sp>
      <p:sp>
        <p:nvSpPr>
          <p:cNvPr id="29" name="矩形 28"/>
          <p:cNvSpPr/>
          <p:nvPr/>
        </p:nvSpPr>
        <p:spPr>
          <a:xfrm>
            <a:off x="831748" y="2279611"/>
            <a:ext cx="8502369"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n sets </a:t>
            </a:r>
            <a:r>
              <a:rPr lang="en-US" altLang="zh-CN" sz="2800" i="1" dirty="0"/>
              <a:t>A</a:t>
            </a:r>
            <a:r>
              <a:rPr lang="en-US" altLang="zh-CN" sz="2800" baseline="-25000" dirty="0"/>
              <a:t>1</a:t>
            </a:r>
            <a:r>
              <a:rPr lang="en-US" altLang="zh-CN" sz="2800" i="1" dirty="0"/>
              <a:t>,</a:t>
            </a:r>
            <a:r>
              <a:rPr lang="en-US" altLang="zh-CN" sz="2800" dirty="0"/>
              <a:t>··· </a:t>
            </a:r>
            <a:r>
              <a:rPr lang="en-US" altLang="zh-CN" sz="2800" i="1" dirty="0"/>
              <a:t>,A</a:t>
            </a:r>
            <a:r>
              <a:rPr lang="en-US" altLang="zh-CN" sz="2800" i="1" baseline="-25000" dirty="0"/>
              <a:t>n</a:t>
            </a:r>
            <a:r>
              <a:rPr lang="en-US" altLang="zh-CN" sz="28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any two of them are disjoint, then they are called </a:t>
            </a:r>
            <a:r>
              <a:rPr lang="en-US" altLang="zh-CN" sz="2800" b="1" dirty="0">
                <a:solidFill>
                  <a:schemeClr val="tx2"/>
                </a:solidFill>
                <a:latin typeface="Cambria Math" panose="02040503050406030204" pitchFamily="18" charset="0"/>
                <a:ea typeface="Cambria Math" panose="02040503050406030204" pitchFamily="18" charset="0"/>
                <a:cs typeface="+mn-ea"/>
              </a:rPr>
              <a:t>pairwise disjoint events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zh-CN" altLang="zh-CN" sz="2800" dirty="0"/>
          </a:p>
        </p:txBody>
      </p:sp>
      <p:grpSp>
        <p:nvGrpSpPr>
          <p:cNvPr id="17" name="Group 601523"/>
          <p:cNvGrpSpPr/>
          <p:nvPr/>
        </p:nvGrpSpPr>
        <p:grpSpPr>
          <a:xfrm>
            <a:off x="9123496" y="1234698"/>
            <a:ext cx="2866597" cy="1894969"/>
            <a:chOff x="0" y="0"/>
            <a:chExt cx="2016032" cy="1440023"/>
          </a:xfrm>
        </p:grpSpPr>
        <p:sp>
          <p:nvSpPr>
            <p:cNvPr id="27" name="Shape 2052"/>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31" name="Shape 2053"/>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2" name="Rectangle 2055"/>
            <p:cNvSpPr/>
            <p:nvPr/>
          </p:nvSpPr>
          <p:spPr>
            <a:xfrm>
              <a:off x="664284" y="666520"/>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3" name="Shape 2056"/>
            <p:cNvSpPr/>
            <p:nvPr/>
          </p:nvSpPr>
          <p:spPr>
            <a:xfrm>
              <a:off x="1296021" y="432007"/>
              <a:ext cx="576009" cy="576009"/>
            </a:xfrm>
            <a:custGeom>
              <a:avLst/>
              <a:gdLst/>
              <a:ahLst/>
              <a:cxnLst/>
              <a:rect l="0" t="0" r="0" b="0"/>
              <a:pathLst>
                <a:path w="576009" h="576009">
                  <a:moveTo>
                    <a:pt x="288005" y="0"/>
                  </a:moveTo>
                  <a:cubicBezTo>
                    <a:pt x="447067" y="0"/>
                    <a:pt x="576009" y="128942"/>
                    <a:pt x="576009" y="288005"/>
                  </a:cubicBezTo>
                  <a:cubicBezTo>
                    <a:pt x="576009" y="447067"/>
                    <a:pt x="447067" y="576009"/>
                    <a:pt x="288005" y="576009"/>
                  </a:cubicBezTo>
                  <a:cubicBezTo>
                    <a:pt x="128942" y="576009"/>
                    <a:pt x="0" y="447067"/>
                    <a:pt x="0" y="288005"/>
                  </a:cubicBezTo>
                  <a:cubicBezTo>
                    <a:pt x="0" y="128942"/>
                    <a:pt x="128942" y="0"/>
                    <a:pt x="288005"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34" name="Shape 2057"/>
            <p:cNvSpPr/>
            <p:nvPr/>
          </p:nvSpPr>
          <p:spPr>
            <a:xfrm>
              <a:off x="1296021" y="432007"/>
              <a:ext cx="576009" cy="576009"/>
            </a:xfrm>
            <a:custGeom>
              <a:avLst/>
              <a:gdLst/>
              <a:ahLst/>
              <a:cxnLst/>
              <a:rect l="0" t="0" r="0" b="0"/>
              <a:pathLst>
                <a:path w="576009" h="576009">
                  <a:moveTo>
                    <a:pt x="576009" y="288005"/>
                  </a:moveTo>
                  <a:cubicBezTo>
                    <a:pt x="576009" y="128942"/>
                    <a:pt x="447067" y="0"/>
                    <a:pt x="288005" y="0"/>
                  </a:cubicBezTo>
                  <a:cubicBezTo>
                    <a:pt x="128942" y="0"/>
                    <a:pt x="0" y="128942"/>
                    <a:pt x="0" y="288005"/>
                  </a:cubicBezTo>
                  <a:cubicBezTo>
                    <a:pt x="0" y="447067"/>
                    <a:pt x="128942" y="576009"/>
                    <a:pt x="288005" y="576009"/>
                  </a:cubicBezTo>
                  <a:cubicBezTo>
                    <a:pt x="447067" y="576009"/>
                    <a:pt x="576009" y="447067"/>
                    <a:pt x="576009" y="288005"/>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5" name="Rectangle 2059"/>
            <p:cNvSpPr/>
            <p:nvPr/>
          </p:nvSpPr>
          <p:spPr>
            <a:xfrm>
              <a:off x="1523718" y="666520"/>
              <a:ext cx="150219"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6" name="Shape 2060"/>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
        <p:nvSpPr>
          <p:cNvPr id="37" name="文本框 36"/>
          <p:cNvSpPr txBox="1"/>
          <p:nvPr/>
        </p:nvSpPr>
        <p:spPr>
          <a:xfrm>
            <a:off x="842420" y="3310201"/>
            <a:ext cx="3700650" cy="461665"/>
          </a:xfrm>
          <a:prstGeom prst="rect">
            <a:avLst/>
          </a:prstGeom>
          <a:noFill/>
        </p:spPr>
        <p:txBody>
          <a:bodyPr wrap="square" rtlCol="0">
            <a:spAutoFit/>
          </a:bodyPr>
          <a:lstStyle/>
          <a:p>
            <a:r>
              <a:rPr lang="en-US" altLang="zh-CN" sz="2400" b="1" dirty="0">
                <a:solidFill>
                  <a:srgbClr val="C00000"/>
                </a:solidFill>
                <a:latin typeface="+mj-ea"/>
                <a:ea typeface="+mj-ea"/>
              </a:rPr>
              <a:t>8. Difference</a:t>
            </a:r>
            <a:endParaRPr lang="zh-CN" altLang="en-US" sz="2400" b="1" dirty="0">
              <a:solidFill>
                <a:srgbClr val="C00000"/>
              </a:solidFill>
              <a:latin typeface="+mj-ea"/>
              <a:ea typeface="+mj-ea"/>
            </a:endParaRPr>
          </a:p>
        </p:txBody>
      </p:sp>
      <p:sp>
        <p:nvSpPr>
          <p:cNvPr id="38" name="矩形 37"/>
          <p:cNvSpPr/>
          <p:nvPr/>
        </p:nvSpPr>
        <p:spPr>
          <a:xfrm>
            <a:off x="831748" y="3889829"/>
            <a:ext cx="8156898" cy="1754318"/>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1.3.8.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a:t>
            </a:r>
            <a:r>
              <a:rPr lang="en-US" altLang="zh-CN" sz="2800" b="1" dirty="0">
                <a:solidFill>
                  <a:schemeClr val="tx2"/>
                </a:solidFill>
                <a:latin typeface="Cambria Math" panose="02040503050406030204" pitchFamily="18" charset="0"/>
                <a:ea typeface="Cambria Math" panose="02040503050406030204" pitchFamily="18" charset="0"/>
                <a:cs typeface="+mn-ea"/>
              </a:rPr>
              <a:t>difference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two sets A and B, which we write as </a:t>
            </a:r>
            <a:r>
              <a:rPr lang="en-US" altLang="zh-CN" sz="2800" b="1" dirty="0">
                <a:solidFill>
                  <a:schemeClr val="tx2"/>
                </a:solidFill>
                <a:latin typeface="Cambria Math" panose="02040503050406030204" pitchFamily="18" charset="0"/>
                <a:ea typeface="Cambria Math" panose="02040503050406030204" pitchFamily="18" charset="0"/>
                <a:cs typeface="+mn-ea"/>
              </a:rPr>
              <a:t>A − 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the set formed by all the elements that belong to A, but do not belong to B.</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grpSp>
        <p:nvGrpSpPr>
          <p:cNvPr id="39" name="Group 601524"/>
          <p:cNvGrpSpPr/>
          <p:nvPr/>
        </p:nvGrpSpPr>
        <p:grpSpPr>
          <a:xfrm>
            <a:off x="9027096" y="3981894"/>
            <a:ext cx="2879475" cy="1882090"/>
            <a:chOff x="0" y="0"/>
            <a:chExt cx="2016032" cy="1440023"/>
          </a:xfrm>
        </p:grpSpPr>
        <p:sp>
          <p:nvSpPr>
            <p:cNvPr id="40" name="Shape 2086"/>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41" name="Shape 2087"/>
            <p:cNvSpPr/>
            <p:nvPr/>
          </p:nvSpPr>
          <p:spPr>
            <a:xfrm>
              <a:off x="864014" y="400120"/>
              <a:ext cx="288005" cy="639783"/>
            </a:xfrm>
            <a:custGeom>
              <a:avLst/>
              <a:gdLst/>
              <a:ahLst/>
              <a:cxnLst/>
              <a:rect l="0" t="0" r="0" b="0"/>
              <a:pathLst>
                <a:path w="288005" h="639783">
                  <a:moveTo>
                    <a:pt x="144002" y="0"/>
                  </a:moveTo>
                  <a:lnTo>
                    <a:pt x="161474" y="14415"/>
                  </a:lnTo>
                  <a:cubicBezTo>
                    <a:pt x="239652" y="92593"/>
                    <a:pt x="288005" y="200594"/>
                    <a:pt x="288005" y="319891"/>
                  </a:cubicBezTo>
                  <a:cubicBezTo>
                    <a:pt x="288005" y="439188"/>
                    <a:pt x="239652" y="547190"/>
                    <a:pt x="161474" y="625367"/>
                  </a:cubicBezTo>
                  <a:lnTo>
                    <a:pt x="144002" y="639783"/>
                  </a:lnTo>
                  <a:lnTo>
                    <a:pt x="126531" y="625367"/>
                  </a:lnTo>
                  <a:cubicBezTo>
                    <a:pt x="48353" y="547190"/>
                    <a:pt x="0" y="439188"/>
                    <a:pt x="0" y="319891"/>
                  </a:cubicBezTo>
                  <a:cubicBezTo>
                    <a:pt x="0" y="200594"/>
                    <a:pt x="48353" y="92593"/>
                    <a:pt x="126531" y="14415"/>
                  </a:cubicBezTo>
                  <a:lnTo>
                    <a:pt x="144002" y="0"/>
                  </a:ln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42" name="Shape 2088"/>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43" name="Rectangle 2090"/>
            <p:cNvSpPr/>
            <p:nvPr/>
          </p:nvSpPr>
          <p:spPr>
            <a:xfrm>
              <a:off x="664284" y="666520"/>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4" name="Shape 2091"/>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45" name="Rectangle 2093"/>
            <p:cNvSpPr/>
            <p:nvPr/>
          </p:nvSpPr>
          <p:spPr>
            <a:xfrm>
              <a:off x="1235708" y="666520"/>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6" name="Shape 2094"/>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
        <p:nvSpPr>
          <p:cNvPr id="47" name="矩形 46"/>
          <p:cNvSpPr/>
          <p:nvPr/>
        </p:nvSpPr>
        <p:spPr>
          <a:xfrm>
            <a:off x="831748" y="5762110"/>
            <a:ext cx="9251251" cy="892552"/>
          </a:xfrm>
          <a:prstGeom prst="rect">
            <a:avLst/>
          </a:prstGeom>
        </p:spPr>
        <p:txBody>
          <a:bodyPr wrap="none">
            <a:spAutoFit/>
          </a:bodyPr>
          <a:lstStyle/>
          <a:p>
            <a:r>
              <a:rPr lang="en-US" altLang="zh-CN" sz="2400" b="1" dirty="0">
                <a:solidFill>
                  <a:schemeClr val="tx1">
                    <a:lumMod val="65000"/>
                    <a:lumOff val="35000"/>
                  </a:schemeClr>
                </a:solidFill>
                <a:latin typeface="+mn-ea"/>
                <a:cs typeface="+mn-ea"/>
              </a:rPr>
              <a:t>Remark</a:t>
            </a:r>
            <a:r>
              <a:rPr lang="zh-CN" altLang="en-US" b="1" dirty="0">
                <a:solidFill>
                  <a:schemeClr val="tx1">
                    <a:lumMod val="65000"/>
                    <a:lumOff val="35000"/>
                  </a:schemeClr>
                </a:solidFill>
                <a:latin typeface="+mn-ea"/>
                <a:cs typeface="+mn-ea"/>
              </a:rPr>
              <a:t> </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(1)A − B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A</a:t>
            </a:r>
            <a:r>
              <a:rPr lang="en-US" altLang="zh-CN" sz="2800" dirty="0" err="1">
                <a:solidFill>
                  <a:srgbClr val="646464"/>
                </a:solidFill>
                <a:latin typeface="Cambria Math" panose="02040503050406030204" pitchFamily="18" charset="0"/>
                <a:ea typeface="Cambria Math" panose="02040503050406030204" pitchFamily="18" charset="0"/>
              </a:rPr>
              <a:t>B</a:t>
            </a:r>
            <a:r>
              <a:rPr lang="en-US" altLang="zh-CN" sz="2800" baseline="30000" dirty="0" err="1">
                <a:solidFill>
                  <a:srgbClr val="646464"/>
                </a:solidFill>
                <a:latin typeface="Cambria Math" panose="02040503050406030204" pitchFamily="18" charset="0"/>
                <a:ea typeface="Cambria Math" panose="02040503050406030204" pitchFamily="18" charset="0"/>
              </a:rPr>
              <a:t>c</a:t>
            </a:r>
            <a:r>
              <a:rPr lang="en-US" altLang="zh-CN" sz="2800" i="1" baseline="300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A − AB.      (2)A − B is not same as B − A.</a:t>
            </a:r>
          </a:p>
        </p:txBody>
      </p:sp>
    </p:spTree>
    <p:extLst>
      <p:ext uri="{BB962C8B-B14F-4D97-AF65-F5344CB8AC3E}">
        <p14:creationId xmlns:p14="http://schemas.microsoft.com/office/powerpoint/2010/main" val="1949260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400"/>
                                        <p:tgtEl>
                                          <p:spTgt spid="29"/>
                                        </p:tgtEl>
                                        <p:attrNameLst>
                                          <p:attrName>ppt_y</p:attrName>
                                        </p:attrNameLst>
                                      </p:cBhvr>
                                      <p:tavLst>
                                        <p:tav tm="0">
                                          <p:val>
                                            <p:strVal val="#ppt_y-#ppt_h*1.125000"/>
                                          </p:val>
                                        </p:tav>
                                        <p:tav tm="100000">
                                          <p:val>
                                            <p:strVal val="#ppt_y"/>
                                          </p:val>
                                        </p:tav>
                                      </p:tavLst>
                                    </p:anim>
                                    <p:animEffect transition="in" filter="wipe(down)">
                                      <p:cBhvr>
                                        <p:cTn id="14" dur="4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ppt_y</p:attrName>
                                        </p:attrNameLst>
                                      </p:cBhvr>
                                      <p:tavLst>
                                        <p:tav tm="0">
                                          <p:val>
                                            <p:strVal val="#ppt_y-#ppt_h*1.125000"/>
                                          </p:val>
                                        </p:tav>
                                        <p:tav tm="100000">
                                          <p:val>
                                            <p:strVal val="#ppt_y"/>
                                          </p:val>
                                        </p:tav>
                                      </p:tavLst>
                                    </p:anim>
                                    <p:animEffect transition="in" filter="wipe(down)">
                                      <p:cBhvr>
                                        <p:cTn id="20" dur="500"/>
                                        <p:tgtEl>
                                          <p:spTgt spid="37"/>
                                        </p:tgtEl>
                                      </p:cBhvr>
                                    </p:animEffect>
                                  </p:childTnLst>
                                </p:cTn>
                              </p:par>
                              <p:par>
                                <p:cTn id="21" presetID="12" presetClass="entr" presetSubtype="1"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down)">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400"/>
                                        <p:tgtEl>
                                          <p:spTgt spid="38"/>
                                        </p:tgtEl>
                                        <p:attrNameLst>
                                          <p:attrName>ppt_y</p:attrName>
                                        </p:attrNameLst>
                                      </p:cBhvr>
                                      <p:tavLst>
                                        <p:tav tm="0">
                                          <p:val>
                                            <p:strVal val="#ppt_y-#ppt_h*1.125000"/>
                                          </p:val>
                                        </p:tav>
                                        <p:tav tm="100000">
                                          <p:val>
                                            <p:strVal val="#ppt_y"/>
                                          </p:val>
                                        </p:tav>
                                      </p:tavLst>
                                    </p:anim>
                                    <p:animEffect transition="in" filter="wipe(down)">
                                      <p:cBhvr>
                                        <p:cTn id="30" dur="4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down)">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P spid="37" grpId="0"/>
      <p:bldP spid="38"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88581" y="1772825"/>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pt-BR" altLang="zh-CN" sz="2800" b="1" dirty="0">
                <a:solidFill>
                  <a:schemeClr val="tx2"/>
                </a:solidFill>
                <a:latin typeface="Cambria Math" panose="02040503050406030204" pitchFamily="18" charset="0"/>
                <a:ea typeface="Cambria Math" panose="02040503050406030204" pitchFamily="18" charset="0"/>
                <a:cs typeface="+mn-ea"/>
              </a:rPr>
              <a:t>Associative Properties</a:t>
            </a:r>
            <a:endParaRPr lang="zh-CN" altLang="zh-CN" sz="2800" b="1" dirty="0">
              <a:solidFill>
                <a:schemeClr val="tx2"/>
              </a:solidFill>
            </a:endParaRPr>
          </a:p>
        </p:txBody>
      </p:sp>
      <p:sp>
        <p:nvSpPr>
          <p:cNvPr id="2" name="矩形 1"/>
          <p:cNvSpPr/>
          <p:nvPr/>
        </p:nvSpPr>
        <p:spPr>
          <a:xfrm>
            <a:off x="373559" y="532633"/>
            <a:ext cx="11559190" cy="1169551"/>
          </a:xfrm>
          <a:prstGeom prst="rect">
            <a:avLst/>
          </a:prstGeom>
        </p:spPr>
        <p:txBody>
          <a:bodyPr wrap="none">
            <a:spAutoFit/>
          </a:bodyPr>
          <a:lstStyle/>
          <a:p>
            <a:r>
              <a:rPr lang="en-US" altLang="zh-CN" sz="2400" b="1" dirty="0">
                <a:solidFill>
                  <a:schemeClr val="tx1">
                    <a:lumMod val="65000"/>
                    <a:lumOff val="35000"/>
                  </a:schemeClr>
                </a:solidFill>
                <a:latin typeface="+mn-ea"/>
                <a:cs typeface="+mn-ea"/>
              </a:rPr>
              <a:t>Theorem 1.3.3.</a:t>
            </a:r>
            <a:r>
              <a:rPr lang="zh-CN" altLang="en-US" sz="2400" b="1" dirty="0">
                <a:solidFill>
                  <a:schemeClr val="tx1">
                    <a:lumMod val="65000"/>
                    <a:lumOff val="35000"/>
                  </a:schemeClr>
                </a:solidFill>
                <a:latin typeface="+mn-ea"/>
                <a:cs typeface="+mn-ea"/>
              </a:rPr>
              <a:t> </a:t>
            </a:r>
            <a:endParaRPr lang="en-US" altLang="zh-CN" sz="2400" b="1" dirty="0">
              <a:solidFill>
                <a:schemeClr val="tx1">
                  <a:lumMod val="65000"/>
                  <a:lumOff val="35000"/>
                </a:schemeClr>
              </a:solidFill>
              <a:latin typeface="+mn-ea"/>
              <a:cs typeface="+mn-ea"/>
            </a:endParaRPr>
          </a:p>
          <a:p>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events </a:t>
            </a:r>
            <a:r>
              <a:rPr lang="en-US" altLang="zh-CN" sz="2800" i="1" dirty="0"/>
              <a:t>A,B,C,A</a:t>
            </a:r>
            <a:r>
              <a:rPr lang="en-US" altLang="zh-CN" sz="2800" baseline="-25000" dirty="0"/>
              <a:t>1</a:t>
            </a:r>
            <a:r>
              <a:rPr lang="en-US" altLang="zh-CN" sz="2800" i="1" dirty="0"/>
              <a:t>,A</a:t>
            </a:r>
            <a:r>
              <a:rPr lang="en-US" altLang="zh-CN" sz="2800" baseline="-25000" dirty="0"/>
              <a:t>2</a:t>
            </a:r>
            <a:r>
              <a:rPr lang="en-US" altLang="zh-CN" sz="2800" i="1" dirty="0"/>
              <a:t>,</a:t>
            </a:r>
            <a:r>
              <a:rPr lang="en-US" altLang="zh-CN" sz="28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operations satisfy the following properties:</a:t>
            </a:r>
          </a:p>
        </p:txBody>
      </p:sp>
      <p:sp>
        <p:nvSpPr>
          <p:cNvPr id="29" name="矩形 28"/>
          <p:cNvSpPr/>
          <p:nvPr/>
        </p:nvSpPr>
        <p:spPr>
          <a:xfrm>
            <a:off x="1088579" y="4819107"/>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De Morgan’s Laws</a:t>
            </a:r>
            <a:endParaRPr lang="zh-CN" altLang="zh-CN" sz="2800" b="1" dirty="0">
              <a:solidFill>
                <a:schemeClr val="tx2"/>
              </a:solidFill>
            </a:endParaRPr>
          </a:p>
        </p:txBody>
      </p:sp>
      <p:sp>
        <p:nvSpPr>
          <p:cNvPr id="16" name="矩形 15"/>
          <p:cNvSpPr/>
          <p:nvPr/>
        </p:nvSpPr>
        <p:spPr>
          <a:xfrm>
            <a:off x="3378874" y="2354335"/>
            <a:ext cx="6965239" cy="954099"/>
          </a:xfrm>
          <a:prstGeom prst="rect">
            <a:avLst/>
          </a:prstGeom>
        </p:spPr>
        <p:txBody>
          <a:bodyPr wrap="square" lIns="91431" tIns="45716" rIns="91431" bIns="45716">
            <a:spAutoFit/>
          </a:bodyPr>
          <a:lstStyle/>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C = (A ∪ B) ∪ C = A ∪ (B ∪ C)</a:t>
            </a:r>
          </a:p>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C = (A ∩ B) ∩ C = A ∩ (B ∩ C)</a:t>
            </a:r>
          </a:p>
        </p:txBody>
      </p:sp>
      <p:sp>
        <p:nvSpPr>
          <p:cNvPr id="20" name="矩形 19"/>
          <p:cNvSpPr/>
          <p:nvPr/>
        </p:nvSpPr>
        <p:spPr>
          <a:xfrm>
            <a:off x="1088579" y="3350873"/>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pt-BR" altLang="zh-CN" sz="2800" b="1" dirty="0">
                <a:solidFill>
                  <a:schemeClr val="tx2"/>
                </a:solidFill>
                <a:latin typeface="Cambria Math" panose="02040503050406030204" pitchFamily="18" charset="0"/>
                <a:ea typeface="Cambria Math" panose="02040503050406030204" pitchFamily="18" charset="0"/>
                <a:cs typeface="+mn-ea"/>
              </a:rPr>
              <a:t>Distributive Properties</a:t>
            </a:r>
            <a:endParaRPr lang="zh-CN" altLang="zh-CN" sz="2800" b="1" dirty="0">
              <a:solidFill>
                <a:schemeClr val="tx2"/>
              </a:solidFill>
            </a:endParaRPr>
          </a:p>
        </p:txBody>
      </p:sp>
      <p:sp>
        <p:nvSpPr>
          <p:cNvPr id="21" name="矩形 20"/>
          <p:cNvSpPr/>
          <p:nvPr/>
        </p:nvSpPr>
        <p:spPr>
          <a:xfrm>
            <a:off x="3726602" y="3897385"/>
            <a:ext cx="6965239" cy="954099"/>
          </a:xfrm>
          <a:prstGeom prst="rect">
            <a:avLst/>
          </a:prstGeom>
        </p:spPr>
        <p:txBody>
          <a:bodyPr wrap="square" lIns="91431" tIns="45716" rIns="91431" bIns="45716">
            <a:spAutoFit/>
          </a:bodyPr>
          <a:lstStyle/>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C) = (A ∩ B) ∪ (A ∩ C)</a:t>
            </a:r>
          </a:p>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C) = (A ∪ B) ∩ (A ∪ C)</a:t>
            </a:r>
          </a:p>
        </p:txBody>
      </p:sp>
      <mc:AlternateContent xmlns:mc="http://schemas.openxmlformats.org/markup-compatibility/2006" xmlns:a14="http://schemas.microsoft.com/office/drawing/2010/main">
        <mc:Choice Requires="a14">
          <p:sp>
            <p:nvSpPr>
              <p:cNvPr id="22" name="矩形 21"/>
              <p:cNvSpPr/>
              <p:nvPr/>
            </p:nvSpPr>
            <p:spPr>
              <a:xfrm>
                <a:off x="2670534" y="5342319"/>
                <a:ext cx="6965239" cy="1323431"/>
              </a:xfrm>
              <a:prstGeom prst="rect">
                <a:avLst/>
              </a:prstGeom>
            </p:spPr>
            <p:txBody>
              <a:bodyPr wrap="square" lIns="91431" tIns="45716" rIns="91431" bIns="45716">
                <a:spAutoFit/>
              </a:bodyPr>
              <a:lstStyle/>
              <a:p>
                <a:pPr algn="ctr"/>
                <a:r>
                  <a:rPr lang="en-US" altLang="zh-CN" sz="2800" dirty="0">
                    <a:solidFill>
                      <a:srgbClr val="646464"/>
                    </a:solidFill>
                    <a:latin typeface="Cambria Math" panose="02040503050406030204" pitchFamily="18" charset="0"/>
                    <a:ea typeface="Cambria Math" panose="02040503050406030204" pitchFamily="18" charset="0"/>
                  </a:rPr>
                  <a:t>(A ∪ B)</a:t>
                </a:r>
                <a:r>
                  <a:rPr lang="en-US" altLang="zh-CN" sz="2800" baseline="30000" dirty="0">
                    <a:solidFill>
                      <a:srgbClr val="646464"/>
                    </a:solidFill>
                    <a:latin typeface="Cambria Math" panose="02040503050406030204" pitchFamily="18" charset="0"/>
                    <a:ea typeface="Cambria Math" panose="02040503050406030204" pitchFamily="18" charset="0"/>
                  </a:rPr>
                  <a:t>c </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30000" dirty="0">
                    <a:solidFill>
                      <a:srgbClr val="646464"/>
                    </a:solidFill>
                    <a:latin typeface="Cambria Math" panose="02040503050406030204" pitchFamily="18" charset="0"/>
                    <a:ea typeface="Cambria Math" panose="02040503050406030204" pitchFamily="18" charset="0"/>
                  </a:rPr>
                  <a:t>c </a:t>
                </a:r>
                <a:r>
                  <a:rPr lang="en-US" altLang="zh-CN" sz="2800" dirty="0">
                    <a:solidFill>
                      <a:srgbClr val="646464"/>
                    </a:solidFill>
                    <a:latin typeface="Cambria Math" panose="02040503050406030204" pitchFamily="18" charset="0"/>
                    <a:ea typeface="Cambria Math" panose="02040503050406030204" pitchFamily="18" charset="0"/>
                  </a:rPr>
                  <a:t>∩ </a:t>
                </a:r>
                <a:r>
                  <a:rPr lang="en-US" altLang="zh-CN" sz="2800" dirty="0" err="1">
                    <a:solidFill>
                      <a:srgbClr val="646464"/>
                    </a:solidFill>
                    <a:latin typeface="Cambria Math" panose="02040503050406030204" pitchFamily="18" charset="0"/>
                    <a:ea typeface="Cambria Math" panose="02040503050406030204" pitchFamily="18" charset="0"/>
                  </a:rPr>
                  <a:t>B</a:t>
                </a:r>
                <a:r>
                  <a:rPr lang="en-US" altLang="zh-CN" sz="2800" baseline="30000" dirty="0" err="1">
                    <a:solidFill>
                      <a:srgbClr val="646464"/>
                    </a:solidFill>
                    <a:latin typeface="Cambria Math" panose="02040503050406030204" pitchFamily="18" charset="0"/>
                    <a:ea typeface="Cambria Math" panose="02040503050406030204" pitchFamily="18" charset="0"/>
                  </a:rPr>
                  <a:t>c</a:t>
                </a:r>
                <a:r>
                  <a:rPr lang="en-US" altLang="zh-CN" sz="2800" dirty="0">
                    <a:solidFill>
                      <a:srgbClr val="646464"/>
                    </a:solidFill>
                    <a:latin typeface="Cambria Math" panose="02040503050406030204" pitchFamily="18" charset="0"/>
                    <a:ea typeface="Cambria Math" panose="02040503050406030204" pitchFamily="18" charset="0"/>
                  </a:rPr>
                  <a:t>,(A ∩ B)</a:t>
                </a:r>
                <a:r>
                  <a:rPr lang="en-US" altLang="zh-CN" sz="2800" baseline="30000" dirty="0">
                    <a:solidFill>
                      <a:srgbClr val="646464"/>
                    </a:solidFill>
                    <a:latin typeface="Cambria Math" panose="02040503050406030204" pitchFamily="18" charset="0"/>
                    <a:ea typeface="Cambria Math" panose="02040503050406030204" pitchFamily="18" charset="0"/>
                  </a:rPr>
                  <a:t>c </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30000" dirty="0">
                    <a:solidFill>
                      <a:srgbClr val="646464"/>
                    </a:solidFill>
                    <a:latin typeface="Cambria Math" panose="02040503050406030204" pitchFamily="18" charset="0"/>
                    <a:ea typeface="Cambria Math" panose="02040503050406030204" pitchFamily="18" charset="0"/>
                  </a:rPr>
                  <a:t>c </a:t>
                </a:r>
                <a:r>
                  <a:rPr lang="en-US" altLang="zh-CN" sz="2800" dirty="0">
                    <a:solidFill>
                      <a:srgbClr val="646464"/>
                    </a:solidFill>
                    <a:latin typeface="Cambria Math" panose="02040503050406030204" pitchFamily="18" charset="0"/>
                    <a:ea typeface="Cambria Math" panose="02040503050406030204" pitchFamily="18" charset="0"/>
                  </a:rPr>
                  <a:t>∪ </a:t>
                </a:r>
                <a:r>
                  <a:rPr lang="en-US" altLang="zh-CN" sz="2800" dirty="0" err="1">
                    <a:solidFill>
                      <a:srgbClr val="646464"/>
                    </a:solidFill>
                    <a:latin typeface="Cambria Math" panose="02040503050406030204" pitchFamily="18" charset="0"/>
                    <a:ea typeface="Cambria Math" panose="02040503050406030204" pitchFamily="18" charset="0"/>
                  </a:rPr>
                  <a:t>B</a:t>
                </a:r>
                <a:r>
                  <a:rPr lang="en-US" altLang="zh-CN" sz="2800" baseline="30000" dirty="0" err="1">
                    <a:solidFill>
                      <a:srgbClr val="646464"/>
                    </a:solidFill>
                    <a:latin typeface="Cambria Math" panose="02040503050406030204" pitchFamily="18" charset="0"/>
                    <a:ea typeface="Cambria Math" panose="02040503050406030204" pitchFamily="18" charset="0"/>
                  </a:rPr>
                  <a:t>c</a:t>
                </a:r>
                <a:endParaRPr lang="en-US" altLang="zh-CN" sz="2800" baseline="30000" dirty="0">
                  <a:solidFill>
                    <a:srgbClr val="646464"/>
                  </a:solidFill>
                  <a:latin typeface="Cambria Math" panose="02040503050406030204" pitchFamily="18" charset="0"/>
                  <a:ea typeface="Cambria Math" panose="02040503050406030204" pitchFamily="18" charset="0"/>
                </a:endParaRPr>
              </a:p>
              <a:p>
                <a:pPr algn="ctr"/>
                <a14:m>
                  <m:oMath xmlns:m="http://schemas.openxmlformats.org/officeDocument/2006/math">
                    <m:sSup>
                      <m:sSupPr>
                        <m:ctrlPr>
                          <a:rPr lang="en-US" altLang="zh-CN" sz="2800" i="1" dirty="0">
                            <a:solidFill>
                              <a:srgbClr val="646464"/>
                            </a:solidFill>
                            <a:latin typeface="Cambria Math" panose="02040503050406030204" pitchFamily="18" charset="0"/>
                            <a:ea typeface="Cambria Math" panose="02040503050406030204" pitchFamily="18" charset="0"/>
                          </a:rPr>
                        </m:ctrlPr>
                      </m:sSupPr>
                      <m:e>
                        <m:r>
                          <m:rPr>
                            <m:nor/>
                          </m:rPr>
                          <a:rPr lang="en-US" altLang="zh-CN" sz="2800" dirty="0">
                            <a:solidFill>
                              <a:srgbClr val="646464"/>
                            </a:solidFill>
                            <a:latin typeface="Cambria Math" panose="02040503050406030204" pitchFamily="18" charset="0"/>
                            <a:ea typeface="Cambria Math" panose="02040503050406030204" pitchFamily="18" charset="0"/>
                          </a:rPr>
                          <m:t>(∩</m:t>
                        </m:r>
                        <m:sSub>
                          <m:sSubPr>
                            <m:ctrlPr>
                              <a:rPr lang="en-US" altLang="zh-CN" sz="2800" i="1" dirty="0">
                                <a:solidFill>
                                  <a:srgbClr val="646464"/>
                                </a:solidFill>
                                <a:latin typeface="Cambria Math" panose="02040503050406030204" pitchFamily="18" charset="0"/>
                                <a:ea typeface="Cambria Math" panose="02040503050406030204" pitchFamily="18" charset="0"/>
                              </a:rPr>
                            </m:ctrlPr>
                          </m:sSubPr>
                          <m:e>
                            <m:r>
                              <m:rPr>
                                <m:sty m:val="p"/>
                              </m:rPr>
                              <a:rPr lang="en-US" altLang="zh-CN" sz="2800" i="0" dirty="0">
                                <a:solidFill>
                                  <a:srgbClr val="646464"/>
                                </a:solidFill>
                                <a:latin typeface="Cambria Math" panose="02040503050406030204" pitchFamily="18" charset="0"/>
                                <a:ea typeface="Cambria Math" panose="02040503050406030204" pitchFamily="18" charset="0"/>
                              </a:rPr>
                              <m:t>A</m:t>
                            </m:r>
                          </m:e>
                          <m:sub>
                            <m:r>
                              <m:rPr>
                                <m:sty m:val="p"/>
                              </m:rPr>
                              <a:rPr lang="en-US" altLang="zh-CN" sz="2800" i="0" dirty="0">
                                <a:solidFill>
                                  <a:srgbClr val="646464"/>
                                </a:solidFill>
                                <a:latin typeface="Cambria Math" panose="02040503050406030204" pitchFamily="18" charset="0"/>
                                <a:ea typeface="Cambria Math" panose="02040503050406030204" pitchFamily="18" charset="0"/>
                              </a:rPr>
                              <m:t>i</m:t>
                            </m:r>
                          </m:sub>
                        </m:sSub>
                        <m:r>
                          <a:rPr lang="en-US" altLang="zh-CN" sz="2800" i="0" dirty="0">
                            <a:solidFill>
                              <a:srgbClr val="646464"/>
                            </a:solidFill>
                            <a:latin typeface="Cambria Math" panose="02040503050406030204" pitchFamily="18" charset="0"/>
                            <a:ea typeface="Cambria Math" panose="02040503050406030204" pitchFamily="18" charset="0"/>
                          </a:rPr>
                          <m:t>)</m:t>
                        </m:r>
                      </m:e>
                      <m:sup>
                        <m:r>
                          <m:rPr>
                            <m:sty m:val="p"/>
                          </m:rPr>
                          <a:rPr lang="en-US" altLang="zh-CN" sz="2800" i="0" dirty="0">
                            <a:solidFill>
                              <a:srgbClr val="646464"/>
                            </a:solidFill>
                            <a:latin typeface="Cambria Math" panose="02040503050406030204" pitchFamily="18" charset="0"/>
                            <a:ea typeface="Cambria Math" panose="02040503050406030204" pitchFamily="18" charset="0"/>
                          </a:rPr>
                          <m:t>c</m:t>
                        </m:r>
                      </m:sup>
                    </m:sSup>
                  </m:oMath>
                </a14:m>
                <a:r>
                  <a:rPr lang="en-US" altLang="zh-CN" sz="2800" dirty="0">
                    <a:solidFill>
                      <a:srgbClr val="646464"/>
                    </a:solidFill>
                    <a:latin typeface="Cambria Math" panose="02040503050406030204" pitchFamily="18" charset="0"/>
                    <a:ea typeface="Cambria Math" panose="02040503050406030204" pitchFamily="18" charset="0"/>
                  </a:rPr>
                  <a:t>= ∪</a:t>
                </a:r>
                <a14:m>
                  <m:oMath xmlns:m="http://schemas.openxmlformats.org/officeDocument/2006/math">
                    <m:sSubSup>
                      <m:sSubSupPr>
                        <m:ctrlPr>
                          <a:rPr lang="en-US" altLang="zh-CN" sz="2800" i="1" dirty="0" smtClean="0">
                            <a:solidFill>
                              <a:srgbClr val="646464"/>
                            </a:solidFill>
                            <a:latin typeface="Cambria Math" panose="02040503050406030204" pitchFamily="18" charset="0"/>
                            <a:ea typeface="Cambria Math" panose="02040503050406030204" pitchFamily="18" charset="0"/>
                          </a:rPr>
                        </m:ctrlPr>
                      </m:sSubSupPr>
                      <m:e>
                        <m:r>
                          <m:rPr>
                            <m:sty m:val="p"/>
                          </m:rPr>
                          <a:rPr lang="en-US" altLang="zh-CN" sz="2800" b="0" i="0" dirty="0" smtClean="0">
                            <a:solidFill>
                              <a:srgbClr val="646464"/>
                            </a:solidFill>
                            <a:latin typeface="Cambria Math" panose="02040503050406030204" pitchFamily="18" charset="0"/>
                            <a:ea typeface="Cambria Math" panose="02040503050406030204" pitchFamily="18" charset="0"/>
                          </a:rPr>
                          <m:t>A</m:t>
                        </m:r>
                      </m:e>
                      <m:sub>
                        <m:r>
                          <m:rPr>
                            <m:sty m:val="p"/>
                          </m:rPr>
                          <a:rPr lang="en-US" altLang="zh-CN" sz="2800" b="0" i="0" dirty="0" smtClean="0">
                            <a:solidFill>
                              <a:srgbClr val="646464"/>
                            </a:solidFill>
                            <a:latin typeface="Cambria Math" panose="02040503050406030204" pitchFamily="18" charset="0"/>
                            <a:ea typeface="Cambria Math" panose="02040503050406030204" pitchFamily="18" charset="0"/>
                          </a:rPr>
                          <m:t>i</m:t>
                        </m:r>
                      </m:sub>
                      <m:sup>
                        <m:r>
                          <m:rPr>
                            <m:sty m:val="p"/>
                          </m:rPr>
                          <a:rPr lang="en-US" altLang="zh-CN" sz="2800" b="0" i="0" dirty="0" smtClean="0">
                            <a:solidFill>
                              <a:srgbClr val="646464"/>
                            </a:solidFill>
                            <a:latin typeface="Cambria Math" panose="02040503050406030204" pitchFamily="18" charset="0"/>
                            <a:ea typeface="Cambria Math" panose="02040503050406030204" pitchFamily="18" charset="0"/>
                          </a:rPr>
                          <m:t>c</m:t>
                        </m:r>
                      </m:sup>
                    </m:sSubSup>
                    <m:sSup>
                      <m:sSupPr>
                        <m:ctrlPr>
                          <a:rPr lang="en-US" altLang="zh-CN" sz="2800" i="1" dirty="0">
                            <a:solidFill>
                              <a:srgbClr val="646464"/>
                            </a:solidFill>
                            <a:latin typeface="Cambria Math" panose="02040503050406030204" pitchFamily="18" charset="0"/>
                            <a:ea typeface="Cambria Math" panose="02040503050406030204" pitchFamily="18" charset="0"/>
                          </a:rPr>
                        </m:ctrlPr>
                      </m:sSupPr>
                      <m:e>
                        <m:r>
                          <m:rPr>
                            <m:nor/>
                          </m:rPr>
                          <a:rPr lang="en-US" altLang="zh-CN" sz="2800" b="0" dirty="0" smtClean="0">
                            <a:solidFill>
                              <a:srgbClr val="646464"/>
                            </a:solidFill>
                            <a:latin typeface="Cambria Math" panose="02040503050406030204" pitchFamily="18" charset="0"/>
                            <a:ea typeface="Cambria Math" panose="02040503050406030204" pitchFamily="18" charset="0"/>
                          </a:rPr>
                          <m:t>,   </m:t>
                        </m:r>
                        <m:r>
                          <m:rPr>
                            <m:nor/>
                          </m:rPr>
                          <a:rPr lang="en-US" altLang="zh-CN" sz="2800" dirty="0">
                            <a:solidFill>
                              <a:srgbClr val="646464"/>
                            </a:solidFill>
                            <a:latin typeface="Cambria Math" panose="02040503050406030204" pitchFamily="18" charset="0"/>
                            <a:ea typeface="Cambria Math" panose="02040503050406030204" pitchFamily="18" charset="0"/>
                          </a:rPr>
                          <m:t>(∪</m:t>
                        </m:r>
                        <m:sSub>
                          <m:sSubPr>
                            <m:ctrlPr>
                              <a:rPr lang="en-US" altLang="zh-CN" sz="2800" i="1" dirty="0">
                                <a:solidFill>
                                  <a:srgbClr val="646464"/>
                                </a:solidFill>
                                <a:latin typeface="Cambria Math" panose="02040503050406030204" pitchFamily="18" charset="0"/>
                                <a:ea typeface="Cambria Math" panose="02040503050406030204" pitchFamily="18" charset="0"/>
                              </a:rPr>
                            </m:ctrlPr>
                          </m:sSubPr>
                          <m:e>
                            <m:r>
                              <m:rPr>
                                <m:sty m:val="p"/>
                              </m:rPr>
                              <a:rPr lang="en-US" altLang="zh-CN" sz="2800" i="0" dirty="0">
                                <a:solidFill>
                                  <a:srgbClr val="646464"/>
                                </a:solidFill>
                                <a:latin typeface="Cambria Math" panose="02040503050406030204" pitchFamily="18" charset="0"/>
                                <a:ea typeface="Cambria Math" panose="02040503050406030204" pitchFamily="18" charset="0"/>
                              </a:rPr>
                              <m:t>A</m:t>
                            </m:r>
                          </m:e>
                          <m:sub>
                            <m:r>
                              <m:rPr>
                                <m:sty m:val="p"/>
                              </m:rPr>
                              <a:rPr lang="en-US" altLang="zh-CN" sz="2800" i="0" dirty="0">
                                <a:solidFill>
                                  <a:srgbClr val="646464"/>
                                </a:solidFill>
                                <a:latin typeface="Cambria Math" panose="02040503050406030204" pitchFamily="18" charset="0"/>
                                <a:ea typeface="Cambria Math" panose="02040503050406030204" pitchFamily="18" charset="0"/>
                              </a:rPr>
                              <m:t>i</m:t>
                            </m:r>
                          </m:sub>
                        </m:sSub>
                        <m:r>
                          <a:rPr lang="en-US" altLang="zh-CN" sz="2800" i="0" dirty="0">
                            <a:solidFill>
                              <a:srgbClr val="646464"/>
                            </a:solidFill>
                            <a:latin typeface="Cambria Math" panose="02040503050406030204" pitchFamily="18" charset="0"/>
                            <a:ea typeface="Cambria Math" panose="02040503050406030204" pitchFamily="18" charset="0"/>
                          </a:rPr>
                          <m:t>)</m:t>
                        </m:r>
                      </m:e>
                      <m:sup>
                        <m:r>
                          <m:rPr>
                            <m:sty m:val="p"/>
                          </m:rPr>
                          <a:rPr lang="en-US" altLang="zh-CN" sz="2800" i="0" dirty="0">
                            <a:solidFill>
                              <a:srgbClr val="646464"/>
                            </a:solidFill>
                            <a:latin typeface="Cambria Math" panose="02040503050406030204" pitchFamily="18" charset="0"/>
                            <a:ea typeface="Cambria Math" panose="02040503050406030204" pitchFamily="18" charset="0"/>
                          </a:rPr>
                          <m:t>c</m:t>
                        </m:r>
                      </m:sup>
                    </m:sSup>
                  </m:oMath>
                </a14:m>
                <a:r>
                  <a:rPr lang="en-US" altLang="zh-CN" sz="2800" dirty="0">
                    <a:solidFill>
                      <a:srgbClr val="646464"/>
                    </a:solidFill>
                    <a:latin typeface="Cambria Math" panose="02040503050406030204" pitchFamily="18" charset="0"/>
                    <a:ea typeface="Cambria Math" panose="02040503050406030204" pitchFamily="18" charset="0"/>
                  </a:rPr>
                  <a:t>= </a:t>
                </a:r>
                <a14:m>
                  <m:oMath xmlns:m="http://schemas.openxmlformats.org/officeDocument/2006/math">
                    <m:r>
                      <m:rPr>
                        <m:nor/>
                      </m:rPr>
                      <a:rPr lang="en-US" altLang="zh-CN" sz="2800" dirty="0">
                        <a:solidFill>
                          <a:srgbClr val="646464"/>
                        </a:solidFill>
                        <a:latin typeface="Cambria Math" panose="02040503050406030204" pitchFamily="18" charset="0"/>
                        <a:ea typeface="Cambria Math" panose="02040503050406030204" pitchFamily="18" charset="0"/>
                      </a:rPr>
                      <m:t>∩</m:t>
                    </m:r>
                    <m:r>
                      <a:rPr lang="en-US" altLang="zh-CN" sz="2800" i="0" dirty="0">
                        <a:solidFill>
                          <a:srgbClr val="646464"/>
                        </a:solidFill>
                        <a:latin typeface="Cambria Math" panose="02040503050406030204" pitchFamily="18" charset="0"/>
                        <a:ea typeface="Cambria Math" panose="02040503050406030204" pitchFamily="18" charset="0"/>
                      </a:rPr>
                      <m:t> </m:t>
                    </m:r>
                    <m:sSubSup>
                      <m:sSubSupPr>
                        <m:ctrlPr>
                          <a:rPr lang="en-US" altLang="zh-CN" sz="2800" i="1" dirty="0">
                            <a:solidFill>
                              <a:srgbClr val="646464"/>
                            </a:solidFill>
                            <a:latin typeface="Cambria Math" panose="02040503050406030204" pitchFamily="18" charset="0"/>
                            <a:ea typeface="Cambria Math" panose="02040503050406030204" pitchFamily="18" charset="0"/>
                          </a:rPr>
                        </m:ctrlPr>
                      </m:sSubSupPr>
                      <m:e>
                        <m:r>
                          <m:rPr>
                            <m:sty m:val="p"/>
                          </m:rPr>
                          <a:rPr lang="en-US" altLang="zh-CN" sz="2800" i="0" dirty="0">
                            <a:solidFill>
                              <a:srgbClr val="646464"/>
                            </a:solidFill>
                            <a:latin typeface="Cambria Math" panose="02040503050406030204" pitchFamily="18" charset="0"/>
                            <a:ea typeface="Cambria Math" panose="02040503050406030204" pitchFamily="18" charset="0"/>
                          </a:rPr>
                          <m:t>A</m:t>
                        </m:r>
                      </m:e>
                      <m:sub>
                        <m:r>
                          <m:rPr>
                            <m:sty m:val="p"/>
                          </m:rPr>
                          <a:rPr lang="en-US" altLang="zh-CN" sz="2800" i="0" dirty="0">
                            <a:solidFill>
                              <a:srgbClr val="646464"/>
                            </a:solidFill>
                            <a:latin typeface="Cambria Math" panose="02040503050406030204" pitchFamily="18" charset="0"/>
                            <a:ea typeface="Cambria Math" panose="02040503050406030204" pitchFamily="18" charset="0"/>
                          </a:rPr>
                          <m:t>i</m:t>
                        </m:r>
                      </m:sub>
                      <m:sup>
                        <m:r>
                          <m:rPr>
                            <m:sty m:val="p"/>
                          </m:rPr>
                          <a:rPr lang="en-US" altLang="zh-CN" sz="2800" i="0" dirty="0">
                            <a:solidFill>
                              <a:srgbClr val="646464"/>
                            </a:solidFill>
                            <a:latin typeface="Cambria Math" panose="02040503050406030204" pitchFamily="18" charset="0"/>
                            <a:ea typeface="Cambria Math" panose="02040503050406030204" pitchFamily="18" charset="0"/>
                          </a:rPr>
                          <m:t>c</m:t>
                        </m:r>
                      </m:sup>
                    </m:sSubSup>
                  </m:oMath>
                </a14:m>
                <a:endParaRPr lang="zh-CN" altLang="zh-CN" sz="2400" dirty="0">
                  <a:latin typeface="Cambria Math" panose="02040503050406030204" pitchFamily="18" charset="0"/>
                </a:endParaRPr>
              </a:p>
              <a:p>
                <a:endParaRPr lang="zh-CN" altLang="zh-CN" sz="2400" dirty="0"/>
              </a:p>
            </p:txBody>
          </p:sp>
        </mc:Choice>
        <mc:Fallback xmlns="">
          <p:sp>
            <p:nvSpPr>
              <p:cNvPr id="22" name="矩形 21"/>
              <p:cNvSpPr>
                <a:spLocks noRot="1" noChangeAspect="1" noMove="1" noResize="1" noEditPoints="1" noAdjustHandles="1" noChangeArrowheads="1" noChangeShapeType="1" noTextEdit="1"/>
              </p:cNvSpPr>
              <p:nvPr/>
            </p:nvSpPr>
            <p:spPr>
              <a:xfrm>
                <a:off x="2670534" y="5342319"/>
                <a:ext cx="6965239" cy="1323431"/>
              </a:xfrm>
              <a:prstGeom prst="rect">
                <a:avLst/>
              </a:prstGeom>
              <a:blipFill rotWithShape="0">
                <a:blip r:embed="rId3" cstate="print"/>
                <a:stretch>
                  <a:fillRect t="-46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28714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400"/>
                                        <p:tgtEl>
                                          <p:spTgt spid="19"/>
                                        </p:tgtEl>
                                        <p:attrNameLst>
                                          <p:attrName>ppt_y</p:attrName>
                                        </p:attrNameLst>
                                      </p:cBhvr>
                                      <p:tavLst>
                                        <p:tav tm="0">
                                          <p:val>
                                            <p:strVal val="#ppt_y-#ppt_h*1.125000"/>
                                          </p:val>
                                        </p:tav>
                                        <p:tav tm="100000">
                                          <p:val>
                                            <p:strVal val="#ppt_y"/>
                                          </p:val>
                                        </p:tav>
                                      </p:tavLst>
                                    </p:anim>
                                    <p:animEffect transition="in" filter="wipe(down)">
                                      <p:cBhvr>
                                        <p:cTn id="14" dur="4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p:tgtEl>
                                          <p:spTgt spid="16"/>
                                        </p:tgtEl>
                                        <p:attrNameLst>
                                          <p:attrName>ppt_y</p:attrName>
                                        </p:attrNameLst>
                                      </p:cBhvr>
                                      <p:tavLst>
                                        <p:tav tm="0">
                                          <p:val>
                                            <p:strVal val="#ppt_y-#ppt_h*1.125000"/>
                                          </p:val>
                                        </p:tav>
                                        <p:tav tm="100000">
                                          <p:val>
                                            <p:strVal val="#ppt_y"/>
                                          </p:val>
                                        </p:tav>
                                      </p:tavLst>
                                    </p:anim>
                                    <p:animEffect transition="in" filter="wipe(down)">
                                      <p:cBhvr>
                                        <p:cTn id="20" dur="4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400"/>
                                        <p:tgtEl>
                                          <p:spTgt spid="20"/>
                                        </p:tgtEl>
                                        <p:attrNameLst>
                                          <p:attrName>ppt_y</p:attrName>
                                        </p:attrNameLst>
                                      </p:cBhvr>
                                      <p:tavLst>
                                        <p:tav tm="0">
                                          <p:val>
                                            <p:strVal val="#ppt_y-#ppt_h*1.125000"/>
                                          </p:val>
                                        </p:tav>
                                        <p:tav tm="100000">
                                          <p:val>
                                            <p:strVal val="#ppt_y"/>
                                          </p:val>
                                        </p:tav>
                                      </p:tavLst>
                                    </p:anim>
                                    <p:animEffect transition="in" filter="wipe(down)">
                                      <p:cBhvr>
                                        <p:cTn id="26" dur="4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400"/>
                                        <p:tgtEl>
                                          <p:spTgt spid="21"/>
                                        </p:tgtEl>
                                        <p:attrNameLst>
                                          <p:attrName>ppt_y</p:attrName>
                                        </p:attrNameLst>
                                      </p:cBhvr>
                                      <p:tavLst>
                                        <p:tav tm="0">
                                          <p:val>
                                            <p:strVal val="#ppt_y-#ppt_h*1.125000"/>
                                          </p:val>
                                        </p:tav>
                                        <p:tav tm="100000">
                                          <p:val>
                                            <p:strVal val="#ppt_y"/>
                                          </p:val>
                                        </p:tav>
                                      </p:tavLst>
                                    </p:anim>
                                    <p:animEffect transition="in" filter="wipe(down)">
                                      <p:cBhvr>
                                        <p:cTn id="32" dur="4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400"/>
                                        <p:tgtEl>
                                          <p:spTgt spid="29"/>
                                        </p:tgtEl>
                                        <p:attrNameLst>
                                          <p:attrName>ppt_y</p:attrName>
                                        </p:attrNameLst>
                                      </p:cBhvr>
                                      <p:tavLst>
                                        <p:tav tm="0">
                                          <p:val>
                                            <p:strVal val="#ppt_y-#ppt_h*1.125000"/>
                                          </p:val>
                                        </p:tav>
                                        <p:tav tm="100000">
                                          <p:val>
                                            <p:strVal val="#ppt_y"/>
                                          </p:val>
                                        </p:tav>
                                      </p:tavLst>
                                    </p:anim>
                                    <p:animEffect transition="in" filter="wipe(down)">
                                      <p:cBhvr>
                                        <p:cTn id="38" dur="4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400"/>
                                        <p:tgtEl>
                                          <p:spTgt spid="22"/>
                                        </p:tgtEl>
                                        <p:attrNameLst>
                                          <p:attrName>ppt_y</p:attrName>
                                        </p:attrNameLst>
                                      </p:cBhvr>
                                      <p:tavLst>
                                        <p:tav tm="0">
                                          <p:val>
                                            <p:strVal val="#ppt_y-#ppt_h*1.125000"/>
                                          </p:val>
                                        </p:tav>
                                        <p:tav tm="100000">
                                          <p:val>
                                            <p:strVal val="#ppt_y"/>
                                          </p:val>
                                        </p:tav>
                                      </p:tavLst>
                                    </p:anim>
                                    <p:animEffect transition="in" filter="wipe(down)">
                                      <p:cBhvr>
                                        <p:cTn id="44"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29" grpId="0"/>
      <p:bldP spid="16" grpId="0"/>
      <p:bldP spid="20" grpId="0"/>
      <p:bldP spid="21" grpId="0"/>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0698" y="301257"/>
            <a:ext cx="10334980"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1.3.3.</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coin is tossed three times. Then the sample space S contains the following eight possible outcomes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Wingdings" panose="05000000000000000000" pitchFamily="2" charset="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Wingdings" panose="05000000000000000000" pitchFamily="2" charset="2"/>
              </a:rPr>
              <a:t>(H-head and T-tail)</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29" name="矩形 28"/>
          <p:cNvSpPr/>
          <p:nvPr/>
        </p:nvSpPr>
        <p:spPr>
          <a:xfrm>
            <a:off x="1829111" y="3752803"/>
            <a:ext cx="8963381" cy="523212"/>
          </a:xfrm>
          <a:prstGeom prst="rect">
            <a:avLst/>
          </a:prstGeom>
        </p:spPr>
        <p:txBody>
          <a:bodyPr wrap="square" lIns="91431" tIns="45716" rIns="91431" bIns="45716">
            <a:spAutoFit/>
          </a:bodyPr>
          <a:lstStyle/>
          <a:p>
            <a:r>
              <a:rPr lang="en-US" altLang="zh-CN" sz="2800" dirty="0">
                <a:solidFill>
                  <a:schemeClr val="tx2"/>
                </a:solidFill>
                <a:latin typeface="Cambria Math" panose="02040503050406030204" pitchFamily="18" charset="0"/>
                <a:ea typeface="Cambria Math" panose="02040503050406030204" pitchFamily="18" charset="0"/>
                <a:cs typeface="+mn-ea"/>
              </a:rPr>
              <a:t>Find: </a:t>
            </a:r>
            <a:r>
              <a:rPr lang="en-US" altLang="zh-CN" sz="2800" i="1" dirty="0">
                <a:solidFill>
                  <a:schemeClr val="tx2"/>
                </a:solidFill>
              </a:rPr>
              <a:t>A</a:t>
            </a:r>
            <a:r>
              <a:rPr lang="en-US" altLang="zh-CN" sz="2800" i="1" baseline="30000" dirty="0">
                <a:solidFill>
                  <a:schemeClr val="tx2"/>
                </a:solidFill>
              </a:rPr>
              <a:t>c</a:t>
            </a:r>
            <a:r>
              <a:rPr lang="en-US" altLang="zh-CN" sz="2800" i="1" dirty="0">
                <a:solidFill>
                  <a:schemeClr val="tx2"/>
                </a:solidFill>
              </a:rPr>
              <a:t>, B</a:t>
            </a:r>
            <a:r>
              <a:rPr lang="en-US" altLang="zh-CN" sz="2800" dirty="0">
                <a:solidFill>
                  <a:schemeClr val="tx2"/>
                </a:solidFill>
              </a:rPr>
              <a:t>∩</a:t>
            </a:r>
            <a:r>
              <a:rPr lang="en-US" altLang="zh-CN" sz="2800" i="1" dirty="0">
                <a:solidFill>
                  <a:schemeClr val="tx2"/>
                </a:solidFill>
              </a:rPr>
              <a:t>D, A</a:t>
            </a:r>
            <a:r>
              <a:rPr lang="en-US" altLang="zh-CN" sz="2800" dirty="0">
                <a:solidFill>
                  <a:schemeClr val="tx2"/>
                </a:solidFill>
              </a:rPr>
              <a:t>∪</a:t>
            </a:r>
            <a:r>
              <a:rPr lang="en-US" altLang="zh-CN" sz="2800" i="1" dirty="0">
                <a:solidFill>
                  <a:schemeClr val="tx2"/>
                </a:solidFill>
              </a:rPr>
              <a:t>C, B</a:t>
            </a:r>
            <a:r>
              <a:rPr lang="en-US" altLang="zh-CN" sz="2800" dirty="0">
                <a:solidFill>
                  <a:schemeClr val="tx2"/>
                </a:solidFill>
              </a:rPr>
              <a:t>∩</a:t>
            </a:r>
            <a:r>
              <a:rPr lang="en-US" altLang="zh-CN" sz="2800" i="1" dirty="0">
                <a:solidFill>
                  <a:schemeClr val="tx2"/>
                </a:solidFill>
              </a:rPr>
              <a:t>C, </a:t>
            </a:r>
            <a:r>
              <a:rPr lang="en-US" altLang="zh-CN" sz="2800" dirty="0">
                <a:solidFill>
                  <a:schemeClr val="tx2"/>
                </a:solidFill>
              </a:rPr>
              <a:t>(</a:t>
            </a:r>
            <a:r>
              <a:rPr lang="en-US" altLang="zh-CN" sz="2800" i="1" dirty="0">
                <a:solidFill>
                  <a:schemeClr val="tx2"/>
                </a:solidFill>
              </a:rPr>
              <a:t>B</a:t>
            </a:r>
            <a:r>
              <a:rPr lang="en-US" altLang="zh-CN" sz="2800" dirty="0">
                <a:solidFill>
                  <a:schemeClr val="tx2"/>
                </a:solidFill>
              </a:rPr>
              <a:t>∪</a:t>
            </a:r>
            <a:r>
              <a:rPr lang="en-US" altLang="zh-CN" sz="2800" i="1" dirty="0">
                <a:solidFill>
                  <a:schemeClr val="tx2"/>
                </a:solidFill>
              </a:rPr>
              <a:t>C</a:t>
            </a:r>
            <a:r>
              <a:rPr lang="en-US" altLang="zh-CN" sz="2800" dirty="0">
                <a:solidFill>
                  <a:schemeClr val="tx2"/>
                </a:solidFill>
              </a:rPr>
              <a:t>)</a:t>
            </a:r>
            <a:r>
              <a:rPr lang="en-US" altLang="zh-CN" sz="2800" i="1" baseline="30000" dirty="0">
                <a:solidFill>
                  <a:schemeClr val="tx2"/>
                </a:solidFill>
              </a:rPr>
              <a:t>c</a:t>
            </a:r>
            <a:r>
              <a:rPr lang="en-US" altLang="zh-CN" sz="2800" i="1" dirty="0">
                <a:solidFill>
                  <a:schemeClr val="tx2"/>
                </a:solidFill>
              </a:rPr>
              <a:t>, A</a:t>
            </a:r>
            <a:r>
              <a:rPr lang="en-US" altLang="zh-CN" sz="2800" dirty="0">
                <a:solidFill>
                  <a:schemeClr val="tx2"/>
                </a:solidFill>
              </a:rPr>
              <a:t>∩(</a:t>
            </a:r>
            <a:r>
              <a:rPr lang="en-US" altLang="zh-CN" sz="2800" i="1" dirty="0">
                <a:solidFill>
                  <a:schemeClr val="tx2"/>
                </a:solidFill>
              </a:rPr>
              <a:t>B</a:t>
            </a:r>
            <a:r>
              <a:rPr lang="en-US" altLang="zh-CN" sz="2800" dirty="0">
                <a:solidFill>
                  <a:schemeClr val="tx2"/>
                </a:solidFill>
              </a:rPr>
              <a:t>∪</a:t>
            </a:r>
            <a:r>
              <a:rPr lang="en-US" altLang="zh-CN" sz="2800" i="1" dirty="0">
                <a:solidFill>
                  <a:schemeClr val="tx2"/>
                </a:solidFill>
              </a:rPr>
              <a:t>C</a:t>
            </a:r>
            <a:r>
              <a:rPr lang="en-US" altLang="zh-CN" sz="2800" dirty="0">
                <a:solidFill>
                  <a:schemeClr val="tx2"/>
                </a:solidFill>
              </a:rPr>
              <a:t>).</a:t>
            </a:r>
            <a:endParaRPr lang="zh-CN" altLang="zh-CN" sz="2800" b="1" dirty="0">
              <a:solidFill>
                <a:schemeClr val="tx2"/>
              </a:solidFill>
            </a:endParaRPr>
          </a:p>
        </p:txBody>
      </p:sp>
      <p:sp>
        <p:nvSpPr>
          <p:cNvPr id="16" name="矩形 15"/>
          <p:cNvSpPr/>
          <p:nvPr/>
        </p:nvSpPr>
        <p:spPr>
          <a:xfrm>
            <a:off x="2618903" y="1546532"/>
            <a:ext cx="6965239" cy="523212"/>
          </a:xfrm>
          <a:prstGeom prst="rect">
            <a:avLst/>
          </a:prstGeom>
        </p:spPr>
        <p:txBody>
          <a:bodyPr wrap="square" lIns="91431" tIns="45716" rIns="91431" bIns="45716">
            <a:spAutoFit/>
          </a:bodyPr>
          <a:lstStyle/>
          <a:p>
            <a:r>
              <a:rPr lang="pt-BR" altLang="zh-CN" sz="2800" dirty="0">
                <a:solidFill>
                  <a:srgbClr val="C00000"/>
                </a:solidFill>
                <a:latin typeface="Cambria Math" panose="02040503050406030204" pitchFamily="18" charset="0"/>
                <a:ea typeface="Cambria Math" panose="02040503050406030204" pitchFamily="18" charset="0"/>
                <a:cs typeface="+mn-ea"/>
              </a:rPr>
              <a:t>S = {HHH,THH,HTH,HHT,HTT,THT,TTH,TTT}</a:t>
            </a:r>
          </a:p>
        </p:txBody>
      </p:sp>
      <p:sp>
        <p:nvSpPr>
          <p:cNvPr id="21" name="矩形 20"/>
          <p:cNvSpPr/>
          <p:nvPr/>
        </p:nvSpPr>
        <p:spPr>
          <a:xfrm>
            <a:off x="681818" y="2017077"/>
            <a:ext cx="11257966" cy="181587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r>
              <a:rPr lang="en-US" altLang="zh-CN" sz="2800" dirty="0">
                <a:solidFill>
                  <a:schemeClr val="tx2"/>
                </a:solidFill>
                <a:latin typeface="Cambria Math" panose="02040503050406030204" pitchFamily="18" charset="0"/>
                <a:ea typeface="Cambria Math" panose="02040503050406030204" pitchFamily="18" charset="0"/>
                <a:cs typeface="+mn-ea"/>
              </a:rPr>
              <a:t>A</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event </a:t>
            </a:r>
            <a:r>
              <a:rPr lang="en-US" altLang="zh-CN" sz="2800" dirty="0">
                <a:solidFill>
                  <a:schemeClr val="tx2"/>
                </a:solidFill>
                <a:latin typeface="Cambria Math" panose="02040503050406030204" pitchFamily="18" charset="0"/>
                <a:ea typeface="Cambria Math" panose="02040503050406030204" pitchFamily="18" charset="0"/>
                <a:cs typeface="+mn-ea"/>
              </a:rPr>
              <a:t>that at least one head is obtained in the three tosses;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r>
              <a:rPr lang="en-US" altLang="zh-CN" sz="2800" dirty="0">
                <a:solidFill>
                  <a:schemeClr val="tx2"/>
                </a:solidFill>
                <a:latin typeface="Cambria Math" panose="02040503050406030204" pitchFamily="18" charset="0"/>
                <a:ea typeface="Cambria Math" panose="02040503050406030204" pitchFamily="18" charset="0"/>
                <a:cs typeface="+mn-ea"/>
              </a:rPr>
              <a:t>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event that </a:t>
            </a:r>
            <a:r>
              <a:rPr lang="en-US" altLang="zh-CN" sz="2800" dirty="0">
                <a:solidFill>
                  <a:schemeClr val="tx2"/>
                </a:solidFill>
                <a:latin typeface="Cambria Math" panose="02040503050406030204" pitchFamily="18" charset="0"/>
                <a:ea typeface="Cambria Math" panose="02040503050406030204" pitchFamily="18" charset="0"/>
                <a:cs typeface="+mn-ea"/>
              </a:rPr>
              <a:t>a head is obtained on the second toss;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r>
              <a:rPr lang="en-US" altLang="zh-CN" sz="2800" dirty="0">
                <a:solidFill>
                  <a:schemeClr val="tx2"/>
                </a:solidFill>
                <a:latin typeface="Cambria Math" panose="02040503050406030204" pitchFamily="18" charset="0"/>
                <a:ea typeface="Cambria Math" panose="02040503050406030204" pitchFamily="18" charset="0"/>
                <a:cs typeface="+mn-ea"/>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event that </a:t>
            </a:r>
            <a:r>
              <a:rPr lang="en-US" altLang="zh-CN" sz="2800" dirty="0">
                <a:solidFill>
                  <a:schemeClr val="tx2"/>
                </a:solidFill>
                <a:latin typeface="Cambria Math" panose="02040503050406030204" pitchFamily="18" charset="0"/>
                <a:ea typeface="Cambria Math" panose="02040503050406030204" pitchFamily="18" charset="0"/>
                <a:cs typeface="+mn-ea"/>
              </a:rPr>
              <a:t>a tail is obtained on the third toss;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let </a:t>
            </a:r>
            <a:r>
              <a:rPr lang="en-US" altLang="zh-CN" sz="2800" dirty="0">
                <a:solidFill>
                  <a:schemeClr val="tx2"/>
                </a:solidFill>
                <a:latin typeface="Cambria Math" panose="02040503050406030204" pitchFamily="18" charset="0"/>
                <a:ea typeface="Cambria Math" panose="02040503050406030204" pitchFamily="18" charset="0"/>
                <a:cs typeface="+mn-ea"/>
              </a:rPr>
              <a:t>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event that </a:t>
            </a:r>
            <a:r>
              <a:rPr lang="en-US" altLang="zh-CN" sz="2800" dirty="0">
                <a:solidFill>
                  <a:schemeClr val="tx2"/>
                </a:solidFill>
                <a:latin typeface="Cambria Math" panose="02040503050406030204" pitchFamily="18" charset="0"/>
                <a:ea typeface="Cambria Math" panose="02040503050406030204" pitchFamily="18" charset="0"/>
                <a:cs typeface="+mn-ea"/>
              </a:rPr>
              <a:t>no heads are obtained. </a:t>
            </a:r>
            <a:endParaRPr lang="pt-BR" altLang="zh-CN" sz="2800" dirty="0">
              <a:solidFill>
                <a:schemeClr val="tx2"/>
              </a:solidFill>
              <a:latin typeface="Cambria Math" panose="02040503050406030204" pitchFamily="18" charset="0"/>
              <a:ea typeface="Cambria Math" panose="02040503050406030204" pitchFamily="18" charset="0"/>
              <a:cs typeface="+mn-ea"/>
            </a:endParaRPr>
          </a:p>
        </p:txBody>
      </p:sp>
      <p:sp>
        <p:nvSpPr>
          <p:cNvPr id="9" name="矩形 8"/>
          <p:cNvSpPr/>
          <p:nvPr/>
        </p:nvSpPr>
        <p:spPr>
          <a:xfrm>
            <a:off x="470394" y="4172579"/>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650698" y="4763437"/>
            <a:ext cx="7875117" cy="1569652"/>
          </a:xfrm>
          <a:prstGeom prst="rect">
            <a:avLst/>
          </a:prstGeom>
        </p:spPr>
        <p:txBody>
          <a:bodyPr wrap="square" lIns="91431" tIns="45716" rIns="91431" bIns="45716">
            <a:spAutoFit/>
          </a:bodyPr>
          <a:lstStyle/>
          <a:p>
            <a:r>
              <a:rPr lang="en-US" altLang="zh-CN" sz="2400" i="1" dirty="0">
                <a:latin typeface="Cambria Math" panose="02040503050406030204" pitchFamily="18" charset="0"/>
                <a:ea typeface="Cambria Math" panose="02040503050406030204" pitchFamily="18" charset="0"/>
                <a:cs typeface="+mn-ea"/>
              </a:rPr>
              <a:t>A= {HHH,THH,HTH,HHT,HTT,THT,TTH}</a:t>
            </a:r>
          </a:p>
          <a:p>
            <a:r>
              <a:rPr lang="en-US" altLang="zh-CN" sz="2400" i="1" dirty="0">
                <a:latin typeface="Cambria Math" panose="02040503050406030204" pitchFamily="18" charset="0"/>
                <a:ea typeface="Cambria Math" panose="02040503050406030204" pitchFamily="18" charset="0"/>
                <a:cs typeface="+mn-ea"/>
              </a:rPr>
              <a:t>B= {HHH,THH,HHT,THT}</a:t>
            </a:r>
          </a:p>
          <a:p>
            <a:r>
              <a:rPr lang="en-US" altLang="zh-CN" sz="2400" i="1" dirty="0">
                <a:latin typeface="Cambria Math" panose="02040503050406030204" pitchFamily="18" charset="0"/>
                <a:ea typeface="Cambria Math" panose="02040503050406030204" pitchFamily="18" charset="0"/>
                <a:cs typeface="+mn-ea"/>
              </a:rPr>
              <a:t>C= {HHT,HTT,THT,TTT}</a:t>
            </a:r>
          </a:p>
          <a:p>
            <a:r>
              <a:rPr lang="en-US" altLang="zh-CN" sz="2400" i="1" dirty="0">
                <a:latin typeface="Cambria Math" panose="02040503050406030204" pitchFamily="18" charset="0"/>
                <a:ea typeface="Cambria Math" panose="02040503050406030204" pitchFamily="18" charset="0"/>
                <a:cs typeface="+mn-ea"/>
              </a:rPr>
              <a:t>D= {TTT}</a:t>
            </a:r>
          </a:p>
        </p:txBody>
      </p:sp>
      <p:sp>
        <p:nvSpPr>
          <p:cNvPr id="11" name="矩形 10"/>
          <p:cNvSpPr/>
          <p:nvPr/>
        </p:nvSpPr>
        <p:spPr>
          <a:xfrm>
            <a:off x="6101523" y="4394105"/>
            <a:ext cx="6090477" cy="2308316"/>
          </a:xfrm>
          <a:prstGeom prst="rect">
            <a:avLst/>
          </a:prstGeom>
        </p:spPr>
        <p:txBody>
          <a:bodyPr wrap="square" lIns="91431" tIns="45716" rIns="91431" bIns="45716">
            <a:spAutoFit/>
          </a:bodyPr>
          <a:lstStyle/>
          <a:p>
            <a:r>
              <a:rPr lang="en-US" altLang="zh-CN" sz="2400" i="1" dirty="0">
                <a:latin typeface="Cambria Math" panose="02040503050406030204" pitchFamily="18" charset="0"/>
                <a:ea typeface="Cambria Math" panose="02040503050406030204" pitchFamily="18" charset="0"/>
              </a:rPr>
              <a:t>A</a:t>
            </a:r>
            <a:r>
              <a:rPr lang="en-US" altLang="zh-CN" sz="2400" i="1" baseline="30000" dirty="0">
                <a:latin typeface="Cambria Math" panose="02040503050406030204" pitchFamily="18" charset="0"/>
                <a:ea typeface="Cambria Math" panose="02040503050406030204" pitchFamily="18" charset="0"/>
              </a:rPr>
              <a:t>c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D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TTT</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a:t>
            </a:r>
          </a:p>
          <a:p>
            <a:r>
              <a:rPr lang="en-US" altLang="zh-CN" sz="2400" i="1" dirty="0">
                <a:latin typeface="Cambria Math" panose="02040503050406030204" pitchFamily="18" charset="0"/>
                <a:ea typeface="Cambria Math" panose="02040503050406030204" pitchFamily="18" charset="0"/>
              </a:rPr>
              <a:t>B</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D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a:t>
            </a:r>
          </a:p>
          <a:p>
            <a:r>
              <a:rPr lang="en-US" altLang="zh-CN" sz="2400" i="1" dirty="0">
                <a:latin typeface="Cambria Math" panose="02040503050406030204" pitchFamily="18" charset="0"/>
                <a:ea typeface="Cambria Math" panose="02040503050406030204" pitchFamily="18" charset="0"/>
              </a:rPr>
              <a:t>A</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C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S,</a:t>
            </a:r>
          </a:p>
          <a:p>
            <a:r>
              <a:rPr lang="en-US" altLang="zh-CN" sz="2400" i="1" dirty="0">
                <a:latin typeface="Cambria Math" panose="02040503050406030204" pitchFamily="18" charset="0"/>
                <a:ea typeface="Cambria Math" panose="02040503050406030204" pitchFamily="18" charset="0"/>
              </a:rPr>
              <a:t>B</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C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HHT,THT</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a:t>
            </a:r>
          </a:p>
          <a:p>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B</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C</a:t>
            </a:r>
            <a:r>
              <a:rPr lang="en-US" altLang="zh-CN" sz="2400" dirty="0">
                <a:latin typeface="Cambria Math" panose="02040503050406030204" pitchFamily="18" charset="0"/>
                <a:ea typeface="Cambria Math" panose="02040503050406030204" pitchFamily="18" charset="0"/>
              </a:rPr>
              <a:t>)</a:t>
            </a:r>
            <a:r>
              <a:rPr lang="en-US" altLang="zh-CN" sz="2400" i="1" baseline="30000" dirty="0">
                <a:latin typeface="Cambria Math" panose="02040503050406030204" pitchFamily="18" charset="0"/>
                <a:ea typeface="Cambria Math" panose="02040503050406030204" pitchFamily="18" charset="0"/>
              </a:rPr>
              <a:t>c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HTH,TTH</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a:t>
            </a:r>
          </a:p>
          <a:p>
            <a:r>
              <a:rPr lang="en-US" altLang="zh-CN" sz="2400" i="1" dirty="0">
                <a:latin typeface="Cambria Math" panose="02040503050406030204" pitchFamily="18" charset="0"/>
                <a:ea typeface="Cambria Math" panose="02040503050406030204" pitchFamily="18" charset="0"/>
              </a:rPr>
              <a:t>A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B </a:t>
            </a:r>
            <a:r>
              <a:rPr lang="en-US" altLang="zh-CN" sz="2400" dirty="0">
                <a:latin typeface="Cambria Math" panose="02040503050406030204" pitchFamily="18" charset="0"/>
                <a:ea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C</a:t>
            </a:r>
            <a:r>
              <a:rPr lang="en-US" altLang="zh-CN" sz="2400" dirty="0">
                <a:latin typeface="Cambria Math" panose="02040503050406030204" pitchFamily="18" charset="0"/>
                <a:ea typeface="Cambria Math" panose="02040503050406030204" pitchFamily="18" charset="0"/>
              </a:rPr>
              <a:t>) = {</a:t>
            </a:r>
            <a:r>
              <a:rPr lang="en-US" altLang="zh-CN" sz="2400" i="1" dirty="0">
                <a:latin typeface="Cambria Math" panose="02040503050406030204" pitchFamily="18" charset="0"/>
                <a:ea typeface="Cambria Math" panose="02040503050406030204" pitchFamily="18" charset="0"/>
              </a:rPr>
              <a:t>HHH,THH,HHT,HTT,THT</a:t>
            </a:r>
            <a:r>
              <a:rPr lang="en-US" altLang="zh-CN" sz="2400" dirty="0">
                <a:latin typeface="Cambria Math" panose="02040503050406030204" pitchFamily="18" charset="0"/>
                <a:ea typeface="Cambria Math" panose="02040503050406030204" pitchFamily="18" charset="0"/>
              </a:rPr>
              <a:t>}</a:t>
            </a:r>
            <a:r>
              <a:rPr lang="en-US" altLang="zh-CN" sz="2400" i="1" dirty="0">
                <a:latin typeface="Cambria Math" panose="02040503050406030204" pitchFamily="18" charset="0"/>
                <a:ea typeface="Cambria Math" panose="02040503050406030204" pitchFamily="18" charset="0"/>
              </a:rPr>
              <a:t>.</a:t>
            </a:r>
            <a:endParaRPr lang="zh-CN" altLang="zh-CN" sz="2400" dirty="0">
              <a:latin typeface="Cambria Math" panose="02040503050406030204" pitchFamily="18" charset="0"/>
            </a:endParaRPr>
          </a:p>
        </p:txBody>
      </p:sp>
    </p:spTree>
    <p:extLst>
      <p:ext uri="{BB962C8B-B14F-4D97-AF65-F5344CB8AC3E}">
        <p14:creationId xmlns:p14="http://schemas.microsoft.com/office/powerpoint/2010/main" val="6845514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p:tgtEl>
                                          <p:spTgt spid="21"/>
                                        </p:tgtEl>
                                        <p:attrNameLst>
                                          <p:attrName>ppt_y</p:attrName>
                                        </p:attrNameLst>
                                      </p:cBhvr>
                                      <p:tavLst>
                                        <p:tav tm="0">
                                          <p:val>
                                            <p:strVal val="#ppt_y-#ppt_h*1.125000"/>
                                          </p:val>
                                        </p:tav>
                                        <p:tav tm="100000">
                                          <p:val>
                                            <p:strVal val="#ppt_y"/>
                                          </p:val>
                                        </p:tav>
                                      </p:tavLst>
                                    </p:anim>
                                    <p:animEffect transition="in" filter="wipe(down)">
                                      <p:cBhvr>
                                        <p:cTn id="20" dur="4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400"/>
                                        <p:tgtEl>
                                          <p:spTgt spid="29"/>
                                        </p:tgtEl>
                                        <p:attrNameLst>
                                          <p:attrName>ppt_y</p:attrName>
                                        </p:attrNameLst>
                                      </p:cBhvr>
                                      <p:tavLst>
                                        <p:tav tm="0">
                                          <p:val>
                                            <p:strVal val="#ppt_y-#ppt_h*1.125000"/>
                                          </p:val>
                                        </p:tav>
                                        <p:tav tm="100000">
                                          <p:val>
                                            <p:strVal val="#ppt_y"/>
                                          </p:val>
                                        </p:tav>
                                      </p:tavLst>
                                    </p:anim>
                                    <p:animEffect transition="in" filter="wipe(down)">
                                      <p:cBhvr>
                                        <p:cTn id="26" dur="4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p:tgtEl>
                                          <p:spTgt spid="9"/>
                                        </p:tgtEl>
                                        <p:attrNameLst>
                                          <p:attrName>ppt_y</p:attrName>
                                        </p:attrNameLst>
                                      </p:cBhvr>
                                      <p:tavLst>
                                        <p:tav tm="0">
                                          <p:val>
                                            <p:strVal val="#ppt_y-#ppt_h*1.125000"/>
                                          </p:val>
                                        </p:tav>
                                        <p:tav tm="100000">
                                          <p:val>
                                            <p:strVal val="#ppt_y"/>
                                          </p:val>
                                        </p:tav>
                                      </p:tavLst>
                                    </p:anim>
                                    <p:animEffect transition="in" filter="wipe(down)">
                                      <p:cBhvr>
                                        <p:cTn id="32" dur="4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400"/>
                                        <p:tgtEl>
                                          <p:spTgt spid="10"/>
                                        </p:tgtEl>
                                        <p:attrNameLst>
                                          <p:attrName>ppt_y</p:attrName>
                                        </p:attrNameLst>
                                      </p:cBhvr>
                                      <p:tavLst>
                                        <p:tav tm="0">
                                          <p:val>
                                            <p:strVal val="#ppt_y-#ppt_h*1.125000"/>
                                          </p:val>
                                        </p:tav>
                                        <p:tav tm="100000">
                                          <p:val>
                                            <p:strVal val="#ppt_y"/>
                                          </p:val>
                                        </p:tav>
                                      </p:tavLst>
                                    </p:anim>
                                    <p:animEffect transition="in" filter="wipe(down)">
                                      <p:cBhvr>
                                        <p:cTn id="38" dur="4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400"/>
                                        <p:tgtEl>
                                          <p:spTgt spid="11"/>
                                        </p:tgtEl>
                                        <p:attrNameLst>
                                          <p:attrName>ppt_y</p:attrName>
                                        </p:attrNameLst>
                                      </p:cBhvr>
                                      <p:tavLst>
                                        <p:tav tm="0">
                                          <p:val>
                                            <p:strVal val="#ppt_y-#ppt_h*1.125000"/>
                                          </p:val>
                                        </p:tav>
                                        <p:tav tm="100000">
                                          <p:val>
                                            <p:strVal val="#ppt_y"/>
                                          </p:val>
                                        </p:tav>
                                      </p:tavLst>
                                    </p:anim>
                                    <p:animEffect transition="in" filter="wipe(down)">
                                      <p:cBhvr>
                                        <p:cTn id="44"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16" grpId="0"/>
      <p:bldP spid="21"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573" y="326527"/>
            <a:ext cx="1069559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1.3.4.</a:t>
            </a:r>
          </a:p>
          <a:p>
            <a:r>
              <a:rPr lang="en-US" altLang="zh-CN" sz="2800" dirty="0">
                <a:solidFill>
                  <a:schemeClr val="tx2"/>
                </a:solidFill>
                <a:latin typeface="Cambria Math" panose="02040503050406030204" pitchFamily="18" charset="0"/>
                <a:ea typeface="Cambria Math" panose="02040503050406030204" pitchFamily="18" charset="0"/>
                <a:cs typeface="+mn-ea"/>
              </a:rPr>
              <a:t>Express each of the following events in terms of the events A, B and C</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1" name="矩形 20"/>
          <p:cNvSpPr/>
          <p:nvPr/>
        </p:nvSpPr>
        <p:spPr>
          <a:xfrm>
            <a:off x="528326" y="1343233"/>
            <a:ext cx="9525758" cy="181587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exactly one of the events A, B, C occurs;</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 at least one of the events A, B, C occurs;</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 at least two of the events A, B, C occurs;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(d) at most one of the events A, B, C occurs.</a:t>
            </a:r>
          </a:p>
        </p:txBody>
      </p:sp>
      <p:sp>
        <p:nvSpPr>
          <p:cNvPr id="9" name="矩形 8"/>
          <p:cNvSpPr/>
          <p:nvPr/>
        </p:nvSpPr>
        <p:spPr>
          <a:xfrm>
            <a:off x="528326" y="339976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168722" y="3941110"/>
            <a:ext cx="7875117" cy="2246761"/>
          </a:xfrm>
          <a:prstGeom prst="rect">
            <a:avLst/>
          </a:prstGeom>
        </p:spPr>
        <p:txBody>
          <a:bodyPr wrap="square" lIns="91431" tIns="45716" rIns="91431" bIns="45716">
            <a:spAutoFit/>
          </a:bodyPr>
          <a:lstStyle/>
          <a:p>
            <a:pPr marL="457200" indent="-457200">
              <a:buAutoNum type="alphaLcParenBoth"/>
            </a:pPr>
            <a:r>
              <a:rPr lang="en-US" altLang="zh-CN" sz="2800" i="1" dirty="0" err="1">
                <a:latin typeface="Cambria Math" panose="02040503050406030204" pitchFamily="18" charset="0"/>
                <a:ea typeface="Cambria Math" panose="02040503050406030204" pitchFamily="18" charset="0"/>
              </a:rPr>
              <a:t>AB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dirty="0">
                <a:latin typeface="Cambria Math" panose="02040503050406030204" pitchFamily="18" charset="0"/>
                <a:ea typeface="Cambria Math" panose="02040503050406030204" pitchFamily="18" charset="0"/>
              </a:rPr>
              <a:t>. </a:t>
            </a:r>
          </a:p>
          <a:p>
            <a:r>
              <a:rPr lang="en-US" altLang="zh-CN" sz="2800" i="1" dirty="0">
                <a:latin typeface="Cambria Math" panose="02040503050406030204" pitchFamily="18" charset="0"/>
                <a:ea typeface="Cambria Math" panose="02040503050406030204" pitchFamily="18" charset="0"/>
              </a:rPr>
              <a:t>(b) A ∪ B ∪ C. </a:t>
            </a:r>
          </a:p>
          <a:p>
            <a:r>
              <a:rPr lang="en-US" altLang="zh-CN" sz="2800" i="1" dirty="0">
                <a:latin typeface="Cambria Math" panose="02040503050406030204" pitchFamily="18" charset="0"/>
                <a:ea typeface="Cambria Math" panose="02040503050406030204" pitchFamily="18" charset="0"/>
              </a:rPr>
              <a:t>(c) AB ∪ AC ∪ BC. </a:t>
            </a:r>
          </a:p>
          <a:p>
            <a:r>
              <a:rPr lang="en-US" altLang="zh-CN" sz="2800" i="1" dirty="0">
                <a:latin typeface="Cambria Math" panose="02040503050406030204" pitchFamily="18" charset="0"/>
                <a:ea typeface="Cambria Math" panose="02040503050406030204" pitchFamily="18" charset="0"/>
              </a:rPr>
              <a:t>(d) </a:t>
            </a:r>
            <a:r>
              <a:rPr lang="en-US" altLang="zh-CN" sz="2800" i="1" dirty="0" err="1">
                <a:latin typeface="Cambria Math" panose="02040503050406030204" pitchFamily="18" charset="0"/>
                <a:ea typeface="Cambria Math" panose="02040503050406030204" pitchFamily="18" charset="0"/>
              </a:rPr>
              <a:t>AB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dirty="0">
                <a:latin typeface="Cambria Math" panose="02040503050406030204" pitchFamily="18" charset="0"/>
                <a:ea typeface="Cambria Math" panose="02040503050406030204" pitchFamily="18" charset="0"/>
              </a:rPr>
              <a:t> ∪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p>
          <a:p>
            <a:r>
              <a:rPr lang="en-US" altLang="zh-CN" sz="2800" i="1" dirty="0">
                <a:latin typeface="Cambria Math" panose="02040503050406030204" pitchFamily="18" charset="0"/>
                <a:ea typeface="Cambria Math" panose="02040503050406030204" pitchFamily="18" charset="0"/>
              </a:rPr>
              <a:t>     or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A</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err="1">
                <a:latin typeface="Cambria Math" panose="02040503050406030204" pitchFamily="18" charset="0"/>
                <a:ea typeface="Cambria Math" panose="02040503050406030204" pitchFamily="18" charset="0"/>
              </a:rPr>
              <a:t>C</a:t>
            </a:r>
            <a:r>
              <a:rPr lang="en-US" altLang="zh-CN" sz="2800" i="1" baseline="30000" dirty="0" err="1">
                <a:latin typeface="Cambria Math" panose="02040503050406030204" pitchFamily="18" charset="0"/>
                <a:ea typeface="Cambria Math" panose="02040503050406030204" pitchFamily="18" charset="0"/>
              </a:rPr>
              <a:t>c</a:t>
            </a:r>
            <a:r>
              <a:rPr lang="en-US" altLang="zh-CN" sz="2800" i="1" dirty="0">
                <a:latin typeface="Cambria Math" panose="02040503050406030204" pitchFamily="18" charset="0"/>
                <a:ea typeface="Cambria Math" panose="02040503050406030204" pitchFamily="18" charset="0"/>
              </a:rPr>
              <a:t>.</a:t>
            </a:r>
            <a:endParaRPr lang="en-US" altLang="zh-CN" sz="2800" i="1" dirty="0">
              <a:solidFill>
                <a:srgbClr val="C00000"/>
              </a:solidFill>
              <a:latin typeface="Cambria Math" panose="02040503050406030204" pitchFamily="18" charset="0"/>
              <a:ea typeface="Cambria Math" panose="02040503050406030204" pitchFamily="18" charset="0"/>
              <a:cs typeface="+mn-ea"/>
            </a:endParaRPr>
          </a:p>
        </p:txBody>
      </p:sp>
      <p:grpSp>
        <p:nvGrpSpPr>
          <p:cNvPr id="12" name="Group 605159"/>
          <p:cNvGrpSpPr/>
          <p:nvPr/>
        </p:nvGrpSpPr>
        <p:grpSpPr>
          <a:xfrm>
            <a:off x="7443437" y="1717853"/>
            <a:ext cx="4210050" cy="4287127"/>
            <a:chOff x="0" y="0"/>
            <a:chExt cx="4210541" cy="4287711"/>
          </a:xfrm>
        </p:grpSpPr>
        <p:sp>
          <p:nvSpPr>
            <p:cNvPr id="13" name="Shape 2511"/>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4" name="Shape 2512"/>
            <p:cNvSpPr/>
            <p:nvPr/>
          </p:nvSpPr>
          <p:spPr>
            <a:xfrm>
              <a:off x="864014"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5" name="Shape 2513"/>
            <p:cNvSpPr/>
            <p:nvPr/>
          </p:nvSpPr>
          <p:spPr>
            <a:xfrm>
              <a:off x="576009" y="786845"/>
              <a:ext cx="864014" cy="864014"/>
            </a:xfrm>
            <a:custGeom>
              <a:avLst/>
              <a:gdLst/>
              <a:ahLst/>
              <a:cxnLst/>
              <a:rect l="0" t="0" r="0" b="0"/>
              <a:pathLst>
                <a:path w="864014" h="864014">
                  <a:moveTo>
                    <a:pt x="432007" y="0"/>
                  </a:moveTo>
                  <a:cubicBezTo>
                    <a:pt x="670600" y="0"/>
                    <a:pt x="864014" y="193413"/>
                    <a:pt x="864014" y="432007"/>
                  </a:cubicBezTo>
                  <a:cubicBezTo>
                    <a:pt x="864014" y="670601"/>
                    <a:pt x="670600"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7" name="Shape 2514"/>
            <p:cNvSpPr/>
            <p:nvPr/>
          </p:nvSpPr>
          <p:spPr>
            <a:xfrm>
              <a:off x="864014" y="400120"/>
              <a:ext cx="288005" cy="639783"/>
            </a:xfrm>
            <a:custGeom>
              <a:avLst/>
              <a:gdLst/>
              <a:ahLst/>
              <a:cxnLst/>
              <a:rect l="0" t="0" r="0" b="0"/>
              <a:pathLst>
                <a:path w="288005" h="639783">
                  <a:moveTo>
                    <a:pt x="144002" y="0"/>
                  </a:moveTo>
                  <a:lnTo>
                    <a:pt x="161474" y="14415"/>
                  </a:lnTo>
                  <a:cubicBezTo>
                    <a:pt x="239651" y="92593"/>
                    <a:pt x="288005" y="200595"/>
                    <a:pt x="288005" y="319891"/>
                  </a:cubicBezTo>
                  <a:cubicBezTo>
                    <a:pt x="288005" y="439188"/>
                    <a:pt x="239651" y="547190"/>
                    <a:pt x="161474"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18" name="Shape 2515"/>
            <p:cNvSpPr/>
            <p:nvPr/>
          </p:nvSpPr>
          <p:spPr>
            <a:xfrm>
              <a:off x="585775" y="786845"/>
              <a:ext cx="556477" cy="365174"/>
            </a:xfrm>
            <a:custGeom>
              <a:avLst/>
              <a:gdLst/>
              <a:ahLst/>
              <a:cxnLst/>
              <a:rect l="0" t="0" r="0" b="0"/>
              <a:pathLst>
                <a:path w="556477" h="365174">
                  <a:moveTo>
                    <a:pt x="422241" y="0"/>
                  </a:moveTo>
                  <a:cubicBezTo>
                    <a:pt x="452065" y="0"/>
                    <a:pt x="481183" y="3022"/>
                    <a:pt x="509306" y="8777"/>
                  </a:cubicBezTo>
                  <a:lnTo>
                    <a:pt x="556477" y="23420"/>
                  </a:lnTo>
                  <a:lnTo>
                    <a:pt x="532294" y="101325"/>
                  </a:lnTo>
                  <a:cubicBezTo>
                    <a:pt x="466713" y="256379"/>
                    <a:pt x="313181" y="365174"/>
                    <a:pt x="134236" y="365174"/>
                  </a:cubicBezTo>
                  <a:cubicBezTo>
                    <a:pt x="104412" y="365174"/>
                    <a:pt x="75294" y="362152"/>
                    <a:pt x="47171" y="356397"/>
                  </a:cubicBezTo>
                  <a:lnTo>
                    <a:pt x="0" y="341754"/>
                  </a:lnTo>
                  <a:lnTo>
                    <a:pt x="24183" y="263849"/>
                  </a:lnTo>
                  <a:cubicBezTo>
                    <a:pt x="89764" y="108795"/>
                    <a:pt x="243295" y="0"/>
                    <a:pt x="422241" y="0"/>
                  </a:cubicBez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19" name="Shape 2516"/>
            <p:cNvSpPr/>
            <p:nvPr/>
          </p:nvSpPr>
          <p:spPr>
            <a:xfrm>
              <a:off x="873780" y="786845"/>
              <a:ext cx="556477" cy="365174"/>
            </a:xfrm>
            <a:custGeom>
              <a:avLst/>
              <a:gdLst/>
              <a:ahLst/>
              <a:cxnLst/>
              <a:rect l="0" t="0" r="0" b="0"/>
              <a:pathLst>
                <a:path w="556477" h="365174">
                  <a:moveTo>
                    <a:pt x="134236" y="0"/>
                  </a:moveTo>
                  <a:cubicBezTo>
                    <a:pt x="313181" y="0"/>
                    <a:pt x="466713" y="108795"/>
                    <a:pt x="532295" y="263849"/>
                  </a:cubicBezTo>
                  <a:lnTo>
                    <a:pt x="556477" y="341754"/>
                  </a:lnTo>
                  <a:lnTo>
                    <a:pt x="509307" y="356397"/>
                  </a:lnTo>
                  <a:cubicBezTo>
                    <a:pt x="481183" y="362152"/>
                    <a:pt x="452065" y="365174"/>
                    <a:pt x="422241" y="365174"/>
                  </a:cubicBezTo>
                  <a:cubicBezTo>
                    <a:pt x="243296" y="365174"/>
                    <a:pt x="89764" y="256379"/>
                    <a:pt x="24183" y="101325"/>
                  </a:cubicBezTo>
                  <a:lnTo>
                    <a:pt x="0" y="23420"/>
                  </a:lnTo>
                  <a:lnTo>
                    <a:pt x="47171" y="8777"/>
                  </a:lnTo>
                  <a:cubicBezTo>
                    <a:pt x="75294" y="3022"/>
                    <a:pt x="104412" y="0"/>
                    <a:pt x="134236" y="0"/>
                  </a:cubicBez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20" name="Shape 2517"/>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2" name="Rectangle 2519"/>
            <p:cNvSpPr/>
            <p:nvPr/>
          </p:nvSpPr>
          <p:spPr>
            <a:xfrm>
              <a:off x="664284" y="666520"/>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3" name="Shape 2520"/>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4" name="Rectangle 2522"/>
            <p:cNvSpPr/>
            <p:nvPr/>
          </p:nvSpPr>
          <p:spPr>
            <a:xfrm>
              <a:off x="1235708" y="666520"/>
              <a:ext cx="150219"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5" name="Shape 2523"/>
            <p:cNvSpPr/>
            <p:nvPr/>
          </p:nvSpPr>
          <p:spPr>
            <a:xfrm>
              <a:off x="576009" y="786845"/>
              <a:ext cx="864014" cy="864014"/>
            </a:xfrm>
            <a:custGeom>
              <a:avLst/>
              <a:gdLst/>
              <a:ahLst/>
              <a:cxnLst/>
              <a:rect l="0" t="0" r="0" b="0"/>
              <a:pathLst>
                <a:path w="864014" h="864014">
                  <a:moveTo>
                    <a:pt x="864014" y="432007"/>
                  </a:moveTo>
                  <a:cubicBezTo>
                    <a:pt x="864014" y="193413"/>
                    <a:pt x="670600" y="0"/>
                    <a:pt x="432007" y="0"/>
                  </a:cubicBezTo>
                  <a:cubicBezTo>
                    <a:pt x="193413" y="0"/>
                    <a:pt x="0" y="193413"/>
                    <a:pt x="0" y="432007"/>
                  </a:cubicBezTo>
                  <a:cubicBezTo>
                    <a:pt x="0" y="670601"/>
                    <a:pt x="193413" y="864014"/>
                    <a:pt x="432007" y="864014"/>
                  </a:cubicBezTo>
                  <a:cubicBezTo>
                    <a:pt x="670600"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6" name="Rectangle 2525"/>
            <p:cNvSpPr/>
            <p:nvPr/>
          </p:nvSpPr>
          <p:spPr>
            <a:xfrm>
              <a:off x="949373" y="1165350"/>
              <a:ext cx="141456"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7" name="Shape 2526"/>
            <p:cNvSpPr/>
            <p:nvPr/>
          </p:nvSpPr>
          <p:spPr>
            <a:xfrm>
              <a:off x="0" y="0"/>
              <a:ext cx="2016033" cy="1872030"/>
            </a:xfrm>
            <a:custGeom>
              <a:avLst/>
              <a:gdLst/>
              <a:ahLst/>
              <a:cxnLst/>
              <a:rect l="0" t="0" r="0" b="0"/>
              <a:pathLst>
                <a:path w="2016033" h="1872030">
                  <a:moveTo>
                    <a:pt x="0" y="1821420"/>
                  </a:moveTo>
                  <a:lnTo>
                    <a:pt x="0" y="50611"/>
                  </a:lnTo>
                  <a:cubicBezTo>
                    <a:pt x="0" y="22659"/>
                    <a:pt x="22659" y="0"/>
                    <a:pt x="50611" y="0"/>
                  </a:cubicBezTo>
                  <a:lnTo>
                    <a:pt x="1965422" y="0"/>
                  </a:lnTo>
                  <a:cubicBezTo>
                    <a:pt x="1993374" y="0"/>
                    <a:pt x="2016033" y="22659"/>
                    <a:pt x="2016033" y="50611"/>
                  </a:cubicBezTo>
                  <a:lnTo>
                    <a:pt x="2016033" y="1821420"/>
                  </a:lnTo>
                  <a:cubicBezTo>
                    <a:pt x="2016033" y="1849371"/>
                    <a:pt x="1993374" y="1872030"/>
                    <a:pt x="1965422" y="1872030"/>
                  </a:cubicBezTo>
                  <a:lnTo>
                    <a:pt x="50611" y="1872030"/>
                  </a:lnTo>
                  <a:cubicBezTo>
                    <a:pt x="22659" y="1872030"/>
                    <a:pt x="0" y="1849371"/>
                    <a:pt x="0" y="1821420"/>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8" name="Rectangle 604951"/>
            <p:cNvSpPr/>
            <p:nvPr/>
          </p:nvSpPr>
          <p:spPr>
            <a:xfrm>
              <a:off x="1064420" y="1970199"/>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0" name="Rectangle 604952"/>
            <p:cNvSpPr/>
            <p:nvPr/>
          </p:nvSpPr>
          <p:spPr>
            <a:xfrm>
              <a:off x="1001157" y="1970199"/>
              <a:ext cx="84139"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1" name="Rectangle 604950"/>
            <p:cNvSpPr/>
            <p:nvPr/>
          </p:nvSpPr>
          <p:spPr>
            <a:xfrm>
              <a:off x="951952" y="1970199"/>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2" name="Shape 2529"/>
            <p:cNvSpPr/>
            <p:nvPr/>
          </p:nvSpPr>
          <p:spPr>
            <a:xfrm>
              <a:off x="2408181"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33" name="Shape 2530"/>
            <p:cNvSpPr/>
            <p:nvPr/>
          </p:nvSpPr>
          <p:spPr>
            <a:xfrm>
              <a:off x="2984190"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34" name="Shape 2531"/>
            <p:cNvSpPr/>
            <p:nvPr/>
          </p:nvSpPr>
          <p:spPr>
            <a:xfrm>
              <a:off x="2696186" y="786845"/>
              <a:ext cx="864014" cy="864014"/>
            </a:xfrm>
            <a:custGeom>
              <a:avLst/>
              <a:gdLst/>
              <a:ahLst/>
              <a:cxnLst/>
              <a:rect l="0" t="0" r="0" b="0"/>
              <a:pathLst>
                <a:path w="864014" h="864014">
                  <a:moveTo>
                    <a:pt x="432007" y="0"/>
                  </a:moveTo>
                  <a:cubicBezTo>
                    <a:pt x="670600" y="0"/>
                    <a:pt x="864014" y="193413"/>
                    <a:pt x="864014" y="432007"/>
                  </a:cubicBezTo>
                  <a:cubicBezTo>
                    <a:pt x="864014" y="670601"/>
                    <a:pt x="670600"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35" name="Shape 2532"/>
            <p:cNvSpPr/>
            <p:nvPr/>
          </p:nvSpPr>
          <p:spPr>
            <a:xfrm>
              <a:off x="2408181"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6" name="Rectangle 2534"/>
            <p:cNvSpPr/>
            <p:nvPr/>
          </p:nvSpPr>
          <p:spPr>
            <a:xfrm>
              <a:off x="2784460" y="666520"/>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7" name="Shape 2535"/>
            <p:cNvSpPr/>
            <p:nvPr/>
          </p:nvSpPr>
          <p:spPr>
            <a:xfrm>
              <a:off x="2984190"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8" name="Rectangle 2537"/>
            <p:cNvSpPr/>
            <p:nvPr/>
          </p:nvSpPr>
          <p:spPr>
            <a:xfrm>
              <a:off x="3355884" y="666520"/>
              <a:ext cx="150219"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9" name="Shape 2538"/>
            <p:cNvSpPr/>
            <p:nvPr/>
          </p:nvSpPr>
          <p:spPr>
            <a:xfrm>
              <a:off x="2696186" y="786845"/>
              <a:ext cx="864014" cy="864014"/>
            </a:xfrm>
            <a:custGeom>
              <a:avLst/>
              <a:gdLst/>
              <a:ahLst/>
              <a:cxnLst/>
              <a:rect l="0" t="0" r="0" b="0"/>
              <a:pathLst>
                <a:path w="864014" h="864014">
                  <a:moveTo>
                    <a:pt x="864014" y="432007"/>
                  </a:moveTo>
                  <a:cubicBezTo>
                    <a:pt x="864014" y="193413"/>
                    <a:pt x="670600" y="0"/>
                    <a:pt x="432007" y="0"/>
                  </a:cubicBezTo>
                  <a:cubicBezTo>
                    <a:pt x="193413" y="0"/>
                    <a:pt x="0" y="193413"/>
                    <a:pt x="0" y="432007"/>
                  </a:cubicBezTo>
                  <a:cubicBezTo>
                    <a:pt x="0" y="670601"/>
                    <a:pt x="193413" y="864014"/>
                    <a:pt x="432007" y="864014"/>
                  </a:cubicBezTo>
                  <a:cubicBezTo>
                    <a:pt x="670600"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40" name="Rectangle 2540"/>
            <p:cNvSpPr/>
            <p:nvPr/>
          </p:nvSpPr>
          <p:spPr>
            <a:xfrm>
              <a:off x="3069550" y="1165350"/>
              <a:ext cx="141455"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1" name="Shape 2541"/>
            <p:cNvSpPr/>
            <p:nvPr/>
          </p:nvSpPr>
          <p:spPr>
            <a:xfrm>
              <a:off x="2120176" y="0"/>
              <a:ext cx="2016032" cy="1872030"/>
            </a:xfrm>
            <a:custGeom>
              <a:avLst/>
              <a:gdLst/>
              <a:ahLst/>
              <a:cxnLst/>
              <a:rect l="0" t="0" r="0" b="0"/>
              <a:pathLst>
                <a:path w="2016032" h="1872030">
                  <a:moveTo>
                    <a:pt x="0" y="1821420"/>
                  </a:moveTo>
                  <a:lnTo>
                    <a:pt x="0" y="50611"/>
                  </a:lnTo>
                  <a:cubicBezTo>
                    <a:pt x="0" y="22659"/>
                    <a:pt x="22659" y="0"/>
                    <a:pt x="50611" y="0"/>
                  </a:cubicBezTo>
                  <a:lnTo>
                    <a:pt x="1965422" y="0"/>
                  </a:lnTo>
                  <a:cubicBezTo>
                    <a:pt x="1993373" y="0"/>
                    <a:pt x="2016032" y="22659"/>
                    <a:pt x="2016032" y="50611"/>
                  </a:cubicBezTo>
                  <a:lnTo>
                    <a:pt x="2016032" y="1821420"/>
                  </a:lnTo>
                  <a:cubicBezTo>
                    <a:pt x="2016032" y="1849371"/>
                    <a:pt x="1993373" y="1872030"/>
                    <a:pt x="1965422" y="1872030"/>
                  </a:cubicBezTo>
                  <a:lnTo>
                    <a:pt x="50611" y="1872030"/>
                  </a:lnTo>
                  <a:cubicBezTo>
                    <a:pt x="22659" y="1872030"/>
                    <a:pt x="0" y="1849371"/>
                    <a:pt x="0" y="1821420"/>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42" name="Rectangle 604953"/>
            <p:cNvSpPr/>
            <p:nvPr/>
          </p:nvSpPr>
          <p:spPr>
            <a:xfrm>
              <a:off x="3068610" y="1970199"/>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3" name="Rectangle 604955"/>
            <p:cNvSpPr/>
            <p:nvPr/>
          </p:nvSpPr>
          <p:spPr>
            <a:xfrm>
              <a:off x="3117815" y="1970199"/>
              <a:ext cx="93495"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4" name="Rectangle 604954"/>
            <p:cNvSpPr/>
            <p:nvPr/>
          </p:nvSpPr>
          <p:spPr>
            <a:xfrm>
              <a:off x="3188113" y="1970199"/>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5" name="Shape 2544"/>
            <p:cNvSpPr/>
            <p:nvPr/>
          </p:nvSpPr>
          <p:spPr>
            <a:xfrm>
              <a:off x="888792" y="2568201"/>
              <a:ext cx="288005" cy="639783"/>
            </a:xfrm>
            <a:custGeom>
              <a:avLst/>
              <a:gdLst/>
              <a:ahLst/>
              <a:cxnLst/>
              <a:rect l="0" t="0" r="0" b="0"/>
              <a:pathLst>
                <a:path w="288005" h="639783">
                  <a:moveTo>
                    <a:pt x="144002" y="0"/>
                  </a:moveTo>
                  <a:lnTo>
                    <a:pt x="161474" y="14415"/>
                  </a:lnTo>
                  <a:cubicBezTo>
                    <a:pt x="239651" y="92593"/>
                    <a:pt x="288005" y="200595"/>
                    <a:pt x="288005" y="319891"/>
                  </a:cubicBezTo>
                  <a:cubicBezTo>
                    <a:pt x="288005" y="439188"/>
                    <a:pt x="239651" y="547190"/>
                    <a:pt x="161474"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46" name="Shape 2545"/>
            <p:cNvSpPr/>
            <p:nvPr/>
          </p:nvSpPr>
          <p:spPr>
            <a:xfrm>
              <a:off x="898558" y="2954926"/>
              <a:ext cx="556477" cy="365174"/>
            </a:xfrm>
            <a:custGeom>
              <a:avLst/>
              <a:gdLst/>
              <a:ahLst/>
              <a:cxnLst/>
              <a:rect l="0" t="0" r="0" b="0"/>
              <a:pathLst>
                <a:path w="556477" h="365174">
                  <a:moveTo>
                    <a:pt x="134236" y="0"/>
                  </a:moveTo>
                  <a:cubicBezTo>
                    <a:pt x="313181" y="0"/>
                    <a:pt x="466713" y="108795"/>
                    <a:pt x="532294" y="263849"/>
                  </a:cubicBezTo>
                  <a:lnTo>
                    <a:pt x="556477" y="341755"/>
                  </a:lnTo>
                  <a:lnTo>
                    <a:pt x="509306" y="356397"/>
                  </a:lnTo>
                  <a:cubicBezTo>
                    <a:pt x="481184" y="362152"/>
                    <a:pt x="452065" y="365174"/>
                    <a:pt x="422241" y="365174"/>
                  </a:cubicBezTo>
                  <a:cubicBezTo>
                    <a:pt x="243296" y="365174"/>
                    <a:pt x="89764" y="256379"/>
                    <a:pt x="24183" y="101324"/>
                  </a:cubicBezTo>
                  <a:lnTo>
                    <a:pt x="0" y="23419"/>
                  </a:lnTo>
                  <a:lnTo>
                    <a:pt x="47171" y="8777"/>
                  </a:lnTo>
                  <a:cubicBezTo>
                    <a:pt x="75294" y="3022"/>
                    <a:pt x="104412" y="0"/>
                    <a:pt x="134236"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47" name="Shape 2546"/>
            <p:cNvSpPr/>
            <p:nvPr/>
          </p:nvSpPr>
          <p:spPr>
            <a:xfrm>
              <a:off x="610553" y="2954926"/>
              <a:ext cx="556477" cy="365174"/>
            </a:xfrm>
            <a:custGeom>
              <a:avLst/>
              <a:gdLst/>
              <a:ahLst/>
              <a:cxnLst/>
              <a:rect l="0" t="0" r="0" b="0"/>
              <a:pathLst>
                <a:path w="556477" h="365174">
                  <a:moveTo>
                    <a:pt x="422241" y="0"/>
                  </a:moveTo>
                  <a:cubicBezTo>
                    <a:pt x="452065" y="0"/>
                    <a:pt x="481183" y="3022"/>
                    <a:pt x="509306" y="8777"/>
                  </a:cubicBezTo>
                  <a:lnTo>
                    <a:pt x="556477" y="23419"/>
                  </a:lnTo>
                  <a:lnTo>
                    <a:pt x="532294" y="101324"/>
                  </a:lnTo>
                  <a:cubicBezTo>
                    <a:pt x="466713" y="256379"/>
                    <a:pt x="313181" y="365174"/>
                    <a:pt x="134236" y="365174"/>
                  </a:cubicBezTo>
                  <a:cubicBezTo>
                    <a:pt x="104412" y="365174"/>
                    <a:pt x="75294" y="362152"/>
                    <a:pt x="47171" y="356397"/>
                  </a:cubicBezTo>
                  <a:lnTo>
                    <a:pt x="0" y="341755"/>
                  </a:lnTo>
                  <a:lnTo>
                    <a:pt x="24183" y="263849"/>
                  </a:lnTo>
                  <a:cubicBezTo>
                    <a:pt x="89764" y="108795"/>
                    <a:pt x="243295" y="0"/>
                    <a:pt x="422241"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48" name="Shape 2547"/>
            <p:cNvSpPr/>
            <p:nvPr/>
          </p:nvSpPr>
          <p:spPr>
            <a:xfrm>
              <a:off x="312782" y="245608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49" name="Rectangle 2549"/>
            <p:cNvSpPr/>
            <p:nvPr/>
          </p:nvSpPr>
          <p:spPr>
            <a:xfrm>
              <a:off x="689062" y="2834589"/>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0" name="Shape 2550"/>
            <p:cNvSpPr/>
            <p:nvPr/>
          </p:nvSpPr>
          <p:spPr>
            <a:xfrm>
              <a:off x="888792" y="245608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51" name="Rectangle 2552"/>
            <p:cNvSpPr/>
            <p:nvPr/>
          </p:nvSpPr>
          <p:spPr>
            <a:xfrm>
              <a:off x="1260486" y="2834589"/>
              <a:ext cx="150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2" name="Shape 2553"/>
            <p:cNvSpPr/>
            <p:nvPr/>
          </p:nvSpPr>
          <p:spPr>
            <a:xfrm>
              <a:off x="600787" y="2954926"/>
              <a:ext cx="864014" cy="864014"/>
            </a:xfrm>
            <a:custGeom>
              <a:avLst/>
              <a:gdLst/>
              <a:ahLst/>
              <a:cxnLst/>
              <a:rect l="0" t="0" r="0" b="0"/>
              <a:pathLst>
                <a:path w="864014" h="864014">
                  <a:moveTo>
                    <a:pt x="864014" y="432007"/>
                  </a:moveTo>
                  <a:cubicBezTo>
                    <a:pt x="864014" y="193413"/>
                    <a:pt x="670600" y="0"/>
                    <a:pt x="432007" y="0"/>
                  </a:cubicBezTo>
                  <a:cubicBezTo>
                    <a:pt x="193413" y="0"/>
                    <a:pt x="0" y="193413"/>
                    <a:pt x="0" y="432007"/>
                  </a:cubicBezTo>
                  <a:cubicBezTo>
                    <a:pt x="0" y="670601"/>
                    <a:pt x="193413" y="864014"/>
                    <a:pt x="432007" y="864014"/>
                  </a:cubicBezTo>
                  <a:cubicBezTo>
                    <a:pt x="670600"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53" name="Rectangle 2555"/>
            <p:cNvSpPr/>
            <p:nvPr/>
          </p:nvSpPr>
          <p:spPr>
            <a:xfrm>
              <a:off x="974151" y="3333432"/>
              <a:ext cx="141456"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4" name="Shape 2556"/>
            <p:cNvSpPr/>
            <p:nvPr/>
          </p:nvSpPr>
          <p:spPr>
            <a:xfrm>
              <a:off x="24778" y="2168081"/>
              <a:ext cx="2016032" cy="1872030"/>
            </a:xfrm>
            <a:custGeom>
              <a:avLst/>
              <a:gdLst/>
              <a:ahLst/>
              <a:cxnLst/>
              <a:rect l="0" t="0" r="0" b="0"/>
              <a:pathLst>
                <a:path w="2016032" h="1872030">
                  <a:moveTo>
                    <a:pt x="0" y="1821420"/>
                  </a:moveTo>
                  <a:lnTo>
                    <a:pt x="0" y="50611"/>
                  </a:lnTo>
                  <a:cubicBezTo>
                    <a:pt x="0" y="22659"/>
                    <a:pt x="22659" y="0"/>
                    <a:pt x="50611" y="0"/>
                  </a:cubicBezTo>
                  <a:lnTo>
                    <a:pt x="1965422" y="0"/>
                  </a:lnTo>
                  <a:cubicBezTo>
                    <a:pt x="1993373" y="0"/>
                    <a:pt x="2016032" y="22659"/>
                    <a:pt x="2016032" y="50611"/>
                  </a:cubicBezTo>
                  <a:lnTo>
                    <a:pt x="2016032" y="1821420"/>
                  </a:lnTo>
                  <a:cubicBezTo>
                    <a:pt x="2016032" y="1849371"/>
                    <a:pt x="1993373" y="1872030"/>
                    <a:pt x="1965422" y="1872030"/>
                  </a:cubicBezTo>
                  <a:lnTo>
                    <a:pt x="50611" y="1872030"/>
                  </a:lnTo>
                  <a:cubicBezTo>
                    <a:pt x="22659" y="1872030"/>
                    <a:pt x="0" y="1849371"/>
                    <a:pt x="0" y="1821420"/>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55" name="Rectangle 604956"/>
            <p:cNvSpPr/>
            <p:nvPr/>
          </p:nvSpPr>
          <p:spPr>
            <a:xfrm>
              <a:off x="955470" y="4138280"/>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6" name="Rectangle 604958"/>
            <p:cNvSpPr/>
            <p:nvPr/>
          </p:nvSpPr>
          <p:spPr>
            <a:xfrm>
              <a:off x="1004675" y="4138280"/>
              <a:ext cx="7478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7" name="Rectangle 604957"/>
            <p:cNvSpPr/>
            <p:nvPr/>
          </p:nvSpPr>
          <p:spPr>
            <a:xfrm>
              <a:off x="1060903" y="4138280"/>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58" name="Shape 2560"/>
            <p:cNvSpPr/>
            <p:nvPr/>
          </p:nvSpPr>
          <p:spPr>
            <a:xfrm>
              <a:off x="2194509" y="2168081"/>
              <a:ext cx="2016032" cy="1872030"/>
            </a:xfrm>
            <a:custGeom>
              <a:avLst/>
              <a:gdLst/>
              <a:ahLst/>
              <a:cxnLst/>
              <a:rect l="0" t="0" r="0" b="0"/>
              <a:pathLst>
                <a:path w="2016032" h="1872030">
                  <a:moveTo>
                    <a:pt x="50611" y="0"/>
                  </a:moveTo>
                  <a:lnTo>
                    <a:pt x="1965422" y="0"/>
                  </a:lnTo>
                  <a:cubicBezTo>
                    <a:pt x="1993373" y="0"/>
                    <a:pt x="2016032" y="22659"/>
                    <a:pt x="2016032" y="50611"/>
                  </a:cubicBezTo>
                  <a:lnTo>
                    <a:pt x="2016032" y="1821420"/>
                  </a:lnTo>
                  <a:cubicBezTo>
                    <a:pt x="2016032" y="1849371"/>
                    <a:pt x="1993373" y="1872030"/>
                    <a:pt x="1965422" y="1872030"/>
                  </a:cubicBezTo>
                  <a:lnTo>
                    <a:pt x="50611" y="1872030"/>
                  </a:lnTo>
                  <a:cubicBezTo>
                    <a:pt x="22659" y="1872030"/>
                    <a:pt x="0" y="1849371"/>
                    <a:pt x="0" y="1821420"/>
                  </a:cubicBezTo>
                  <a:lnTo>
                    <a:pt x="0" y="50611"/>
                  </a:lnTo>
                  <a:cubicBezTo>
                    <a:pt x="0" y="22659"/>
                    <a:pt x="22659" y="0"/>
                    <a:pt x="50611"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59" name="Shape 2561"/>
            <p:cNvSpPr/>
            <p:nvPr/>
          </p:nvSpPr>
          <p:spPr>
            <a:xfrm>
              <a:off x="3058523" y="2568201"/>
              <a:ext cx="288005" cy="639783"/>
            </a:xfrm>
            <a:custGeom>
              <a:avLst/>
              <a:gdLst/>
              <a:ahLst/>
              <a:cxnLst/>
              <a:rect l="0" t="0" r="0" b="0"/>
              <a:pathLst>
                <a:path w="288005" h="639783">
                  <a:moveTo>
                    <a:pt x="144002" y="0"/>
                  </a:moveTo>
                  <a:lnTo>
                    <a:pt x="161473" y="14415"/>
                  </a:lnTo>
                  <a:cubicBezTo>
                    <a:pt x="239651" y="92593"/>
                    <a:pt x="288005" y="200595"/>
                    <a:pt x="288005" y="319891"/>
                  </a:cubicBezTo>
                  <a:cubicBezTo>
                    <a:pt x="288005" y="439188"/>
                    <a:pt x="239651" y="547190"/>
                    <a:pt x="161473"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60" name="Shape 2562"/>
            <p:cNvSpPr/>
            <p:nvPr/>
          </p:nvSpPr>
          <p:spPr>
            <a:xfrm>
              <a:off x="2780284" y="2954926"/>
              <a:ext cx="556477" cy="365174"/>
            </a:xfrm>
            <a:custGeom>
              <a:avLst/>
              <a:gdLst/>
              <a:ahLst/>
              <a:cxnLst/>
              <a:rect l="0" t="0" r="0" b="0"/>
              <a:pathLst>
                <a:path w="556477" h="365174">
                  <a:moveTo>
                    <a:pt x="422241" y="0"/>
                  </a:moveTo>
                  <a:cubicBezTo>
                    <a:pt x="452065" y="0"/>
                    <a:pt x="481183" y="3022"/>
                    <a:pt x="509306" y="8777"/>
                  </a:cubicBezTo>
                  <a:lnTo>
                    <a:pt x="556477" y="23419"/>
                  </a:lnTo>
                  <a:lnTo>
                    <a:pt x="532295" y="101324"/>
                  </a:lnTo>
                  <a:cubicBezTo>
                    <a:pt x="466713" y="256379"/>
                    <a:pt x="313182" y="365174"/>
                    <a:pt x="134236" y="365174"/>
                  </a:cubicBezTo>
                  <a:cubicBezTo>
                    <a:pt x="104412" y="365174"/>
                    <a:pt x="75294" y="362152"/>
                    <a:pt x="47171" y="356397"/>
                  </a:cubicBezTo>
                  <a:lnTo>
                    <a:pt x="0" y="341755"/>
                  </a:lnTo>
                  <a:lnTo>
                    <a:pt x="24183" y="263849"/>
                  </a:lnTo>
                  <a:cubicBezTo>
                    <a:pt x="89764" y="108795"/>
                    <a:pt x="243296" y="0"/>
                    <a:pt x="422241" y="0"/>
                  </a:cubicBez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61" name="Shape 2563"/>
            <p:cNvSpPr/>
            <p:nvPr/>
          </p:nvSpPr>
          <p:spPr>
            <a:xfrm>
              <a:off x="3068289" y="2954926"/>
              <a:ext cx="556477" cy="365174"/>
            </a:xfrm>
            <a:custGeom>
              <a:avLst/>
              <a:gdLst/>
              <a:ahLst/>
              <a:cxnLst/>
              <a:rect l="0" t="0" r="0" b="0"/>
              <a:pathLst>
                <a:path w="556477" h="365174">
                  <a:moveTo>
                    <a:pt x="134236" y="0"/>
                  </a:moveTo>
                  <a:cubicBezTo>
                    <a:pt x="313181" y="0"/>
                    <a:pt x="466713" y="108795"/>
                    <a:pt x="532294" y="263849"/>
                  </a:cubicBezTo>
                  <a:lnTo>
                    <a:pt x="556477" y="341755"/>
                  </a:lnTo>
                  <a:lnTo>
                    <a:pt x="509306" y="356397"/>
                  </a:lnTo>
                  <a:cubicBezTo>
                    <a:pt x="481183" y="362152"/>
                    <a:pt x="452065" y="365174"/>
                    <a:pt x="422241" y="365174"/>
                  </a:cubicBezTo>
                  <a:cubicBezTo>
                    <a:pt x="243295" y="365174"/>
                    <a:pt x="89764" y="256379"/>
                    <a:pt x="24183" y="101324"/>
                  </a:cubicBezTo>
                  <a:lnTo>
                    <a:pt x="0" y="23419"/>
                  </a:lnTo>
                  <a:lnTo>
                    <a:pt x="47171" y="8777"/>
                  </a:lnTo>
                  <a:cubicBezTo>
                    <a:pt x="75293" y="3022"/>
                    <a:pt x="104412" y="0"/>
                    <a:pt x="134236" y="0"/>
                  </a:cubicBez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62" name="Shape 2564"/>
            <p:cNvSpPr/>
            <p:nvPr/>
          </p:nvSpPr>
          <p:spPr>
            <a:xfrm>
              <a:off x="2482514" y="245608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63" name="Rectangle 2566"/>
            <p:cNvSpPr/>
            <p:nvPr/>
          </p:nvSpPr>
          <p:spPr>
            <a:xfrm>
              <a:off x="2858793" y="2834589"/>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64" name="Shape 2567"/>
            <p:cNvSpPr/>
            <p:nvPr/>
          </p:nvSpPr>
          <p:spPr>
            <a:xfrm>
              <a:off x="3058523" y="245608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65" name="Rectangle 2569"/>
            <p:cNvSpPr/>
            <p:nvPr/>
          </p:nvSpPr>
          <p:spPr>
            <a:xfrm>
              <a:off x="3430217" y="2834589"/>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66" name="Shape 2570"/>
            <p:cNvSpPr/>
            <p:nvPr/>
          </p:nvSpPr>
          <p:spPr>
            <a:xfrm>
              <a:off x="2770518" y="2954926"/>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67" name="Rectangle 2572"/>
            <p:cNvSpPr/>
            <p:nvPr/>
          </p:nvSpPr>
          <p:spPr>
            <a:xfrm>
              <a:off x="3143883" y="3333432"/>
              <a:ext cx="141455"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68" name="Shape 2573"/>
            <p:cNvSpPr/>
            <p:nvPr/>
          </p:nvSpPr>
          <p:spPr>
            <a:xfrm>
              <a:off x="2194509" y="2168081"/>
              <a:ext cx="2016032" cy="1872030"/>
            </a:xfrm>
            <a:custGeom>
              <a:avLst/>
              <a:gdLst/>
              <a:ahLst/>
              <a:cxnLst/>
              <a:rect l="0" t="0" r="0" b="0"/>
              <a:pathLst>
                <a:path w="2016032" h="1872030">
                  <a:moveTo>
                    <a:pt x="0" y="1821420"/>
                  </a:moveTo>
                  <a:lnTo>
                    <a:pt x="0" y="50611"/>
                  </a:lnTo>
                  <a:cubicBezTo>
                    <a:pt x="0" y="22659"/>
                    <a:pt x="22659" y="0"/>
                    <a:pt x="50611" y="0"/>
                  </a:cubicBezTo>
                  <a:lnTo>
                    <a:pt x="1965422" y="0"/>
                  </a:lnTo>
                  <a:cubicBezTo>
                    <a:pt x="1993373" y="0"/>
                    <a:pt x="2016032" y="22659"/>
                    <a:pt x="2016032" y="50611"/>
                  </a:cubicBezTo>
                  <a:lnTo>
                    <a:pt x="2016032" y="1821420"/>
                  </a:lnTo>
                  <a:cubicBezTo>
                    <a:pt x="2016032" y="1849371"/>
                    <a:pt x="1993373" y="1872030"/>
                    <a:pt x="1965422" y="1872030"/>
                  </a:cubicBezTo>
                  <a:lnTo>
                    <a:pt x="50611" y="1872030"/>
                  </a:lnTo>
                  <a:cubicBezTo>
                    <a:pt x="22659" y="1872030"/>
                    <a:pt x="0" y="1849371"/>
                    <a:pt x="0" y="1821420"/>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69" name="Rectangle 604959"/>
            <p:cNvSpPr/>
            <p:nvPr/>
          </p:nvSpPr>
          <p:spPr>
            <a:xfrm>
              <a:off x="3093387" y="4138280"/>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70" name="Rectangle 604961"/>
            <p:cNvSpPr/>
            <p:nvPr/>
          </p:nvSpPr>
          <p:spPr>
            <a:xfrm>
              <a:off x="3142593" y="4138280"/>
              <a:ext cx="93495"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d</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71" name="Rectangle 604960"/>
            <p:cNvSpPr/>
            <p:nvPr/>
          </p:nvSpPr>
          <p:spPr>
            <a:xfrm>
              <a:off x="3212890" y="4138280"/>
              <a:ext cx="65443" cy="149431"/>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0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grpSp>
    </p:spTree>
    <p:extLst>
      <p:ext uri="{BB962C8B-B14F-4D97-AF65-F5344CB8AC3E}">
        <p14:creationId xmlns:p14="http://schemas.microsoft.com/office/powerpoint/2010/main" val="16110329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400"/>
                                        <p:tgtEl>
                                          <p:spTgt spid="21"/>
                                        </p:tgtEl>
                                        <p:attrNameLst>
                                          <p:attrName>ppt_y</p:attrName>
                                        </p:attrNameLst>
                                      </p:cBhvr>
                                      <p:tavLst>
                                        <p:tav tm="0">
                                          <p:val>
                                            <p:strVal val="#ppt_y-#ppt_h*1.125000"/>
                                          </p:val>
                                        </p:tav>
                                        <p:tav tm="100000">
                                          <p:val>
                                            <p:strVal val="#ppt_y"/>
                                          </p:val>
                                        </p:tav>
                                      </p:tavLst>
                                    </p:anim>
                                    <p:animEffect transition="in" filter="wipe(down)">
                                      <p:cBhvr>
                                        <p:cTn id="14" dur="4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p:tgtEl>
                                          <p:spTgt spid="9"/>
                                        </p:tgtEl>
                                        <p:attrNameLst>
                                          <p:attrName>ppt_y</p:attrName>
                                        </p:attrNameLst>
                                      </p:cBhvr>
                                      <p:tavLst>
                                        <p:tav tm="0">
                                          <p:val>
                                            <p:strVal val="#ppt_y-#ppt_h*1.125000"/>
                                          </p:val>
                                        </p:tav>
                                        <p:tav tm="100000">
                                          <p:val>
                                            <p:strVal val="#ppt_y"/>
                                          </p:val>
                                        </p:tav>
                                      </p:tavLst>
                                    </p:anim>
                                    <p:animEffect transition="in" filter="wipe(down)">
                                      <p:cBhvr>
                                        <p:cTn id="20" dur="4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400"/>
                                        <p:tgtEl>
                                          <p:spTgt spid="10"/>
                                        </p:tgtEl>
                                        <p:attrNameLst>
                                          <p:attrName>ppt_y</p:attrName>
                                        </p:attrNameLst>
                                      </p:cBhvr>
                                      <p:tavLst>
                                        <p:tav tm="0">
                                          <p:val>
                                            <p:strVal val="#ppt_y-#ppt_h*1.125000"/>
                                          </p:val>
                                        </p:tav>
                                        <p:tav tm="100000">
                                          <p:val>
                                            <p:strVal val="#ppt_y"/>
                                          </p:val>
                                        </p:tav>
                                      </p:tavLst>
                                    </p:anim>
                                    <p:animEffect transition="in" filter="wipe(down)">
                                      <p:cBhvr>
                                        <p:cTn id="31"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087616" y="1078983"/>
            <a:ext cx="9888743" cy="2185206"/>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1.4.1.</a:t>
            </a:r>
            <a:endParaRPr lang="en-US" altLang="zh-CN" b="1" dirty="0">
              <a:solidFill>
                <a:schemeClr val="tx1">
                  <a:lumMod val="65000"/>
                  <a:lumOff val="35000"/>
                </a:schemeClr>
              </a:solidFill>
              <a:latin typeface="+mn-ea"/>
              <a:ea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a given experiment, for any </a:t>
            </a:r>
            <a:r>
              <a:rPr lang="en-US" altLang="zh-CN" sz="2800" b="1" dirty="0">
                <a:solidFill>
                  <a:schemeClr val="tx2"/>
                </a:solidFill>
                <a:latin typeface="Cambria Math" panose="02040503050406030204" pitchFamily="18" charset="0"/>
                <a:ea typeface="Cambria Math" panose="02040503050406030204" pitchFamily="18" charset="0"/>
                <a:cs typeface="+mn-ea"/>
              </a:rPr>
              <a:t>event A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the </a:t>
            </a:r>
            <a:r>
              <a:rPr lang="en-US" altLang="zh-CN" sz="2800" b="1" dirty="0">
                <a:solidFill>
                  <a:schemeClr val="tx2"/>
                </a:solidFill>
                <a:latin typeface="Cambria Math" panose="02040503050406030204" pitchFamily="18" charset="0"/>
                <a:ea typeface="Cambria Math" panose="02040503050406030204" pitchFamily="18" charset="0"/>
                <a:cs typeface="+mn-ea"/>
              </a:rPr>
              <a:t>sample space 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 real number P(A) is assigned. </a:t>
            </a:r>
            <a:r>
              <a:rPr lang="en-US" altLang="zh-CN" sz="2800" b="1" dirty="0">
                <a:solidFill>
                  <a:schemeClr val="tx2"/>
                </a:solidFill>
                <a:latin typeface="Cambria Math" panose="02040503050406030204" pitchFamily="18" charset="0"/>
                <a:ea typeface="Cambria Math" panose="02040503050406030204" pitchFamily="18" charset="0"/>
                <a:cs typeface="+mn-ea"/>
              </a:rPr>
              <a:t>P(A) indicates the probability that A will occur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the set function P(•) </a:t>
            </a:r>
            <a:r>
              <a:rPr lang="en-US" altLang="zh-CN" sz="2800" b="1" dirty="0">
                <a:solidFill>
                  <a:schemeClr val="tx2"/>
                </a:solidFill>
                <a:latin typeface="Cambria Math" panose="02040503050406030204" pitchFamily="18" charset="0"/>
                <a:ea typeface="Cambria Math" panose="02040503050406030204" pitchFamily="18" charset="0"/>
                <a:cs typeface="+mn-ea"/>
              </a:rPr>
              <a:t>satisfies the following three specific axioms:</a:t>
            </a:r>
          </a:p>
        </p:txBody>
      </p:sp>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1.4	The Definition of Probability</a:t>
            </a:r>
          </a:p>
        </p:txBody>
      </p:sp>
      <p:sp>
        <p:nvSpPr>
          <p:cNvPr id="49" name="矩形 48"/>
          <p:cNvSpPr/>
          <p:nvPr/>
        </p:nvSpPr>
        <p:spPr>
          <a:xfrm>
            <a:off x="2181257" y="3341363"/>
            <a:ext cx="7748355"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a:t>
            </a:r>
            <a:r>
              <a:rPr lang="en-US" altLang="zh-CN" sz="2800" dirty="0" err="1">
                <a:solidFill>
                  <a:srgbClr val="C00000"/>
                </a:solidFill>
                <a:latin typeface="Cambria Math" panose="02040503050406030204" pitchFamily="18" charset="0"/>
                <a:ea typeface="Cambria Math" panose="02040503050406030204" pitchFamily="18" charset="0"/>
                <a:cs typeface="+mn-ea"/>
              </a:rPr>
              <a:t>Nonnegativity</a:t>
            </a:r>
            <a:r>
              <a:rPr lang="en-US" altLang="zh-CN" sz="2800" b="1" dirty="0">
                <a:solidFill>
                  <a:srgbClr val="C00000"/>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every event A, P(A) ≥ 0,</a:t>
            </a:r>
          </a:p>
        </p:txBody>
      </p:sp>
      <p:sp>
        <p:nvSpPr>
          <p:cNvPr id="20" name="矩形 19"/>
          <p:cNvSpPr/>
          <p:nvPr/>
        </p:nvSpPr>
        <p:spPr>
          <a:xfrm>
            <a:off x="2181257" y="3772250"/>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a:t>
            </a:r>
            <a:r>
              <a:rPr lang="en-US" altLang="zh-CN" sz="2800" dirty="0">
                <a:solidFill>
                  <a:srgbClr val="C00000"/>
                </a:solidFill>
                <a:latin typeface="Cambria Math" panose="02040503050406030204" pitchFamily="18" charset="0"/>
                <a:ea typeface="Cambria Math" panose="02040503050406030204" pitchFamily="18" charset="0"/>
                <a:cs typeface="+mn-ea"/>
              </a:rPr>
              <a:t>Normality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P(S) = 1,</a:t>
            </a:r>
          </a:p>
        </p:txBody>
      </p:sp>
      <p:sp>
        <p:nvSpPr>
          <p:cNvPr id="21" name="矩形 20"/>
          <p:cNvSpPr/>
          <p:nvPr/>
        </p:nvSpPr>
        <p:spPr>
          <a:xfrm>
            <a:off x="2181257" y="4248570"/>
            <a:ext cx="8443814"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3.  </a:t>
            </a:r>
            <a:r>
              <a:rPr lang="en-US" altLang="zh-CN" sz="2800" dirty="0">
                <a:solidFill>
                  <a:srgbClr val="C00000"/>
                </a:solidFill>
                <a:latin typeface="Cambria Math" panose="02040503050406030204" pitchFamily="18" charset="0"/>
                <a:ea typeface="Cambria Math" panose="02040503050406030204" pitchFamily="18" charset="0"/>
                <a:cs typeface="+mn-ea"/>
              </a:rPr>
              <a:t>Countable </a:t>
            </a:r>
            <a:r>
              <a:rPr lang="en-US" altLang="zh-CN" sz="2800" dirty="0" err="1">
                <a:solidFill>
                  <a:srgbClr val="C00000"/>
                </a:solidFill>
                <a:latin typeface="Cambria Math" panose="02040503050406030204" pitchFamily="18" charset="0"/>
                <a:ea typeface="Cambria Math" panose="02040503050406030204" pitchFamily="18" charset="0"/>
                <a:cs typeface="+mn-ea"/>
              </a:rPr>
              <a:t>additivity</a:t>
            </a:r>
            <a:r>
              <a:rPr lang="en-US" altLang="zh-CN" sz="2800" dirty="0">
                <a:solidFill>
                  <a:srgbClr val="C00000"/>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every infinite sequence of disjoint events </a:t>
            </a:r>
            <a:r>
              <a:rPr lang="en-US" altLang="zh-CN" sz="2800" i="1" dirty="0"/>
              <a:t>A</a:t>
            </a:r>
            <a:r>
              <a:rPr lang="en-US" altLang="zh-CN" sz="2800" baseline="-25000" dirty="0"/>
              <a:t>1</a:t>
            </a:r>
            <a:r>
              <a:rPr lang="en-US" altLang="zh-CN" sz="2800" i="1" dirty="0"/>
              <a:t>,A</a:t>
            </a:r>
            <a:r>
              <a:rPr lang="en-US" altLang="zh-CN" sz="2800" baseline="-25000" dirty="0"/>
              <a:t>2</a:t>
            </a:r>
            <a:r>
              <a:rPr lang="en-US" altLang="zh-CN" sz="2800" i="1" dirty="0"/>
              <a:t>,</a:t>
            </a:r>
            <a:r>
              <a:rPr lang="en-US" altLang="zh-CN" sz="2800" dirty="0"/>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22" name="Picture 887609"/>
          <p:cNvPicPr/>
          <p:nvPr/>
        </p:nvPicPr>
        <p:blipFill>
          <a:blip r:embed="rId3" cstate="print"/>
          <a:stretch>
            <a:fillRect/>
          </a:stretch>
        </p:blipFill>
        <p:spPr>
          <a:xfrm>
            <a:off x="4812851" y="5373787"/>
            <a:ext cx="2721289" cy="788781"/>
          </a:xfrm>
          <a:prstGeom prst="rect">
            <a:avLst/>
          </a:prstGeom>
        </p:spPr>
      </p:pic>
    </p:spTree>
    <p:extLst>
      <p:ext uri="{BB962C8B-B14F-4D97-AF65-F5344CB8AC3E}">
        <p14:creationId xmlns:p14="http://schemas.microsoft.com/office/powerpoint/2010/main" val="41076239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400"/>
                                        <p:tgtEl>
                                          <p:spTgt spid="28"/>
                                        </p:tgtEl>
                                        <p:attrNameLst>
                                          <p:attrName>ppt_y</p:attrName>
                                        </p:attrNameLst>
                                      </p:cBhvr>
                                      <p:tavLst>
                                        <p:tav tm="0">
                                          <p:val>
                                            <p:strVal val="#ppt_y-#ppt_h*1.125000"/>
                                          </p:val>
                                        </p:tav>
                                        <p:tav tm="100000">
                                          <p:val>
                                            <p:strVal val="#ppt_y"/>
                                          </p:val>
                                        </p:tav>
                                      </p:tavLst>
                                    </p:anim>
                                    <p:animEffect transition="in" filter="wipe(down)">
                                      <p:cBhvr>
                                        <p:cTn id="8" dur="4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400"/>
                                        <p:tgtEl>
                                          <p:spTgt spid="49"/>
                                        </p:tgtEl>
                                        <p:attrNameLst>
                                          <p:attrName>ppt_y</p:attrName>
                                        </p:attrNameLst>
                                      </p:cBhvr>
                                      <p:tavLst>
                                        <p:tav tm="0">
                                          <p:val>
                                            <p:strVal val="#ppt_y-#ppt_h*1.125000"/>
                                          </p:val>
                                        </p:tav>
                                        <p:tav tm="100000">
                                          <p:val>
                                            <p:strVal val="#ppt_y"/>
                                          </p:val>
                                        </p:tav>
                                      </p:tavLst>
                                    </p:anim>
                                    <p:animEffect transition="in" filter="wipe(down)">
                                      <p:cBhvr>
                                        <p:cTn id="14" dur="4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400"/>
                                        <p:tgtEl>
                                          <p:spTgt spid="20"/>
                                        </p:tgtEl>
                                        <p:attrNameLst>
                                          <p:attrName>ppt_y</p:attrName>
                                        </p:attrNameLst>
                                      </p:cBhvr>
                                      <p:tavLst>
                                        <p:tav tm="0">
                                          <p:val>
                                            <p:strVal val="#ppt_y-#ppt_h*1.125000"/>
                                          </p:val>
                                        </p:tav>
                                        <p:tav tm="100000">
                                          <p:val>
                                            <p:strVal val="#ppt_y"/>
                                          </p:val>
                                        </p:tav>
                                      </p:tavLst>
                                    </p:anim>
                                    <p:animEffect transition="in" filter="wipe(down)">
                                      <p:cBhvr>
                                        <p:cTn id="20" dur="4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400"/>
                                        <p:tgtEl>
                                          <p:spTgt spid="21"/>
                                        </p:tgtEl>
                                        <p:attrNameLst>
                                          <p:attrName>ppt_y</p:attrName>
                                        </p:attrNameLst>
                                      </p:cBhvr>
                                      <p:tavLst>
                                        <p:tav tm="0">
                                          <p:val>
                                            <p:strVal val="#ppt_y-#ppt_h*1.125000"/>
                                          </p:val>
                                        </p:tav>
                                        <p:tav tm="100000">
                                          <p:val>
                                            <p:strVal val="#ppt_y"/>
                                          </p:val>
                                        </p:tav>
                                      </p:tavLst>
                                    </p:anim>
                                    <p:animEffect transition="in" filter="wipe(down)">
                                      <p:cBhvr>
                                        <p:cTn id="26" dur="4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034" y="560075"/>
            <a:ext cx="10334980" cy="523220"/>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 = 0.</a:t>
            </a:r>
          </a:p>
        </p:txBody>
      </p:sp>
      <p:sp>
        <p:nvSpPr>
          <p:cNvPr id="9" name="矩形 8"/>
          <p:cNvSpPr/>
          <p:nvPr/>
        </p:nvSpPr>
        <p:spPr>
          <a:xfrm>
            <a:off x="934034" y="117171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pic>
        <p:nvPicPr>
          <p:cNvPr id="72" name="Picture 887610"/>
          <p:cNvPicPr/>
          <p:nvPr/>
        </p:nvPicPr>
        <p:blipFill>
          <a:blip r:embed="rId3" cstate="print"/>
          <a:stretch>
            <a:fillRect/>
          </a:stretch>
        </p:blipFill>
        <p:spPr>
          <a:xfrm>
            <a:off x="2199717" y="1270373"/>
            <a:ext cx="3901807" cy="725998"/>
          </a:xfrm>
          <a:prstGeom prst="rect">
            <a:avLst/>
          </a:prstGeom>
        </p:spPr>
      </p:pic>
      <p:sp>
        <p:nvSpPr>
          <p:cNvPr id="73" name="矩形 72"/>
          <p:cNvSpPr/>
          <p:nvPr/>
        </p:nvSpPr>
        <p:spPr>
          <a:xfrm>
            <a:off x="6401607" y="1353214"/>
            <a:ext cx="4764375"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Since P(∅) ≥ 0, then P(∅) = 0.</a:t>
            </a:r>
          </a:p>
        </p:txBody>
      </p:sp>
      <p:sp>
        <p:nvSpPr>
          <p:cNvPr id="74" name="矩形 73"/>
          <p:cNvSpPr/>
          <p:nvPr/>
        </p:nvSpPr>
        <p:spPr>
          <a:xfrm>
            <a:off x="586305" y="2353873"/>
            <a:ext cx="1033498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finite sequence of n disjoint events </a:t>
            </a:r>
            <a:r>
              <a:rPr lang="en-US" altLang="zh-CN" sz="2800" i="1" dirty="0"/>
              <a:t>A</a:t>
            </a:r>
            <a:r>
              <a:rPr lang="en-US" altLang="zh-CN" sz="2800" baseline="-25000" dirty="0"/>
              <a:t>1</a:t>
            </a:r>
            <a:r>
              <a:rPr lang="en-US" altLang="zh-CN" sz="2800" i="1" dirty="0"/>
              <a:t>,</a:t>
            </a:r>
            <a:r>
              <a:rPr lang="en-US" altLang="zh-CN" sz="2800" dirty="0"/>
              <a:t>··· </a:t>
            </a:r>
            <a:r>
              <a:rPr lang="en-US" altLang="zh-CN" sz="2800" i="1" dirty="0"/>
              <a:t>,A</a:t>
            </a:r>
            <a:r>
              <a:rPr lang="en-US" altLang="zh-CN" sz="2800" i="1" baseline="-25000" dirty="0"/>
              <a:t>n</a:t>
            </a:r>
            <a:r>
              <a:rPr lang="en-US" altLang="zh-CN" sz="2800" dirty="0"/>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p>
        </p:txBody>
      </p:sp>
      <p:pic>
        <p:nvPicPr>
          <p:cNvPr id="75" name="Picture 887611"/>
          <p:cNvPicPr/>
          <p:nvPr/>
        </p:nvPicPr>
        <p:blipFill>
          <a:blip r:embed="rId4" cstate="print"/>
          <a:stretch>
            <a:fillRect/>
          </a:stretch>
        </p:blipFill>
        <p:spPr>
          <a:xfrm>
            <a:off x="9202935" y="2655491"/>
            <a:ext cx="2829974" cy="776591"/>
          </a:xfrm>
          <a:prstGeom prst="rect">
            <a:avLst/>
          </a:prstGeom>
        </p:spPr>
      </p:pic>
      <p:sp>
        <p:nvSpPr>
          <p:cNvPr id="76" name="矩形 75"/>
          <p:cNvSpPr/>
          <p:nvPr/>
        </p:nvSpPr>
        <p:spPr>
          <a:xfrm>
            <a:off x="934033" y="3483983"/>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7" name="矩形 76"/>
          <p:cNvSpPr/>
          <p:nvPr/>
        </p:nvSpPr>
        <p:spPr>
          <a:xfrm>
            <a:off x="512409" y="4407297"/>
            <a:ext cx="7795561"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Consider the infinite sequence of events </a:t>
            </a:r>
            <a:r>
              <a:rPr lang="en-US" altLang="zh-CN" sz="2800" i="1" dirty="0"/>
              <a:t>A</a:t>
            </a:r>
            <a:r>
              <a:rPr lang="en-US" altLang="zh-CN" sz="2800" baseline="-25000" dirty="0"/>
              <a:t>1</a:t>
            </a:r>
            <a:r>
              <a:rPr lang="en-US" altLang="zh-CN" sz="2800" i="1" dirty="0"/>
              <a:t>,A</a:t>
            </a:r>
            <a:r>
              <a:rPr lang="en-US" altLang="zh-CN" sz="2800" baseline="-25000" dirty="0"/>
              <a:t>2</a:t>
            </a:r>
            <a:r>
              <a:rPr lang="en-US" altLang="zh-CN" sz="2800" i="1" dirty="0"/>
              <a:t>,</a:t>
            </a:r>
            <a:r>
              <a:rPr lang="en-US" altLang="zh-CN" sz="2800" dirty="0"/>
              <a:t>···, </a:t>
            </a:r>
          </a:p>
          <a:p>
            <a:r>
              <a:rPr lang="en-US" altLang="zh-CN" sz="1600" dirty="0"/>
              <a:t>●</a:t>
            </a:r>
            <a:r>
              <a:rPr lang="en-US" altLang="zh-CN" sz="2800" dirty="0"/>
              <a:t> </a:t>
            </a:r>
            <a:r>
              <a:rPr lang="en-US" altLang="zh-CN" sz="2800" i="1" dirty="0"/>
              <a:t>A</a:t>
            </a:r>
            <a:r>
              <a:rPr lang="en-US" altLang="zh-CN" sz="2800" baseline="-25000" dirty="0"/>
              <a:t>1</a:t>
            </a:r>
            <a:r>
              <a:rPr lang="en-US" altLang="zh-CN" sz="2800" i="1" dirty="0"/>
              <a:t>,</a:t>
            </a:r>
            <a:r>
              <a:rPr lang="en-US" altLang="zh-CN" sz="2800" dirty="0"/>
              <a:t>··· </a:t>
            </a:r>
            <a:r>
              <a:rPr lang="en-US" altLang="zh-CN" sz="2800" i="1" dirty="0"/>
              <a:t>,A</a:t>
            </a:r>
            <a:r>
              <a:rPr lang="en-US" altLang="zh-CN" sz="2800" i="1" baseline="-25000" dirty="0"/>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the n given disjoint events; </a:t>
            </a:r>
          </a:p>
          <a:p>
            <a:r>
              <a:rPr lang="en-US" altLang="zh-CN" sz="1600" dirty="0"/>
              <a:t>●</a:t>
            </a:r>
            <a:r>
              <a:rPr lang="en-US" altLang="zh-CN" sz="1600" i="1" dirty="0"/>
              <a:t>  </a:t>
            </a:r>
            <a:r>
              <a:rPr lang="en-US" altLang="zh-CN" sz="2800" i="1" dirty="0"/>
              <a:t>A</a:t>
            </a:r>
            <a:r>
              <a:rPr lang="en-US" altLang="zh-CN" sz="2800" i="1" baseline="-25000" dirty="0"/>
              <a:t>i </a:t>
            </a:r>
            <a:r>
              <a:rPr lang="en-US" altLang="zh-CN" sz="2800" dirty="0"/>
              <a:t>= ∅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n+1,n+2,…. </a:t>
            </a:r>
          </a:p>
        </p:txBody>
      </p:sp>
      <p:pic>
        <p:nvPicPr>
          <p:cNvPr id="78" name="Picture 887612"/>
          <p:cNvPicPr/>
          <p:nvPr/>
        </p:nvPicPr>
        <p:blipFill>
          <a:blip r:embed="rId5" cstate="print"/>
          <a:stretch>
            <a:fillRect/>
          </a:stretch>
        </p:blipFill>
        <p:spPr>
          <a:xfrm>
            <a:off x="8043401" y="3945640"/>
            <a:ext cx="3360132" cy="2813462"/>
          </a:xfrm>
          <a:prstGeom prst="rect">
            <a:avLst/>
          </a:prstGeom>
        </p:spPr>
      </p:pic>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6021EBFF-2890-C674-FAFF-7F7BB86844E8}"/>
                  </a:ext>
                </a:extLst>
              </p:cNvPr>
              <p:cNvSpPr txBox="1"/>
              <p:nvPr/>
            </p:nvSpPr>
            <p:spPr>
              <a:xfrm>
                <a:off x="665585" y="1614820"/>
                <a:ext cx="1245293" cy="369332"/>
              </a:xfrm>
              <a:prstGeom prst="rect">
                <a:avLst/>
              </a:prstGeom>
              <a:noFill/>
            </p:spPr>
            <p:txBody>
              <a:bodyPr wrap="square" rtlCol="0">
                <a:spAutoFit/>
              </a:bodyPr>
              <a:lstStyle/>
              <a:p>
                <a:r>
                  <a:rPr lang="en-US" altLang="zh-CN" dirty="0"/>
                  <a:t>Let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m:rPr>
                        <m:nor/>
                      </m:rPr>
                      <a:rPr lang="en-US" altLang="zh-CN" dirty="0"/>
                      <m:t>∅</m:t>
                    </m:r>
                  </m:oMath>
                </a14:m>
                <a:r>
                  <a:rPr lang="en-US" altLang="zh-CN" dirty="0"/>
                  <a:t>,</a:t>
                </a:r>
                <a:endParaRPr lang="zh-CN" altLang="en-US" dirty="0"/>
              </a:p>
            </p:txBody>
          </p:sp>
        </mc:Choice>
        <mc:Fallback xmlns="">
          <p:sp>
            <p:nvSpPr>
              <p:cNvPr id="3" name="文本框 2">
                <a:extLst>
                  <a:ext uri="{FF2B5EF4-FFF2-40B4-BE49-F238E27FC236}">
                    <a16:creationId xmlns:a16="http://schemas.microsoft.com/office/drawing/2014/main" id="{6021EBFF-2890-C674-FAFF-7F7BB86844E8}"/>
                  </a:ext>
                </a:extLst>
              </p:cNvPr>
              <p:cNvSpPr txBox="1">
                <a:spLocks noRot="1" noChangeAspect="1" noMove="1" noResize="1" noEditPoints="1" noAdjustHandles="1" noChangeArrowheads="1" noChangeShapeType="1" noTextEdit="1"/>
              </p:cNvSpPr>
              <p:nvPr/>
            </p:nvSpPr>
            <p:spPr>
              <a:xfrm>
                <a:off x="665585" y="1614820"/>
                <a:ext cx="1245293" cy="369332"/>
              </a:xfrm>
              <a:prstGeom prst="rect">
                <a:avLst/>
              </a:prstGeom>
              <a:blipFill>
                <a:blip r:embed="rId6"/>
                <a:stretch>
                  <a:fillRect l="-3922" t="-10000" r="-9804" b="-26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16467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400"/>
                                        <p:tgtEl>
                                          <p:spTgt spid="73"/>
                                        </p:tgtEl>
                                        <p:attrNameLst>
                                          <p:attrName>ppt_y</p:attrName>
                                        </p:attrNameLst>
                                      </p:cBhvr>
                                      <p:tavLst>
                                        <p:tav tm="0">
                                          <p:val>
                                            <p:strVal val="#ppt_y-#ppt_h*1.125000"/>
                                          </p:val>
                                        </p:tav>
                                        <p:tav tm="100000">
                                          <p:val>
                                            <p:strVal val="#ppt_y"/>
                                          </p:val>
                                        </p:tav>
                                      </p:tavLst>
                                    </p:anim>
                                    <p:animEffect transition="in" filter="wipe(down)">
                                      <p:cBhvr>
                                        <p:cTn id="25" dur="400"/>
                                        <p:tgtEl>
                                          <p:spTgt spid="7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p:tgtEl>
                                          <p:spTgt spid="74"/>
                                        </p:tgtEl>
                                        <p:attrNameLst>
                                          <p:attrName>ppt_y</p:attrName>
                                        </p:attrNameLst>
                                      </p:cBhvr>
                                      <p:tavLst>
                                        <p:tav tm="0">
                                          <p:val>
                                            <p:strVal val="#ppt_y-#ppt_h*1.125000"/>
                                          </p:val>
                                        </p:tav>
                                        <p:tav tm="100000">
                                          <p:val>
                                            <p:strVal val="#ppt_y"/>
                                          </p:val>
                                        </p:tav>
                                      </p:tavLst>
                                    </p:anim>
                                    <p:animEffect transition="in" filter="wipe(down)">
                                      <p:cBhvr>
                                        <p:cTn id="31" dur="500"/>
                                        <p:tgtEl>
                                          <p:spTgt spid="7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grpId="0" nodeType="click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additive="base">
                                        <p:cTn id="41" dur="400"/>
                                        <p:tgtEl>
                                          <p:spTgt spid="76"/>
                                        </p:tgtEl>
                                        <p:attrNameLst>
                                          <p:attrName>ppt_y</p:attrName>
                                        </p:attrNameLst>
                                      </p:cBhvr>
                                      <p:tavLst>
                                        <p:tav tm="0">
                                          <p:val>
                                            <p:strVal val="#ppt_y-#ppt_h*1.125000"/>
                                          </p:val>
                                        </p:tav>
                                        <p:tav tm="100000">
                                          <p:val>
                                            <p:strVal val="#ppt_y"/>
                                          </p:val>
                                        </p:tav>
                                      </p:tavLst>
                                    </p:anim>
                                    <p:animEffect transition="in" filter="wipe(down)">
                                      <p:cBhvr>
                                        <p:cTn id="42" dur="400"/>
                                        <p:tgtEl>
                                          <p:spTgt spid="7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400"/>
                                        <p:tgtEl>
                                          <p:spTgt spid="77"/>
                                        </p:tgtEl>
                                        <p:attrNameLst>
                                          <p:attrName>ppt_y</p:attrName>
                                        </p:attrNameLst>
                                      </p:cBhvr>
                                      <p:tavLst>
                                        <p:tav tm="0">
                                          <p:val>
                                            <p:strVal val="#ppt_y-#ppt_h*1.125000"/>
                                          </p:val>
                                        </p:tav>
                                        <p:tav tm="100000">
                                          <p:val>
                                            <p:strVal val="#ppt_y"/>
                                          </p:val>
                                        </p:tav>
                                      </p:tavLst>
                                    </p:anim>
                                    <p:animEffect transition="in" filter="wipe(down)">
                                      <p:cBhvr>
                                        <p:cTn id="48" dur="400"/>
                                        <p:tgtEl>
                                          <p:spTgt spid="7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73" grpId="0"/>
      <p:bldP spid="74"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034" y="560075"/>
            <a:ext cx="10334980" cy="523220"/>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event A,</a:t>
            </a:r>
            <a:r>
              <a:rPr lang="en-US" altLang="zh-CN" sz="2800" i="1" dirty="0"/>
              <a:t>  </a:t>
            </a:r>
            <a:r>
              <a:rPr lang="en-US" altLang="zh-CN" sz="2800" dirty="0">
                <a:solidFill>
                  <a:srgbClr val="646464"/>
                </a:solidFill>
                <a:latin typeface="Cambria Math" panose="02040503050406030204" pitchFamily="18" charset="0"/>
                <a:ea typeface="Cambria Math" panose="02040503050406030204" pitchFamily="18" charset="0"/>
              </a:rPr>
              <a:t>P(A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dirty="0">
                <a:solidFill>
                  <a:srgbClr val="646464"/>
                </a:solidFill>
                <a:latin typeface="Cambria Math" panose="02040503050406030204" pitchFamily="18" charset="0"/>
                <a:ea typeface="Cambria Math" panose="02040503050406030204" pitchFamily="18" charset="0"/>
              </a:rPr>
              <a:t>) = 1 − P(A).</a:t>
            </a:r>
            <a:r>
              <a:rPr lang="en-US" altLang="zh-CN" sz="2800" dirty="0">
                <a:solidFill>
                  <a:srgbClr val="646464"/>
                </a:solidFill>
                <a:latin typeface="Cambria Math" panose="02040503050406030204" pitchFamily="18" charset="0"/>
                <a:ea typeface="Cambria Math" panose="02040503050406030204" pitchFamily="18" charset="0"/>
                <a:cs typeface="+mn-ea"/>
              </a:rPr>
              <a:t> </a:t>
            </a:r>
          </a:p>
        </p:txBody>
      </p:sp>
      <p:sp>
        <p:nvSpPr>
          <p:cNvPr id="9" name="矩形 8"/>
          <p:cNvSpPr/>
          <p:nvPr/>
        </p:nvSpPr>
        <p:spPr>
          <a:xfrm>
            <a:off x="934034" y="117171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3" name="矩形 72"/>
          <p:cNvSpPr/>
          <p:nvPr/>
        </p:nvSpPr>
        <p:spPr>
          <a:xfrm>
            <a:off x="2228853" y="1367852"/>
            <a:ext cx="7881062"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Since A and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i="1" baseline="300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disjoint events and A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baseline="30000" dirty="0">
                <a:solidFill>
                  <a:srgbClr val="646464"/>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S,</a:t>
            </a:r>
          </a:p>
        </p:txBody>
      </p:sp>
      <p:sp>
        <p:nvSpPr>
          <p:cNvPr id="74" name="矩形 73"/>
          <p:cNvSpPr/>
          <p:nvPr/>
        </p:nvSpPr>
        <p:spPr>
          <a:xfrm>
            <a:off x="554105" y="2975596"/>
            <a:ext cx="11094835" cy="523220"/>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1.4.4.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A ⊂ B, then P(B − A) = P(B) − P(A), P(A) ≤ P(B).</a:t>
            </a:r>
          </a:p>
        </p:txBody>
      </p:sp>
      <p:sp>
        <p:nvSpPr>
          <p:cNvPr id="76" name="矩形 75"/>
          <p:cNvSpPr/>
          <p:nvPr/>
        </p:nvSpPr>
        <p:spPr>
          <a:xfrm>
            <a:off x="934033" y="3535499"/>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7" name="矩形 76"/>
          <p:cNvSpPr/>
          <p:nvPr/>
        </p:nvSpPr>
        <p:spPr>
          <a:xfrm>
            <a:off x="5840973" y="4228579"/>
            <a:ext cx="6654044" cy="181587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 = A ∪ (B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A ∪ (B − A),</a:t>
            </a:r>
          </a:p>
          <a:p>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and B − A are disjoint,  therefore,</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P(B) = P(A) + P(B − A) ≥ P(A).</a:t>
            </a:r>
          </a:p>
        </p:txBody>
      </p:sp>
      <p:sp>
        <p:nvSpPr>
          <p:cNvPr id="11" name="矩形 10"/>
          <p:cNvSpPr/>
          <p:nvPr/>
        </p:nvSpPr>
        <p:spPr>
          <a:xfrm>
            <a:off x="2228853" y="1823043"/>
            <a:ext cx="7224240" cy="954099"/>
          </a:xfrm>
          <a:prstGeom prst="rect">
            <a:avLst/>
          </a:prstGeom>
        </p:spPr>
        <p:txBody>
          <a:bodyPr wrap="square" lIns="91431" tIns="45716" rIns="91431" bIns="45716">
            <a:spAutoFit/>
          </a:bodyPr>
          <a:lstStyle/>
          <a:p>
            <a:pPr algn="ctr"/>
            <a:r>
              <a:rPr lang="en-US" altLang="zh-CN" sz="2800" dirty="0">
                <a:solidFill>
                  <a:srgbClr val="646464"/>
                </a:solidFill>
                <a:latin typeface="Cambria Math" panose="02040503050406030204" pitchFamily="18" charset="0"/>
                <a:ea typeface="Cambria Math" panose="02040503050406030204" pitchFamily="18" charset="0"/>
              </a:rPr>
              <a:t>1 = P(S) = P(A ∪ 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dirty="0">
                <a:solidFill>
                  <a:srgbClr val="646464"/>
                </a:solidFill>
                <a:latin typeface="Cambria Math" panose="02040503050406030204" pitchFamily="18" charset="0"/>
                <a:ea typeface="Cambria Math" panose="02040503050406030204" pitchFamily="18" charset="0"/>
              </a:rPr>
              <a:t>) = P(A) + P(A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dirty="0">
                <a:solidFill>
                  <a:srgbClr val="646464"/>
                </a:solidFill>
                <a:latin typeface="Cambria Math" panose="02040503050406030204" pitchFamily="18" charset="0"/>
                <a:ea typeface="Cambria Math" panose="02040503050406030204" pitchFamily="18" charset="0"/>
              </a:rPr>
              <a:t>)</a:t>
            </a:r>
          </a:p>
          <a:p>
            <a:pPr algn="ctr"/>
            <a:r>
              <a:rPr lang="en-US" altLang="zh-CN" sz="2800" dirty="0">
                <a:solidFill>
                  <a:srgbClr val="646464"/>
                </a:solidFill>
                <a:latin typeface="Cambria Math" panose="02040503050406030204" pitchFamily="18" charset="0"/>
                <a:ea typeface="Cambria Math" panose="02040503050406030204" pitchFamily="18" charset="0"/>
              </a:rPr>
              <a:t>P(A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en-US" altLang="zh-CN" sz="2800" dirty="0">
                <a:solidFill>
                  <a:srgbClr val="646464"/>
                </a:solidFill>
                <a:latin typeface="Cambria Math" panose="02040503050406030204" pitchFamily="18" charset="0"/>
                <a:ea typeface="Cambria Math" panose="02040503050406030204" pitchFamily="18" charset="0"/>
              </a:rPr>
              <a:t>) = 1 − P(A)</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grpSp>
        <p:nvGrpSpPr>
          <p:cNvPr id="12" name="Group 602229"/>
          <p:cNvGrpSpPr/>
          <p:nvPr/>
        </p:nvGrpSpPr>
        <p:grpSpPr>
          <a:xfrm>
            <a:off x="2023083" y="3987464"/>
            <a:ext cx="3089830" cy="2298105"/>
            <a:chOff x="0" y="0"/>
            <a:chExt cx="2016032" cy="1440023"/>
          </a:xfrm>
        </p:grpSpPr>
        <p:sp>
          <p:nvSpPr>
            <p:cNvPr id="13" name="Shape 3019"/>
            <p:cNvSpPr/>
            <p:nvPr/>
          </p:nvSpPr>
          <p:spPr>
            <a:xfrm>
              <a:off x="230404" y="57600"/>
              <a:ext cx="1324824" cy="1324824"/>
            </a:xfrm>
            <a:custGeom>
              <a:avLst/>
              <a:gdLst/>
              <a:ahLst/>
              <a:cxnLst/>
              <a:rect l="0" t="0" r="0" b="0"/>
              <a:pathLst>
                <a:path w="1324824" h="1324824">
                  <a:moveTo>
                    <a:pt x="662412" y="0"/>
                  </a:moveTo>
                  <a:cubicBezTo>
                    <a:pt x="1028256" y="0"/>
                    <a:pt x="1324824" y="296568"/>
                    <a:pt x="1324824" y="662412"/>
                  </a:cubicBezTo>
                  <a:cubicBezTo>
                    <a:pt x="1324824" y="1028256"/>
                    <a:pt x="1028256" y="1324824"/>
                    <a:pt x="662412" y="1324824"/>
                  </a:cubicBezTo>
                  <a:cubicBezTo>
                    <a:pt x="296567" y="1324824"/>
                    <a:pt x="0" y="1028256"/>
                    <a:pt x="0" y="662412"/>
                  </a:cubicBezTo>
                  <a:cubicBezTo>
                    <a:pt x="0" y="296568"/>
                    <a:pt x="296567" y="0"/>
                    <a:pt x="662412"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14" name="Shape 3020"/>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5" name="Shape 3021"/>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6" name="Rectangle 3023"/>
            <p:cNvSpPr/>
            <p:nvPr/>
          </p:nvSpPr>
          <p:spPr>
            <a:xfrm>
              <a:off x="664284" y="666508"/>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7" name="Rectangle 3024"/>
            <p:cNvSpPr/>
            <p:nvPr/>
          </p:nvSpPr>
          <p:spPr>
            <a:xfrm>
              <a:off x="1235708" y="666508"/>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8" name="Shape 3025"/>
            <p:cNvSpPr/>
            <p:nvPr/>
          </p:nvSpPr>
          <p:spPr>
            <a:xfrm>
              <a:off x="230404" y="57600"/>
              <a:ext cx="1324824" cy="1324824"/>
            </a:xfrm>
            <a:custGeom>
              <a:avLst/>
              <a:gdLst/>
              <a:ahLst/>
              <a:cxnLst/>
              <a:rect l="0" t="0" r="0" b="0"/>
              <a:pathLst>
                <a:path w="1324824" h="1324824">
                  <a:moveTo>
                    <a:pt x="1324824" y="662412"/>
                  </a:moveTo>
                  <a:cubicBezTo>
                    <a:pt x="1324824" y="296568"/>
                    <a:pt x="1028256" y="0"/>
                    <a:pt x="662412" y="0"/>
                  </a:cubicBezTo>
                  <a:cubicBezTo>
                    <a:pt x="296567" y="0"/>
                    <a:pt x="0" y="296568"/>
                    <a:pt x="0" y="662412"/>
                  </a:cubicBezTo>
                  <a:cubicBezTo>
                    <a:pt x="0" y="1028256"/>
                    <a:pt x="296567" y="1324824"/>
                    <a:pt x="662412" y="1324824"/>
                  </a:cubicBezTo>
                  <a:cubicBezTo>
                    <a:pt x="1028256" y="1324824"/>
                    <a:pt x="1324824" y="1028256"/>
                    <a:pt x="1324824" y="662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9" name="Shape 3027"/>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2990508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400"/>
                                        <p:tgtEl>
                                          <p:spTgt spid="73"/>
                                        </p:tgtEl>
                                        <p:attrNameLst>
                                          <p:attrName>ppt_y</p:attrName>
                                        </p:attrNameLst>
                                      </p:cBhvr>
                                      <p:tavLst>
                                        <p:tav tm="0">
                                          <p:val>
                                            <p:strVal val="#ppt_y-#ppt_h*1.125000"/>
                                          </p:val>
                                        </p:tav>
                                        <p:tav tm="100000">
                                          <p:val>
                                            <p:strVal val="#ppt_y"/>
                                          </p:val>
                                        </p:tav>
                                      </p:tavLst>
                                    </p:anim>
                                    <p:animEffect transition="in" filter="wipe(down)">
                                      <p:cBhvr>
                                        <p:cTn id="20" dur="4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p:tgtEl>
                                          <p:spTgt spid="74"/>
                                        </p:tgtEl>
                                        <p:attrNameLst>
                                          <p:attrName>ppt_y</p:attrName>
                                        </p:attrNameLst>
                                      </p:cBhvr>
                                      <p:tavLst>
                                        <p:tav tm="0">
                                          <p:val>
                                            <p:strVal val="#ppt_y-#ppt_h*1.125000"/>
                                          </p:val>
                                        </p:tav>
                                        <p:tav tm="100000">
                                          <p:val>
                                            <p:strVal val="#ppt_y"/>
                                          </p:val>
                                        </p:tav>
                                      </p:tavLst>
                                    </p:anim>
                                    <p:animEffect transition="in" filter="wipe(down)">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400"/>
                                        <p:tgtEl>
                                          <p:spTgt spid="76"/>
                                        </p:tgtEl>
                                        <p:attrNameLst>
                                          <p:attrName>ppt_y</p:attrName>
                                        </p:attrNameLst>
                                      </p:cBhvr>
                                      <p:tavLst>
                                        <p:tav tm="0">
                                          <p:val>
                                            <p:strVal val="#ppt_y-#ppt_h*1.125000"/>
                                          </p:val>
                                        </p:tav>
                                        <p:tav tm="100000">
                                          <p:val>
                                            <p:strVal val="#ppt_y"/>
                                          </p:val>
                                        </p:tav>
                                      </p:tavLst>
                                    </p:anim>
                                    <p:animEffect transition="in" filter="wipe(down)">
                                      <p:cBhvr>
                                        <p:cTn id="38" dur="400"/>
                                        <p:tgtEl>
                                          <p:spTgt spid="7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1" fill="hold" grpId="0" nodeType="clickEffect">
                                  <p:stCondLst>
                                    <p:cond delay="0"/>
                                  </p:stCondLst>
                                  <p:childTnLst>
                                    <p:set>
                                      <p:cBhvr>
                                        <p:cTn id="47" dur="1" fill="hold">
                                          <p:stCondLst>
                                            <p:cond delay="0"/>
                                          </p:stCondLst>
                                        </p:cTn>
                                        <p:tgtEl>
                                          <p:spTgt spid="77"/>
                                        </p:tgtEl>
                                        <p:attrNameLst>
                                          <p:attrName>style.visibility</p:attrName>
                                        </p:attrNameLst>
                                      </p:cBhvr>
                                      <p:to>
                                        <p:strVal val="visible"/>
                                      </p:to>
                                    </p:set>
                                    <p:anim calcmode="lin" valueType="num">
                                      <p:cBhvr additive="base">
                                        <p:cTn id="48" dur="400"/>
                                        <p:tgtEl>
                                          <p:spTgt spid="77"/>
                                        </p:tgtEl>
                                        <p:attrNameLst>
                                          <p:attrName>ppt_y</p:attrName>
                                        </p:attrNameLst>
                                      </p:cBhvr>
                                      <p:tavLst>
                                        <p:tav tm="0">
                                          <p:val>
                                            <p:strVal val="#ppt_y-#ppt_h*1.125000"/>
                                          </p:val>
                                        </p:tav>
                                        <p:tav tm="100000">
                                          <p:val>
                                            <p:strVal val="#ppt_y"/>
                                          </p:val>
                                        </p:tav>
                                      </p:tavLst>
                                    </p:anim>
                                    <p:animEffect transition="in" filter="wipe(down)">
                                      <p:cBhvr>
                                        <p:cTn id="49" dur="4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73" grpId="0"/>
      <p:bldP spid="74" grpId="0"/>
      <p:bldP spid="76" grpId="0"/>
      <p:bldP spid="77"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17415" y="415211"/>
            <a:ext cx="9357498" cy="646331"/>
          </a:xfrm>
          <a:prstGeom prst="rect">
            <a:avLst/>
          </a:prstGeom>
          <a:noFill/>
        </p:spPr>
        <p:txBody>
          <a:bodyPr wrap="none">
            <a:spAutoFit/>
          </a:bodyPr>
          <a:lstStyle/>
          <a:p>
            <a:pPr fontAlgn="auto">
              <a:spcBef>
                <a:spcPts val="0"/>
              </a:spcBef>
              <a:spcAft>
                <a:spcPts val="0"/>
              </a:spcAft>
              <a:defRPr/>
            </a:pPr>
            <a:r>
              <a:rPr lang="en-US" altLang="zh-CN" sz="3600" b="1" dirty="0">
                <a:solidFill>
                  <a:schemeClr val="tx2"/>
                </a:solidFill>
                <a:latin typeface="+mn-ea"/>
                <a:ea typeface="+mn-ea"/>
                <a:cs typeface="+mn-ea"/>
              </a:rPr>
              <a:t>Chapter 1     Introduction to Probability</a:t>
            </a:r>
          </a:p>
        </p:txBody>
      </p:sp>
      <p:cxnSp>
        <p:nvCxnSpPr>
          <p:cNvPr id="16" name="直接连接符 15"/>
          <p:cNvCxnSpPr/>
          <p:nvPr/>
        </p:nvCxnSpPr>
        <p:spPr>
          <a:xfrm flipH="1">
            <a:off x="2135372" y="1101388"/>
            <a:ext cx="7713989" cy="2089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2715508" y="1627349"/>
            <a:ext cx="44903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1.1	Random Experiments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2715508" y="2221484"/>
            <a:ext cx="32768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1.2	Sample Space</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9" name="文本框 9"/>
          <p:cNvSpPr txBox="1">
            <a:spLocks noChangeArrowheads="1"/>
          </p:cNvSpPr>
          <p:nvPr/>
        </p:nvSpPr>
        <p:spPr bwMode="auto">
          <a:xfrm>
            <a:off x="2715508" y="2780994"/>
            <a:ext cx="767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1.3	Relations and Operations between Events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0" name="文本框 9"/>
          <p:cNvSpPr txBox="1">
            <a:spLocks noChangeArrowheads="1"/>
          </p:cNvSpPr>
          <p:nvPr/>
        </p:nvSpPr>
        <p:spPr bwMode="auto">
          <a:xfrm>
            <a:off x="2715508" y="3375129"/>
            <a:ext cx="56204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1.4	The Definition of Probability</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1" name="文本框 9"/>
          <p:cNvSpPr txBox="1">
            <a:spLocks noChangeArrowheads="1"/>
          </p:cNvSpPr>
          <p:nvPr/>
        </p:nvSpPr>
        <p:spPr bwMode="auto">
          <a:xfrm>
            <a:off x="2715508" y="3940957"/>
            <a:ext cx="61189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1.5	Equally Likely Outcomes Model</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2" name="文本框 9"/>
          <p:cNvSpPr txBox="1">
            <a:spLocks noChangeArrowheads="1"/>
          </p:cNvSpPr>
          <p:nvPr/>
        </p:nvSpPr>
        <p:spPr bwMode="auto">
          <a:xfrm>
            <a:off x="2715508" y="4549394"/>
            <a:ext cx="47580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1.6	Conditional Probability</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3" name="文本框 9"/>
          <p:cNvSpPr txBox="1">
            <a:spLocks noChangeArrowheads="1"/>
          </p:cNvSpPr>
          <p:nvPr/>
        </p:nvSpPr>
        <p:spPr bwMode="auto">
          <a:xfrm>
            <a:off x="2715508" y="5173205"/>
            <a:ext cx="73468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1.7	Total Probability and Bayes’ Theorem</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4" name="文本框 9"/>
          <p:cNvSpPr txBox="1">
            <a:spLocks noChangeArrowheads="1"/>
          </p:cNvSpPr>
          <p:nvPr/>
        </p:nvSpPr>
        <p:spPr bwMode="auto">
          <a:xfrm>
            <a:off x="2715508" y="5767340"/>
            <a:ext cx="42530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1.8	Independent Events</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6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1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animBg="1"/>
      <p:bldP spid="11" grpId="0"/>
      <p:bldP spid="17" grpId="0" animBg="1"/>
      <p:bldP spid="33" grpId="0" animBg="1"/>
      <p:bldP spid="15" grpId="0"/>
      <p:bldP spid="18" grpId="0"/>
      <p:bldP spid="19" grpId="0"/>
      <p:bldP spid="20"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034" y="637349"/>
            <a:ext cx="10334980" cy="523220"/>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1.4.5.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event A, 0 ≤ P(A) ≤ 1.</a:t>
            </a:r>
          </a:p>
        </p:txBody>
      </p:sp>
      <p:sp>
        <p:nvSpPr>
          <p:cNvPr id="9" name="矩形 8"/>
          <p:cNvSpPr/>
          <p:nvPr/>
        </p:nvSpPr>
        <p:spPr>
          <a:xfrm>
            <a:off x="934034" y="117171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3" name="矩形 72"/>
          <p:cNvSpPr/>
          <p:nvPr/>
        </p:nvSpPr>
        <p:spPr>
          <a:xfrm>
            <a:off x="2459564" y="1409198"/>
            <a:ext cx="7868184"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by Proposition 1.4.4 and Axiom 2, P(A) ≤ P(S) = 1.</a:t>
            </a:r>
          </a:p>
        </p:txBody>
      </p:sp>
      <p:sp>
        <p:nvSpPr>
          <p:cNvPr id="74" name="矩形 73"/>
          <p:cNvSpPr/>
          <p:nvPr/>
        </p:nvSpPr>
        <p:spPr>
          <a:xfrm>
            <a:off x="934034" y="2657398"/>
            <a:ext cx="1033498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1.4.6.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two events A and B, P(A ∪ B) = P(A) + P(B) − P(A ∩ B) </a:t>
            </a:r>
          </a:p>
        </p:txBody>
      </p:sp>
      <p:sp>
        <p:nvSpPr>
          <p:cNvPr id="76" name="矩形 75"/>
          <p:cNvSpPr/>
          <p:nvPr/>
        </p:nvSpPr>
        <p:spPr>
          <a:xfrm>
            <a:off x="934033" y="3535499"/>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7" name="矩形 76"/>
          <p:cNvSpPr/>
          <p:nvPr/>
        </p:nvSpPr>
        <p:spPr>
          <a:xfrm>
            <a:off x="4063559" y="4230564"/>
            <a:ext cx="7891372" cy="181587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A∪B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A∪B</a:t>
            </a:r>
            <a:r>
              <a:rPr lang="en-US" altLang="zh-CN" sz="2800" dirty="0" err="1">
                <a:solidFill>
                  <a:srgbClr val="646464"/>
                </a:solidFill>
                <a:latin typeface="Cambria Math" panose="02040503050406030204" pitchFamily="18" charset="0"/>
                <a:ea typeface="Cambria Math" panose="02040503050406030204" pitchFamily="18" charset="0"/>
              </a:rPr>
              <a:t>A</a:t>
            </a:r>
            <a:r>
              <a:rPr lang="en-US" altLang="zh-CN" sz="2800" baseline="30000" dirty="0" err="1">
                <a:solidFill>
                  <a:srgbClr val="646464"/>
                </a:solidFill>
                <a:latin typeface="Cambria Math" panose="02040503050406030204" pitchFamily="18" charset="0"/>
                <a:ea typeface="Cambria Math" panose="02040503050406030204" pitchFamily="18" charset="0"/>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where A and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B</a:t>
            </a:r>
            <a:r>
              <a:rPr lang="en-US" altLang="zh-CN" sz="2800" dirty="0" err="1">
                <a:solidFill>
                  <a:srgbClr val="646464"/>
                </a:solidFill>
                <a:latin typeface="Cambria Math" panose="02040503050406030204" pitchFamily="18" charset="0"/>
                <a:ea typeface="Cambria Math" panose="02040503050406030204" pitchFamily="18" charset="0"/>
              </a:rPr>
              <a:t>A</a:t>
            </a:r>
            <a:r>
              <a:rPr lang="en-US" altLang="zh-CN" sz="2800" baseline="30000" dirty="0" err="1">
                <a:solidFill>
                  <a:srgbClr val="646464"/>
                </a:solidFill>
                <a:latin typeface="Cambria Math" panose="02040503050406030204" pitchFamily="18" charset="0"/>
                <a:ea typeface="Cambria Math" panose="02040503050406030204" pitchFamily="18" charset="0"/>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disjoint,</a:t>
            </a:r>
          </a:p>
          <a:p>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Hence, by Proposition 1.4.2 and 1.4.4,</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 ∪ B) = P(A) + P(</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B</a:t>
            </a:r>
            <a:r>
              <a:rPr lang="en-US" altLang="zh-CN" sz="2800" dirty="0" err="1">
                <a:solidFill>
                  <a:srgbClr val="646464"/>
                </a:solidFill>
                <a:latin typeface="Cambria Math" panose="02040503050406030204" pitchFamily="18" charset="0"/>
                <a:ea typeface="Cambria Math" panose="02040503050406030204" pitchFamily="18" charset="0"/>
              </a:rPr>
              <a:t>A</a:t>
            </a:r>
            <a:r>
              <a:rPr lang="en-US" altLang="zh-CN" sz="2800" baseline="30000" dirty="0" err="1">
                <a:solidFill>
                  <a:srgbClr val="646464"/>
                </a:solidFill>
                <a:latin typeface="Cambria Math" panose="02040503050406030204" pitchFamily="18" charset="0"/>
                <a:ea typeface="Cambria Math" panose="02040503050406030204" pitchFamily="18" charset="0"/>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 + P(B) − P(AB).</a:t>
            </a:r>
          </a:p>
        </p:txBody>
      </p:sp>
      <p:grpSp>
        <p:nvGrpSpPr>
          <p:cNvPr id="11" name="Group 608697"/>
          <p:cNvGrpSpPr/>
          <p:nvPr/>
        </p:nvGrpSpPr>
        <p:grpSpPr>
          <a:xfrm>
            <a:off x="669701" y="4150774"/>
            <a:ext cx="2969627" cy="1949931"/>
            <a:chOff x="0" y="0"/>
            <a:chExt cx="2016033" cy="1440023"/>
          </a:xfrm>
        </p:grpSpPr>
        <p:sp>
          <p:nvSpPr>
            <p:cNvPr id="12" name="Shape 3151"/>
            <p:cNvSpPr/>
            <p:nvPr/>
          </p:nvSpPr>
          <p:spPr>
            <a:xfrm>
              <a:off x="864014"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3" name="Shape 3152"/>
            <p:cNvSpPr/>
            <p:nvPr/>
          </p:nvSpPr>
          <p:spPr>
            <a:xfrm>
              <a:off x="864014" y="400120"/>
              <a:ext cx="288005" cy="639783"/>
            </a:xfrm>
            <a:custGeom>
              <a:avLst/>
              <a:gdLst/>
              <a:ahLst/>
              <a:cxnLst/>
              <a:rect l="0" t="0" r="0" b="0"/>
              <a:pathLst>
                <a:path w="288005" h="639783">
                  <a:moveTo>
                    <a:pt x="144002" y="0"/>
                  </a:moveTo>
                  <a:lnTo>
                    <a:pt x="161474" y="14415"/>
                  </a:lnTo>
                  <a:cubicBezTo>
                    <a:pt x="239652" y="92593"/>
                    <a:pt x="288005" y="200595"/>
                    <a:pt x="288005" y="319891"/>
                  </a:cubicBezTo>
                  <a:cubicBezTo>
                    <a:pt x="288005" y="439188"/>
                    <a:pt x="239652" y="547190"/>
                    <a:pt x="161474"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14" name="Shape 3153"/>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15" name="Shape 3154"/>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6" name="Rectangle 3156"/>
            <p:cNvSpPr/>
            <p:nvPr/>
          </p:nvSpPr>
          <p:spPr>
            <a:xfrm>
              <a:off x="664284" y="666507"/>
              <a:ext cx="148221"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7" name="Shape 3157"/>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8" name="Rectangle 3159"/>
            <p:cNvSpPr/>
            <p:nvPr/>
          </p:nvSpPr>
          <p:spPr>
            <a:xfrm>
              <a:off x="1235708" y="666507"/>
              <a:ext cx="150219"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9" name="Shape 3160"/>
            <p:cNvSpPr/>
            <p:nvPr/>
          </p:nvSpPr>
          <p:spPr>
            <a:xfrm>
              <a:off x="0" y="0"/>
              <a:ext cx="2016033" cy="1440023"/>
            </a:xfrm>
            <a:custGeom>
              <a:avLst/>
              <a:gdLst/>
              <a:ahLst/>
              <a:cxnLst/>
              <a:rect l="0" t="0" r="0" b="0"/>
              <a:pathLst>
                <a:path w="2016033" h="1440023">
                  <a:moveTo>
                    <a:pt x="0" y="1389412"/>
                  </a:moveTo>
                  <a:lnTo>
                    <a:pt x="0" y="50611"/>
                  </a:lnTo>
                  <a:cubicBezTo>
                    <a:pt x="0" y="22659"/>
                    <a:pt x="22659" y="0"/>
                    <a:pt x="50611" y="0"/>
                  </a:cubicBezTo>
                  <a:lnTo>
                    <a:pt x="1965422" y="0"/>
                  </a:lnTo>
                  <a:cubicBezTo>
                    <a:pt x="1993374" y="0"/>
                    <a:pt x="2016033" y="22659"/>
                    <a:pt x="2016033" y="50611"/>
                  </a:cubicBezTo>
                  <a:lnTo>
                    <a:pt x="2016033" y="1389412"/>
                  </a:lnTo>
                  <a:cubicBezTo>
                    <a:pt x="2016033" y="1417364"/>
                    <a:pt x="1993374"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7949422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400"/>
                                        <p:tgtEl>
                                          <p:spTgt spid="73"/>
                                        </p:tgtEl>
                                        <p:attrNameLst>
                                          <p:attrName>ppt_y</p:attrName>
                                        </p:attrNameLst>
                                      </p:cBhvr>
                                      <p:tavLst>
                                        <p:tav tm="0">
                                          <p:val>
                                            <p:strVal val="#ppt_y-#ppt_h*1.125000"/>
                                          </p:val>
                                        </p:tav>
                                        <p:tav tm="100000">
                                          <p:val>
                                            <p:strVal val="#ppt_y"/>
                                          </p:val>
                                        </p:tav>
                                      </p:tavLst>
                                    </p:anim>
                                    <p:animEffect transition="in" filter="wipe(down)">
                                      <p:cBhvr>
                                        <p:cTn id="20" dur="4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p:tgtEl>
                                          <p:spTgt spid="74"/>
                                        </p:tgtEl>
                                        <p:attrNameLst>
                                          <p:attrName>ppt_y</p:attrName>
                                        </p:attrNameLst>
                                      </p:cBhvr>
                                      <p:tavLst>
                                        <p:tav tm="0">
                                          <p:val>
                                            <p:strVal val="#ppt_y-#ppt_h*1.125000"/>
                                          </p:val>
                                        </p:tav>
                                        <p:tav tm="100000">
                                          <p:val>
                                            <p:strVal val="#ppt_y"/>
                                          </p:val>
                                        </p:tav>
                                      </p:tavLst>
                                    </p:anim>
                                    <p:animEffect transition="in" filter="wipe(down)">
                                      <p:cBhvr>
                                        <p:cTn id="26" dur="500"/>
                                        <p:tgtEl>
                                          <p:spTgt spid="7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400"/>
                                        <p:tgtEl>
                                          <p:spTgt spid="76"/>
                                        </p:tgtEl>
                                        <p:attrNameLst>
                                          <p:attrName>ppt_y</p:attrName>
                                        </p:attrNameLst>
                                      </p:cBhvr>
                                      <p:tavLst>
                                        <p:tav tm="0">
                                          <p:val>
                                            <p:strVal val="#ppt_y-#ppt_h*1.125000"/>
                                          </p:val>
                                        </p:tav>
                                        <p:tav tm="100000">
                                          <p:val>
                                            <p:strVal val="#ppt_y"/>
                                          </p:val>
                                        </p:tav>
                                      </p:tavLst>
                                    </p:anim>
                                    <p:animEffect transition="in" filter="wipe(down)">
                                      <p:cBhvr>
                                        <p:cTn id="32" dur="400"/>
                                        <p:tgtEl>
                                          <p:spTgt spid="7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400"/>
                                        <p:tgtEl>
                                          <p:spTgt spid="77"/>
                                        </p:tgtEl>
                                        <p:attrNameLst>
                                          <p:attrName>ppt_y</p:attrName>
                                        </p:attrNameLst>
                                      </p:cBhvr>
                                      <p:tavLst>
                                        <p:tav tm="0">
                                          <p:val>
                                            <p:strVal val="#ppt_y-#ppt_h*1.125000"/>
                                          </p:val>
                                        </p:tav>
                                        <p:tav tm="100000">
                                          <p:val>
                                            <p:strVal val="#ppt_y"/>
                                          </p:val>
                                        </p:tav>
                                      </p:tavLst>
                                    </p:anim>
                                    <p:animEffect transition="in" filter="wipe(down)">
                                      <p:cBhvr>
                                        <p:cTn id="43" dur="4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73" grpId="0"/>
      <p:bldP spid="74" grpId="0"/>
      <p:bldP spid="76"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034" y="637349"/>
            <a:ext cx="1033498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1.4.7.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three events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en-US" altLang="zh-CN" sz="2800" dirty="0">
                <a:solidFill>
                  <a:srgbClr val="646464"/>
                </a:solidFill>
                <a:latin typeface="Cambria Math" panose="02040503050406030204" pitchFamily="18" charset="0"/>
                <a:ea typeface="Cambria Math" panose="02040503050406030204" pitchFamily="18" charset="0"/>
              </a:rPr>
              <a:t>, and A</a:t>
            </a:r>
            <a:r>
              <a:rPr lang="en-US" altLang="zh-CN" sz="2800" baseline="-25000" dirty="0">
                <a:solidFill>
                  <a:srgbClr val="646464"/>
                </a:solidFill>
                <a:latin typeface="Cambria Math" panose="02040503050406030204" pitchFamily="18" charset="0"/>
                <a:ea typeface="Cambria Math" panose="02040503050406030204" pitchFamily="18" charset="0"/>
              </a:rPr>
              <a:t>3,</a:t>
            </a:r>
          </a:p>
          <a:p>
            <a:endParaRPr lang="en-US" altLang="zh-CN" sz="2400" dirty="0">
              <a:solidFill>
                <a:srgbClr val="646464"/>
              </a:solidFill>
              <a:latin typeface="Cambria Math" panose="02040503050406030204" pitchFamily="18" charset="0"/>
              <a:ea typeface="Cambria Math" panose="02040503050406030204" pitchFamily="18" charset="0"/>
              <a:cs typeface="+mn-ea"/>
            </a:endParaRPr>
          </a:p>
        </p:txBody>
      </p:sp>
      <p:sp>
        <p:nvSpPr>
          <p:cNvPr id="73" name="矩形 72"/>
          <p:cNvSpPr/>
          <p:nvPr/>
        </p:nvSpPr>
        <p:spPr>
          <a:xfrm>
            <a:off x="736557" y="1215355"/>
            <a:ext cx="11455443" cy="954099"/>
          </a:xfrm>
          <a:prstGeom prst="rect">
            <a:avLst/>
          </a:prstGeom>
        </p:spPr>
        <p:txBody>
          <a:bodyPr wrap="square" lIns="91431" tIns="45716" rIns="91431" bIns="45716">
            <a:spAutoFit/>
          </a:bodyPr>
          <a:lstStyle/>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3</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a:p>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3</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25000" dirty="0">
                <a:solidFill>
                  <a:srgbClr val="646464"/>
                </a:solidFill>
                <a:latin typeface="Cambria Math" panose="02040503050406030204" pitchFamily="18" charset="0"/>
                <a:ea typeface="Cambria Math" panose="02040503050406030204" pitchFamily="18" charset="0"/>
              </a:rPr>
              <a:t>3</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25000" dirty="0">
                <a:solidFill>
                  <a:srgbClr val="646464"/>
                </a:solidFill>
                <a:latin typeface="Cambria Math" panose="02040503050406030204" pitchFamily="18" charset="0"/>
                <a:ea typeface="Cambria Math" panose="02040503050406030204" pitchFamily="18" charset="0"/>
              </a:rPr>
              <a:t>3</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P(</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2</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25000" dirty="0">
                <a:solidFill>
                  <a:srgbClr val="646464"/>
                </a:solidFill>
                <a:latin typeface="Cambria Math" panose="02040503050406030204" pitchFamily="18" charset="0"/>
                <a:ea typeface="Cambria Math" panose="02040503050406030204" pitchFamily="18" charset="0"/>
              </a:rPr>
              <a:t>3</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p:sp>
        <p:nvSpPr>
          <p:cNvPr id="76" name="矩形 75"/>
          <p:cNvSpPr/>
          <p:nvPr/>
        </p:nvSpPr>
        <p:spPr>
          <a:xfrm>
            <a:off x="934033" y="230121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77" name="矩形 76"/>
          <p:cNvSpPr/>
          <p:nvPr/>
        </p:nvSpPr>
        <p:spPr>
          <a:xfrm>
            <a:off x="4871591" y="2493401"/>
            <a:ext cx="6861063" cy="3970310"/>
          </a:xfrm>
          <a:prstGeom prst="rect">
            <a:avLst/>
          </a:prstGeom>
        </p:spPr>
        <p:txBody>
          <a:bodyPr wrap="square" lIns="91431" tIns="45716" rIns="91431" bIns="45716">
            <a:spAutoFit/>
          </a:bodyPr>
          <a:lstStyle/>
          <a:p>
            <a:pPr>
              <a:lnSpc>
                <a:spcPct val="150000"/>
              </a:lnSpc>
            </a:pPr>
            <a:r>
              <a:rPr lang="en-US" altLang="zh-CN" sz="2400" dirty="0">
                <a:solidFill>
                  <a:srgbClr val="646464"/>
                </a:solidFill>
                <a:latin typeface="Cambria Math" panose="02040503050406030204" pitchFamily="18" charset="0"/>
                <a:ea typeface="Cambria Math" panose="02040503050406030204" pitchFamily="18" charset="0"/>
              </a:rPr>
              <a:t>P(A</a:t>
            </a:r>
            <a:r>
              <a:rPr lang="en-US" altLang="zh-CN" sz="2400" baseline="-25000" dirty="0">
                <a:solidFill>
                  <a:srgbClr val="646464"/>
                </a:solidFill>
                <a:latin typeface="Cambria Math" panose="02040503050406030204" pitchFamily="18" charset="0"/>
                <a:ea typeface="Cambria Math" panose="02040503050406030204" pitchFamily="18" charset="0"/>
              </a:rPr>
              <a:t>1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2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a:t>
            </a:r>
            <a:endParaRPr lang="zh-CN" altLang="zh-CN" sz="2400" dirty="0">
              <a:solidFill>
                <a:srgbClr val="646464"/>
              </a:solidFill>
              <a:latin typeface="Cambria Math" panose="02040503050406030204" pitchFamily="18" charset="0"/>
            </a:endParaRPr>
          </a:p>
          <a:p>
            <a:pPr>
              <a:lnSpc>
                <a:spcPct val="150000"/>
              </a:lnSpc>
            </a:pPr>
            <a:r>
              <a:rPr lang="en-US" altLang="zh-CN" sz="2400" dirty="0">
                <a:solidFill>
                  <a:srgbClr val="646464"/>
                </a:solidFill>
                <a:latin typeface="Cambria Math" panose="02040503050406030204" pitchFamily="18" charset="0"/>
                <a:ea typeface="Cambria Math" panose="02040503050406030204" pitchFamily="18" charset="0"/>
              </a:rPr>
              <a:t>=P(A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2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a:t>
            </a:r>
            <a:endParaRPr lang="zh-CN" altLang="zh-CN" sz="2400" dirty="0">
              <a:solidFill>
                <a:srgbClr val="646464"/>
              </a:solidFill>
              <a:latin typeface="Cambria Math" panose="02040503050406030204" pitchFamily="18" charset="0"/>
            </a:endParaRPr>
          </a:p>
          <a:p>
            <a:pPr>
              <a:lnSpc>
                <a:spcPct val="150000"/>
              </a:lnSpc>
            </a:pPr>
            <a:r>
              <a:rPr lang="en-US" altLang="zh-CN" sz="2400" dirty="0">
                <a:solidFill>
                  <a:srgbClr val="646464"/>
                </a:solidFill>
                <a:latin typeface="Cambria Math" panose="02040503050406030204" pitchFamily="18" charset="0"/>
                <a:ea typeface="Cambria Math" panose="02040503050406030204" pitchFamily="18" charset="0"/>
              </a:rPr>
              <a:t>=P(A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2 </a:t>
            </a:r>
            <a:r>
              <a:rPr lang="en-US" altLang="zh-CN" sz="2400" dirty="0">
                <a:solidFill>
                  <a:srgbClr val="646464"/>
                </a:solidFill>
                <a:latin typeface="Cambria Math" panose="02040503050406030204" pitchFamily="18" charset="0"/>
                <a:ea typeface="Cambria Math" panose="02040503050406030204" pitchFamily="18" charset="0"/>
              </a:rPr>
              <a:t>∪ 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a:t>
            </a:r>
            <a:endParaRPr lang="zh-CN" altLang="zh-CN" sz="2400" dirty="0">
              <a:solidFill>
                <a:srgbClr val="646464"/>
              </a:solidFill>
              <a:latin typeface="Cambria Math" panose="02040503050406030204" pitchFamily="18" charset="0"/>
            </a:endParaRPr>
          </a:p>
          <a:p>
            <a:pPr>
              <a:lnSpc>
                <a:spcPct val="150000"/>
              </a:lnSpc>
            </a:pPr>
            <a:r>
              <a:rPr lang="en-US" altLang="zh-CN" sz="2400" dirty="0">
                <a:solidFill>
                  <a:srgbClr val="646464"/>
                </a:solidFill>
                <a:latin typeface="Cambria Math" panose="02040503050406030204" pitchFamily="18" charset="0"/>
                <a:ea typeface="Cambria Math" panose="02040503050406030204" pitchFamily="18" charset="0"/>
              </a:rPr>
              <a:t>=P(A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a:t>
            </a:r>
            <a:endParaRPr lang="zh-CN" altLang="zh-CN" sz="2400" dirty="0">
              <a:solidFill>
                <a:srgbClr val="646464"/>
              </a:solidFill>
              <a:latin typeface="Cambria Math" panose="02040503050406030204" pitchFamily="18" charset="0"/>
            </a:endParaRPr>
          </a:p>
          <a:p>
            <a:pPr>
              <a:lnSpc>
                <a:spcPct val="150000"/>
              </a:lnSpc>
            </a:pPr>
            <a:r>
              <a:rPr lang="en-US" altLang="zh-CN" sz="2400" dirty="0">
                <a:solidFill>
                  <a:srgbClr val="646464"/>
                </a:solidFill>
                <a:latin typeface="Cambria Math" panose="02040503050406030204" pitchFamily="18" charset="0"/>
                <a:ea typeface="Cambria Math" panose="02040503050406030204" pitchFamily="18" charset="0"/>
              </a:rPr>
              <a:t>=P(A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 + P(A</a:t>
            </a:r>
            <a:r>
              <a:rPr lang="en-US" altLang="zh-CN" sz="2400" baseline="-25000" dirty="0">
                <a:solidFill>
                  <a:srgbClr val="646464"/>
                </a:solidFill>
                <a:latin typeface="Cambria Math" panose="02040503050406030204" pitchFamily="18" charset="0"/>
                <a:ea typeface="Cambria Math" panose="02040503050406030204" pitchFamily="18" charset="0"/>
              </a:rPr>
              <a:t>1</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2</a:t>
            </a:r>
            <a:r>
              <a:rPr lang="en-US" altLang="zh-CN" sz="2400" dirty="0">
                <a:solidFill>
                  <a:srgbClr val="646464"/>
                </a:solidFill>
                <a:latin typeface="Cambria Math" panose="02040503050406030204" pitchFamily="18" charset="0"/>
                <a:ea typeface="Cambria Math" panose="02040503050406030204" pitchFamily="18" charset="0"/>
              </a:rPr>
              <a:t>A</a:t>
            </a:r>
            <a:r>
              <a:rPr lang="en-US" altLang="zh-CN" sz="2400" baseline="-25000" dirty="0">
                <a:solidFill>
                  <a:srgbClr val="646464"/>
                </a:solidFill>
                <a:latin typeface="Cambria Math" panose="02040503050406030204" pitchFamily="18" charset="0"/>
                <a:ea typeface="Cambria Math" panose="02040503050406030204" pitchFamily="18" charset="0"/>
              </a:rPr>
              <a:t>3</a:t>
            </a:r>
            <a:r>
              <a:rPr lang="en-US" altLang="zh-CN" sz="2400" dirty="0">
                <a:solidFill>
                  <a:srgbClr val="646464"/>
                </a:solidFill>
                <a:latin typeface="Cambria Math" panose="02040503050406030204" pitchFamily="18" charset="0"/>
                <a:ea typeface="Cambria Math" panose="02040503050406030204" pitchFamily="18" charset="0"/>
              </a:rPr>
              <a:t>).</a:t>
            </a:r>
            <a:endParaRPr lang="zh-CN" altLang="zh-CN" sz="2400" dirty="0">
              <a:solidFill>
                <a:srgbClr val="646464"/>
              </a:solidFill>
              <a:latin typeface="Cambria Math" panose="02040503050406030204" pitchFamily="18" charset="0"/>
            </a:endParaRPr>
          </a:p>
        </p:txBody>
      </p:sp>
      <p:grpSp>
        <p:nvGrpSpPr>
          <p:cNvPr id="20" name="Group 608699"/>
          <p:cNvGrpSpPr/>
          <p:nvPr/>
        </p:nvGrpSpPr>
        <p:grpSpPr>
          <a:xfrm>
            <a:off x="934033" y="3005929"/>
            <a:ext cx="3212964" cy="2646900"/>
            <a:chOff x="0" y="0"/>
            <a:chExt cx="2016033" cy="1872031"/>
          </a:xfrm>
        </p:grpSpPr>
        <p:sp>
          <p:nvSpPr>
            <p:cNvPr id="21" name="Shape 3413"/>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22" name="Shape 3414"/>
            <p:cNvSpPr/>
            <p:nvPr/>
          </p:nvSpPr>
          <p:spPr>
            <a:xfrm>
              <a:off x="864014"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23" name="Shape 3415"/>
            <p:cNvSpPr/>
            <p:nvPr/>
          </p:nvSpPr>
          <p:spPr>
            <a:xfrm>
              <a:off x="576009" y="78684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24" name="Shape 3416"/>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5" name="Rectangle 3418"/>
            <p:cNvSpPr/>
            <p:nvPr/>
          </p:nvSpPr>
          <p:spPr>
            <a:xfrm>
              <a:off x="634236" y="655128"/>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6" name="Rectangle 3419"/>
            <p:cNvSpPr/>
            <p:nvPr/>
          </p:nvSpPr>
          <p:spPr>
            <a:xfrm>
              <a:off x="745678" y="713036"/>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1</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7" name="Shape 3420"/>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8" name="Rectangle 3422"/>
            <p:cNvSpPr/>
            <p:nvPr/>
          </p:nvSpPr>
          <p:spPr>
            <a:xfrm>
              <a:off x="1210231" y="655128"/>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9" name="Rectangle 3423"/>
            <p:cNvSpPr/>
            <p:nvPr/>
          </p:nvSpPr>
          <p:spPr>
            <a:xfrm>
              <a:off x="1321687" y="713036"/>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2</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0" name="Shape 3424"/>
            <p:cNvSpPr/>
            <p:nvPr/>
          </p:nvSpPr>
          <p:spPr>
            <a:xfrm>
              <a:off x="576009" y="78684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31" name="Rectangle 3426"/>
            <p:cNvSpPr/>
            <p:nvPr/>
          </p:nvSpPr>
          <p:spPr>
            <a:xfrm>
              <a:off x="922233" y="1153971"/>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2" name="Rectangle 3427"/>
            <p:cNvSpPr/>
            <p:nvPr/>
          </p:nvSpPr>
          <p:spPr>
            <a:xfrm>
              <a:off x="1033676" y="1211867"/>
              <a:ext cx="71525" cy="119544"/>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3</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3" name="Shape 3428"/>
            <p:cNvSpPr/>
            <p:nvPr/>
          </p:nvSpPr>
          <p:spPr>
            <a:xfrm>
              <a:off x="0" y="0"/>
              <a:ext cx="2016033" cy="1872031"/>
            </a:xfrm>
            <a:custGeom>
              <a:avLst/>
              <a:gdLst/>
              <a:ahLst/>
              <a:cxnLst/>
              <a:rect l="0" t="0" r="0" b="0"/>
              <a:pathLst>
                <a:path w="2016033" h="1872031">
                  <a:moveTo>
                    <a:pt x="0" y="1821420"/>
                  </a:moveTo>
                  <a:lnTo>
                    <a:pt x="0" y="50611"/>
                  </a:lnTo>
                  <a:cubicBezTo>
                    <a:pt x="0" y="22659"/>
                    <a:pt x="22659" y="0"/>
                    <a:pt x="50611" y="0"/>
                  </a:cubicBezTo>
                  <a:lnTo>
                    <a:pt x="1965422" y="0"/>
                  </a:lnTo>
                  <a:cubicBezTo>
                    <a:pt x="1993374" y="0"/>
                    <a:pt x="2016033" y="22659"/>
                    <a:pt x="2016033" y="50611"/>
                  </a:cubicBezTo>
                  <a:lnTo>
                    <a:pt x="2016033" y="1821420"/>
                  </a:lnTo>
                  <a:cubicBezTo>
                    <a:pt x="2016033" y="1849372"/>
                    <a:pt x="1993374" y="1872031"/>
                    <a:pt x="1965422" y="1872031"/>
                  </a:cubicBezTo>
                  <a:lnTo>
                    <a:pt x="50611" y="1872031"/>
                  </a:lnTo>
                  <a:cubicBezTo>
                    <a:pt x="22659" y="1872031"/>
                    <a:pt x="0" y="1849372"/>
                    <a:pt x="0" y="1821420"/>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12902780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400"/>
                                        <p:tgtEl>
                                          <p:spTgt spid="73"/>
                                        </p:tgtEl>
                                        <p:attrNameLst>
                                          <p:attrName>ppt_y</p:attrName>
                                        </p:attrNameLst>
                                      </p:cBhvr>
                                      <p:tavLst>
                                        <p:tav tm="0">
                                          <p:val>
                                            <p:strVal val="#ppt_y-#ppt_h*1.125000"/>
                                          </p:val>
                                        </p:tav>
                                        <p:tav tm="100000">
                                          <p:val>
                                            <p:strVal val="#ppt_y"/>
                                          </p:val>
                                        </p:tav>
                                      </p:tavLst>
                                    </p:anim>
                                    <p:animEffect transition="in" filter="wipe(down)">
                                      <p:cBhvr>
                                        <p:cTn id="14" dur="400"/>
                                        <p:tgtEl>
                                          <p:spTgt spid="7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400"/>
                                        <p:tgtEl>
                                          <p:spTgt spid="76"/>
                                        </p:tgtEl>
                                        <p:attrNameLst>
                                          <p:attrName>ppt_y</p:attrName>
                                        </p:attrNameLst>
                                      </p:cBhvr>
                                      <p:tavLst>
                                        <p:tav tm="0">
                                          <p:val>
                                            <p:strVal val="#ppt_y-#ppt_h*1.125000"/>
                                          </p:val>
                                        </p:tav>
                                        <p:tav tm="100000">
                                          <p:val>
                                            <p:strVal val="#ppt_y"/>
                                          </p:val>
                                        </p:tav>
                                      </p:tavLst>
                                    </p:anim>
                                    <p:animEffect transition="in" filter="wipe(down)">
                                      <p:cBhvr>
                                        <p:cTn id="20" dur="4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400"/>
                                        <p:tgtEl>
                                          <p:spTgt spid="77"/>
                                        </p:tgtEl>
                                        <p:attrNameLst>
                                          <p:attrName>ppt_y</p:attrName>
                                        </p:attrNameLst>
                                      </p:cBhvr>
                                      <p:tavLst>
                                        <p:tav tm="0">
                                          <p:val>
                                            <p:strVal val="#ppt_y-#ppt_h*1.125000"/>
                                          </p:val>
                                        </p:tav>
                                        <p:tav tm="100000">
                                          <p:val>
                                            <p:strVal val="#ppt_y"/>
                                          </p:val>
                                        </p:tav>
                                      </p:tavLst>
                                    </p:anim>
                                    <p:animEffect transition="in" filter="wipe(down)">
                                      <p:cBhvr>
                                        <p:cTn id="31" dur="4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3" grpId="0"/>
      <p:bldP spid="76" grpId="0"/>
      <p:bldP spid="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5651" y="1152504"/>
            <a:ext cx="10334980" cy="523220"/>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1.4.8.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every n events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 ,A</a:t>
            </a:r>
            <a:r>
              <a:rPr lang="en-US" altLang="zh-CN" sz="2800" baseline="-25000" dirty="0">
                <a:solidFill>
                  <a:srgbClr val="646464"/>
                </a:solidFill>
                <a:latin typeface="Cambria Math" panose="02040503050406030204" pitchFamily="18" charset="0"/>
                <a:ea typeface="Cambria Math" panose="02040503050406030204" pitchFamily="18" charset="0"/>
              </a:rPr>
              <a:t>n</a:t>
            </a:r>
            <a:r>
              <a:rPr lang="en-US" altLang="zh-CN" sz="2800" dirty="0">
                <a:solidFill>
                  <a:srgbClr val="646464"/>
                </a:solidFill>
                <a:latin typeface="Cambria Math" panose="02040503050406030204" pitchFamily="18" charset="0"/>
                <a:ea typeface="Cambria Math" panose="02040503050406030204" pitchFamily="18" charset="0"/>
              </a:rPr>
              <a:t>,</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mc:AlternateContent xmlns:mc="http://schemas.openxmlformats.org/markup-compatibility/2006" xmlns:a14="http://schemas.microsoft.com/office/drawing/2010/main">
        <mc:Choice Requires="a14">
          <p:sp>
            <p:nvSpPr>
              <p:cNvPr id="73" name="矩形 72"/>
              <p:cNvSpPr/>
              <p:nvPr/>
            </p:nvSpPr>
            <p:spPr>
              <a:xfrm>
                <a:off x="1045651" y="1922617"/>
                <a:ext cx="11146349" cy="2083126"/>
              </a:xfrm>
              <a:prstGeom prst="rect">
                <a:avLst/>
              </a:prstGeom>
            </p:spPr>
            <p:txBody>
              <a:bodyPr wrap="square" lIns="91431" tIns="45716" rIns="91431" bIns="45716">
                <a:spAutoFit/>
              </a:bodyPr>
              <a:lstStyle/>
              <a:p>
                <a:pPr>
                  <a:lnSpc>
                    <a:spcPct val="150000"/>
                  </a:lnSpc>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t>
                </a:r>
                <a14:m>
                  <m:oMath xmlns:m="http://schemas.openxmlformats.org/officeDocument/2006/math">
                    <m:nary>
                      <m:naryPr>
                        <m:chr m:val="⋃"/>
                        <m:ctrlPr>
                          <a:rPr lang="pt-BR"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naryPr>
                      <m:sub>
                        <m:r>
                          <m:rPr>
                            <m:sty m:val="p"/>
                            <m:brk m:alnAt="23"/>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i</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m:rPr>
                            <m:brk m:alnAt="23"/>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up>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n</m:t>
                        </m:r>
                      </m:sup>
                      <m:e>
                        <m:sSub>
                          <m:sSubPr>
                            <m:ctrlPr>
                              <a:rPr lang="pt-BR"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i</m:t>
                            </m:r>
                          </m:sub>
                        </m:sSub>
                      </m:e>
                    </m:nary>
                  </m:oMath>
                </a14:m>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a:p>
                <a:pPr>
                  <a:lnSpc>
                    <a:spcPct val="150000"/>
                  </a:lnSpc>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14:m>
                  <m:oMath xmlns:m="http://schemas.openxmlformats.org/officeDocument/2006/math">
                    <m:nary>
                      <m:naryPr>
                        <m:chr m:val="∑"/>
                        <m:ctrlPr>
                          <a:rPr lang="pt-BR"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naryPr>
                      <m:sub>
                        <m:r>
                          <m:rPr>
                            <m:sty m:val="p"/>
                            <m:brk m:alnAt="23"/>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i</m:t>
                        </m:r>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m:rPr>
                            <m:brk m:alnAt="23"/>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up>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n</m:t>
                        </m:r>
                      </m:sup>
                      <m:e>
                        <m:r>
                          <m:rPr>
                            <m:sty m:val="p"/>
                          </m:rP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P</m:t>
                        </m:r>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i</m:t>
                            </m:r>
                          </m:sub>
                        </m:sSub>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nary>
                  </m:oMath>
                </a14:m>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14:m>
                  <m:oMath xmlns:m="http://schemas.openxmlformats.org/officeDocument/2006/math">
                    <m:nary>
                      <m:naryPr>
                        <m:chr m:val="∑"/>
                        <m:supHide m:val="on"/>
                        <m:ctrlPr>
                          <a:rPr lang="pt-BR"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naryPr>
                      <m:sub>
                        <m:r>
                          <m:rPr>
                            <m:brk m:alnAt="7"/>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i</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&lt;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j</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n</m:t>
                        </m:r>
                      </m:sub>
                      <m:sup/>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P</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i</m:t>
                            </m:r>
                          </m:sub>
                        </m:sSub>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j</m:t>
                            </m:r>
                          </m:sub>
                        </m:s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nary>
                  </m:oMath>
                </a14:m>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14:m>
                  <m:oMath xmlns:m="http://schemas.openxmlformats.org/officeDocument/2006/math">
                    <m:nary>
                      <m:naryPr>
                        <m:chr m:val="∑"/>
                        <m:supHide m:val="on"/>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naryPr>
                      <m:sub>
                        <m:r>
                          <m:rPr>
                            <m:brk m:alnAt="7"/>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1</m:t>
                        </m:r>
                        <m: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m:t>
                        </m:r>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i</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&lt;</m:t>
                        </m:r>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j</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&lt;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k</m:t>
                        </m:r>
                        <m: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m:t>
                        </m:r>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n</m:t>
                        </m:r>
                      </m:sub>
                      <m:sup/>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P</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dPr>
                          <m:e>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i</m:t>
                                </m:r>
                              </m:sub>
                            </m:sSub>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j</m:t>
                                </m:r>
                              </m:sub>
                            </m:sSub>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k</m:t>
                                </m:r>
                              </m:sub>
                            </m:sSub>
                          </m:e>
                        </m:d>
                      </m:e>
                    </m:nary>
                  </m:oMath>
                </a14:m>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a:t>
                </a:r>
                <a14:m>
                  <m:oMath xmlns:m="http://schemas.openxmlformats.org/officeDocument/2006/math">
                    <m:sSup>
                      <m:sSupPr>
                        <m:ctrlPr>
                          <a:rPr lang="pt-BR"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dPr>
                          <m:e>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e>
                        </m:d>
                      </m:e>
                      <m:sup>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n</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p>
                    </m:sSup>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P</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dPr>
                      <m:e>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sSub>
                          <m:sSubPr>
                            <m:ctrlPr>
                              <a:rPr lang="pt-B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m:rPr>
                                <m:sty m:val="p"/>
                              </m:rPr>
                              <a:rPr lang="en-US" altLang="zh-CN" sz="2800" i="0">
                                <a:solidFill>
                                  <a:schemeClr val="tx1">
                                    <a:lumMod val="65000"/>
                                    <a:lumOff val="35000"/>
                                  </a:schemeClr>
                                </a:solidFill>
                                <a:latin typeface="Cambria Math" panose="02040503050406030204" pitchFamily="18" charset="0"/>
                                <a:ea typeface="Cambria Math" panose="02040503050406030204" pitchFamily="18" charset="0"/>
                                <a:cs typeface="+mn-ea"/>
                              </a:rPr>
                              <m:t>A</m:t>
                            </m:r>
                          </m:e>
                          <m:sub>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rPr>
                              <m:t>n</m:t>
                            </m:r>
                          </m:sub>
                        </m:sSub>
                      </m:e>
                    </m:d>
                  </m:oMath>
                </a14:m>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mc:Choice>
        <mc:Fallback xmlns="">
          <p:sp>
            <p:nvSpPr>
              <p:cNvPr id="73" name="矩形 72"/>
              <p:cNvSpPr>
                <a:spLocks noRot="1" noChangeAspect="1" noMove="1" noResize="1" noEditPoints="1" noAdjustHandles="1" noChangeArrowheads="1" noChangeShapeType="1" noTextEdit="1"/>
              </p:cNvSpPr>
              <p:nvPr/>
            </p:nvSpPr>
            <p:spPr>
              <a:xfrm>
                <a:off x="1045651" y="1922617"/>
                <a:ext cx="11146349" cy="2083126"/>
              </a:xfrm>
              <a:prstGeom prst="rect">
                <a:avLst/>
              </a:prstGeom>
              <a:blipFill rotWithShape="0">
                <a:blip r:embed="rId3" cstate="print"/>
                <a:stretch>
                  <a:fillRect l="-1149" b="-7018"/>
                </a:stretch>
              </a:blipFill>
            </p:spPr>
            <p:txBody>
              <a:bodyPr/>
              <a:lstStyle/>
              <a:p>
                <a:r>
                  <a:rPr lang="zh-CN" altLang="en-US">
                    <a:noFill/>
                  </a:rPr>
                  <a:t> </a:t>
                </a:r>
              </a:p>
            </p:txBody>
          </p:sp>
        </mc:Fallback>
      </mc:AlternateContent>
      <p:sp>
        <p:nvSpPr>
          <p:cNvPr id="76" name="矩形 75"/>
          <p:cNvSpPr/>
          <p:nvPr/>
        </p:nvSpPr>
        <p:spPr>
          <a:xfrm>
            <a:off x="1045651" y="437741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34" name="矩形 33"/>
          <p:cNvSpPr/>
          <p:nvPr/>
        </p:nvSpPr>
        <p:spPr>
          <a:xfrm>
            <a:off x="1867753" y="5000033"/>
            <a:ext cx="9053532"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conclusion can be proved by mathematical induction.</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33861515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400"/>
                                        <p:tgtEl>
                                          <p:spTgt spid="73"/>
                                        </p:tgtEl>
                                        <p:attrNameLst>
                                          <p:attrName>ppt_y</p:attrName>
                                        </p:attrNameLst>
                                      </p:cBhvr>
                                      <p:tavLst>
                                        <p:tav tm="0">
                                          <p:val>
                                            <p:strVal val="#ppt_y-#ppt_h*1.125000"/>
                                          </p:val>
                                        </p:tav>
                                        <p:tav tm="100000">
                                          <p:val>
                                            <p:strVal val="#ppt_y"/>
                                          </p:val>
                                        </p:tav>
                                      </p:tavLst>
                                    </p:anim>
                                    <p:animEffect transition="in" filter="wipe(down)">
                                      <p:cBhvr>
                                        <p:cTn id="14" dur="400"/>
                                        <p:tgtEl>
                                          <p:spTgt spid="7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400"/>
                                        <p:tgtEl>
                                          <p:spTgt spid="76"/>
                                        </p:tgtEl>
                                        <p:attrNameLst>
                                          <p:attrName>ppt_y</p:attrName>
                                        </p:attrNameLst>
                                      </p:cBhvr>
                                      <p:tavLst>
                                        <p:tav tm="0">
                                          <p:val>
                                            <p:strVal val="#ppt_y-#ppt_h*1.125000"/>
                                          </p:val>
                                        </p:tav>
                                        <p:tav tm="100000">
                                          <p:val>
                                            <p:strVal val="#ppt_y"/>
                                          </p:val>
                                        </p:tav>
                                      </p:tavLst>
                                    </p:anim>
                                    <p:animEffect transition="in" filter="wipe(down)">
                                      <p:cBhvr>
                                        <p:cTn id="20" dur="4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400"/>
                                        <p:tgtEl>
                                          <p:spTgt spid="34"/>
                                        </p:tgtEl>
                                        <p:attrNameLst>
                                          <p:attrName>ppt_y</p:attrName>
                                        </p:attrNameLst>
                                      </p:cBhvr>
                                      <p:tavLst>
                                        <p:tav tm="0">
                                          <p:val>
                                            <p:strVal val="#ppt_y-#ppt_h*1.125000"/>
                                          </p:val>
                                        </p:tav>
                                        <p:tav tm="100000">
                                          <p:val>
                                            <p:strVal val="#ppt_y"/>
                                          </p:val>
                                        </p:tav>
                                      </p:tavLst>
                                    </p:anim>
                                    <p:animEffect transition="in" filter="wipe(down)">
                                      <p:cBhvr>
                                        <p:cTn id="26"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3" grpId="0" animBg="1"/>
      <p:bldP spid="76"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41560" y="1127010"/>
            <a:ext cx="10017532" cy="1231098"/>
          </a:xfrm>
          <a:prstGeom prst="rect">
            <a:avLst/>
          </a:prstGeom>
        </p:spPr>
        <p:txBody>
          <a:bodyPr wrap="square" lIns="91431" tIns="45716" rIns="91431" bIns="45716">
            <a:spAutoFit/>
          </a:bodyPr>
          <a:lstStyle/>
          <a:p>
            <a:endParaRPr lang="en-US" altLang="zh-CN" b="1" dirty="0">
              <a:solidFill>
                <a:schemeClr val="tx1">
                  <a:lumMod val="65000"/>
                  <a:lumOff val="35000"/>
                </a:schemeClr>
              </a:solidFill>
              <a:latin typeface="+mn-ea"/>
              <a:ea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We consider the </a:t>
            </a:r>
            <a:r>
              <a:rPr lang="en-US" altLang="zh-CN" sz="2800" b="1" dirty="0">
                <a:solidFill>
                  <a:schemeClr val="tx2"/>
                </a:solidFill>
                <a:latin typeface="Cambria Math" panose="02040503050406030204" pitchFamily="18" charset="0"/>
                <a:ea typeface="Cambria Math" panose="02040503050406030204" pitchFamily="18" charset="0"/>
                <a:cs typeface="+mn-ea"/>
              </a:rPr>
              <a:t>equally likely outcomes model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r>
              <a:rPr lang="en-US" altLang="zh-CN" sz="2800" b="1" dirty="0">
                <a:solidFill>
                  <a:schemeClr val="tx2"/>
                </a:solidFill>
                <a:latin typeface="Cambria Math" panose="02040503050406030204" pitchFamily="18" charset="0"/>
                <a:ea typeface="Cambria Math" panose="02040503050406030204" pitchFamily="18" charset="0"/>
                <a:cs typeface="+mn-ea"/>
              </a:rPr>
              <a:t>classical model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experiments have the two features:</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1.5	Equally Likely Outcomes Model</a:t>
            </a:r>
          </a:p>
        </p:txBody>
      </p:sp>
      <p:sp>
        <p:nvSpPr>
          <p:cNvPr id="49" name="矩形 48"/>
          <p:cNvSpPr/>
          <p:nvPr/>
        </p:nvSpPr>
        <p:spPr>
          <a:xfrm>
            <a:off x="765042" y="2446034"/>
            <a:ext cx="10970568"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The sample space S contains only a finite number of points </a:t>
            </a:r>
            <a:r>
              <a:rPr lang="en-US" altLang="zh-CN" sz="2800" dirty="0">
                <a:solidFill>
                  <a:srgbClr val="646464"/>
                </a:solidFill>
                <a:latin typeface="Cambria Math" panose="02040503050406030204" pitchFamily="18" charset="0"/>
                <a:ea typeface="Cambria Math" panose="02040503050406030204" pitchFamily="18" charset="0"/>
              </a:rPr>
              <a:t>s</a:t>
            </a:r>
            <a:r>
              <a:rPr lang="en-US" altLang="zh-CN" sz="2800" baseline="-25000" dirty="0">
                <a:solidFill>
                  <a:srgbClr val="646464"/>
                </a:solidFill>
                <a:latin typeface="Cambria Math" panose="02040503050406030204" pitchFamily="18" charset="0"/>
                <a:ea typeface="Cambria Math" panose="02040503050406030204" pitchFamily="18" charset="0"/>
              </a:rPr>
              <a:t>1</a:t>
            </a:r>
            <a:r>
              <a:rPr lang="en-US" altLang="zh-CN" sz="2800" dirty="0">
                <a:solidFill>
                  <a:srgbClr val="646464"/>
                </a:solidFill>
                <a:latin typeface="Cambria Math" panose="02040503050406030204" pitchFamily="18" charset="0"/>
                <a:ea typeface="Cambria Math" panose="02040503050406030204" pitchFamily="18" charset="0"/>
              </a:rPr>
              <a:t>,··· ,</a:t>
            </a:r>
            <a:r>
              <a:rPr lang="en-US" altLang="zh-CN" sz="2800" dirty="0" err="1">
                <a:solidFill>
                  <a:srgbClr val="646464"/>
                </a:solidFill>
                <a:latin typeface="Cambria Math" panose="02040503050406030204" pitchFamily="18" charset="0"/>
                <a:ea typeface="Cambria Math" panose="02040503050406030204" pitchFamily="18" charset="0"/>
              </a:rPr>
              <a:t>s</a:t>
            </a:r>
            <a:r>
              <a:rPr lang="en-US" altLang="zh-CN" sz="2800" baseline="-25000" dirty="0" err="1">
                <a:solidFill>
                  <a:srgbClr val="646464"/>
                </a:solidFill>
                <a:latin typeface="Cambria Math" panose="02040503050406030204" pitchFamily="18" charset="0"/>
                <a:ea typeface="Cambria Math" panose="02040503050406030204" pitchFamily="18" charset="0"/>
              </a:rPr>
              <a:t>n</a:t>
            </a:r>
            <a:r>
              <a:rPr lang="en-US" altLang="zh-CN" sz="2800" dirty="0">
                <a:solidFill>
                  <a:srgbClr val="646464"/>
                </a:solidFill>
                <a:latin typeface="Cambria Math" panose="02040503050406030204" pitchFamily="18" charset="0"/>
                <a:ea typeface="Cambria Math" panose="02040503050406030204" pitchFamily="18" charset="0"/>
              </a:rPr>
              <a:t>.</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sp>
        <p:nvSpPr>
          <p:cNvPr id="20" name="矩形 19"/>
          <p:cNvSpPr/>
          <p:nvPr/>
        </p:nvSpPr>
        <p:spPr>
          <a:xfrm>
            <a:off x="765042" y="3063821"/>
            <a:ext cx="8691007"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(2)The probability assigned to each of the outcomes</a:t>
            </a:r>
          </a:p>
        </p:txBody>
      </p:sp>
      <p:pic>
        <p:nvPicPr>
          <p:cNvPr id="8" name="Picture 887613"/>
          <p:cNvPicPr/>
          <p:nvPr/>
        </p:nvPicPr>
        <p:blipFill>
          <a:blip r:embed="rId3" cstate="print"/>
          <a:stretch>
            <a:fillRect/>
          </a:stretch>
        </p:blipFill>
        <p:spPr>
          <a:xfrm>
            <a:off x="8845640" y="3114333"/>
            <a:ext cx="2109989" cy="448737"/>
          </a:xfrm>
          <a:prstGeom prst="rect">
            <a:avLst/>
          </a:prstGeom>
        </p:spPr>
      </p:pic>
      <p:sp>
        <p:nvSpPr>
          <p:cNvPr id="9" name="矩形 8"/>
          <p:cNvSpPr/>
          <p:nvPr/>
        </p:nvSpPr>
        <p:spPr>
          <a:xfrm>
            <a:off x="2242831" y="3681608"/>
            <a:ext cx="7778754"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sample space is called </a:t>
            </a:r>
            <a:r>
              <a:rPr lang="en-US" altLang="zh-CN" sz="2800" b="1" dirty="0">
                <a:solidFill>
                  <a:schemeClr val="tx2"/>
                </a:solidFill>
                <a:latin typeface="Cambria Math" panose="02040503050406030204" pitchFamily="18" charset="0"/>
                <a:ea typeface="Cambria Math" panose="02040503050406030204" pitchFamily="18" charset="0"/>
                <a:cs typeface="+mn-ea"/>
              </a:rPr>
              <a:t>simple sample space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p:sp>
        <p:nvSpPr>
          <p:cNvPr id="10" name="矩形 9"/>
          <p:cNvSpPr/>
          <p:nvPr/>
        </p:nvSpPr>
        <p:spPr>
          <a:xfrm>
            <a:off x="620649" y="4486173"/>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1.5.1.  </a:t>
            </a:r>
            <a:endParaRPr lang="en-US" altLang="zh-CN" sz="3200" dirty="0">
              <a:solidFill>
                <a:srgbClr val="646464"/>
              </a:solidFill>
              <a:latin typeface="Cambria Math" panose="02040503050406030204" pitchFamily="18" charset="0"/>
              <a:ea typeface="Cambria Math" panose="02040503050406030204" pitchFamily="18" charset="0"/>
              <a:cs typeface="+mn-ea"/>
            </a:endParaRPr>
          </a:p>
        </p:txBody>
      </p:sp>
      <p:sp>
        <p:nvSpPr>
          <p:cNvPr id="16" name="矩形 15"/>
          <p:cNvSpPr/>
          <p:nvPr/>
        </p:nvSpPr>
        <p:spPr>
          <a:xfrm>
            <a:off x="2520030" y="4996290"/>
            <a:ext cx="7875117"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an event A contains exactly m outcomes, then</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AlternateContent xmlns:mc="http://schemas.openxmlformats.org/markup-compatibility/2006" xmlns:a14="http://schemas.microsoft.com/office/drawing/2010/main">
        <mc:Choice Requires="a14">
          <p:sp>
            <p:nvSpPr>
              <p:cNvPr id="5" name="文本框 4"/>
              <p:cNvSpPr txBox="1"/>
              <p:nvPr/>
            </p:nvSpPr>
            <p:spPr>
              <a:xfrm>
                <a:off x="2363783" y="5643578"/>
                <a:ext cx="7536851" cy="82118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800" b="1" i="1" smtClean="0">
                          <a:solidFill>
                            <a:schemeClr val="tx2"/>
                          </a:solidFill>
                          <a:latin typeface="Cambria Math" panose="02040503050406030204" pitchFamily="18" charset="0"/>
                          <a:ea typeface="Cambria Math" panose="02040503050406030204" pitchFamily="18" charset="0"/>
                        </a:rPr>
                        <m:t>𝑷</m:t>
                      </m:r>
                      <m:d>
                        <m:dPr>
                          <m:ctrlPr>
                            <a:rPr lang="en-US" altLang="zh-CN" sz="2800" b="1" i="1" smtClean="0">
                              <a:solidFill>
                                <a:schemeClr val="tx2"/>
                              </a:solidFill>
                              <a:latin typeface="Cambria Math" panose="02040503050406030204" pitchFamily="18" charset="0"/>
                              <a:ea typeface="Cambria Math" panose="02040503050406030204" pitchFamily="18" charset="0"/>
                            </a:rPr>
                          </m:ctrlPr>
                        </m:dPr>
                        <m:e>
                          <m:r>
                            <a:rPr lang="en-US" altLang="zh-CN" sz="2800" b="1" i="1" smtClean="0">
                              <a:solidFill>
                                <a:schemeClr val="tx2"/>
                              </a:solidFill>
                              <a:latin typeface="Cambria Math" panose="02040503050406030204" pitchFamily="18" charset="0"/>
                              <a:ea typeface="Cambria Math" panose="02040503050406030204" pitchFamily="18" charset="0"/>
                            </a:rPr>
                            <m:t>𝑨</m:t>
                          </m:r>
                        </m:e>
                      </m:d>
                      <m:r>
                        <a:rPr lang="en-US" altLang="zh-CN" sz="2800" b="1" i="1" smtClean="0">
                          <a:solidFill>
                            <a:schemeClr val="tx2"/>
                          </a:solidFill>
                          <a:latin typeface="Cambria Math" panose="02040503050406030204" pitchFamily="18" charset="0"/>
                          <a:ea typeface="Cambria Math" panose="02040503050406030204" pitchFamily="18" charset="0"/>
                        </a:rPr>
                        <m:t>=</m:t>
                      </m:r>
                      <m:f>
                        <m:fPr>
                          <m:ctrlPr>
                            <a:rPr lang="en-US" altLang="zh-CN" sz="2800" b="1" i="1" smtClean="0">
                              <a:solidFill>
                                <a:schemeClr val="tx2"/>
                              </a:solidFill>
                              <a:latin typeface="Cambria Math" panose="02040503050406030204" pitchFamily="18" charset="0"/>
                              <a:ea typeface="Cambria Math" panose="02040503050406030204" pitchFamily="18" charset="0"/>
                            </a:rPr>
                          </m:ctrlPr>
                        </m:fPr>
                        <m:num>
                          <m:r>
                            <m:rPr>
                              <m:nor/>
                            </m:rPr>
                            <a:rPr lang="en-US" altLang="zh-CN" sz="2800" b="1">
                              <a:solidFill>
                                <a:schemeClr val="tx2"/>
                              </a:solidFill>
                              <a:latin typeface="Cambria Math" panose="02040503050406030204" pitchFamily="18" charset="0"/>
                              <a:ea typeface="Cambria Math" panose="02040503050406030204" pitchFamily="18" charset="0"/>
                            </a:rPr>
                            <m:t>number</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of</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outcomes</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in</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i="1">
                              <a:solidFill>
                                <a:schemeClr val="tx2"/>
                              </a:solidFill>
                              <a:latin typeface="Cambria Math" panose="02040503050406030204" pitchFamily="18" charset="0"/>
                              <a:ea typeface="Cambria Math" panose="02040503050406030204" pitchFamily="18" charset="0"/>
                            </a:rPr>
                            <m:t>A</m:t>
                          </m:r>
                          <m:r>
                            <m:rPr>
                              <m:nor/>
                            </m:rPr>
                            <a:rPr lang="en-US" altLang="zh-CN" sz="2800" b="1" i="1" smtClean="0">
                              <a:solidFill>
                                <a:schemeClr val="tx2"/>
                              </a:solidFill>
                              <a:latin typeface="Cambria Math" panose="02040503050406030204" pitchFamily="18" charset="0"/>
                              <a:ea typeface="Cambria Math" panose="02040503050406030204" pitchFamily="18" charset="0"/>
                            </a:rPr>
                            <m:t> </m:t>
                          </m:r>
                          <m:r>
                            <m:rPr>
                              <m:nor/>
                            </m:rPr>
                            <a:rPr lang="zh-CN" altLang="en-US" sz="2800" b="1">
                              <a:solidFill>
                                <a:schemeClr val="tx2"/>
                              </a:solidFill>
                              <a:latin typeface="Cambria Math" panose="02040503050406030204" pitchFamily="18" charset="0"/>
                            </a:rPr>
                            <m:t> </m:t>
                          </m:r>
                        </m:num>
                        <m:den>
                          <m:r>
                            <m:rPr>
                              <m:nor/>
                            </m:rPr>
                            <a:rPr lang="en-US" altLang="zh-CN" sz="2800" b="1">
                              <a:solidFill>
                                <a:schemeClr val="tx2"/>
                              </a:solidFill>
                              <a:latin typeface="Cambria Math" panose="02040503050406030204" pitchFamily="18" charset="0"/>
                              <a:ea typeface="Cambria Math" panose="02040503050406030204" pitchFamily="18" charset="0"/>
                            </a:rPr>
                            <m:t>number</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of</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outcomes</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a:solidFill>
                                <a:schemeClr val="tx2"/>
                              </a:solidFill>
                              <a:latin typeface="Cambria Math" panose="02040503050406030204" pitchFamily="18" charset="0"/>
                              <a:ea typeface="Cambria Math" panose="02040503050406030204" pitchFamily="18" charset="0"/>
                            </a:rPr>
                            <m:t>in</m:t>
                          </m:r>
                          <m:r>
                            <m:rPr>
                              <m:nor/>
                            </m:rPr>
                            <a:rPr lang="en-US" altLang="zh-CN" sz="2800" b="1">
                              <a:solidFill>
                                <a:schemeClr val="tx2"/>
                              </a:solidFill>
                              <a:latin typeface="Cambria Math" panose="02040503050406030204" pitchFamily="18" charset="0"/>
                              <a:ea typeface="Cambria Math" panose="02040503050406030204" pitchFamily="18" charset="0"/>
                            </a:rPr>
                            <m:t> </m:t>
                          </m:r>
                          <m:r>
                            <m:rPr>
                              <m:nor/>
                            </m:rPr>
                            <a:rPr lang="en-US" altLang="zh-CN" sz="2800" b="1" i="1">
                              <a:solidFill>
                                <a:schemeClr val="tx2"/>
                              </a:solidFill>
                              <a:latin typeface="Cambria Math" panose="02040503050406030204" pitchFamily="18" charset="0"/>
                              <a:ea typeface="Cambria Math" panose="02040503050406030204" pitchFamily="18" charset="0"/>
                            </a:rPr>
                            <m:t>S</m:t>
                          </m:r>
                          <m:r>
                            <m:rPr>
                              <m:nor/>
                            </m:rPr>
                            <a:rPr lang="en-US" altLang="zh-CN" sz="2800" b="1" i="1" smtClean="0">
                              <a:solidFill>
                                <a:schemeClr val="tx2"/>
                              </a:solidFill>
                              <a:latin typeface="Cambria Math" panose="02040503050406030204" pitchFamily="18" charset="0"/>
                              <a:ea typeface="Cambria Math" panose="02040503050406030204" pitchFamily="18" charset="0"/>
                            </a:rPr>
                            <m:t>  </m:t>
                          </m:r>
                        </m:den>
                      </m:f>
                      <m:r>
                        <a:rPr lang="en-US" altLang="zh-CN" sz="2800" b="1" i="0" smtClean="0">
                          <a:solidFill>
                            <a:schemeClr val="tx2"/>
                          </a:solidFill>
                          <a:latin typeface="Cambria Math" panose="02040503050406030204" pitchFamily="18" charset="0"/>
                          <a:ea typeface="Cambria Math" panose="02040503050406030204" pitchFamily="18" charset="0"/>
                        </a:rPr>
                        <m:t>=</m:t>
                      </m:r>
                      <m:f>
                        <m:fPr>
                          <m:ctrlPr>
                            <a:rPr lang="en-US" altLang="zh-CN" sz="2800" b="1" i="1" smtClean="0">
                              <a:solidFill>
                                <a:schemeClr val="tx2"/>
                              </a:solidFill>
                              <a:latin typeface="Cambria Math" panose="02040503050406030204" pitchFamily="18" charset="0"/>
                              <a:ea typeface="Cambria Math" panose="02040503050406030204" pitchFamily="18" charset="0"/>
                            </a:rPr>
                          </m:ctrlPr>
                        </m:fPr>
                        <m:num>
                          <m:r>
                            <a:rPr lang="en-US" altLang="zh-CN" sz="2800" b="1" i="1" smtClean="0">
                              <a:solidFill>
                                <a:schemeClr val="tx2"/>
                              </a:solidFill>
                              <a:latin typeface="Cambria Math" panose="02040503050406030204" pitchFamily="18" charset="0"/>
                              <a:ea typeface="Cambria Math" panose="02040503050406030204" pitchFamily="18" charset="0"/>
                            </a:rPr>
                            <m:t>𝒎</m:t>
                          </m:r>
                        </m:num>
                        <m:den>
                          <m:r>
                            <a:rPr lang="en-US" altLang="zh-CN" sz="2800" b="1" i="1" smtClean="0">
                              <a:solidFill>
                                <a:schemeClr val="tx2"/>
                              </a:solidFill>
                              <a:latin typeface="Cambria Math" panose="02040503050406030204" pitchFamily="18" charset="0"/>
                              <a:ea typeface="Cambria Math" panose="02040503050406030204" pitchFamily="18" charset="0"/>
                            </a:rPr>
                            <m:t>𝒏</m:t>
                          </m:r>
                        </m:den>
                      </m:f>
                    </m:oMath>
                  </m:oMathPara>
                </a14:m>
                <a:endParaRPr lang="zh-CN" altLang="en-US" sz="2800" b="1" dirty="0">
                  <a:solidFill>
                    <a:schemeClr val="tx2"/>
                  </a:solidFill>
                  <a:latin typeface="Cambria Math" panose="02040503050406030204" pitchFamily="18" charset="0"/>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2363783" y="5643578"/>
                <a:ext cx="7536851" cy="821187"/>
              </a:xfrm>
              <a:prstGeom prst="rect">
                <a:avLst/>
              </a:prstGeom>
              <a:blipFill rotWithShape="0">
                <a:blip r:embed="rId4" cstate="print"/>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500901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400"/>
                                        <p:tgtEl>
                                          <p:spTgt spid="28"/>
                                        </p:tgtEl>
                                        <p:attrNameLst>
                                          <p:attrName>ppt_y</p:attrName>
                                        </p:attrNameLst>
                                      </p:cBhvr>
                                      <p:tavLst>
                                        <p:tav tm="0">
                                          <p:val>
                                            <p:strVal val="#ppt_y-#ppt_h*1.125000"/>
                                          </p:val>
                                        </p:tav>
                                        <p:tav tm="100000">
                                          <p:val>
                                            <p:strVal val="#ppt_y"/>
                                          </p:val>
                                        </p:tav>
                                      </p:tavLst>
                                    </p:anim>
                                    <p:animEffect transition="in" filter="wipe(down)">
                                      <p:cBhvr>
                                        <p:cTn id="8" dur="4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400"/>
                                        <p:tgtEl>
                                          <p:spTgt spid="49"/>
                                        </p:tgtEl>
                                        <p:attrNameLst>
                                          <p:attrName>ppt_y</p:attrName>
                                        </p:attrNameLst>
                                      </p:cBhvr>
                                      <p:tavLst>
                                        <p:tav tm="0">
                                          <p:val>
                                            <p:strVal val="#ppt_y-#ppt_h*1.125000"/>
                                          </p:val>
                                        </p:tav>
                                        <p:tav tm="100000">
                                          <p:val>
                                            <p:strVal val="#ppt_y"/>
                                          </p:val>
                                        </p:tav>
                                      </p:tavLst>
                                    </p:anim>
                                    <p:animEffect transition="in" filter="wipe(down)">
                                      <p:cBhvr>
                                        <p:cTn id="14" dur="4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400"/>
                                        <p:tgtEl>
                                          <p:spTgt spid="20"/>
                                        </p:tgtEl>
                                        <p:attrNameLst>
                                          <p:attrName>ppt_y</p:attrName>
                                        </p:attrNameLst>
                                      </p:cBhvr>
                                      <p:tavLst>
                                        <p:tav tm="0">
                                          <p:val>
                                            <p:strVal val="#ppt_y-#ppt_h*1.125000"/>
                                          </p:val>
                                        </p:tav>
                                        <p:tav tm="100000">
                                          <p:val>
                                            <p:strVal val="#ppt_y"/>
                                          </p:val>
                                        </p:tav>
                                      </p:tavLst>
                                    </p:anim>
                                    <p:animEffect transition="in" filter="wipe(down)">
                                      <p:cBhvr>
                                        <p:cTn id="20" dur="400"/>
                                        <p:tgtEl>
                                          <p:spTgt spid="20"/>
                                        </p:tgtEl>
                                      </p:cBhvr>
                                    </p:animEffect>
                                  </p:childTnLst>
                                </p:cTn>
                              </p:par>
                              <p:par>
                                <p:cTn id="21" presetID="1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down)">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400"/>
                                        <p:tgtEl>
                                          <p:spTgt spid="9"/>
                                        </p:tgtEl>
                                        <p:attrNameLst>
                                          <p:attrName>ppt_y</p:attrName>
                                        </p:attrNameLst>
                                      </p:cBhvr>
                                      <p:tavLst>
                                        <p:tav tm="0">
                                          <p:val>
                                            <p:strVal val="#ppt_y-#ppt_h*1.125000"/>
                                          </p:val>
                                        </p:tav>
                                        <p:tav tm="100000">
                                          <p:val>
                                            <p:strVal val="#ppt_y"/>
                                          </p:val>
                                        </p:tav>
                                      </p:tavLst>
                                    </p:anim>
                                    <p:animEffect transition="in" filter="wipe(down)">
                                      <p:cBhvr>
                                        <p:cTn id="30" dur="4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400"/>
                                        <p:tgtEl>
                                          <p:spTgt spid="16"/>
                                        </p:tgtEl>
                                        <p:attrNameLst>
                                          <p:attrName>ppt_y</p:attrName>
                                        </p:attrNameLst>
                                      </p:cBhvr>
                                      <p:tavLst>
                                        <p:tav tm="0">
                                          <p:val>
                                            <p:strVal val="#ppt_y-#ppt_h*1.125000"/>
                                          </p:val>
                                        </p:tav>
                                        <p:tav tm="100000">
                                          <p:val>
                                            <p:strVal val="#ppt_y"/>
                                          </p:val>
                                        </p:tav>
                                      </p:tavLst>
                                    </p:anim>
                                    <p:animEffect transition="in" filter="wipe(down)">
                                      <p:cBhvr>
                                        <p:cTn id="42" dur="4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9" grpId="0"/>
      <p:bldP spid="20" grpId="0"/>
      <p:bldP spid="9" grpId="0"/>
      <p:bldP spid="10" grpId="0"/>
      <p:bldP spid="16" grpId="0"/>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3424" y="1061387"/>
            <a:ext cx="11468322" cy="1600438"/>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a:t>
            </a:r>
          </a:p>
          <a:p>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b="1" dirty="0">
                <a:solidFill>
                  <a:schemeClr val="tx2"/>
                </a:solidFill>
                <a:latin typeface="Cambria Math" panose="02040503050406030204" pitchFamily="18" charset="0"/>
                <a:ea typeface="Cambria Math" panose="02040503050406030204" pitchFamily="18" charset="0"/>
                <a:cs typeface="+mn-ea"/>
              </a:rPr>
              <a:t>three fair coins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tossed </a:t>
            </a:r>
            <a:r>
              <a:rPr lang="en-US" altLang="zh-CN" sz="2800" b="1" dirty="0">
                <a:solidFill>
                  <a:schemeClr val="tx2"/>
                </a:solidFill>
                <a:latin typeface="Cambria Math" panose="02040503050406030204" pitchFamily="18" charset="0"/>
                <a:ea typeface="Cambria Math" panose="02040503050406030204" pitchFamily="18" charset="0"/>
                <a:cs typeface="+mn-ea"/>
              </a:rPr>
              <a:t>simultaneously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We shall determine </a:t>
            </a:r>
            <a:r>
              <a:rPr lang="en-US" altLang="zh-CN" sz="2800" b="1" dirty="0">
                <a:solidFill>
                  <a:schemeClr val="tx2"/>
                </a:solidFill>
                <a:latin typeface="Cambria Math" panose="02040503050406030204" pitchFamily="18" charset="0"/>
                <a:ea typeface="Cambria Math" panose="02040503050406030204" pitchFamily="18" charset="0"/>
                <a:cs typeface="+mn-ea"/>
              </a:rPr>
              <a:t>the probability of obtaining exactly two heads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Wingdings" panose="05000000000000000000" pitchFamily="2" charset="2"/>
              </a:rPr>
              <a:t>(H-head and T-tail)</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9" name="矩形 8"/>
          <p:cNvSpPr/>
          <p:nvPr/>
        </p:nvSpPr>
        <p:spPr>
          <a:xfrm>
            <a:off x="934033" y="2864662"/>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127214" y="3501536"/>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 sample space is</a:t>
            </a:r>
          </a:p>
        </p:txBody>
      </p:sp>
      <p:sp>
        <p:nvSpPr>
          <p:cNvPr id="11" name="矩形 10"/>
          <p:cNvSpPr/>
          <p:nvPr/>
        </p:nvSpPr>
        <p:spPr>
          <a:xfrm>
            <a:off x="4298482" y="3521323"/>
            <a:ext cx="729250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S = {HHH,THH,HTH,HHT,HTT,THT,TTH,TTT}.</a:t>
            </a:r>
          </a:p>
        </p:txBody>
      </p:sp>
      <p:sp>
        <p:nvSpPr>
          <p:cNvPr id="12" name="矩形 11"/>
          <p:cNvSpPr/>
          <p:nvPr/>
        </p:nvSpPr>
        <p:spPr>
          <a:xfrm>
            <a:off x="1127214" y="4076732"/>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 probabilities of the basic events are</a:t>
            </a:r>
          </a:p>
        </p:txBody>
      </p:sp>
      <p:pic>
        <p:nvPicPr>
          <p:cNvPr id="13" name="Picture 887614"/>
          <p:cNvPicPr/>
          <p:nvPr/>
        </p:nvPicPr>
        <p:blipFill>
          <a:blip r:embed="rId3" cstate="print"/>
          <a:stretch>
            <a:fillRect/>
          </a:stretch>
        </p:blipFill>
        <p:spPr>
          <a:xfrm>
            <a:off x="7570694" y="4041143"/>
            <a:ext cx="3600183" cy="636467"/>
          </a:xfrm>
          <a:prstGeom prst="rect">
            <a:avLst/>
          </a:prstGeom>
        </p:spPr>
      </p:pic>
      <p:sp>
        <p:nvSpPr>
          <p:cNvPr id="14" name="矩形 13"/>
          <p:cNvSpPr/>
          <p:nvPr/>
        </p:nvSpPr>
        <p:spPr>
          <a:xfrm>
            <a:off x="1127215" y="4899592"/>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A=obtaining exactly two heads={HHT,HTH,THH},</a:t>
            </a:r>
          </a:p>
        </p:txBody>
      </p:sp>
      <p:pic>
        <p:nvPicPr>
          <p:cNvPr id="15" name="Picture 887615"/>
          <p:cNvPicPr/>
          <p:nvPr/>
        </p:nvPicPr>
        <p:blipFill>
          <a:blip r:embed="rId4" cstate="print"/>
          <a:stretch>
            <a:fillRect/>
          </a:stretch>
        </p:blipFill>
        <p:spPr>
          <a:xfrm>
            <a:off x="9002331" y="4796729"/>
            <a:ext cx="1493951" cy="626075"/>
          </a:xfrm>
          <a:prstGeom prst="rect">
            <a:avLst/>
          </a:prstGeom>
        </p:spPr>
      </p:pic>
    </p:spTree>
    <p:extLst>
      <p:ext uri="{BB962C8B-B14F-4D97-AF65-F5344CB8AC3E}">
        <p14:creationId xmlns:p14="http://schemas.microsoft.com/office/powerpoint/2010/main" val="12634305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400"/>
                                        <p:tgtEl>
                                          <p:spTgt spid="12"/>
                                        </p:tgtEl>
                                        <p:attrNameLst>
                                          <p:attrName>ppt_y</p:attrName>
                                        </p:attrNameLst>
                                      </p:cBhvr>
                                      <p:tavLst>
                                        <p:tav tm="0">
                                          <p:val>
                                            <p:strVal val="#ppt_y-#ppt_h*1.125000"/>
                                          </p:val>
                                        </p:tav>
                                        <p:tav tm="100000">
                                          <p:val>
                                            <p:strVal val="#ppt_y"/>
                                          </p:val>
                                        </p:tav>
                                      </p:tavLst>
                                    </p:anim>
                                    <p:animEffect transition="in" filter="wipe(down)">
                                      <p:cBhvr>
                                        <p:cTn id="32" dur="4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400"/>
                                        <p:tgtEl>
                                          <p:spTgt spid="14"/>
                                        </p:tgtEl>
                                        <p:attrNameLst>
                                          <p:attrName>ppt_y</p:attrName>
                                        </p:attrNameLst>
                                      </p:cBhvr>
                                      <p:tavLst>
                                        <p:tav tm="0">
                                          <p:val>
                                            <p:strVal val="#ppt_y-#ppt_h*1.125000"/>
                                          </p:val>
                                        </p:tav>
                                        <p:tav tm="100000">
                                          <p:val>
                                            <p:strVal val="#ppt_y"/>
                                          </p:val>
                                        </p:tav>
                                      </p:tavLst>
                                    </p:anim>
                                    <p:animEffect transition="in" filter="wipe(down)">
                                      <p:cBhvr>
                                        <p:cTn id="43" dur="4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033" y="276701"/>
            <a:ext cx="10334980"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1.5.2.</a:t>
            </a:r>
            <a:endParaRPr lang="en-US" altLang="zh-CN" b="1" dirty="0">
              <a:solidFill>
                <a:schemeClr val="tx1">
                  <a:lumMod val="65000"/>
                  <a:lumOff val="35000"/>
                </a:schemeClr>
              </a:solidFill>
              <a:latin typeface="+mn-ea"/>
              <a:cs typeface="+mn-ea"/>
            </a:endParaRPr>
          </a:p>
          <a:p>
            <a:r>
              <a:rPr lang="en-US" altLang="zh-CN" sz="2800" b="1" dirty="0">
                <a:solidFill>
                  <a:schemeClr val="tx2"/>
                </a:solidFill>
                <a:latin typeface="Cambria Math" panose="02040503050406030204" pitchFamily="18" charset="0"/>
                <a:ea typeface="Cambria Math" panose="02040503050406030204" pitchFamily="18" charset="0"/>
                <a:cs typeface="+mn-ea"/>
              </a:rPr>
              <a:t>Two fair Dice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rolled. The sample space S comprises the following 36 outcomes: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1655700782"/>
              </p:ext>
            </p:extLst>
          </p:nvPr>
        </p:nvGraphicFramePr>
        <p:xfrm>
          <a:off x="2810684" y="1610783"/>
          <a:ext cx="5998466" cy="1589749"/>
        </p:xfrm>
        <a:graphic>
          <a:graphicData uri="http://schemas.openxmlformats.org/drawingml/2006/table">
            <a:tbl>
              <a:tblPr firstRow="1" firstCol="1" bandRow="1">
                <a:tableStyleId>{5C22544A-7EE6-4342-B048-85BDC9FD1C3A}</a:tableStyleId>
              </a:tblPr>
              <a:tblGrid>
                <a:gridCol w="975706">
                  <a:extLst>
                    <a:ext uri="{9D8B030D-6E8A-4147-A177-3AD203B41FA5}">
                      <a16:colId xmlns:a16="http://schemas.microsoft.com/office/drawing/2014/main" val="20000"/>
                    </a:ext>
                  </a:extLst>
                </a:gridCol>
                <a:gridCol w="1004552">
                  <a:extLst>
                    <a:ext uri="{9D8B030D-6E8A-4147-A177-3AD203B41FA5}">
                      <a16:colId xmlns:a16="http://schemas.microsoft.com/office/drawing/2014/main" val="20001"/>
                    </a:ext>
                  </a:extLst>
                </a:gridCol>
                <a:gridCol w="965915">
                  <a:extLst>
                    <a:ext uri="{9D8B030D-6E8A-4147-A177-3AD203B41FA5}">
                      <a16:colId xmlns:a16="http://schemas.microsoft.com/office/drawing/2014/main" val="20002"/>
                    </a:ext>
                  </a:extLst>
                </a:gridCol>
                <a:gridCol w="965916">
                  <a:extLst>
                    <a:ext uri="{9D8B030D-6E8A-4147-A177-3AD203B41FA5}">
                      <a16:colId xmlns:a16="http://schemas.microsoft.com/office/drawing/2014/main" val="20003"/>
                    </a:ext>
                  </a:extLst>
                </a:gridCol>
                <a:gridCol w="1056068">
                  <a:extLst>
                    <a:ext uri="{9D8B030D-6E8A-4147-A177-3AD203B41FA5}">
                      <a16:colId xmlns:a16="http://schemas.microsoft.com/office/drawing/2014/main" val="20004"/>
                    </a:ext>
                  </a:extLst>
                </a:gridCol>
                <a:gridCol w="1030309">
                  <a:extLst>
                    <a:ext uri="{9D8B030D-6E8A-4147-A177-3AD203B41FA5}">
                      <a16:colId xmlns:a16="http://schemas.microsoft.com/office/drawing/2014/main" val="20005"/>
                    </a:ext>
                  </a:extLst>
                </a:gridCol>
              </a:tblGrid>
              <a:tr h="299668">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(1,1)</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lnR w="12700" cmpd="sng">
                      <a:noFill/>
                    </a:lnR>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(1,2)</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(1,3)</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lnL w="12700" cmpd="sng">
                      <a:noFill/>
                    </a:lnL>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(1,4)</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(1,5)</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(1,6)</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0"/>
                  </a:ext>
                </a:extLst>
              </a:tr>
              <a:tr h="279882">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(2,1)</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(2,2)</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lnT w="38100" cmpd="sng">
                      <a:noFill/>
                    </a:lnT>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(2,3)</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(2,4)</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(2,5)</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(2,6)</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1"/>
                  </a:ext>
                </a:extLst>
              </a:tr>
              <a:tr h="270456">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(3,1)</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(3,2)</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(3,3)</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(3,4)</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(3,5)</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(3,6)</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2"/>
                  </a:ext>
                </a:extLst>
              </a:tr>
              <a:tr h="270457">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(4,1)</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(4,2)</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(4,3)</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(4,4)</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(4,5)</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(4,6)</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3"/>
                  </a:ext>
                </a:extLst>
              </a:tr>
              <a:tr h="257577">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(5,1)</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(5,2)</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(5,3)</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(5,4)</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(5,5)</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(5,6)</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4"/>
                  </a:ext>
                </a:extLst>
              </a:tr>
              <a:tr h="193183">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(6,1)</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(6,2)</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a:solidFill>
                            <a:srgbClr val="C00000"/>
                          </a:solidFill>
                          <a:effectLst/>
                          <a:latin typeface="Cambria Math" panose="02040503050406030204" pitchFamily="18" charset="0"/>
                          <a:ea typeface="Cambria Math" panose="02040503050406030204" pitchFamily="18" charset="0"/>
                        </a:rPr>
                        <a:t>(6,3)</a:t>
                      </a:r>
                      <a:endParaRPr lang="zh-CN" sz="1400" b="0" kern="10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(6,4)</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l">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(6,5)</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tc>
                  <a:txBody>
                    <a:bodyPr/>
                    <a:lstStyle/>
                    <a:p>
                      <a:pPr marL="6350" marR="569595" indent="-6350" algn="just">
                        <a:lnSpc>
                          <a:spcPct val="107000"/>
                        </a:lnSpc>
                        <a:spcAft>
                          <a:spcPts val="0"/>
                        </a:spcAft>
                      </a:pPr>
                      <a:r>
                        <a:rPr lang="en-US" sz="1400" b="0" kern="100" dirty="0">
                          <a:solidFill>
                            <a:srgbClr val="C00000"/>
                          </a:solidFill>
                          <a:effectLst/>
                          <a:latin typeface="Cambria Math" panose="02040503050406030204" pitchFamily="18" charset="0"/>
                          <a:ea typeface="Cambria Math" panose="02040503050406030204" pitchFamily="18" charset="0"/>
                        </a:rPr>
                        <a:t>(6,6)</a:t>
                      </a:r>
                      <a:endParaRPr lang="zh-CN" sz="1400" b="0" kern="100" dirty="0">
                        <a:solidFill>
                          <a:srgbClr val="C00000"/>
                        </a:solidFill>
                        <a:effectLst/>
                        <a:latin typeface="Cambria Math" panose="02040503050406030204" pitchFamily="18" charset="0"/>
                        <a:ea typeface="Cambria" panose="02040503050406030204" pitchFamily="18" charset="0"/>
                        <a:cs typeface="Cambria" panose="02040503050406030204" pitchFamily="18" charset="0"/>
                      </a:endParaRPr>
                    </a:p>
                  </a:txBody>
                  <a:tcPr marL="0" marR="0" marT="0" marB="0">
                    <a:noFill/>
                  </a:tcPr>
                </a:tc>
                <a:extLst>
                  <a:ext uri="{0D108BD9-81ED-4DB2-BD59-A6C34878D82A}">
                    <a16:rowId xmlns:a16="http://schemas.microsoft.com/office/drawing/2014/main" val="10005"/>
                  </a:ext>
                </a:extLst>
              </a:tr>
            </a:tbl>
          </a:graphicData>
        </a:graphic>
      </p:graphicFrame>
      <p:sp>
        <p:nvSpPr>
          <p:cNvPr id="16" name="矩形 15"/>
          <p:cNvSpPr/>
          <p:nvPr/>
        </p:nvSpPr>
        <p:spPr>
          <a:xfrm>
            <a:off x="1247303" y="3217106"/>
            <a:ext cx="10124742"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What is the probability that </a:t>
            </a:r>
            <a:r>
              <a:rPr lang="en-US" altLang="zh-CN" sz="2800" b="1" dirty="0">
                <a:solidFill>
                  <a:schemeClr val="tx2"/>
                </a:solidFill>
                <a:latin typeface="Cambria Math" panose="02040503050406030204" pitchFamily="18" charset="0"/>
                <a:ea typeface="Cambria Math" panose="02040503050406030204" pitchFamily="18" charset="0"/>
                <a:cs typeface="+mn-ea"/>
              </a:rPr>
              <a:t>the sum of the two numbers is 6</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sp>
        <p:nvSpPr>
          <p:cNvPr id="17" name="矩形 16"/>
          <p:cNvSpPr/>
          <p:nvPr/>
        </p:nvSpPr>
        <p:spPr>
          <a:xfrm>
            <a:off x="1247303" y="3696992"/>
            <a:ext cx="10021710"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What is the probability that </a:t>
            </a:r>
            <a:r>
              <a:rPr lang="en-US" altLang="zh-CN" sz="2800" b="1" dirty="0">
                <a:solidFill>
                  <a:schemeClr val="tx2"/>
                </a:solidFill>
                <a:latin typeface="Cambria Math" panose="02040503050406030204" pitchFamily="18" charset="0"/>
                <a:ea typeface="Cambria Math" panose="02040503050406030204" pitchFamily="18" charset="0"/>
                <a:cs typeface="+mn-ea"/>
              </a:rPr>
              <a:t>the sum of the two numbers that appear is larger than 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sp>
        <p:nvSpPr>
          <p:cNvPr id="18" name="矩形 17"/>
          <p:cNvSpPr/>
          <p:nvPr/>
        </p:nvSpPr>
        <p:spPr>
          <a:xfrm>
            <a:off x="934033" y="467500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9" name="矩形 18"/>
          <p:cNvSpPr/>
          <p:nvPr/>
        </p:nvSpPr>
        <p:spPr>
          <a:xfrm>
            <a:off x="2638222" y="5093026"/>
            <a:ext cx="7875117" cy="523212"/>
          </a:xfrm>
          <a:prstGeom prst="rect">
            <a:avLst/>
          </a:prstGeom>
        </p:spPr>
        <p:txBody>
          <a:bodyPr wrap="square" lIns="91431" tIns="45716" rIns="91431" bIns="45716">
            <a:spAutoFit/>
          </a:bodyPr>
          <a:lstStyle/>
          <a:p>
            <a:r>
              <a:rPr lang="pt-BR" altLang="zh-CN" sz="2800" dirty="0">
                <a:latin typeface="Cambria Math" panose="02040503050406030204" pitchFamily="18" charset="0"/>
                <a:ea typeface="Cambria Math" panose="02040503050406030204" pitchFamily="18" charset="0"/>
                <a:cs typeface="+mn-ea"/>
              </a:rPr>
              <a:t>(1) </a:t>
            </a:r>
            <a:r>
              <a:rPr lang="pt-BR" altLang="zh-CN" sz="2800" i="1" dirty="0">
                <a:latin typeface="Cambria Math" panose="02040503050406030204" pitchFamily="18" charset="0"/>
                <a:ea typeface="Cambria Math" panose="02040503050406030204" pitchFamily="18" charset="0"/>
                <a:cs typeface="+mn-ea"/>
              </a:rPr>
              <a:t>A = {(1,5),(2,4),(3,3),(4,2),(5,1)}</a:t>
            </a:r>
            <a:endParaRPr lang="en-US" altLang="zh-CN" sz="2800" i="1" dirty="0">
              <a:latin typeface="Cambria Math" panose="02040503050406030204" pitchFamily="18" charset="0"/>
              <a:ea typeface="Cambria Math" panose="02040503050406030204" pitchFamily="18" charset="0"/>
              <a:cs typeface="+mn-ea"/>
            </a:endParaRPr>
          </a:p>
        </p:txBody>
      </p:sp>
      <p:pic>
        <p:nvPicPr>
          <p:cNvPr id="20" name="Picture 887616"/>
          <p:cNvPicPr/>
          <p:nvPr/>
        </p:nvPicPr>
        <p:blipFill>
          <a:blip r:embed="rId3" cstate="print"/>
          <a:stretch>
            <a:fillRect/>
          </a:stretch>
        </p:blipFill>
        <p:spPr>
          <a:xfrm>
            <a:off x="8809150" y="5162549"/>
            <a:ext cx="1732208" cy="471750"/>
          </a:xfrm>
          <a:prstGeom prst="rect">
            <a:avLst/>
          </a:prstGeom>
        </p:spPr>
      </p:pic>
      <p:sp>
        <p:nvSpPr>
          <p:cNvPr id="21" name="矩形 20"/>
          <p:cNvSpPr/>
          <p:nvPr/>
        </p:nvSpPr>
        <p:spPr>
          <a:xfrm>
            <a:off x="2638221" y="5796567"/>
            <a:ext cx="7875117" cy="523212"/>
          </a:xfrm>
          <a:prstGeom prst="rect">
            <a:avLst/>
          </a:prstGeom>
        </p:spPr>
        <p:txBody>
          <a:bodyPr wrap="square" lIns="91431" tIns="45716" rIns="91431" bIns="45716">
            <a:spAutoFit/>
          </a:bodyPr>
          <a:lstStyle/>
          <a:p>
            <a:r>
              <a:rPr lang="pt-BR" altLang="zh-CN" sz="2800" dirty="0">
                <a:latin typeface="Cambria Math" panose="02040503050406030204" pitchFamily="18" charset="0"/>
                <a:ea typeface="Cambria Math" panose="02040503050406030204" pitchFamily="18" charset="0"/>
                <a:cs typeface="+mn-ea"/>
              </a:rPr>
              <a:t>(2) </a:t>
            </a:r>
            <a:r>
              <a:rPr lang="en-US" altLang="zh-CN" sz="2800" i="1" dirty="0" err="1">
                <a:latin typeface="Cambria Math" panose="02040503050406030204" pitchFamily="18" charset="0"/>
                <a:ea typeface="Cambria Math" panose="02040503050406030204" pitchFamily="18" charset="0"/>
              </a:rPr>
              <a:t>B</a:t>
            </a:r>
            <a:r>
              <a:rPr lang="en-US" altLang="zh-CN" sz="2800" i="1" baseline="30000" dirty="0" err="1">
                <a:latin typeface="Cambria Math" panose="02040503050406030204" pitchFamily="18" charset="0"/>
                <a:ea typeface="Cambria Math" panose="02040503050406030204" pitchFamily="18" charset="0"/>
              </a:rPr>
              <a:t>c</a:t>
            </a:r>
            <a:r>
              <a:rPr lang="en-US" altLang="zh-CN" sz="2800" i="1" baseline="30000" dirty="0">
                <a:latin typeface="Cambria Math" panose="02040503050406030204" pitchFamily="18" charset="0"/>
                <a:ea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 {(1,1)}.</a:t>
            </a:r>
            <a:endParaRPr lang="zh-CN" altLang="zh-CN" sz="2800" i="1" dirty="0">
              <a:latin typeface="Cambria Math" panose="02040503050406030204" pitchFamily="18" charset="0"/>
            </a:endParaRPr>
          </a:p>
        </p:txBody>
      </p:sp>
      <p:pic>
        <p:nvPicPr>
          <p:cNvPr id="22" name="Picture 887617"/>
          <p:cNvPicPr/>
          <p:nvPr/>
        </p:nvPicPr>
        <p:blipFill>
          <a:blip r:embed="rId4" cstate="print"/>
          <a:stretch>
            <a:fillRect/>
          </a:stretch>
        </p:blipFill>
        <p:spPr>
          <a:xfrm>
            <a:off x="6006840" y="5843825"/>
            <a:ext cx="3201554" cy="567741"/>
          </a:xfrm>
          <a:prstGeom prst="rect">
            <a:avLst/>
          </a:prstGeom>
        </p:spPr>
      </p:pic>
    </p:spTree>
    <p:extLst>
      <p:ext uri="{BB962C8B-B14F-4D97-AF65-F5344CB8AC3E}">
        <p14:creationId xmlns:p14="http://schemas.microsoft.com/office/powerpoint/2010/main" val="5833135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400"/>
                                        <p:tgtEl>
                                          <p:spTgt spid="16"/>
                                        </p:tgtEl>
                                        <p:attrNameLst>
                                          <p:attrName>ppt_y</p:attrName>
                                        </p:attrNameLst>
                                      </p:cBhvr>
                                      <p:tavLst>
                                        <p:tav tm="0">
                                          <p:val>
                                            <p:strVal val="#ppt_y-#ppt_h*1.125000"/>
                                          </p:val>
                                        </p:tav>
                                        <p:tav tm="100000">
                                          <p:val>
                                            <p:strVal val="#ppt_y"/>
                                          </p:val>
                                        </p:tav>
                                      </p:tavLst>
                                    </p:anim>
                                    <p:animEffect transition="in" filter="wipe(down)">
                                      <p:cBhvr>
                                        <p:cTn id="19" dur="4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400"/>
                                        <p:tgtEl>
                                          <p:spTgt spid="17"/>
                                        </p:tgtEl>
                                        <p:attrNameLst>
                                          <p:attrName>ppt_y</p:attrName>
                                        </p:attrNameLst>
                                      </p:cBhvr>
                                      <p:tavLst>
                                        <p:tav tm="0">
                                          <p:val>
                                            <p:strVal val="#ppt_y-#ppt_h*1.125000"/>
                                          </p:val>
                                        </p:tav>
                                        <p:tav tm="100000">
                                          <p:val>
                                            <p:strVal val="#ppt_y"/>
                                          </p:val>
                                        </p:tav>
                                      </p:tavLst>
                                    </p:anim>
                                    <p:animEffect transition="in" filter="wipe(down)">
                                      <p:cBhvr>
                                        <p:cTn id="25" dur="4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400"/>
                                        <p:tgtEl>
                                          <p:spTgt spid="18"/>
                                        </p:tgtEl>
                                        <p:attrNameLst>
                                          <p:attrName>ppt_y</p:attrName>
                                        </p:attrNameLst>
                                      </p:cBhvr>
                                      <p:tavLst>
                                        <p:tav tm="0">
                                          <p:val>
                                            <p:strVal val="#ppt_y-#ppt_h*1.125000"/>
                                          </p:val>
                                        </p:tav>
                                        <p:tav tm="100000">
                                          <p:val>
                                            <p:strVal val="#ppt_y"/>
                                          </p:val>
                                        </p:tav>
                                      </p:tavLst>
                                    </p:anim>
                                    <p:animEffect transition="in" filter="wipe(down)">
                                      <p:cBhvr>
                                        <p:cTn id="31" dur="4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400"/>
                                        <p:tgtEl>
                                          <p:spTgt spid="19"/>
                                        </p:tgtEl>
                                        <p:attrNameLst>
                                          <p:attrName>ppt_y</p:attrName>
                                        </p:attrNameLst>
                                      </p:cBhvr>
                                      <p:tavLst>
                                        <p:tav tm="0">
                                          <p:val>
                                            <p:strVal val="#ppt_y-#ppt_h*1.125000"/>
                                          </p:val>
                                        </p:tav>
                                        <p:tav tm="100000">
                                          <p:val>
                                            <p:strVal val="#ppt_y"/>
                                          </p:val>
                                        </p:tav>
                                      </p:tavLst>
                                    </p:anim>
                                    <p:animEffect transition="in" filter="wipe(down)">
                                      <p:cBhvr>
                                        <p:cTn id="37" dur="4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400"/>
                                        <p:tgtEl>
                                          <p:spTgt spid="21"/>
                                        </p:tgtEl>
                                        <p:attrNameLst>
                                          <p:attrName>ppt_y</p:attrName>
                                        </p:attrNameLst>
                                      </p:cBhvr>
                                      <p:tavLst>
                                        <p:tav tm="0">
                                          <p:val>
                                            <p:strVal val="#ppt_y-#ppt_h*1.125000"/>
                                          </p:val>
                                        </p:tav>
                                        <p:tav tm="100000">
                                          <p:val>
                                            <p:strVal val="#ppt_y"/>
                                          </p:val>
                                        </p:tav>
                                      </p:tavLst>
                                    </p:anim>
                                    <p:animEffect transition="in" filter="wipe(down)">
                                      <p:cBhvr>
                                        <p:cTn id="48" dur="4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9"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727" y="628953"/>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1.5.2. (</a:t>
            </a:r>
            <a:r>
              <a:rPr lang="en-US" altLang="zh-CN" sz="2400" b="1" dirty="0">
                <a:solidFill>
                  <a:schemeClr val="tx2"/>
                </a:solidFill>
                <a:latin typeface="+mn-ea"/>
                <a:cs typeface="+mn-ea"/>
              </a:rPr>
              <a:t>Multiplication Rule</a:t>
            </a:r>
            <a:r>
              <a:rPr lang="en-US" altLang="zh-CN" sz="2400" b="1" dirty="0">
                <a:solidFill>
                  <a:schemeClr val="tx1">
                    <a:lumMod val="65000"/>
                    <a:lumOff val="35000"/>
                  </a:schemeClr>
                </a:solidFill>
                <a:latin typeface="+mn-ea"/>
                <a:cs typeface="+mn-ea"/>
              </a:rPr>
              <a:t>) </a:t>
            </a:r>
          </a:p>
        </p:txBody>
      </p:sp>
      <p:sp>
        <p:nvSpPr>
          <p:cNvPr id="16" name="矩形 15"/>
          <p:cNvSpPr/>
          <p:nvPr/>
        </p:nvSpPr>
        <p:spPr>
          <a:xfrm>
            <a:off x="1069199" y="1165250"/>
            <a:ext cx="10317927"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an experiment has </a:t>
            </a:r>
            <a:r>
              <a:rPr lang="en-US" altLang="zh-CN" sz="2800" dirty="0">
                <a:solidFill>
                  <a:schemeClr val="tx2"/>
                </a:solidFill>
                <a:latin typeface="Cambria Math" panose="02040503050406030204" pitchFamily="18" charset="0"/>
                <a:ea typeface="Cambria Math" panose="02040503050406030204" pitchFamily="18" charset="0"/>
                <a:cs typeface="+mn-ea"/>
              </a:rPr>
              <a:t>k steps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(k ≥ 2), that </a:t>
            </a:r>
            <a:r>
              <a:rPr lang="en-US" altLang="zh-CN" sz="2800" dirty="0">
                <a:solidFill>
                  <a:schemeClr val="tx2"/>
                </a:solidFill>
                <a:latin typeface="Cambria Math" panose="02040503050406030204" pitchFamily="18" charset="0"/>
                <a:ea typeface="Cambria Math" panose="02040503050406030204" pitchFamily="18" charset="0"/>
                <a:cs typeface="+mn-ea"/>
              </a:rPr>
              <a:t>the </a:t>
            </a:r>
            <a:r>
              <a:rPr lang="en-US" altLang="zh-CN" sz="2800" dirty="0" err="1">
                <a:solidFill>
                  <a:schemeClr val="tx2"/>
                </a:solidFill>
                <a:latin typeface="Cambria Math" panose="02040503050406030204" pitchFamily="18" charset="0"/>
                <a:ea typeface="Cambria Math" panose="02040503050406030204" pitchFamily="18" charset="0"/>
                <a:cs typeface="+mn-ea"/>
              </a:rPr>
              <a:t>i-th</a:t>
            </a:r>
            <a:r>
              <a:rPr lang="en-US" altLang="zh-CN" sz="2800" dirty="0">
                <a:solidFill>
                  <a:schemeClr val="tx2"/>
                </a:solidFill>
                <a:latin typeface="Cambria Math" panose="02040503050406030204" pitchFamily="18" charset="0"/>
                <a:ea typeface="Cambria Math" panose="02040503050406030204" pitchFamily="18" charset="0"/>
                <a:cs typeface="+mn-ea"/>
              </a:rPr>
              <a:t> step can have </a:t>
            </a:r>
            <a:r>
              <a:rPr lang="en-US" altLang="zh-CN" sz="2800" i="1" dirty="0" err="1">
                <a:solidFill>
                  <a:schemeClr val="tx2"/>
                </a:solidFill>
              </a:rPr>
              <a:t>n</a:t>
            </a:r>
            <a:r>
              <a:rPr lang="en-US" altLang="zh-CN" sz="2800" i="1" baseline="-25000" dirty="0" err="1">
                <a:solidFill>
                  <a:schemeClr val="tx2"/>
                </a:solidFill>
              </a:rPr>
              <a:t>i</a:t>
            </a:r>
            <a:r>
              <a:rPr lang="en-US" altLang="zh-CN" sz="2800" dirty="0">
                <a:solidFill>
                  <a:schemeClr val="tx2"/>
                </a:solidFill>
                <a:latin typeface="Cambria Math" panose="02040503050406030204" pitchFamily="18" charset="0"/>
                <a:ea typeface="Cambria Math" panose="02040503050406030204" pitchFamily="18" charset="0"/>
                <a:cs typeface="+mn-ea"/>
              </a:rPr>
              <a:t> possible outcomes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i="1" dirty="0" err="1">
                <a:solidFill>
                  <a:srgbClr val="646464"/>
                </a:solidFill>
              </a:rPr>
              <a:t>i</a:t>
            </a:r>
            <a:r>
              <a:rPr lang="en-US" altLang="zh-CN" sz="2800" i="1" dirty="0">
                <a:solidFill>
                  <a:srgbClr val="646464"/>
                </a:solidFill>
              </a:rPr>
              <a:t> </a:t>
            </a:r>
            <a:r>
              <a:rPr lang="en-US" altLang="zh-CN" sz="2800" dirty="0">
                <a:solidFill>
                  <a:srgbClr val="646464"/>
                </a:solidFill>
              </a:rPr>
              <a:t>= 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then the total number of elements in S will be equal to the product </a:t>
            </a:r>
            <a:r>
              <a:rPr lang="en-US" altLang="zh-CN" sz="2800" i="1" dirty="0">
                <a:solidFill>
                  <a:schemeClr val="tx2"/>
                </a:solidFill>
              </a:rPr>
              <a:t>n</a:t>
            </a:r>
            <a:r>
              <a:rPr lang="en-US" altLang="zh-CN" sz="2800" baseline="-25000" dirty="0">
                <a:solidFill>
                  <a:schemeClr val="tx2"/>
                </a:solidFill>
              </a:rPr>
              <a:t>1 </a:t>
            </a:r>
            <a:r>
              <a:rPr lang="en-US" altLang="zh-CN" sz="2800" dirty="0">
                <a:solidFill>
                  <a:schemeClr val="tx2"/>
                </a:solidFill>
              </a:rPr>
              <a:t>× </a:t>
            </a:r>
            <a:r>
              <a:rPr lang="en-US" altLang="zh-CN" sz="2800" i="1" dirty="0">
                <a:solidFill>
                  <a:schemeClr val="tx2"/>
                </a:solidFill>
              </a:rPr>
              <a:t>n</a:t>
            </a:r>
            <a:r>
              <a:rPr lang="en-US" altLang="zh-CN" sz="2800" baseline="-25000" dirty="0">
                <a:solidFill>
                  <a:schemeClr val="tx2"/>
                </a:solidFill>
              </a:rPr>
              <a:t>2 </a:t>
            </a:r>
            <a:r>
              <a:rPr lang="en-US" altLang="zh-CN" sz="2800" dirty="0">
                <a:solidFill>
                  <a:schemeClr val="tx2"/>
                </a:solidFill>
              </a:rPr>
              <a:t>× ··· × </a:t>
            </a:r>
            <a:r>
              <a:rPr lang="en-US" altLang="zh-CN" sz="2800" i="1" dirty="0" err="1">
                <a:solidFill>
                  <a:schemeClr val="tx2"/>
                </a:solidFill>
              </a:rPr>
              <a:t>n</a:t>
            </a:r>
            <a:r>
              <a:rPr lang="en-US" altLang="zh-CN" sz="2800" i="1" baseline="-25000" dirty="0" err="1">
                <a:solidFill>
                  <a:schemeClr val="tx2"/>
                </a:solidFill>
              </a:rPr>
              <a:t>k</a:t>
            </a:r>
            <a:r>
              <a:rPr lang="en-US" altLang="zh-CN" sz="2800" dirty="0">
                <a:solidFill>
                  <a:schemeClr val="tx2"/>
                </a:solidFill>
              </a:rPr>
              <a:t>.</a:t>
            </a:r>
            <a:endParaRPr lang="zh-CN" altLang="zh-CN" sz="2800" dirty="0">
              <a:solidFill>
                <a:schemeClr val="tx2"/>
              </a:solidFill>
            </a:endParaRPr>
          </a:p>
        </p:txBody>
      </p:sp>
      <p:sp>
        <p:nvSpPr>
          <p:cNvPr id="17" name="矩形 16"/>
          <p:cNvSpPr/>
          <p:nvPr/>
        </p:nvSpPr>
        <p:spPr>
          <a:xfrm>
            <a:off x="753727" y="2824055"/>
            <a:ext cx="1033498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1.5.3.</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we toss six coins.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18" name="矩形 17"/>
          <p:cNvSpPr/>
          <p:nvPr/>
        </p:nvSpPr>
        <p:spPr>
          <a:xfrm>
            <a:off x="753727" y="3750901"/>
            <a:ext cx="10334980"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Since there </a:t>
            </a:r>
            <a:r>
              <a:rPr lang="en-US" altLang="zh-CN" sz="2800" dirty="0">
                <a:solidFill>
                  <a:schemeClr val="tx2"/>
                </a:solidFill>
                <a:latin typeface="Cambria Math" panose="02040503050406030204" pitchFamily="18" charset="0"/>
                <a:ea typeface="Cambria Math" panose="02040503050406030204" pitchFamily="18" charset="0"/>
                <a:cs typeface="+mn-ea"/>
              </a:rPr>
              <a:t>are two possible outcomes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each of the </a:t>
            </a:r>
            <a:r>
              <a:rPr lang="en-US" altLang="zh-CN" sz="2800" dirty="0">
                <a:solidFill>
                  <a:schemeClr val="tx2"/>
                </a:solidFill>
                <a:latin typeface="Cambria Math" panose="02040503050406030204" pitchFamily="18" charset="0"/>
                <a:ea typeface="Cambria Math" panose="02040503050406030204" pitchFamily="18" charset="0"/>
                <a:cs typeface="+mn-ea"/>
              </a:rPr>
              <a:t>six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coins, the number of sample points in S is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19" name="矩形 18"/>
          <p:cNvSpPr/>
          <p:nvPr/>
        </p:nvSpPr>
        <p:spPr>
          <a:xfrm>
            <a:off x="5916007" y="4207673"/>
            <a:ext cx="1631012" cy="523220"/>
          </a:xfrm>
          <a:prstGeom prst="rect">
            <a:avLst/>
          </a:prstGeom>
        </p:spPr>
        <p:txBody>
          <a:bodyPr wrap="square">
            <a:spAutoFit/>
          </a:bodyPr>
          <a:lstStyle/>
          <a:p>
            <a:r>
              <a:rPr lang="en-US" altLang="zh-CN" sz="2800" dirty="0">
                <a:solidFill>
                  <a:srgbClr val="C00000"/>
                </a:solidFill>
              </a:rPr>
              <a:t>2</a:t>
            </a:r>
            <a:r>
              <a:rPr lang="en-US" altLang="zh-CN" sz="2800" baseline="30000" dirty="0">
                <a:solidFill>
                  <a:srgbClr val="C00000"/>
                </a:solidFill>
              </a:rPr>
              <a:t>6 </a:t>
            </a:r>
            <a:r>
              <a:rPr lang="en-US" altLang="zh-CN" sz="2800" dirty="0">
                <a:solidFill>
                  <a:srgbClr val="C00000"/>
                </a:solidFill>
              </a:rPr>
              <a:t>= 64.</a:t>
            </a:r>
            <a:endParaRPr lang="en-US" altLang="zh-CN" sz="2400" dirty="0">
              <a:solidFill>
                <a:srgbClr val="C00000"/>
              </a:solidFill>
              <a:latin typeface="Cambria Math" panose="02040503050406030204" pitchFamily="18" charset="0"/>
              <a:ea typeface="Cambria Math" panose="02040503050406030204" pitchFamily="18" charset="0"/>
              <a:cs typeface="+mn-ea"/>
            </a:endParaRPr>
          </a:p>
        </p:txBody>
      </p:sp>
      <p:sp>
        <p:nvSpPr>
          <p:cNvPr id="20" name="矩形 19"/>
          <p:cNvSpPr/>
          <p:nvPr/>
        </p:nvSpPr>
        <p:spPr>
          <a:xfrm>
            <a:off x="753726" y="4750752"/>
            <a:ext cx="10811501"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event that observing exactly one head contains </a:t>
            </a:r>
            <a:r>
              <a:rPr lang="en-US" altLang="zh-CN" sz="2800" dirty="0">
                <a:solidFill>
                  <a:srgbClr val="C00000"/>
                </a:solidFill>
                <a:latin typeface="Cambria Math" panose="02040503050406030204" pitchFamily="18" charset="0"/>
                <a:ea typeface="Cambria Math" panose="02040503050406030204" pitchFamily="18" charset="0"/>
                <a:cs typeface="+mn-ea"/>
              </a:rPr>
              <a:t>6 sample points.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Therefore,</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21" name="矩形 20"/>
          <p:cNvSpPr/>
          <p:nvPr/>
        </p:nvSpPr>
        <p:spPr>
          <a:xfrm>
            <a:off x="3056900" y="5653670"/>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P(exactly one head) =</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22" name="Picture 887618"/>
          <p:cNvPicPr/>
          <p:nvPr/>
        </p:nvPicPr>
        <p:blipFill>
          <a:blip r:embed="rId3" cstate="print"/>
          <a:stretch>
            <a:fillRect/>
          </a:stretch>
        </p:blipFill>
        <p:spPr>
          <a:xfrm>
            <a:off x="6662326" y="5572332"/>
            <a:ext cx="1155150" cy="669516"/>
          </a:xfrm>
          <a:prstGeom prst="rect">
            <a:avLst/>
          </a:prstGeom>
        </p:spPr>
      </p:pic>
    </p:spTree>
    <p:extLst>
      <p:ext uri="{BB962C8B-B14F-4D97-AF65-F5344CB8AC3E}">
        <p14:creationId xmlns:p14="http://schemas.microsoft.com/office/powerpoint/2010/main" val="11540748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down)">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down)">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ppt_y</p:attrName>
                                        </p:attrNameLst>
                                      </p:cBhvr>
                                      <p:tavLst>
                                        <p:tav tm="0">
                                          <p:val>
                                            <p:strVal val="#ppt_y-#ppt_h*1.125000"/>
                                          </p:val>
                                        </p:tav>
                                        <p:tav tm="100000">
                                          <p:val>
                                            <p:strVal val="#ppt_y"/>
                                          </p:val>
                                        </p:tav>
                                      </p:tavLst>
                                    </p:anim>
                                    <p:animEffect transition="in" filter="wipe(down)">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ppt_y</p:attrName>
                                        </p:attrNameLst>
                                      </p:cBhvr>
                                      <p:tavLst>
                                        <p:tav tm="0">
                                          <p:val>
                                            <p:strVal val="#ppt_y-#ppt_h*1.125000"/>
                                          </p:val>
                                        </p:tav>
                                        <p:tav tm="100000">
                                          <p:val>
                                            <p:strVal val="#ppt_y"/>
                                          </p:val>
                                        </p:tav>
                                      </p:tavLst>
                                    </p:anim>
                                    <p:animEffect transition="in" filter="wipe(down)">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6910" y="537483"/>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1.5.3. (</a:t>
            </a:r>
            <a:r>
              <a:rPr lang="en-US" altLang="zh-CN" sz="2400" b="1" dirty="0">
                <a:solidFill>
                  <a:schemeClr val="tx2"/>
                </a:solidFill>
                <a:latin typeface="+mn-ea"/>
                <a:cs typeface="+mn-ea"/>
              </a:rPr>
              <a:t>Permutations</a:t>
            </a:r>
            <a:r>
              <a:rPr lang="en-US" altLang="zh-CN" sz="2400" b="1" dirty="0">
                <a:solidFill>
                  <a:schemeClr val="tx1">
                    <a:lumMod val="65000"/>
                    <a:lumOff val="35000"/>
                  </a:schemeClr>
                </a:solidFill>
                <a:latin typeface="+mn-ea"/>
                <a:cs typeface="+mn-ea"/>
              </a:rPr>
              <a:t>) </a:t>
            </a:r>
          </a:p>
        </p:txBody>
      </p:sp>
      <p:sp>
        <p:nvSpPr>
          <p:cNvPr id="16" name="矩形 15"/>
          <p:cNvSpPr/>
          <p:nvPr/>
        </p:nvSpPr>
        <p:spPr>
          <a:xfrm>
            <a:off x="770783" y="977576"/>
            <a:ext cx="10408079"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Selecting </a:t>
            </a:r>
            <a:r>
              <a:rPr lang="en-US" altLang="zh-CN" sz="2800" dirty="0">
                <a:solidFill>
                  <a:schemeClr val="tx2"/>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the elements one at a time </a:t>
            </a:r>
            <a:r>
              <a:rPr lang="en-US" altLang="zh-CN" sz="2800" dirty="0">
                <a:solidFill>
                  <a:schemeClr val="tx2"/>
                </a:solidFill>
                <a:latin typeface="Cambria Math" panose="02040503050406030204" pitchFamily="18" charset="0"/>
                <a:ea typeface="Cambria Math" panose="02040503050406030204" pitchFamily="18" charset="0"/>
                <a:cs typeface="+mn-ea"/>
              </a:rPr>
              <a:t>without replacement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from a set of </a:t>
            </a:r>
            <a:r>
              <a:rPr lang="en-US" altLang="zh-CN" sz="2800" dirty="0">
                <a:solidFill>
                  <a:schemeClr val="tx2"/>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elements. Each such outcome is called a </a:t>
            </a:r>
            <a:r>
              <a:rPr lang="en-US" altLang="zh-CN" sz="2800" dirty="0">
                <a:solidFill>
                  <a:schemeClr val="tx2"/>
                </a:solidFill>
                <a:latin typeface="Cambria Math" panose="02040503050406030204" pitchFamily="18" charset="0"/>
                <a:ea typeface="Cambria Math" panose="02040503050406030204" pitchFamily="18" charset="0"/>
                <a:cs typeface="+mn-ea"/>
              </a:rPr>
              <a:t>permutation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number of distinct such permutations is</a:t>
            </a:r>
            <a:endParaRPr lang="zh-CN" altLang="zh-CN" sz="2800" dirty="0">
              <a:solidFill>
                <a:schemeClr val="tx2"/>
              </a:solidFill>
            </a:endParaRPr>
          </a:p>
        </p:txBody>
      </p:sp>
      <p:sp>
        <p:nvSpPr>
          <p:cNvPr id="17" name="矩形 16"/>
          <p:cNvSpPr/>
          <p:nvPr/>
        </p:nvSpPr>
        <p:spPr>
          <a:xfrm>
            <a:off x="946908" y="3840942"/>
            <a:ext cx="10334980" cy="1754326"/>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1.5.4.</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club consists of 25 members and that a president and a secretary are to be chosen from the membership. </a:t>
            </a:r>
            <a:r>
              <a:rPr lang="en-US" altLang="zh-CN" sz="2800" dirty="0">
                <a:solidFill>
                  <a:schemeClr val="tx2"/>
                </a:solidFill>
                <a:latin typeface="Cambria Math" panose="02040503050406030204" pitchFamily="18" charset="0"/>
                <a:ea typeface="Cambria Math" panose="02040503050406030204" pitchFamily="18" charset="0"/>
                <a:cs typeface="+mn-ea"/>
              </a:rPr>
              <a:t>Find: the total possible number of ways.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10" name="Picture 887619"/>
          <p:cNvPicPr/>
          <p:nvPr/>
        </p:nvPicPr>
        <p:blipFill>
          <a:blip r:embed="rId3" cstate="print"/>
          <a:stretch>
            <a:fillRect/>
          </a:stretch>
        </p:blipFill>
        <p:spPr>
          <a:xfrm>
            <a:off x="3921262" y="2385890"/>
            <a:ext cx="4134119" cy="452738"/>
          </a:xfrm>
          <a:prstGeom prst="rect">
            <a:avLst/>
          </a:prstGeom>
        </p:spPr>
      </p:pic>
      <p:sp>
        <p:nvSpPr>
          <p:cNvPr id="11" name="矩形 10"/>
          <p:cNvSpPr/>
          <p:nvPr/>
        </p:nvSpPr>
        <p:spPr>
          <a:xfrm>
            <a:off x="1260179" y="2867495"/>
            <a:ext cx="97084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When </a:t>
            </a:r>
            <a:r>
              <a:rPr lang="en-US" altLang="zh-CN" sz="2800" dirty="0">
                <a:solidFill>
                  <a:schemeClr val="tx2"/>
                </a:solidFill>
                <a:latin typeface="Cambria Math" panose="02040503050406030204" pitchFamily="18" charset="0"/>
                <a:ea typeface="Cambria Math" panose="02040503050406030204" pitchFamily="18" charset="0"/>
                <a:cs typeface="+mn-ea"/>
              </a:rPr>
              <a:t>k = n,</a:t>
            </a:r>
            <a:endParaRPr lang="zh-CN" altLang="zh-CN" sz="2800" dirty="0">
              <a:solidFill>
                <a:schemeClr val="tx2"/>
              </a:solidFill>
            </a:endParaRPr>
          </a:p>
        </p:txBody>
      </p:sp>
      <p:pic>
        <p:nvPicPr>
          <p:cNvPr id="12" name="Picture 887620"/>
          <p:cNvPicPr/>
          <p:nvPr/>
        </p:nvPicPr>
        <p:blipFill>
          <a:blip r:embed="rId4" cstate="print"/>
          <a:stretch>
            <a:fillRect/>
          </a:stretch>
        </p:blipFill>
        <p:spPr>
          <a:xfrm>
            <a:off x="4237478" y="3392001"/>
            <a:ext cx="3753840" cy="427802"/>
          </a:xfrm>
          <a:prstGeom prst="rect">
            <a:avLst/>
          </a:prstGeom>
        </p:spPr>
      </p:pic>
      <p:sp>
        <p:nvSpPr>
          <p:cNvPr id="13" name="矩形 12"/>
          <p:cNvSpPr/>
          <p:nvPr/>
        </p:nvSpPr>
        <p:spPr>
          <a:xfrm>
            <a:off x="9074274" y="3354691"/>
            <a:ext cx="2207614" cy="523212"/>
          </a:xfrm>
          <a:prstGeom prst="rect">
            <a:avLst/>
          </a:prstGeom>
        </p:spPr>
        <p:txBody>
          <a:bodyPr wrap="square" lIns="91431" tIns="45716" rIns="91431" bIns="45716">
            <a:spAutoFit/>
          </a:bodyPr>
          <a:lstStyle/>
          <a:p>
            <a:r>
              <a:rPr lang="en-US" altLang="zh-CN" sz="2800" dirty="0">
                <a:solidFill>
                  <a:srgbClr val="C00000"/>
                </a:solidFill>
                <a:latin typeface="Cambria Math" panose="02040503050406030204" pitchFamily="18" charset="0"/>
                <a:ea typeface="Cambria Math" panose="02040503050406030204" pitchFamily="18" charset="0"/>
                <a:cs typeface="+mn-ea"/>
              </a:rPr>
              <a:t>0! = 1.</a:t>
            </a:r>
            <a:endParaRPr lang="zh-CN" altLang="zh-CN" sz="2800" dirty="0">
              <a:solidFill>
                <a:srgbClr val="C00000"/>
              </a:solidFill>
            </a:endParaRPr>
          </a:p>
        </p:txBody>
      </p:sp>
      <p:sp>
        <p:nvSpPr>
          <p:cNvPr id="14" name="矩形 13"/>
          <p:cNvSpPr/>
          <p:nvPr/>
        </p:nvSpPr>
        <p:spPr>
          <a:xfrm>
            <a:off x="946908" y="564995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pic>
        <p:nvPicPr>
          <p:cNvPr id="15" name="Picture 887621"/>
          <p:cNvPicPr/>
          <p:nvPr/>
        </p:nvPicPr>
        <p:blipFill>
          <a:blip r:embed="rId5" cstate="print"/>
          <a:stretch>
            <a:fillRect/>
          </a:stretch>
        </p:blipFill>
        <p:spPr>
          <a:xfrm>
            <a:off x="4540746" y="5943543"/>
            <a:ext cx="2555514" cy="445516"/>
          </a:xfrm>
          <a:prstGeom prst="rect">
            <a:avLst/>
          </a:prstGeom>
        </p:spPr>
      </p:pic>
    </p:spTree>
    <p:extLst>
      <p:ext uri="{BB962C8B-B14F-4D97-AF65-F5344CB8AC3E}">
        <p14:creationId xmlns:p14="http://schemas.microsoft.com/office/powerpoint/2010/main" val="31504786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400"/>
                                        <p:tgtEl>
                                          <p:spTgt spid="11"/>
                                        </p:tgtEl>
                                        <p:attrNameLst>
                                          <p:attrName>ppt_y</p:attrName>
                                        </p:attrNameLst>
                                      </p:cBhvr>
                                      <p:tavLst>
                                        <p:tav tm="0">
                                          <p:val>
                                            <p:strVal val="#ppt_y-#ppt_h*1.125000"/>
                                          </p:val>
                                        </p:tav>
                                        <p:tav tm="100000">
                                          <p:val>
                                            <p:strVal val="#ppt_y"/>
                                          </p:val>
                                        </p:tav>
                                      </p:tavLst>
                                    </p:anim>
                                    <p:animEffect transition="in" filter="wipe(down)">
                                      <p:cBhvr>
                                        <p:cTn id="25" dur="4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down)">
                                      <p:cBhvr>
                                        <p:cTn id="36" dur="4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ppt_y</p:attrName>
                                        </p:attrNameLst>
                                      </p:cBhvr>
                                      <p:tavLst>
                                        <p:tav tm="0">
                                          <p:val>
                                            <p:strVal val="#ppt_y-#ppt_h*1.125000"/>
                                          </p:val>
                                        </p:tav>
                                        <p:tav tm="100000">
                                          <p:val>
                                            <p:strVal val="#ppt_y"/>
                                          </p:val>
                                        </p:tav>
                                      </p:tavLst>
                                    </p:anim>
                                    <p:animEffect transition="in" filter="wipe(dow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400"/>
                                        <p:tgtEl>
                                          <p:spTgt spid="14"/>
                                        </p:tgtEl>
                                        <p:attrNameLst>
                                          <p:attrName>ppt_y</p:attrName>
                                        </p:attrNameLst>
                                      </p:cBhvr>
                                      <p:tavLst>
                                        <p:tav tm="0">
                                          <p:val>
                                            <p:strVal val="#ppt_y-#ppt_h*1.125000"/>
                                          </p:val>
                                        </p:tav>
                                        <p:tav tm="100000">
                                          <p:val>
                                            <p:strVal val="#ppt_y"/>
                                          </p:val>
                                        </p:tav>
                                      </p:tavLst>
                                    </p:anim>
                                    <p:animEffect transition="in" filter="wipe(down)">
                                      <p:cBhvr>
                                        <p:cTn id="48" dur="4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1"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6910" y="537483"/>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1.5.5.</a:t>
            </a:r>
          </a:p>
        </p:txBody>
      </p:sp>
      <p:sp>
        <p:nvSpPr>
          <p:cNvPr id="16" name="矩形 15"/>
          <p:cNvSpPr/>
          <p:nvPr/>
        </p:nvSpPr>
        <p:spPr>
          <a:xfrm>
            <a:off x="1146220" y="1074399"/>
            <a:ext cx="9708439"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six different books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to be arranged on a shelf. The number of possible permutations of the books is</a:t>
            </a:r>
            <a:endParaRPr lang="zh-CN" altLang="zh-CN" sz="2800" dirty="0">
              <a:solidFill>
                <a:schemeClr val="tx2"/>
              </a:solidFill>
            </a:endParaRPr>
          </a:p>
        </p:txBody>
      </p:sp>
      <p:sp>
        <p:nvSpPr>
          <p:cNvPr id="17" name="矩形 16"/>
          <p:cNvSpPr/>
          <p:nvPr/>
        </p:nvSpPr>
        <p:spPr>
          <a:xfrm>
            <a:off x="499211" y="3613601"/>
            <a:ext cx="11230377" cy="1600438"/>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1.5.4. (</a:t>
            </a:r>
            <a:r>
              <a:rPr lang="en-US" altLang="zh-CN" sz="2400" b="1" dirty="0">
                <a:solidFill>
                  <a:schemeClr val="tx2"/>
                </a:solidFill>
                <a:latin typeface="+mn-ea"/>
                <a:cs typeface="+mn-ea"/>
              </a:rPr>
              <a:t>Combinations</a:t>
            </a:r>
            <a:r>
              <a:rPr lang="en-US" altLang="zh-CN" sz="2400" b="1" dirty="0">
                <a:solidFill>
                  <a:schemeClr val="tx1">
                    <a:lumMod val="65000"/>
                    <a:lumOff val="35000"/>
                  </a:schemeClr>
                </a:solidFill>
                <a:latin typeface="+mn-ea"/>
                <a:cs typeface="+mn-ea"/>
              </a:rPr>
              <a:t>)</a:t>
            </a:r>
          </a:p>
          <a:p>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Consider a set with </a:t>
            </a:r>
            <a:r>
              <a:rPr lang="en-US" altLang="zh-CN" sz="2800" dirty="0">
                <a:solidFill>
                  <a:schemeClr val="tx2"/>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elements. Each subset of size </a:t>
            </a:r>
            <a:r>
              <a:rPr lang="en-US" altLang="zh-CN" sz="2800" dirty="0">
                <a:solidFill>
                  <a:schemeClr val="tx2"/>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chosen from this set is called a </a:t>
            </a:r>
            <a:r>
              <a:rPr lang="en-US" altLang="zh-CN" sz="2800" dirty="0">
                <a:solidFill>
                  <a:schemeClr val="tx2"/>
                </a:solidFill>
                <a:latin typeface="Cambria Math" panose="02040503050406030204" pitchFamily="18" charset="0"/>
                <a:ea typeface="Cambria Math" panose="02040503050406030204" pitchFamily="18" charset="0"/>
                <a:cs typeface="+mn-ea"/>
              </a:rPr>
              <a:t>combination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number of distinct such combinations is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4840505" y="2225544"/>
            <a:ext cx="321487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6! = 720.</a:t>
            </a:r>
            <a:endParaRPr lang="zh-CN" altLang="zh-CN" sz="2800" i="1" dirty="0"/>
          </a:p>
        </p:txBody>
      </p:sp>
      <p:sp>
        <p:nvSpPr>
          <p:cNvPr id="14" name="矩形 13"/>
          <p:cNvSpPr/>
          <p:nvPr/>
        </p:nvSpPr>
        <p:spPr>
          <a:xfrm>
            <a:off x="902947" y="196743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5" name="任意多边形 4"/>
          <p:cNvSpPr/>
          <p:nvPr/>
        </p:nvSpPr>
        <p:spPr>
          <a:xfrm>
            <a:off x="1146220" y="3014280"/>
            <a:ext cx="8374545" cy="413758"/>
          </a:xfrm>
          <a:custGeom>
            <a:avLst/>
            <a:gdLst>
              <a:gd name="connsiteX0" fmla="*/ 0 w 8374545"/>
              <a:gd name="connsiteY0" fmla="*/ 0 h 453018"/>
              <a:gd name="connsiteX1" fmla="*/ 1236372 w 8374545"/>
              <a:gd name="connsiteY1" fmla="*/ 437881 h 453018"/>
              <a:gd name="connsiteX2" fmla="*/ 2343955 w 8374545"/>
              <a:gd name="connsiteY2" fmla="*/ 77273 h 453018"/>
              <a:gd name="connsiteX3" fmla="*/ 3618963 w 8374545"/>
              <a:gd name="connsiteY3" fmla="*/ 309093 h 453018"/>
              <a:gd name="connsiteX4" fmla="*/ 4082603 w 8374545"/>
              <a:gd name="connsiteY4" fmla="*/ 437881 h 453018"/>
              <a:gd name="connsiteX5" fmla="*/ 5061397 w 8374545"/>
              <a:gd name="connsiteY5" fmla="*/ 115910 h 453018"/>
              <a:gd name="connsiteX6" fmla="*/ 6207617 w 8374545"/>
              <a:gd name="connsiteY6" fmla="*/ 412124 h 453018"/>
              <a:gd name="connsiteX7" fmla="*/ 7147774 w 8374545"/>
              <a:gd name="connsiteY7" fmla="*/ 141667 h 453018"/>
              <a:gd name="connsiteX8" fmla="*/ 8371267 w 8374545"/>
              <a:gd name="connsiteY8" fmla="*/ 257577 h 453018"/>
              <a:gd name="connsiteX9" fmla="*/ 7456867 w 8374545"/>
              <a:gd name="connsiteY9" fmla="*/ 128788 h 45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74545" h="453018">
                <a:moveTo>
                  <a:pt x="0" y="0"/>
                </a:moveTo>
                <a:cubicBezTo>
                  <a:pt x="422856" y="212501"/>
                  <a:pt x="845713" y="425002"/>
                  <a:pt x="1236372" y="437881"/>
                </a:cubicBezTo>
                <a:cubicBezTo>
                  <a:pt x="1627031" y="450760"/>
                  <a:pt x="1946857" y="98738"/>
                  <a:pt x="2343955" y="77273"/>
                </a:cubicBezTo>
                <a:cubicBezTo>
                  <a:pt x="2741053" y="55808"/>
                  <a:pt x="3329188" y="248992"/>
                  <a:pt x="3618963" y="309093"/>
                </a:cubicBezTo>
                <a:cubicBezTo>
                  <a:pt x="3908738" y="369194"/>
                  <a:pt x="3842197" y="470078"/>
                  <a:pt x="4082603" y="437881"/>
                </a:cubicBezTo>
                <a:cubicBezTo>
                  <a:pt x="4323009" y="405684"/>
                  <a:pt x="4707228" y="120203"/>
                  <a:pt x="5061397" y="115910"/>
                </a:cubicBezTo>
                <a:cubicBezTo>
                  <a:pt x="5415566" y="111617"/>
                  <a:pt x="5859888" y="407831"/>
                  <a:pt x="6207617" y="412124"/>
                </a:cubicBezTo>
                <a:cubicBezTo>
                  <a:pt x="6555346" y="416417"/>
                  <a:pt x="6787166" y="167425"/>
                  <a:pt x="7147774" y="141667"/>
                </a:cubicBezTo>
                <a:cubicBezTo>
                  <a:pt x="7508382" y="115909"/>
                  <a:pt x="8319752" y="259723"/>
                  <a:pt x="8371267" y="257577"/>
                </a:cubicBezTo>
                <a:cubicBezTo>
                  <a:pt x="8422782" y="255431"/>
                  <a:pt x="7856112" y="774878"/>
                  <a:pt x="7456867" y="128788"/>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800000">
            <a:off x="-44938" y="3080417"/>
            <a:ext cx="12236938" cy="242724"/>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pic>
        <p:nvPicPr>
          <p:cNvPr id="19" name="Picture 887622"/>
          <p:cNvPicPr/>
          <p:nvPr/>
        </p:nvPicPr>
        <p:blipFill>
          <a:blip r:embed="rId3" cstate="print"/>
          <a:stretch>
            <a:fillRect/>
          </a:stretch>
        </p:blipFill>
        <p:spPr>
          <a:xfrm>
            <a:off x="4475890" y="5398009"/>
            <a:ext cx="3049097" cy="904705"/>
          </a:xfrm>
          <a:prstGeom prst="rect">
            <a:avLst/>
          </a:prstGeom>
        </p:spPr>
      </p:pic>
    </p:spTree>
    <p:extLst>
      <p:ext uri="{BB962C8B-B14F-4D97-AF65-F5344CB8AC3E}">
        <p14:creationId xmlns:p14="http://schemas.microsoft.com/office/powerpoint/2010/main" val="32734688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10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1" grpId="0"/>
      <p:bldP spid="14" grpId="0"/>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28852" y="364996"/>
            <a:ext cx="10677350"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1.5.6.</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Consider the set </a:t>
            </a:r>
            <a:r>
              <a:rPr lang="en-US" altLang="zh-CN" sz="2800" dirty="0">
                <a:solidFill>
                  <a:schemeClr val="tx2"/>
                </a:solidFill>
                <a:latin typeface="Cambria Math" panose="02040503050406030204" pitchFamily="18" charset="0"/>
                <a:ea typeface="Cambria Math" panose="02040503050406030204" pitchFamily="18" charset="0"/>
                <a:cs typeface="+mn-ea"/>
              </a:rPr>
              <a:t>{</a:t>
            </a:r>
            <a:r>
              <a:rPr lang="en-US" altLang="zh-CN" sz="2800" dirty="0" err="1">
                <a:solidFill>
                  <a:schemeClr val="tx2"/>
                </a:solidFill>
                <a:latin typeface="Cambria Math" panose="02040503050406030204" pitchFamily="18" charset="0"/>
                <a:ea typeface="Cambria Math" panose="02040503050406030204" pitchFamily="18" charset="0"/>
                <a:cs typeface="+mn-ea"/>
              </a:rPr>
              <a:t>a,b,c,d</a:t>
            </a:r>
            <a:r>
              <a:rPr lang="en-US" altLang="zh-CN" sz="2800" dirty="0">
                <a:solidFill>
                  <a:schemeClr val="tx2"/>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containing the four different letters. We want to count the number of distinct subsets of size two.</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4" name="矩形 13"/>
          <p:cNvSpPr/>
          <p:nvPr/>
        </p:nvSpPr>
        <p:spPr>
          <a:xfrm>
            <a:off x="946908" y="173477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991374" y="2150886"/>
            <a:ext cx="507187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a,b</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a,c</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a,d</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b,c</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b,d</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c,d</a:t>
            </a:r>
            <a:r>
              <a:rPr lang="en-US" altLang="zh-CN" sz="2800" i="1" dirty="0">
                <a:latin typeface="Cambria Math" panose="02040503050406030204" pitchFamily="18" charset="0"/>
                <a:ea typeface="Cambria Math" panose="02040503050406030204" pitchFamily="18" charset="0"/>
                <a:cs typeface="+mn-ea"/>
              </a:rPr>
              <a:t>}.</a:t>
            </a:r>
            <a:endParaRPr lang="zh-CN" altLang="zh-CN" sz="2800" i="1" dirty="0"/>
          </a:p>
        </p:txBody>
      </p:sp>
      <p:pic>
        <p:nvPicPr>
          <p:cNvPr id="19" name="Picture 887623"/>
          <p:cNvPicPr/>
          <p:nvPr/>
        </p:nvPicPr>
        <p:blipFill>
          <a:blip r:embed="rId3" cstate="print"/>
          <a:stretch>
            <a:fillRect/>
          </a:stretch>
        </p:blipFill>
        <p:spPr>
          <a:xfrm>
            <a:off x="3035382" y="2822828"/>
            <a:ext cx="2060621" cy="598523"/>
          </a:xfrm>
          <a:prstGeom prst="rect">
            <a:avLst/>
          </a:prstGeom>
        </p:spPr>
      </p:pic>
      <p:sp>
        <p:nvSpPr>
          <p:cNvPr id="20" name="矩形 19"/>
          <p:cNvSpPr/>
          <p:nvPr/>
        </p:nvSpPr>
        <p:spPr>
          <a:xfrm>
            <a:off x="7778838" y="1989697"/>
            <a:ext cx="3959864" cy="1569660"/>
          </a:xfrm>
          <a:prstGeom prst="rect">
            <a:avLst/>
          </a:prstGeom>
        </p:spPr>
        <p:txBody>
          <a:bodyPr wrap="square">
            <a:spAutoFit/>
          </a:bodyPr>
          <a:lstStyle/>
          <a:p>
            <a:r>
              <a:rPr lang="en-US" altLang="zh-CN" sz="2400" dirty="0">
                <a:solidFill>
                  <a:schemeClr val="tx2"/>
                </a:solidFill>
                <a:latin typeface="Cambria Math" panose="02040503050406030204" pitchFamily="18" charset="0"/>
                <a:ea typeface="Cambria Math" panose="02040503050406030204" pitchFamily="18" charset="0"/>
                <a:cs typeface="+mn-ea"/>
              </a:rPr>
              <a:t>This is different from counting permutations because </a:t>
            </a:r>
            <a:r>
              <a:rPr lang="en-US" altLang="zh-CN" sz="2400" dirty="0">
                <a:solidFill>
                  <a:srgbClr val="C00000"/>
                </a:solidFill>
                <a:latin typeface="Cambria Math" panose="02040503050406030204" pitchFamily="18" charset="0"/>
                <a:ea typeface="Cambria Math" panose="02040503050406030204" pitchFamily="18" charset="0"/>
                <a:cs typeface="+mn-ea"/>
              </a:rPr>
              <a:t>{</a:t>
            </a:r>
            <a:r>
              <a:rPr lang="en-US" altLang="zh-CN" sz="2400" dirty="0" err="1">
                <a:solidFill>
                  <a:srgbClr val="C00000"/>
                </a:solidFill>
                <a:latin typeface="Cambria Math" panose="02040503050406030204" pitchFamily="18" charset="0"/>
                <a:ea typeface="Cambria Math" panose="02040503050406030204" pitchFamily="18" charset="0"/>
                <a:cs typeface="+mn-ea"/>
              </a:rPr>
              <a:t>a,b</a:t>
            </a:r>
            <a:r>
              <a:rPr lang="en-US" altLang="zh-CN" sz="2400" dirty="0">
                <a:solidFill>
                  <a:srgbClr val="C00000"/>
                </a:solidFill>
                <a:latin typeface="Cambria Math" panose="02040503050406030204" pitchFamily="18" charset="0"/>
                <a:ea typeface="Cambria Math" panose="02040503050406030204" pitchFamily="18" charset="0"/>
                <a:cs typeface="+mn-ea"/>
              </a:rPr>
              <a:t>} and {</a:t>
            </a:r>
            <a:r>
              <a:rPr lang="en-US" altLang="zh-CN" sz="2400" dirty="0" err="1">
                <a:solidFill>
                  <a:srgbClr val="C00000"/>
                </a:solidFill>
                <a:latin typeface="Cambria Math" panose="02040503050406030204" pitchFamily="18" charset="0"/>
                <a:ea typeface="Cambria Math" panose="02040503050406030204" pitchFamily="18" charset="0"/>
                <a:cs typeface="+mn-ea"/>
              </a:rPr>
              <a:t>b,a</a:t>
            </a:r>
            <a:r>
              <a:rPr lang="en-US" altLang="zh-CN" sz="2400" dirty="0">
                <a:solidFill>
                  <a:srgbClr val="C00000"/>
                </a:solidFill>
                <a:latin typeface="Cambria Math" panose="02040503050406030204" pitchFamily="18" charset="0"/>
                <a:ea typeface="Cambria Math" panose="02040503050406030204" pitchFamily="18" charset="0"/>
                <a:cs typeface="+mn-ea"/>
              </a:rPr>
              <a:t>} are the same subset.</a:t>
            </a:r>
          </a:p>
        </p:txBody>
      </p:sp>
      <p:sp>
        <p:nvSpPr>
          <p:cNvPr id="21" name="矩形 20"/>
          <p:cNvSpPr/>
          <p:nvPr/>
        </p:nvSpPr>
        <p:spPr>
          <a:xfrm>
            <a:off x="581850" y="3638255"/>
            <a:ext cx="10981075"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1.5.7.</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a:t>
            </a:r>
            <a:r>
              <a:rPr lang="en-US" altLang="zh-CN" sz="2800" dirty="0">
                <a:solidFill>
                  <a:schemeClr val="tx2"/>
                </a:solidFill>
                <a:latin typeface="Cambria Math" panose="02040503050406030204" pitchFamily="18" charset="0"/>
                <a:ea typeface="Cambria Math" panose="02040503050406030204" pitchFamily="18" charset="0"/>
                <a:cs typeface="+mn-ea"/>
              </a:rPr>
              <a:t>A</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a:solidFill>
                  <a:schemeClr val="tx2"/>
                </a:solidFill>
                <a:latin typeface="Cambria Math" panose="02040503050406030204" pitchFamily="18" charset="0"/>
                <a:ea typeface="Cambria Math" panose="02040503050406030204" pitchFamily="18" charset="0"/>
                <a:cs typeface="+mn-ea"/>
              </a:rPr>
              <a:t>committee composed of 8 people is to be selected from a group of 20 people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22" name="Picture 887624"/>
          <p:cNvPicPr/>
          <p:nvPr/>
        </p:nvPicPr>
        <p:blipFill>
          <a:blip r:embed="rId4" cstate="print"/>
          <a:stretch>
            <a:fillRect/>
          </a:stretch>
        </p:blipFill>
        <p:spPr>
          <a:xfrm>
            <a:off x="4527313" y="4593262"/>
            <a:ext cx="2863142" cy="736864"/>
          </a:xfrm>
          <a:prstGeom prst="rect">
            <a:avLst/>
          </a:prstGeom>
        </p:spPr>
      </p:pic>
      <p:sp>
        <p:nvSpPr>
          <p:cNvPr id="23" name="矩形 22"/>
          <p:cNvSpPr/>
          <p:nvPr/>
        </p:nvSpPr>
        <p:spPr>
          <a:xfrm>
            <a:off x="581849" y="5269271"/>
            <a:ext cx="11343987"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a:t>
            </a:r>
            <a:r>
              <a:rPr lang="en-US" altLang="zh-CN" sz="2800" dirty="0">
                <a:solidFill>
                  <a:schemeClr val="tx2"/>
                </a:solidFill>
                <a:latin typeface="Cambria Math" panose="02040503050406030204" pitchFamily="18" charset="0"/>
                <a:ea typeface="Cambria Math" panose="02040503050406030204" pitchFamily="18" charset="0"/>
                <a:cs typeface="+mn-ea"/>
              </a:rPr>
              <a:t>The eight people in the committee each get a different job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to perform on the committee.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24" name="Picture 887625"/>
          <p:cNvPicPr/>
          <p:nvPr/>
        </p:nvPicPr>
        <p:blipFill>
          <a:blip r:embed="rId5" cstate="print"/>
          <a:stretch>
            <a:fillRect/>
          </a:stretch>
        </p:blipFill>
        <p:spPr>
          <a:xfrm>
            <a:off x="4256857" y="6033373"/>
            <a:ext cx="3702287" cy="497582"/>
          </a:xfrm>
          <a:prstGeom prst="rect">
            <a:avLst/>
          </a:prstGeom>
        </p:spPr>
      </p:pic>
    </p:spTree>
    <p:extLst>
      <p:ext uri="{BB962C8B-B14F-4D97-AF65-F5344CB8AC3E}">
        <p14:creationId xmlns:p14="http://schemas.microsoft.com/office/powerpoint/2010/main" val="4215466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400"/>
                                        <p:tgtEl>
                                          <p:spTgt spid="14"/>
                                        </p:tgtEl>
                                        <p:attrNameLst>
                                          <p:attrName>ppt_y</p:attrName>
                                        </p:attrNameLst>
                                      </p:cBhvr>
                                      <p:tavLst>
                                        <p:tav tm="0">
                                          <p:val>
                                            <p:strVal val="#ppt_y-#ppt_h*1.125000"/>
                                          </p:val>
                                        </p:tav>
                                        <p:tav tm="100000">
                                          <p:val>
                                            <p:strVal val="#ppt_y"/>
                                          </p:val>
                                        </p:tav>
                                      </p:tavLst>
                                    </p:anim>
                                    <p:animEffect transition="in" filter="wipe(down)">
                                      <p:cBhvr>
                                        <p:cTn id="14" dur="4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p:tgtEl>
                                          <p:spTgt spid="18"/>
                                        </p:tgtEl>
                                        <p:attrNameLst>
                                          <p:attrName>ppt_y</p:attrName>
                                        </p:attrNameLst>
                                      </p:cBhvr>
                                      <p:tavLst>
                                        <p:tav tm="0">
                                          <p:val>
                                            <p:strVal val="#ppt_y-#ppt_h*1.125000"/>
                                          </p:val>
                                        </p:tav>
                                        <p:tav tm="100000">
                                          <p:val>
                                            <p:strVal val="#ppt_y"/>
                                          </p:val>
                                        </p:tav>
                                      </p:tavLst>
                                    </p:anim>
                                    <p:animEffect transition="in" filter="wipe(down)">
                                      <p:cBhvr>
                                        <p:cTn id="20" dur="4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ppt_y</p:attrName>
                                        </p:attrNameLst>
                                      </p:cBhvr>
                                      <p:tavLst>
                                        <p:tav tm="0">
                                          <p:val>
                                            <p:strVal val="#ppt_y-#ppt_h*1.125000"/>
                                          </p:val>
                                        </p:tav>
                                        <p:tav tm="100000">
                                          <p:val>
                                            <p:strVal val="#ppt_y"/>
                                          </p:val>
                                        </p:tav>
                                      </p:tavLst>
                                    </p:anim>
                                    <p:animEffect transition="in" filter="wipe(down)">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p:tgtEl>
                                          <p:spTgt spid="23"/>
                                        </p:tgtEl>
                                        <p:attrNameLst>
                                          <p:attrName>ppt_y</p:attrName>
                                        </p:attrNameLst>
                                      </p:cBhvr>
                                      <p:tavLst>
                                        <p:tav tm="0">
                                          <p:val>
                                            <p:strVal val="#ppt_y-#ppt_h*1.125000"/>
                                          </p:val>
                                        </p:tav>
                                        <p:tav tm="100000">
                                          <p:val>
                                            <p:strVal val="#ppt_y"/>
                                          </p:val>
                                        </p:tav>
                                      </p:tavLst>
                                    </p:anim>
                                    <p:animEffect transition="in" filter="wipe(down)">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20" grpId="0"/>
      <p:bldP spid="21"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53976" y="1117038"/>
            <a:ext cx="4445431" cy="461657"/>
          </a:xfrm>
          <a:prstGeom prst="rect">
            <a:avLst/>
          </a:prstGeom>
        </p:spPr>
        <p:txBody>
          <a:bodyPr wrap="none" lIns="91431" tIns="45716" rIns="91431" bIns="45716">
            <a:spAutoFit/>
          </a:bodyPr>
          <a:lstStyle/>
          <a:p>
            <a:pPr algn="ctr"/>
            <a:r>
              <a:rPr lang="en-US" altLang="zh-CN" sz="1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a:t>
            </a:r>
            <a:r>
              <a:rPr lang="en-US" altLang="zh-CN" sz="20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  </a:t>
            </a:r>
            <a:r>
              <a:rPr lang="en-US" altLang="zh-CN" sz="2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Deterministic phenomenon</a:t>
            </a:r>
          </a:p>
        </p:txBody>
      </p:sp>
      <p:sp>
        <p:nvSpPr>
          <p:cNvPr id="27" name="矩形 47"/>
          <p:cNvSpPr>
            <a:spLocks noChangeArrowheads="1"/>
          </p:cNvSpPr>
          <p:nvPr/>
        </p:nvSpPr>
        <p:spPr bwMode="auto">
          <a:xfrm>
            <a:off x="1821743" y="1529274"/>
            <a:ext cx="10271519"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1600"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sym typeface="微软雅黑" pitchFamily="34" charset="-122"/>
              </a:rPr>
              <a:t>      </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For example, the sun rises every morning and sets every evening. </a:t>
            </a:r>
            <a:endParaRPr lang="zh-CN" altLang="en-US" sz="2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28" name="矩形 27"/>
          <p:cNvSpPr/>
          <p:nvPr/>
        </p:nvSpPr>
        <p:spPr>
          <a:xfrm>
            <a:off x="321757" y="4064373"/>
            <a:ext cx="10472016" cy="461657"/>
          </a:xfrm>
          <a:prstGeom prst="rect">
            <a:avLst/>
          </a:prstGeom>
        </p:spPr>
        <p:txBody>
          <a:bodyPr wrap="none" lIns="91431" tIns="45716" rIns="91431" bIns="45716">
            <a:spAutoFit/>
          </a:bodyPr>
          <a:lstStyle/>
          <a:p>
            <a:pPr algn="ctr"/>
            <a:r>
              <a:rPr lang="en-US" altLang="zh-CN" sz="2400" b="1" dirty="0">
                <a:solidFill>
                  <a:schemeClr val="tx1">
                    <a:lumMod val="65000"/>
                    <a:lumOff val="35000"/>
                  </a:schemeClr>
                </a:solidFill>
                <a:latin typeface="+mn-ea"/>
                <a:ea typeface="+mn-ea"/>
                <a:cs typeface="+mn-ea"/>
              </a:rPr>
              <a:t>Example 1.1.1.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Tossing a coin and observing whether it lands heads or tails.</a:t>
            </a:r>
          </a:p>
        </p:txBody>
      </p:sp>
      <p:sp>
        <p:nvSpPr>
          <p:cNvPr id="30" name="矩形 29"/>
          <p:cNvSpPr/>
          <p:nvPr/>
        </p:nvSpPr>
        <p:spPr>
          <a:xfrm>
            <a:off x="519077" y="3461380"/>
            <a:ext cx="5418709" cy="461657"/>
          </a:xfrm>
          <a:prstGeom prst="rect">
            <a:avLst/>
          </a:prstGeom>
        </p:spPr>
        <p:txBody>
          <a:bodyPr wrap="none" lIns="91431" tIns="45716" rIns="91431" bIns="45716">
            <a:spAutoFit/>
          </a:bodyPr>
          <a:lstStyle/>
          <a:p>
            <a:pPr algn="ctr"/>
            <a:r>
              <a:rPr lang="en-US" altLang="zh-CN" sz="2400" b="1" dirty="0">
                <a:solidFill>
                  <a:schemeClr val="tx2"/>
                </a:solidFill>
                <a:latin typeface="+mn-ea"/>
                <a:ea typeface="+mn-ea"/>
                <a:cs typeface="+mn-ea"/>
              </a:rPr>
              <a:t>Here are some typical examples</a:t>
            </a:r>
            <a:r>
              <a:rPr lang="zh-CN" altLang="en-US" sz="2400" b="1" dirty="0">
                <a:solidFill>
                  <a:schemeClr val="tx2"/>
                </a:solidFill>
                <a:latin typeface="+mn-ea"/>
                <a:ea typeface="+mn-ea"/>
                <a:cs typeface="+mn-ea"/>
              </a:rPr>
              <a:t>：</a:t>
            </a:r>
            <a:endParaRPr lang="en-US" altLang="zh-CN" sz="2400" b="1" dirty="0">
              <a:solidFill>
                <a:schemeClr val="tx2"/>
              </a:solidFill>
              <a:latin typeface="+mn-ea"/>
              <a:ea typeface="+mn-ea"/>
              <a:cs typeface="+mn-ea"/>
            </a:endParaRPr>
          </a:p>
        </p:txBody>
      </p:sp>
      <p:sp>
        <p:nvSpPr>
          <p:cNvPr id="2" name="标题 1"/>
          <p:cNvSpPr>
            <a:spLocks noGrp="1"/>
          </p:cNvSpPr>
          <p:nvPr>
            <p:ph type="title"/>
          </p:nvPr>
        </p:nvSpPr>
        <p:spPr>
          <a:xfrm>
            <a:off x="765042" y="381545"/>
            <a:ext cx="518997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1.1	Random Experiments</a:t>
            </a:r>
          </a:p>
        </p:txBody>
      </p:sp>
      <p:sp>
        <p:nvSpPr>
          <p:cNvPr id="47" name="矩形 46"/>
          <p:cNvSpPr/>
          <p:nvPr/>
        </p:nvSpPr>
        <p:spPr>
          <a:xfrm>
            <a:off x="1795985" y="2070257"/>
            <a:ext cx="3685606" cy="461657"/>
          </a:xfrm>
          <a:prstGeom prst="rect">
            <a:avLst/>
          </a:prstGeom>
        </p:spPr>
        <p:txBody>
          <a:bodyPr wrap="none" lIns="91431" tIns="45716" rIns="91431" bIns="45716">
            <a:spAutoFit/>
          </a:bodyPr>
          <a:lstStyle/>
          <a:p>
            <a:pPr algn="ctr"/>
            <a:r>
              <a:rPr lang="en-US" altLang="zh-CN" sz="1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a:t>
            </a:r>
            <a:r>
              <a:rPr lang="en-US" altLang="zh-CN" sz="2000" b="1" dirty="0">
                <a:solidFill>
                  <a:schemeClr val="tx1">
                    <a:lumMod val="65000"/>
                    <a:lumOff val="35000"/>
                  </a:schemeClr>
                </a:solidFill>
                <a:latin typeface="+mn-ea"/>
                <a:ea typeface="+mn-ea"/>
                <a:cs typeface="+mn-ea"/>
              </a:rPr>
              <a:t>  </a:t>
            </a:r>
            <a:r>
              <a:rPr lang="en-US" altLang="zh-CN" sz="2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Random phenomenon</a:t>
            </a:r>
          </a:p>
        </p:txBody>
      </p:sp>
      <p:sp>
        <p:nvSpPr>
          <p:cNvPr id="3" name="左大括号 2"/>
          <p:cNvSpPr/>
          <p:nvPr/>
        </p:nvSpPr>
        <p:spPr>
          <a:xfrm>
            <a:off x="1277459" y="1353187"/>
            <a:ext cx="476517" cy="979455"/>
          </a:xfrm>
          <a:prstGeom prst="leftBrace">
            <a:avLst/>
          </a:prstGeom>
          <a:ln>
            <a:solidFill>
              <a:schemeClr val="accent1"/>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solidFill>
                <a:schemeClr val="tx1">
                  <a:lumMod val="95000"/>
                  <a:lumOff val="5000"/>
                </a:schemeClr>
              </a:solidFill>
              <a:latin typeface="Adobe 黑体 Std R" panose="020B0400000000000000" pitchFamily="34" charset="-122"/>
              <a:ea typeface="Adobe 黑体 Std R" panose="020B0400000000000000" pitchFamily="34" charset="-122"/>
            </a:endParaRPr>
          </a:p>
        </p:txBody>
      </p:sp>
      <p:sp>
        <p:nvSpPr>
          <p:cNvPr id="48" name="矩形 47"/>
          <p:cNvSpPr>
            <a:spLocks noChangeArrowheads="1"/>
          </p:cNvSpPr>
          <p:nvPr/>
        </p:nvSpPr>
        <p:spPr bwMode="auto">
          <a:xfrm>
            <a:off x="1841301" y="2426902"/>
            <a:ext cx="9826868"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1800" dirty="0">
                <a:solidFill>
                  <a:schemeClr val="tx1">
                    <a:lumMod val="65000"/>
                    <a:lumOff val="35000"/>
                  </a:schemeClr>
                </a:solidFill>
                <a:ea typeface="+mn-ea"/>
                <a:cs typeface="+mn-ea"/>
                <a:sym typeface="微软雅黑" pitchFamily="34" charset="-122"/>
              </a:rPr>
              <a:t>      </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Examples include tossing a coin, rolling a die, knowing one’s score before taking the exam, tomorrow’s weather, etc.</a:t>
            </a:r>
            <a:endParaRPr lang="zh-CN" altLang="en-US"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49" name="矩形 48"/>
          <p:cNvSpPr/>
          <p:nvPr/>
        </p:nvSpPr>
        <p:spPr>
          <a:xfrm>
            <a:off x="333930" y="4559808"/>
            <a:ext cx="11334239" cy="461657"/>
          </a:xfrm>
          <a:prstGeom prst="rect">
            <a:avLst/>
          </a:prstGeom>
        </p:spPr>
        <p:txBody>
          <a:bodyPr wrap="none" lIns="91431" tIns="45716" rIns="91431" bIns="45716">
            <a:spAutoFit/>
          </a:bodyPr>
          <a:lstStyle/>
          <a:p>
            <a:pPr algn="ctr"/>
            <a:r>
              <a:rPr lang="en-US" altLang="zh-CN" sz="2400" b="1" dirty="0">
                <a:solidFill>
                  <a:schemeClr val="tx1">
                    <a:lumMod val="65000"/>
                    <a:lumOff val="35000"/>
                  </a:schemeClr>
                </a:solidFill>
                <a:latin typeface="+mn-ea"/>
                <a:ea typeface="+mn-ea"/>
                <a:cs typeface="+mn-ea"/>
              </a:rPr>
              <a:t>Example 1.1.2.</a:t>
            </a:r>
            <a:r>
              <a:rPr lang="en-US" altLang="zh-CN" sz="2000" b="1" dirty="0">
                <a:solidFill>
                  <a:schemeClr val="tx1">
                    <a:lumMod val="65000"/>
                    <a:lumOff val="35000"/>
                  </a:schemeClr>
                </a:solidFill>
                <a:latin typeface="+mn-ea"/>
                <a:ea typeface="+mn-ea"/>
                <a:cs typeface="+mn-ea"/>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Tossing a coin twice and observing the sequence of heads and tails.</a:t>
            </a:r>
          </a:p>
        </p:txBody>
      </p:sp>
      <p:sp>
        <p:nvSpPr>
          <p:cNvPr id="50" name="矩形 49"/>
          <p:cNvSpPr/>
          <p:nvPr/>
        </p:nvSpPr>
        <p:spPr>
          <a:xfrm>
            <a:off x="363037" y="5527542"/>
            <a:ext cx="7480428" cy="461657"/>
          </a:xfrm>
          <a:prstGeom prst="rect">
            <a:avLst/>
          </a:prstGeom>
        </p:spPr>
        <p:txBody>
          <a:bodyPr wrap="none" lIns="91431" tIns="45716" rIns="91431" bIns="45716">
            <a:spAutoFit/>
          </a:bodyPr>
          <a:lstStyle/>
          <a:p>
            <a:pPr algn="ctr"/>
            <a:r>
              <a:rPr lang="en-US" altLang="zh-CN" sz="2400" b="1" dirty="0">
                <a:solidFill>
                  <a:schemeClr val="tx1">
                    <a:lumMod val="65000"/>
                    <a:lumOff val="35000"/>
                  </a:schemeClr>
                </a:solidFill>
                <a:latin typeface="+mn-ea"/>
                <a:ea typeface="+mn-ea"/>
                <a:cs typeface="+mn-ea"/>
              </a:rPr>
              <a:t>Example 1.1.4.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Measuring the lifetime of a light bulb.</a:t>
            </a:r>
          </a:p>
        </p:txBody>
      </p:sp>
      <p:sp>
        <p:nvSpPr>
          <p:cNvPr id="51" name="矩形 50"/>
          <p:cNvSpPr/>
          <p:nvPr/>
        </p:nvSpPr>
        <p:spPr>
          <a:xfrm>
            <a:off x="346643" y="5032107"/>
            <a:ext cx="8989046" cy="461657"/>
          </a:xfrm>
          <a:prstGeom prst="rect">
            <a:avLst/>
          </a:prstGeom>
        </p:spPr>
        <p:txBody>
          <a:bodyPr wrap="none" lIns="91431" tIns="45716" rIns="91431" bIns="45716">
            <a:spAutoFit/>
          </a:bodyPr>
          <a:lstStyle/>
          <a:p>
            <a:pPr algn="ctr"/>
            <a:r>
              <a:rPr lang="en-US" altLang="zh-CN" sz="2400" b="1" dirty="0">
                <a:solidFill>
                  <a:schemeClr val="tx1">
                    <a:lumMod val="65000"/>
                    <a:lumOff val="35000"/>
                  </a:schemeClr>
                </a:solidFill>
                <a:latin typeface="+mn-ea"/>
                <a:ea typeface="+mn-ea"/>
                <a:cs typeface="+mn-ea"/>
              </a:rPr>
              <a:t>Example 1.1.3.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Tossing a die and observing the number of spots.</a:t>
            </a:r>
          </a:p>
        </p:txBody>
      </p:sp>
    </p:spTree>
    <p:extLst>
      <p:ext uri="{BB962C8B-B14F-4D97-AF65-F5344CB8AC3E}">
        <p14:creationId xmlns:p14="http://schemas.microsoft.com/office/powerpoint/2010/main" val="13092329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par>
                          <p:cTn id="13" fill="hold">
                            <p:stCondLst>
                              <p:cond delay="400"/>
                            </p:stCondLst>
                            <p:childTnLst>
                              <p:par>
                                <p:cTn id="14" presetID="1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400"/>
                                        <p:tgtEl>
                                          <p:spTgt spid="47"/>
                                        </p:tgtEl>
                                        <p:attrNameLst>
                                          <p:attrName>ppt_y</p:attrName>
                                        </p:attrNameLst>
                                      </p:cBhvr>
                                      <p:tavLst>
                                        <p:tav tm="0">
                                          <p:val>
                                            <p:strVal val="#ppt_y-#ppt_h*1.125000"/>
                                          </p:val>
                                        </p:tav>
                                        <p:tav tm="100000">
                                          <p:val>
                                            <p:strVal val="#ppt_y"/>
                                          </p:val>
                                        </p:tav>
                                      </p:tavLst>
                                    </p:anim>
                                    <p:animEffect transition="in" filter="wipe(down)">
                                      <p:cBhvr>
                                        <p:cTn id="17" dur="400"/>
                                        <p:tgtEl>
                                          <p:spTgt spid="47"/>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400"/>
                                        <p:tgtEl>
                                          <p:spTgt spid="48"/>
                                        </p:tgtEl>
                                        <p:attrNameLst>
                                          <p:attrName>ppt_y</p:attrName>
                                        </p:attrNameLst>
                                      </p:cBhvr>
                                      <p:tavLst>
                                        <p:tav tm="0">
                                          <p:val>
                                            <p:strVal val="#ppt_y-#ppt_h*1.125000"/>
                                          </p:val>
                                        </p:tav>
                                        <p:tav tm="100000">
                                          <p:val>
                                            <p:strVal val="#ppt_y"/>
                                          </p:val>
                                        </p:tav>
                                      </p:tavLst>
                                    </p:anim>
                                    <p:animEffect transition="in" filter="wipe(down)">
                                      <p:cBhvr>
                                        <p:cTn id="21" dur="4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400"/>
                                        <p:tgtEl>
                                          <p:spTgt spid="30"/>
                                        </p:tgtEl>
                                        <p:attrNameLst>
                                          <p:attrName>ppt_y</p:attrName>
                                        </p:attrNameLst>
                                      </p:cBhvr>
                                      <p:tavLst>
                                        <p:tav tm="0">
                                          <p:val>
                                            <p:strVal val="#ppt_y-#ppt_h*1.125000"/>
                                          </p:val>
                                        </p:tav>
                                        <p:tav tm="100000">
                                          <p:val>
                                            <p:strVal val="#ppt_y"/>
                                          </p:val>
                                        </p:tav>
                                      </p:tavLst>
                                    </p:anim>
                                    <p:animEffect transition="in" filter="wipe(down)">
                                      <p:cBhvr>
                                        <p:cTn id="27" dur="4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400"/>
                                        <p:tgtEl>
                                          <p:spTgt spid="28"/>
                                        </p:tgtEl>
                                        <p:attrNameLst>
                                          <p:attrName>ppt_y</p:attrName>
                                        </p:attrNameLst>
                                      </p:cBhvr>
                                      <p:tavLst>
                                        <p:tav tm="0">
                                          <p:val>
                                            <p:strVal val="#ppt_y-#ppt_h*1.125000"/>
                                          </p:val>
                                        </p:tav>
                                        <p:tav tm="100000">
                                          <p:val>
                                            <p:strVal val="#ppt_y"/>
                                          </p:val>
                                        </p:tav>
                                      </p:tavLst>
                                    </p:anim>
                                    <p:animEffect transition="in" filter="wipe(down)">
                                      <p:cBhvr>
                                        <p:cTn id="33" dur="4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1" fill="hold" grpId="0" nodeType="click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400"/>
                                        <p:tgtEl>
                                          <p:spTgt spid="49"/>
                                        </p:tgtEl>
                                        <p:attrNameLst>
                                          <p:attrName>ppt_y</p:attrName>
                                        </p:attrNameLst>
                                      </p:cBhvr>
                                      <p:tavLst>
                                        <p:tav tm="0">
                                          <p:val>
                                            <p:strVal val="#ppt_y-#ppt_h*1.125000"/>
                                          </p:val>
                                        </p:tav>
                                        <p:tav tm="100000">
                                          <p:val>
                                            <p:strVal val="#ppt_y"/>
                                          </p:val>
                                        </p:tav>
                                      </p:tavLst>
                                    </p:anim>
                                    <p:animEffect transition="in" filter="wipe(down)">
                                      <p:cBhvr>
                                        <p:cTn id="39" dur="4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400"/>
                                        <p:tgtEl>
                                          <p:spTgt spid="51"/>
                                        </p:tgtEl>
                                        <p:attrNameLst>
                                          <p:attrName>ppt_y</p:attrName>
                                        </p:attrNameLst>
                                      </p:cBhvr>
                                      <p:tavLst>
                                        <p:tav tm="0">
                                          <p:val>
                                            <p:strVal val="#ppt_y-#ppt_h*1.125000"/>
                                          </p:val>
                                        </p:tav>
                                        <p:tav tm="100000">
                                          <p:val>
                                            <p:strVal val="#ppt_y"/>
                                          </p:val>
                                        </p:tav>
                                      </p:tavLst>
                                    </p:anim>
                                    <p:animEffect transition="in" filter="wipe(down)">
                                      <p:cBhvr>
                                        <p:cTn id="45" dur="400"/>
                                        <p:tgtEl>
                                          <p:spTgt spid="51"/>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1" fill="hold" grpId="0" nodeType="click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400"/>
                                        <p:tgtEl>
                                          <p:spTgt spid="50"/>
                                        </p:tgtEl>
                                        <p:attrNameLst>
                                          <p:attrName>ppt_y</p:attrName>
                                        </p:attrNameLst>
                                      </p:cBhvr>
                                      <p:tavLst>
                                        <p:tav tm="0">
                                          <p:val>
                                            <p:strVal val="#ppt_y-#ppt_h*1.125000"/>
                                          </p:val>
                                        </p:tav>
                                        <p:tav tm="100000">
                                          <p:val>
                                            <p:strVal val="#ppt_y"/>
                                          </p:val>
                                        </p:tav>
                                      </p:tavLst>
                                    </p:anim>
                                    <p:animEffect transition="in" filter="wipe(down)">
                                      <p:cBhvr>
                                        <p:cTn id="51" dur="4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0" grpId="0"/>
      <p:bldP spid="47" grpId="0"/>
      <p:bldP spid="48" grpId="0"/>
      <p:bldP spid="49" grpId="0"/>
      <p:bldP spid="50" grpId="0"/>
      <p:bldP spid="5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50938" y="607202"/>
            <a:ext cx="10334980"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endParaRPr lang="en-US" altLang="zh-CN" sz="2400" b="1" dirty="0">
              <a:solidFill>
                <a:schemeClr val="tx1">
                  <a:lumMod val="65000"/>
                  <a:lumOff val="35000"/>
                </a:schemeClr>
              </a:solidFill>
              <a:latin typeface="+mn-ea"/>
              <a:ea typeface="Cambria Math" panose="02040503050406030204" pitchFamily="18" charset="0"/>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number         is also denoted by</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1" name="矩形 20"/>
          <p:cNvSpPr/>
          <p:nvPr/>
        </p:nvSpPr>
        <p:spPr>
          <a:xfrm>
            <a:off x="476736" y="4284913"/>
            <a:ext cx="11882594"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1.5.5.</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number of different arrangements of </a:t>
            </a:r>
            <a:r>
              <a:rPr lang="en-US" altLang="zh-CN" sz="2800" dirty="0">
                <a:solidFill>
                  <a:schemeClr val="tx2"/>
                </a:solidFill>
                <a:latin typeface="Cambria Math" panose="02040503050406030204" pitchFamily="18" charset="0"/>
                <a:ea typeface="Cambria Math" panose="02040503050406030204" pitchFamily="18" charset="0"/>
                <a:cs typeface="+mn-ea"/>
              </a:rPr>
              <a:t>n objects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consisting of </a:t>
            </a:r>
            <a:r>
              <a:rPr lang="en-US" altLang="zh-CN" sz="2800" dirty="0">
                <a:solidFill>
                  <a:schemeClr val="tx2"/>
                </a:solidFill>
                <a:latin typeface="Cambria Math" panose="02040503050406030204" pitchFamily="18" charset="0"/>
                <a:ea typeface="Cambria Math" panose="02040503050406030204" pitchFamily="18" charset="0"/>
                <a:cs typeface="+mn-ea"/>
              </a:rPr>
              <a:t>k similar objects of one type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a:t>
            </a:r>
            <a:r>
              <a:rPr lang="en-US" altLang="zh-CN" sz="2800" dirty="0">
                <a:solidFill>
                  <a:schemeClr val="tx2"/>
                </a:solidFill>
                <a:latin typeface="Cambria Math" panose="02040503050406030204" pitchFamily="18" charset="0"/>
                <a:ea typeface="Cambria Math" panose="02040503050406030204" pitchFamily="18" charset="0"/>
                <a:cs typeface="+mn-ea"/>
              </a:rPr>
              <a:t>n − k similar objects of a second type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11" name="Picture 887626"/>
          <p:cNvPicPr/>
          <p:nvPr/>
        </p:nvPicPr>
        <p:blipFill>
          <a:blip r:embed="rId3" cstate="print"/>
          <a:stretch>
            <a:fillRect/>
          </a:stretch>
        </p:blipFill>
        <p:spPr>
          <a:xfrm>
            <a:off x="3023012" y="1091560"/>
            <a:ext cx="415648" cy="351315"/>
          </a:xfrm>
          <a:prstGeom prst="rect">
            <a:avLst/>
          </a:prstGeom>
        </p:spPr>
      </p:pic>
      <p:pic>
        <p:nvPicPr>
          <p:cNvPr id="12" name="Picture 887627"/>
          <p:cNvPicPr/>
          <p:nvPr/>
        </p:nvPicPr>
        <p:blipFill>
          <a:blip r:embed="rId4" cstate="print"/>
          <a:stretch>
            <a:fillRect/>
          </a:stretch>
        </p:blipFill>
        <p:spPr>
          <a:xfrm>
            <a:off x="2194092" y="1633934"/>
            <a:ext cx="2725638" cy="820115"/>
          </a:xfrm>
          <a:prstGeom prst="rect">
            <a:avLst/>
          </a:prstGeom>
        </p:spPr>
      </p:pic>
      <p:sp>
        <p:nvSpPr>
          <p:cNvPr id="13" name="矩形 12"/>
          <p:cNvSpPr/>
          <p:nvPr/>
        </p:nvSpPr>
        <p:spPr>
          <a:xfrm>
            <a:off x="950938" y="2579138"/>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all numbers x and y and each positive integer n,</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15" name="Picture 887628"/>
          <p:cNvPicPr/>
          <p:nvPr/>
        </p:nvPicPr>
        <p:blipFill>
          <a:blip r:embed="rId5" cstate="print"/>
          <a:stretch>
            <a:fillRect/>
          </a:stretch>
        </p:blipFill>
        <p:spPr>
          <a:xfrm>
            <a:off x="3893037" y="3227447"/>
            <a:ext cx="3757013" cy="1046432"/>
          </a:xfrm>
          <a:prstGeom prst="rect">
            <a:avLst/>
          </a:prstGeom>
        </p:spPr>
      </p:pic>
      <p:sp>
        <p:nvSpPr>
          <p:cNvPr id="2" name="右箭头 1"/>
          <p:cNvSpPr/>
          <p:nvPr/>
        </p:nvSpPr>
        <p:spPr>
          <a:xfrm>
            <a:off x="5516512" y="1834086"/>
            <a:ext cx="1803043" cy="484632"/>
          </a:xfrm>
          <a:prstGeom prst="rightArrow">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09306" y="1515394"/>
            <a:ext cx="1845924" cy="461665"/>
          </a:xfrm>
          <a:prstGeom prst="rect">
            <a:avLst/>
          </a:prstGeom>
        </p:spPr>
        <p:txBody>
          <a:bodyPr wrap="square">
            <a:spAutoFit/>
          </a:bodyPr>
          <a:lstStyle/>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Be named as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5" name="矩形 24"/>
          <p:cNvSpPr/>
          <p:nvPr/>
        </p:nvSpPr>
        <p:spPr>
          <a:xfrm>
            <a:off x="7469745" y="1791674"/>
            <a:ext cx="3490175"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Binomial coefficient</a:t>
            </a:r>
            <a:endParaRPr lang="en-US" altLang="zh-CN" sz="2800" dirty="0">
              <a:solidFill>
                <a:schemeClr val="tx2"/>
              </a:solidFill>
              <a:latin typeface="Cambria Math" panose="02040503050406030204" pitchFamily="18" charset="0"/>
              <a:ea typeface="Cambria Math" panose="02040503050406030204" pitchFamily="18" charset="0"/>
              <a:cs typeface="+mn-ea"/>
            </a:endParaRPr>
          </a:p>
        </p:txBody>
      </p:sp>
      <p:pic>
        <p:nvPicPr>
          <p:cNvPr id="26" name="Picture 887629"/>
          <p:cNvPicPr/>
          <p:nvPr/>
        </p:nvPicPr>
        <p:blipFill>
          <a:blip r:embed="rId6" cstate="print"/>
          <a:stretch>
            <a:fillRect/>
          </a:stretch>
        </p:blipFill>
        <p:spPr>
          <a:xfrm>
            <a:off x="4684771" y="5758534"/>
            <a:ext cx="1973607" cy="616508"/>
          </a:xfrm>
          <a:prstGeom prst="rect">
            <a:avLst/>
          </a:prstGeom>
        </p:spPr>
      </p:pic>
    </p:spTree>
    <p:extLst>
      <p:ext uri="{BB962C8B-B14F-4D97-AF65-F5344CB8AC3E}">
        <p14:creationId xmlns:p14="http://schemas.microsoft.com/office/powerpoint/2010/main" val="37599554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down)">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1"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13" grpId="0"/>
      <p:bldP spid="2" grpId="0" animBg="1"/>
      <p:bldP spid="16"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0064" y="339652"/>
            <a:ext cx="10334980"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1.5.8.</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fair coin is to be tossed </a:t>
            </a:r>
            <a:r>
              <a:rPr lang="en-US" altLang="zh-CN" sz="2800" dirty="0">
                <a:solidFill>
                  <a:schemeClr val="tx2"/>
                </a:solidFill>
                <a:latin typeface="Cambria Math" panose="02040503050406030204" pitchFamily="18" charset="0"/>
                <a:ea typeface="Cambria Math" panose="02040503050406030204" pitchFamily="18" charset="0"/>
                <a:cs typeface="+mn-ea"/>
              </a:rPr>
              <a:t>10 times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it is desired to determine the probability of obtaining </a:t>
            </a:r>
            <a:r>
              <a:rPr lang="en-US" altLang="zh-CN" sz="2800" dirty="0">
                <a:solidFill>
                  <a:schemeClr val="tx2"/>
                </a:solidFill>
                <a:latin typeface="Cambria Math" panose="02040503050406030204" pitchFamily="18" charset="0"/>
                <a:ea typeface="Cambria Math" panose="02040503050406030204" pitchFamily="18" charset="0"/>
                <a:cs typeface="+mn-ea"/>
              </a:rPr>
              <a:t>exactly three heads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4" name="矩形 13"/>
          <p:cNvSpPr/>
          <p:nvPr/>
        </p:nvSpPr>
        <p:spPr>
          <a:xfrm>
            <a:off x="946908" y="173477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205042" y="2268118"/>
            <a:ext cx="10646223" cy="1384986"/>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 total possible number of different sequences of 10 heads and tails is </a:t>
            </a:r>
            <a:r>
              <a:rPr lang="en-US" altLang="zh-CN" sz="2800" dirty="0">
                <a:solidFill>
                  <a:srgbClr val="C00000"/>
                </a:solidFill>
              </a:rPr>
              <a:t>2</a:t>
            </a:r>
            <a:r>
              <a:rPr lang="en-US" altLang="zh-CN" sz="2800" baseline="30000" dirty="0">
                <a:solidFill>
                  <a:srgbClr val="C00000"/>
                </a:solidFill>
              </a:rPr>
              <a:t>10</a:t>
            </a:r>
            <a:r>
              <a:rPr lang="en-US" altLang="zh-CN" sz="2800" i="1" dirty="0">
                <a:latin typeface="Cambria Math" panose="02040503050406030204" pitchFamily="18" charset="0"/>
                <a:ea typeface="Cambria Math" panose="02040503050406030204" pitchFamily="18" charset="0"/>
                <a:cs typeface="+mn-ea"/>
              </a:rPr>
              <a:t>, and it may be assumed that each of these sequences is equally probable. </a:t>
            </a:r>
            <a:endParaRPr lang="zh-CN" altLang="zh-CN" sz="2800" i="1" dirty="0"/>
          </a:p>
        </p:txBody>
      </p:sp>
      <p:sp>
        <p:nvSpPr>
          <p:cNvPr id="11" name="矩形 10"/>
          <p:cNvSpPr/>
          <p:nvPr/>
        </p:nvSpPr>
        <p:spPr>
          <a:xfrm>
            <a:off x="1205042" y="3781081"/>
            <a:ext cx="10089730"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 number of these sequences that contain exactly three heads will be equal to</a:t>
            </a:r>
            <a:endParaRPr lang="zh-CN" altLang="zh-CN" sz="2800" i="1" dirty="0"/>
          </a:p>
        </p:txBody>
      </p:sp>
      <p:sp>
        <p:nvSpPr>
          <p:cNvPr id="6" name="矩形 5"/>
          <p:cNvSpPr/>
          <p:nvPr/>
        </p:nvSpPr>
        <p:spPr>
          <a:xfrm>
            <a:off x="1205043" y="4193735"/>
            <a:ext cx="9830002" cy="954099"/>
          </a:xfrm>
          <a:prstGeom prst="rect">
            <a:avLst/>
          </a:prstGeom>
        </p:spPr>
        <p:txBody>
          <a:bodyPr wrap="square" lIns="91431" tIns="45716" rIns="91431" bIns="45716">
            <a:spAutoFit/>
          </a:bodyPr>
          <a:lstStyle/>
          <a:p>
            <a:r>
              <a:rPr lang="en-US" altLang="zh-CN" sz="2800" i="1" dirty="0">
                <a:solidFill>
                  <a:srgbClr val="C00000"/>
                </a:solidFill>
                <a:latin typeface="Cambria Math" panose="02040503050406030204" pitchFamily="18" charset="0"/>
                <a:ea typeface="Cambria Math" panose="02040503050406030204" pitchFamily="18" charset="0"/>
                <a:cs typeface="+mn-ea"/>
              </a:rPr>
              <a:t>                                the number of different arrangements that can </a:t>
            </a:r>
          </a:p>
          <a:p>
            <a:r>
              <a:rPr lang="en-US" altLang="zh-CN" sz="2800" i="1" dirty="0">
                <a:solidFill>
                  <a:srgbClr val="C00000"/>
                </a:solidFill>
                <a:latin typeface="Cambria Math" panose="02040503050406030204" pitchFamily="18" charset="0"/>
                <a:ea typeface="Cambria Math" panose="02040503050406030204" pitchFamily="18" charset="0"/>
                <a:cs typeface="+mn-ea"/>
              </a:rPr>
              <a:t>be formed with three heads and seven tails</a:t>
            </a:r>
            <a:endParaRPr lang="zh-CN" altLang="zh-CN" sz="2800" i="1" dirty="0">
              <a:solidFill>
                <a:srgbClr val="C00000"/>
              </a:solidFill>
            </a:endParaRPr>
          </a:p>
        </p:txBody>
      </p:sp>
      <p:pic>
        <p:nvPicPr>
          <p:cNvPr id="7" name="Picture 887631"/>
          <p:cNvPicPr/>
          <p:nvPr/>
        </p:nvPicPr>
        <p:blipFill>
          <a:blip r:embed="rId3" cstate="print"/>
          <a:stretch>
            <a:fillRect/>
          </a:stretch>
        </p:blipFill>
        <p:spPr>
          <a:xfrm>
            <a:off x="8253723" y="4735179"/>
            <a:ext cx="568302" cy="723425"/>
          </a:xfrm>
          <a:prstGeom prst="rect">
            <a:avLst/>
          </a:prstGeom>
        </p:spPr>
      </p:pic>
      <p:pic>
        <p:nvPicPr>
          <p:cNvPr id="8" name="Picture 887630"/>
          <p:cNvPicPr/>
          <p:nvPr/>
        </p:nvPicPr>
        <p:blipFill>
          <a:blip r:embed="rId4" cstate="print"/>
          <a:stretch>
            <a:fillRect/>
          </a:stretch>
        </p:blipFill>
        <p:spPr>
          <a:xfrm>
            <a:off x="4599456" y="5370825"/>
            <a:ext cx="2466070" cy="678525"/>
          </a:xfrm>
          <a:prstGeom prst="rect">
            <a:avLst/>
          </a:prstGeom>
        </p:spPr>
      </p:pic>
      <p:sp>
        <p:nvSpPr>
          <p:cNvPr id="9" name="矩形 8"/>
          <p:cNvSpPr/>
          <p:nvPr/>
        </p:nvSpPr>
        <p:spPr>
          <a:xfrm>
            <a:off x="7900907" y="4150322"/>
            <a:ext cx="1325449" cy="1354209"/>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5400" dirty="0">
                <a:latin typeface="Cambria Math" panose="02040503050406030204" pitchFamily="18" charset="0"/>
                <a:ea typeface="Cambria Math" panose="02040503050406030204" pitchFamily="18" charset="0"/>
                <a:cs typeface="+mn-ea"/>
              </a:rPr>
              <a:t>(</a:t>
            </a:r>
            <a:endParaRPr lang="zh-CN" altLang="zh-CN" sz="5400" dirty="0"/>
          </a:p>
        </p:txBody>
      </p:sp>
    </p:spTree>
    <p:extLst>
      <p:ext uri="{BB962C8B-B14F-4D97-AF65-F5344CB8AC3E}">
        <p14:creationId xmlns:p14="http://schemas.microsoft.com/office/powerpoint/2010/main" val="9365394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400"/>
                                        <p:tgtEl>
                                          <p:spTgt spid="14"/>
                                        </p:tgtEl>
                                        <p:attrNameLst>
                                          <p:attrName>ppt_y</p:attrName>
                                        </p:attrNameLst>
                                      </p:cBhvr>
                                      <p:tavLst>
                                        <p:tav tm="0">
                                          <p:val>
                                            <p:strVal val="#ppt_y-#ppt_h*1.125000"/>
                                          </p:val>
                                        </p:tav>
                                        <p:tav tm="100000">
                                          <p:val>
                                            <p:strVal val="#ppt_y"/>
                                          </p:val>
                                        </p:tav>
                                      </p:tavLst>
                                    </p:anim>
                                    <p:animEffect transition="in" filter="wipe(down)">
                                      <p:cBhvr>
                                        <p:cTn id="14" dur="4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p:tgtEl>
                                          <p:spTgt spid="18"/>
                                        </p:tgtEl>
                                        <p:attrNameLst>
                                          <p:attrName>ppt_y</p:attrName>
                                        </p:attrNameLst>
                                      </p:cBhvr>
                                      <p:tavLst>
                                        <p:tav tm="0">
                                          <p:val>
                                            <p:strVal val="#ppt_y-#ppt_h*1.125000"/>
                                          </p:val>
                                        </p:tav>
                                        <p:tav tm="100000">
                                          <p:val>
                                            <p:strVal val="#ppt_y"/>
                                          </p:val>
                                        </p:tav>
                                      </p:tavLst>
                                    </p:anim>
                                    <p:animEffect transition="in" filter="wipe(down)">
                                      <p:cBhvr>
                                        <p:cTn id="20" dur="4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400"/>
                                        <p:tgtEl>
                                          <p:spTgt spid="6"/>
                                        </p:tgtEl>
                                        <p:attrNameLst>
                                          <p:attrName>ppt_y</p:attrName>
                                        </p:attrNameLst>
                                      </p:cBhvr>
                                      <p:tavLst>
                                        <p:tav tm="0">
                                          <p:val>
                                            <p:strVal val="#ppt_y-#ppt_h*1.125000"/>
                                          </p:val>
                                        </p:tav>
                                        <p:tav tm="100000">
                                          <p:val>
                                            <p:strVal val="#ppt_y"/>
                                          </p:val>
                                        </p:tav>
                                      </p:tavLst>
                                    </p:anim>
                                    <p:animEffect transition="in" filter="wipe(down)">
                                      <p:cBhvr>
                                        <p:cTn id="32" dur="4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1"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1" grpId="0"/>
      <p:bldP spid="6"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0064" y="339652"/>
            <a:ext cx="10334980"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1.5.9.</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box contains </a:t>
            </a:r>
            <a:r>
              <a:rPr lang="en-US" altLang="zh-CN" sz="2800" dirty="0">
                <a:solidFill>
                  <a:schemeClr val="tx2"/>
                </a:solidFill>
                <a:latin typeface="Cambria Math" panose="02040503050406030204" pitchFamily="18" charset="0"/>
                <a:ea typeface="Cambria Math" panose="02040503050406030204" pitchFamily="18" charset="0"/>
                <a:cs typeface="+mn-ea"/>
              </a:rPr>
              <a:t>4 white balls and 2 black balls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Two balls are drawn </a:t>
            </a:r>
            <a:r>
              <a:rPr lang="en-US" altLang="zh-CN" sz="2800" dirty="0">
                <a:solidFill>
                  <a:schemeClr val="tx2"/>
                </a:solidFill>
                <a:latin typeface="Cambria Math" panose="02040503050406030204" pitchFamily="18" charset="0"/>
                <a:ea typeface="Cambria Math" panose="02040503050406030204" pitchFamily="18" charset="0"/>
                <a:cs typeface="+mn-ea"/>
              </a:rPr>
              <a:t>with replacement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4" name="矩形 13"/>
          <p:cNvSpPr/>
          <p:nvPr/>
        </p:nvSpPr>
        <p:spPr>
          <a:xfrm>
            <a:off x="830998" y="317721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450761" y="3638867"/>
            <a:ext cx="11203543"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(1) For the first time, there are 6 balls to be selected. Since it is sampling with replacement, there are also 6 balls to be selected for the second time. By </a:t>
            </a:r>
            <a:r>
              <a:rPr lang="en-US" altLang="zh-CN" sz="2800" i="1" dirty="0">
                <a:solidFill>
                  <a:schemeClr val="tx2"/>
                </a:solidFill>
                <a:latin typeface="Cambria Math" panose="02040503050406030204" pitchFamily="18" charset="0"/>
                <a:ea typeface="Cambria Math" panose="02040503050406030204" pitchFamily="18" charset="0"/>
                <a:cs typeface="+mn-ea"/>
              </a:rPr>
              <a:t>multiplication rule, </a:t>
            </a:r>
            <a:r>
              <a:rPr lang="en-US" altLang="zh-CN" sz="2800" i="1" dirty="0">
                <a:latin typeface="Cambria Math" panose="02040503050406030204" pitchFamily="18" charset="0"/>
                <a:ea typeface="Cambria Math" panose="02040503050406030204" pitchFamily="18" charset="0"/>
                <a:cs typeface="+mn-ea"/>
              </a:rPr>
              <a:t>there are </a:t>
            </a:r>
            <a:r>
              <a:rPr lang="en-US" altLang="zh-CN" sz="2800" i="1" dirty="0">
                <a:solidFill>
                  <a:srgbClr val="C00000"/>
                </a:solidFill>
                <a:latin typeface="Cambria Math" panose="02040503050406030204" pitchFamily="18" charset="0"/>
                <a:ea typeface="Cambria Math" panose="02040503050406030204" pitchFamily="18" charset="0"/>
                <a:cs typeface="+mn-ea"/>
              </a:rPr>
              <a:t>6 × 6 ways </a:t>
            </a:r>
            <a:r>
              <a:rPr lang="en-US" altLang="zh-CN" sz="2800" i="1" dirty="0">
                <a:latin typeface="Cambria Math" panose="02040503050406030204" pitchFamily="18" charset="0"/>
                <a:ea typeface="Cambria Math" panose="02040503050406030204" pitchFamily="18" charset="0"/>
                <a:cs typeface="+mn-ea"/>
              </a:rPr>
              <a:t>in sample space. Each of these possible ways is equally probable. For the event that getting all white balls, there are </a:t>
            </a:r>
            <a:r>
              <a:rPr lang="en-US" altLang="zh-CN" sz="2800" i="1" dirty="0">
                <a:solidFill>
                  <a:srgbClr val="C00000"/>
                </a:solidFill>
                <a:latin typeface="Cambria Math" panose="02040503050406030204" pitchFamily="18" charset="0"/>
                <a:ea typeface="Cambria Math" panose="02040503050406030204" pitchFamily="18" charset="0"/>
                <a:cs typeface="+mn-ea"/>
              </a:rPr>
              <a:t>4 × 4 ways</a:t>
            </a:r>
            <a:r>
              <a:rPr lang="en-US" altLang="zh-CN" sz="2800" i="1" dirty="0">
                <a:latin typeface="Cambria Math" panose="02040503050406030204" pitchFamily="18" charset="0"/>
                <a:ea typeface="Cambria Math" panose="02040503050406030204" pitchFamily="18" charset="0"/>
                <a:cs typeface="+mn-ea"/>
              </a:rPr>
              <a:t>. Therefore,</a:t>
            </a:r>
            <a:endParaRPr lang="zh-CN" altLang="zh-CN" sz="2800" i="1" dirty="0"/>
          </a:p>
        </p:txBody>
      </p:sp>
      <p:sp>
        <p:nvSpPr>
          <p:cNvPr id="10" name="矩形 9"/>
          <p:cNvSpPr/>
          <p:nvPr/>
        </p:nvSpPr>
        <p:spPr>
          <a:xfrm>
            <a:off x="1008081" y="1663091"/>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What is the probability of getting all white balls?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2" name="矩形 11"/>
          <p:cNvSpPr/>
          <p:nvPr/>
        </p:nvSpPr>
        <p:spPr>
          <a:xfrm>
            <a:off x="1008081" y="2108651"/>
            <a:ext cx="1045411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If two balls are drawn </a:t>
            </a:r>
            <a:r>
              <a:rPr lang="en-US" altLang="zh-CN" sz="2800" dirty="0">
                <a:solidFill>
                  <a:schemeClr val="tx2"/>
                </a:solidFill>
                <a:latin typeface="Cambria Math" panose="02040503050406030204" pitchFamily="18" charset="0"/>
                <a:ea typeface="Cambria Math" panose="02040503050406030204" pitchFamily="18" charset="0"/>
                <a:cs typeface="+mn-ea"/>
              </a:rPr>
              <a:t>without replacement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what is the probability of getting all white balls?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13" name="Picture 887632"/>
          <p:cNvPicPr/>
          <p:nvPr/>
        </p:nvPicPr>
        <p:blipFill>
          <a:blip r:embed="rId3" cstate="print"/>
          <a:stretch>
            <a:fillRect/>
          </a:stretch>
        </p:blipFill>
        <p:spPr>
          <a:xfrm>
            <a:off x="7581964" y="5494083"/>
            <a:ext cx="1716584" cy="783090"/>
          </a:xfrm>
          <a:prstGeom prst="rect">
            <a:avLst/>
          </a:prstGeom>
        </p:spPr>
      </p:pic>
    </p:spTree>
    <p:extLst>
      <p:ext uri="{BB962C8B-B14F-4D97-AF65-F5344CB8AC3E}">
        <p14:creationId xmlns:p14="http://schemas.microsoft.com/office/powerpoint/2010/main" val="42097053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dow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400"/>
                                        <p:tgtEl>
                                          <p:spTgt spid="14"/>
                                        </p:tgtEl>
                                        <p:attrNameLst>
                                          <p:attrName>ppt_y</p:attrName>
                                        </p:attrNameLst>
                                      </p:cBhvr>
                                      <p:tavLst>
                                        <p:tav tm="0">
                                          <p:val>
                                            <p:strVal val="#ppt_y-#ppt_h*1.125000"/>
                                          </p:val>
                                        </p:tav>
                                        <p:tav tm="100000">
                                          <p:val>
                                            <p:strVal val="#ppt_y"/>
                                          </p:val>
                                        </p:tav>
                                      </p:tavLst>
                                    </p:anim>
                                    <p:animEffect transition="in" filter="wipe(down)">
                                      <p:cBhvr>
                                        <p:cTn id="26" dur="4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400"/>
                                        <p:tgtEl>
                                          <p:spTgt spid="18"/>
                                        </p:tgtEl>
                                        <p:attrNameLst>
                                          <p:attrName>ppt_y</p:attrName>
                                        </p:attrNameLst>
                                      </p:cBhvr>
                                      <p:tavLst>
                                        <p:tav tm="0">
                                          <p:val>
                                            <p:strVal val="#ppt_y-#ppt_h*1.125000"/>
                                          </p:val>
                                        </p:tav>
                                        <p:tav tm="100000">
                                          <p:val>
                                            <p:strVal val="#ppt_y"/>
                                          </p:val>
                                        </p:tav>
                                      </p:tavLst>
                                    </p:anim>
                                    <p:animEffect transition="in" filter="wipe(down)">
                                      <p:cBhvr>
                                        <p:cTn id="32" dur="4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30998" y="726101"/>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1.5.9.</a:t>
            </a:r>
          </a:p>
        </p:txBody>
      </p:sp>
      <p:sp>
        <p:nvSpPr>
          <p:cNvPr id="14" name="矩形 13"/>
          <p:cNvSpPr/>
          <p:nvPr/>
        </p:nvSpPr>
        <p:spPr>
          <a:xfrm>
            <a:off x="830998" y="2267782"/>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566671" y="2742176"/>
            <a:ext cx="11203543"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(2) For the first time, there are 6 balls to be selected. Since it is sampling without replacement, there are only 5 balls to be selected for the second time. By </a:t>
            </a:r>
            <a:r>
              <a:rPr lang="en-US" altLang="zh-CN" sz="2800" i="1" dirty="0">
                <a:solidFill>
                  <a:schemeClr val="tx2"/>
                </a:solidFill>
                <a:latin typeface="Cambria Math" panose="02040503050406030204" pitchFamily="18" charset="0"/>
                <a:ea typeface="Cambria Math" panose="02040503050406030204" pitchFamily="18" charset="0"/>
                <a:cs typeface="+mn-ea"/>
              </a:rPr>
              <a:t>multiplication rule</a:t>
            </a:r>
            <a:r>
              <a:rPr lang="en-US" altLang="zh-CN" sz="2800" i="1" dirty="0">
                <a:latin typeface="Cambria Math" panose="02040503050406030204" pitchFamily="18" charset="0"/>
                <a:ea typeface="Cambria Math" panose="02040503050406030204" pitchFamily="18" charset="0"/>
                <a:cs typeface="+mn-ea"/>
              </a:rPr>
              <a:t>, there are </a:t>
            </a:r>
            <a:r>
              <a:rPr lang="en-US" altLang="zh-CN" sz="2800" i="1" dirty="0">
                <a:solidFill>
                  <a:srgbClr val="C00000"/>
                </a:solidFill>
                <a:latin typeface="Cambria Math" panose="02040503050406030204" pitchFamily="18" charset="0"/>
                <a:ea typeface="Cambria Math" panose="02040503050406030204" pitchFamily="18" charset="0"/>
                <a:cs typeface="+mn-ea"/>
              </a:rPr>
              <a:t>6 × 5 ways </a:t>
            </a:r>
            <a:r>
              <a:rPr lang="en-US" altLang="zh-CN" sz="2800" i="1" dirty="0">
                <a:latin typeface="Cambria Math" panose="02040503050406030204" pitchFamily="18" charset="0"/>
                <a:ea typeface="Cambria Math" panose="02040503050406030204" pitchFamily="18" charset="0"/>
                <a:cs typeface="+mn-ea"/>
              </a:rPr>
              <a:t>in sample space. Each of these possible ways is equally probable. For the event that getting all white balls, there are </a:t>
            </a:r>
            <a:r>
              <a:rPr lang="en-US" altLang="zh-CN" sz="2800" i="1" dirty="0">
                <a:solidFill>
                  <a:srgbClr val="C00000"/>
                </a:solidFill>
                <a:latin typeface="Cambria Math" panose="02040503050406030204" pitchFamily="18" charset="0"/>
                <a:ea typeface="Cambria Math" panose="02040503050406030204" pitchFamily="18" charset="0"/>
                <a:cs typeface="+mn-ea"/>
              </a:rPr>
              <a:t>4 × 3 ways. </a:t>
            </a:r>
            <a:r>
              <a:rPr lang="en-US" altLang="zh-CN" sz="2800" i="1" dirty="0">
                <a:latin typeface="Cambria Math" panose="02040503050406030204" pitchFamily="18" charset="0"/>
                <a:ea typeface="Cambria Math" panose="02040503050406030204" pitchFamily="18" charset="0"/>
                <a:cs typeface="+mn-ea"/>
              </a:rPr>
              <a:t>Therefore,</a:t>
            </a:r>
            <a:endParaRPr lang="zh-CN" altLang="zh-CN" sz="2800" i="1" dirty="0"/>
          </a:p>
        </p:txBody>
      </p:sp>
      <p:sp>
        <p:nvSpPr>
          <p:cNvPr id="12" name="矩形 11"/>
          <p:cNvSpPr/>
          <p:nvPr/>
        </p:nvSpPr>
        <p:spPr>
          <a:xfrm>
            <a:off x="1200188" y="1187766"/>
            <a:ext cx="1045411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If two balls are drawn </a:t>
            </a:r>
            <a:r>
              <a:rPr lang="en-US" altLang="zh-CN" sz="2800" dirty="0">
                <a:solidFill>
                  <a:schemeClr val="tx2"/>
                </a:solidFill>
                <a:latin typeface="Cambria Math" panose="02040503050406030204" pitchFamily="18" charset="0"/>
                <a:ea typeface="Cambria Math" panose="02040503050406030204" pitchFamily="18" charset="0"/>
                <a:cs typeface="+mn-ea"/>
              </a:rPr>
              <a:t>without replacement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what is the probability of getting all white balls?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9" name="Picture 887633"/>
          <p:cNvPicPr/>
          <p:nvPr/>
        </p:nvPicPr>
        <p:blipFill>
          <a:blip r:embed="rId3" cstate="print"/>
          <a:stretch>
            <a:fillRect/>
          </a:stretch>
        </p:blipFill>
        <p:spPr>
          <a:xfrm>
            <a:off x="5095120" y="5052740"/>
            <a:ext cx="1806736" cy="663920"/>
          </a:xfrm>
          <a:prstGeom prst="rect">
            <a:avLst/>
          </a:prstGeom>
        </p:spPr>
      </p:pic>
    </p:spTree>
    <p:extLst>
      <p:ext uri="{BB962C8B-B14F-4D97-AF65-F5344CB8AC3E}">
        <p14:creationId xmlns:p14="http://schemas.microsoft.com/office/powerpoint/2010/main" val="1646535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30998" y="726101"/>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1.5.9.</a:t>
            </a:r>
          </a:p>
        </p:txBody>
      </p:sp>
      <p:sp>
        <p:nvSpPr>
          <p:cNvPr id="14" name="矩形 13"/>
          <p:cNvSpPr/>
          <p:nvPr/>
        </p:nvSpPr>
        <p:spPr>
          <a:xfrm>
            <a:off x="830998" y="2151871"/>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2" name="矩形 11"/>
          <p:cNvSpPr/>
          <p:nvPr/>
        </p:nvSpPr>
        <p:spPr>
          <a:xfrm>
            <a:off x="1200188" y="1187766"/>
            <a:ext cx="1045411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If two balls are drawn </a:t>
            </a:r>
            <a:r>
              <a:rPr lang="en-US" altLang="zh-CN" sz="2800" dirty="0">
                <a:solidFill>
                  <a:schemeClr val="tx2"/>
                </a:solidFill>
                <a:latin typeface="Cambria Math" panose="02040503050406030204" pitchFamily="18" charset="0"/>
                <a:ea typeface="Cambria Math" panose="02040503050406030204" pitchFamily="18" charset="0"/>
                <a:cs typeface="+mn-ea"/>
              </a:rPr>
              <a:t>without replacement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what is the probability of getting all white balls?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346966" y="2698266"/>
            <a:ext cx="11203543" cy="523212"/>
          </a:xfrm>
          <a:prstGeom prst="rect">
            <a:avLst/>
          </a:prstGeom>
        </p:spPr>
        <p:txBody>
          <a:bodyPr wrap="square" lIns="91431" tIns="45716" rIns="91431" bIns="45716">
            <a:spAutoFit/>
          </a:bodyPr>
          <a:lstStyle/>
          <a:p>
            <a:r>
              <a:rPr lang="en-US" altLang="zh-CN" sz="2800" dirty="0">
                <a:solidFill>
                  <a:schemeClr val="tx2"/>
                </a:solidFill>
                <a:latin typeface="Cambria Math" panose="02040503050406030204" pitchFamily="18" charset="0"/>
                <a:ea typeface="Cambria Math" panose="02040503050406030204" pitchFamily="18" charset="0"/>
                <a:cs typeface="+mn-ea"/>
              </a:rPr>
              <a:t>Another method:</a:t>
            </a:r>
            <a:endParaRPr lang="zh-CN" altLang="zh-CN" sz="2800" dirty="0">
              <a:solidFill>
                <a:schemeClr val="tx2"/>
              </a:solidFill>
            </a:endParaRPr>
          </a:p>
        </p:txBody>
      </p:sp>
      <p:sp>
        <p:nvSpPr>
          <p:cNvPr id="15" name="矩形 14"/>
          <p:cNvSpPr/>
          <p:nvPr/>
        </p:nvSpPr>
        <p:spPr>
          <a:xfrm>
            <a:off x="825474" y="3308850"/>
            <a:ext cx="11203543" cy="1815874"/>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Suppose we don’t distinguish between balls of the same color and don’t care about the order in which the balls are selected, then there are    ways to select 2 balls from 6 balls. And there are         ways to select 2 white balls </a:t>
            </a:r>
            <a:r>
              <a:rPr lang="en-US" altLang="zh-CN" sz="2800" i="1">
                <a:latin typeface="Cambria Math" panose="02040503050406030204" pitchFamily="18" charset="0"/>
                <a:ea typeface="Cambria Math" panose="02040503050406030204" pitchFamily="18" charset="0"/>
                <a:cs typeface="+mn-ea"/>
              </a:rPr>
              <a:t>from 4 </a:t>
            </a:r>
            <a:r>
              <a:rPr lang="en-US" altLang="zh-CN" sz="2800" i="1" dirty="0">
                <a:latin typeface="Cambria Math" panose="02040503050406030204" pitchFamily="18" charset="0"/>
                <a:ea typeface="Cambria Math" panose="02040503050406030204" pitchFamily="18" charset="0"/>
                <a:cs typeface="+mn-ea"/>
              </a:rPr>
              <a:t>white balls. </a:t>
            </a:r>
            <a:endParaRPr lang="zh-CN" altLang="zh-CN" sz="2800" i="1" dirty="0"/>
          </a:p>
        </p:txBody>
      </p:sp>
      <p:pic>
        <p:nvPicPr>
          <p:cNvPr id="10" name="Picture 887634"/>
          <p:cNvPicPr/>
          <p:nvPr/>
        </p:nvPicPr>
        <p:blipFill>
          <a:blip r:embed="rId3" cstate="print"/>
          <a:stretch>
            <a:fillRect/>
          </a:stretch>
        </p:blipFill>
        <p:spPr>
          <a:xfrm>
            <a:off x="11066326" y="3818228"/>
            <a:ext cx="484183" cy="406842"/>
          </a:xfrm>
          <a:prstGeom prst="rect">
            <a:avLst/>
          </a:prstGeom>
        </p:spPr>
      </p:pic>
      <p:pic>
        <p:nvPicPr>
          <p:cNvPr id="13" name="Picture 887635"/>
          <p:cNvPicPr/>
          <p:nvPr/>
        </p:nvPicPr>
        <p:blipFill>
          <a:blip r:embed="rId4" cstate="print"/>
          <a:stretch>
            <a:fillRect/>
          </a:stretch>
        </p:blipFill>
        <p:spPr>
          <a:xfrm>
            <a:off x="8337841" y="4286955"/>
            <a:ext cx="471304" cy="341311"/>
          </a:xfrm>
          <a:prstGeom prst="rect">
            <a:avLst/>
          </a:prstGeom>
        </p:spPr>
      </p:pic>
      <p:pic>
        <p:nvPicPr>
          <p:cNvPr id="16" name="Picture 887636"/>
          <p:cNvPicPr/>
          <p:nvPr/>
        </p:nvPicPr>
        <p:blipFill>
          <a:blip r:embed="rId5" cstate="print"/>
          <a:stretch>
            <a:fillRect/>
          </a:stretch>
        </p:blipFill>
        <p:spPr>
          <a:xfrm>
            <a:off x="4672167" y="5212096"/>
            <a:ext cx="1803714" cy="717968"/>
          </a:xfrm>
          <a:prstGeom prst="rect">
            <a:avLst/>
          </a:prstGeom>
        </p:spPr>
      </p:pic>
    </p:spTree>
    <p:extLst>
      <p:ext uri="{BB962C8B-B14F-4D97-AF65-F5344CB8AC3E}">
        <p14:creationId xmlns:p14="http://schemas.microsoft.com/office/powerpoint/2010/main" val="20917362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400"/>
                                        <p:tgtEl>
                                          <p:spTgt spid="15"/>
                                        </p:tgtEl>
                                        <p:attrNameLst>
                                          <p:attrName>ppt_y</p:attrName>
                                        </p:attrNameLst>
                                      </p:cBhvr>
                                      <p:tavLst>
                                        <p:tav tm="0">
                                          <p:val>
                                            <p:strVal val="#ppt_y-#ppt_h*1.125000"/>
                                          </p:val>
                                        </p:tav>
                                        <p:tav tm="100000">
                                          <p:val>
                                            <p:strVal val="#ppt_y"/>
                                          </p:val>
                                        </p:tav>
                                      </p:tavLst>
                                    </p:anim>
                                    <p:animEffect transition="in" filter="wipe(down)">
                                      <p:cBhvr>
                                        <p:cTn id="32" dur="400"/>
                                        <p:tgtEl>
                                          <p:spTgt spid="15"/>
                                        </p:tgtEl>
                                      </p:cBhvr>
                                    </p:animEffect>
                                  </p:childTnLst>
                                </p:cTn>
                              </p:par>
                              <p:par>
                                <p:cTn id="33" presetID="12" presetClass="entr" presetSubtype="1"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down)">
                                      <p:cBhvr>
                                        <p:cTn id="36" dur="500"/>
                                        <p:tgtEl>
                                          <p:spTgt spid="10"/>
                                        </p:tgtEl>
                                      </p:cBhvr>
                                    </p:animEffect>
                                  </p:childTnLst>
                                </p:cTn>
                              </p:par>
                              <p:par>
                                <p:cTn id="37" presetID="12" presetClass="entr" presetSubtype="1"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down)">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2" grpId="0"/>
      <p:bldP spid="11"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25821" y="572943"/>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1.5.10.</a:t>
            </a:r>
          </a:p>
        </p:txBody>
      </p:sp>
      <p:sp>
        <p:nvSpPr>
          <p:cNvPr id="14" name="矩形 13"/>
          <p:cNvSpPr/>
          <p:nvPr/>
        </p:nvSpPr>
        <p:spPr>
          <a:xfrm>
            <a:off x="830998" y="297114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528034" y="3360664"/>
            <a:ext cx="11203543"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By </a:t>
            </a:r>
            <a:r>
              <a:rPr lang="en-US" altLang="zh-CN" sz="2800" i="1" dirty="0">
                <a:solidFill>
                  <a:schemeClr val="tx2"/>
                </a:solidFill>
                <a:latin typeface="Cambria Math" panose="02040503050406030204" pitchFamily="18" charset="0"/>
                <a:ea typeface="Cambria Math" panose="02040503050406030204" pitchFamily="18" charset="0"/>
                <a:cs typeface="+mn-ea"/>
              </a:rPr>
              <a:t>multiplication rule, </a:t>
            </a:r>
            <a:r>
              <a:rPr lang="en-US" altLang="zh-CN" sz="2800" i="1" dirty="0">
                <a:latin typeface="Cambria Math" panose="02040503050406030204" pitchFamily="18" charset="0"/>
                <a:ea typeface="Cambria Math" panose="02040503050406030204" pitchFamily="18" charset="0"/>
                <a:cs typeface="+mn-ea"/>
              </a:rPr>
              <a:t>there are  </a:t>
            </a:r>
            <a:r>
              <a:rPr lang="en-US" altLang="zh-CN" sz="2800" i="1" dirty="0">
                <a:solidFill>
                  <a:srgbClr val="C00000"/>
                </a:solidFill>
              </a:rPr>
              <a:t>365</a:t>
            </a:r>
            <a:r>
              <a:rPr lang="en-US" altLang="zh-CN" sz="2800" i="1" baseline="30000" dirty="0">
                <a:solidFill>
                  <a:srgbClr val="C00000"/>
                </a:solidFill>
              </a:rPr>
              <a:t>25</a:t>
            </a:r>
            <a:r>
              <a:rPr lang="en-US" altLang="zh-CN" sz="2800" i="1" dirty="0">
                <a:latin typeface="Cambria Math" panose="02040503050406030204" pitchFamily="18" charset="0"/>
                <a:ea typeface="Cambria Math" panose="02040503050406030204" pitchFamily="18" charset="0"/>
                <a:cs typeface="+mn-ea"/>
              </a:rPr>
              <a:t>ways for 25 people’s birthdays. Since no two people share a birthday, </a:t>
            </a:r>
            <a:r>
              <a:rPr lang="en-US" altLang="zh-CN" sz="2800" i="1" dirty="0">
                <a:solidFill>
                  <a:srgbClr val="C00000"/>
                </a:solidFill>
                <a:latin typeface="Cambria Math" panose="02040503050406030204" pitchFamily="18" charset="0"/>
                <a:ea typeface="Cambria Math" panose="02040503050406030204" pitchFamily="18" charset="0"/>
                <a:cs typeface="+mn-ea"/>
              </a:rPr>
              <a:t>the first person </a:t>
            </a:r>
            <a:r>
              <a:rPr lang="en-US" altLang="zh-CN" sz="2800" i="1" dirty="0">
                <a:latin typeface="Cambria Math" panose="02040503050406030204" pitchFamily="18" charset="0"/>
                <a:ea typeface="Cambria Math" panose="02040503050406030204" pitchFamily="18" charset="0"/>
                <a:cs typeface="+mn-ea"/>
              </a:rPr>
              <a:t>has a possibility of </a:t>
            </a:r>
            <a:r>
              <a:rPr lang="en-US" altLang="zh-CN" sz="2800" i="1" dirty="0">
                <a:solidFill>
                  <a:srgbClr val="C00000"/>
                </a:solidFill>
                <a:latin typeface="Cambria Math" panose="02040503050406030204" pitchFamily="18" charset="0"/>
                <a:ea typeface="Cambria Math" panose="02040503050406030204" pitchFamily="18" charset="0"/>
                <a:cs typeface="+mn-ea"/>
              </a:rPr>
              <a:t>365 days </a:t>
            </a:r>
            <a:r>
              <a:rPr lang="en-US" altLang="zh-CN" sz="2800" i="1" dirty="0">
                <a:latin typeface="Cambria Math" panose="02040503050406030204" pitchFamily="18" charset="0"/>
                <a:ea typeface="Cambria Math" panose="02040503050406030204" pitchFamily="18" charset="0"/>
                <a:cs typeface="+mn-ea"/>
              </a:rPr>
              <a:t>as being his birthday. </a:t>
            </a:r>
            <a:r>
              <a:rPr lang="en-US" altLang="zh-CN" sz="2800" i="1" dirty="0">
                <a:solidFill>
                  <a:srgbClr val="C00000"/>
                </a:solidFill>
                <a:latin typeface="Cambria Math" panose="02040503050406030204" pitchFamily="18" charset="0"/>
                <a:ea typeface="Cambria Math" panose="02040503050406030204" pitchFamily="18" charset="0"/>
                <a:cs typeface="+mn-ea"/>
              </a:rPr>
              <a:t>The second person </a:t>
            </a:r>
            <a:r>
              <a:rPr lang="en-US" altLang="zh-CN" sz="2800" i="1" dirty="0">
                <a:latin typeface="Cambria Math" panose="02040503050406030204" pitchFamily="18" charset="0"/>
                <a:ea typeface="Cambria Math" panose="02040503050406030204" pitchFamily="18" charset="0"/>
                <a:cs typeface="+mn-ea"/>
              </a:rPr>
              <a:t>has </a:t>
            </a:r>
            <a:r>
              <a:rPr lang="en-US" altLang="zh-CN" sz="2800" i="1" dirty="0">
                <a:solidFill>
                  <a:srgbClr val="C00000"/>
                </a:solidFill>
                <a:latin typeface="Cambria Math" panose="02040503050406030204" pitchFamily="18" charset="0"/>
                <a:ea typeface="Cambria Math" panose="02040503050406030204" pitchFamily="18" charset="0"/>
                <a:cs typeface="+mn-ea"/>
              </a:rPr>
              <a:t>364</a:t>
            </a:r>
            <a:r>
              <a:rPr lang="en-US" altLang="zh-CN" sz="2800" i="1" dirty="0">
                <a:latin typeface="Cambria Math" panose="02040503050406030204" pitchFamily="18" charset="0"/>
                <a:ea typeface="Cambria Math" panose="02040503050406030204" pitchFamily="18" charset="0"/>
                <a:cs typeface="+mn-ea"/>
              </a:rPr>
              <a:t> different days that could be his and not shared with the first person. </a:t>
            </a:r>
            <a:r>
              <a:rPr lang="en-US" altLang="zh-CN" sz="2800" i="1" dirty="0">
                <a:solidFill>
                  <a:srgbClr val="C00000"/>
                </a:solidFill>
                <a:latin typeface="Cambria Math" panose="02040503050406030204" pitchFamily="18" charset="0"/>
                <a:ea typeface="Cambria Math" panose="02040503050406030204" pitchFamily="18" charset="0"/>
                <a:cs typeface="+mn-ea"/>
              </a:rPr>
              <a:t>The next person </a:t>
            </a:r>
            <a:r>
              <a:rPr lang="en-US" altLang="zh-CN" sz="2800" i="1" dirty="0">
                <a:latin typeface="Cambria Math" panose="02040503050406030204" pitchFamily="18" charset="0"/>
                <a:ea typeface="Cambria Math" panose="02040503050406030204" pitchFamily="18" charset="0"/>
                <a:cs typeface="+mn-ea"/>
              </a:rPr>
              <a:t>has only </a:t>
            </a:r>
            <a:r>
              <a:rPr lang="en-US" altLang="zh-CN" sz="2800" i="1" dirty="0">
                <a:solidFill>
                  <a:srgbClr val="C00000"/>
                </a:solidFill>
                <a:latin typeface="Cambria Math" panose="02040503050406030204" pitchFamily="18" charset="0"/>
                <a:ea typeface="Cambria Math" panose="02040503050406030204" pitchFamily="18" charset="0"/>
                <a:cs typeface="+mn-ea"/>
              </a:rPr>
              <a:t>363</a:t>
            </a:r>
            <a:r>
              <a:rPr lang="en-US" altLang="zh-CN" sz="2800" i="1" dirty="0">
                <a:latin typeface="Cambria Math" panose="02040503050406030204" pitchFamily="18" charset="0"/>
                <a:ea typeface="Cambria Math" panose="02040503050406030204" pitchFamily="18" charset="0"/>
                <a:cs typeface="+mn-ea"/>
              </a:rPr>
              <a:t> open days. Therefore,</a:t>
            </a:r>
            <a:endParaRPr lang="zh-CN" altLang="zh-CN" sz="2800" i="1" dirty="0"/>
          </a:p>
        </p:txBody>
      </p:sp>
      <p:sp>
        <p:nvSpPr>
          <p:cNvPr id="10" name="矩形 9"/>
          <p:cNvSpPr/>
          <p:nvPr/>
        </p:nvSpPr>
        <p:spPr>
          <a:xfrm>
            <a:off x="725821" y="1034608"/>
            <a:ext cx="1079862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there are </a:t>
            </a:r>
            <a:r>
              <a:rPr lang="en-US" altLang="zh-CN" sz="2800" dirty="0">
                <a:solidFill>
                  <a:schemeClr val="tx2"/>
                </a:solidFill>
                <a:latin typeface="Cambria Math" panose="02040503050406030204" pitchFamily="18" charset="0"/>
                <a:ea typeface="Cambria Math" panose="02040503050406030204" pitchFamily="18" charset="0"/>
                <a:cs typeface="+mn-ea"/>
              </a:rPr>
              <a:t>25 people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a room, and each person’s birthday is uniformly distributed over the 365 days (ignore leap year) of the year and independent of the other peoples’ birthday. What is the probability that </a:t>
            </a:r>
            <a:r>
              <a:rPr lang="en-US" altLang="zh-CN" sz="2800" dirty="0">
                <a:solidFill>
                  <a:schemeClr val="tx2"/>
                </a:solidFill>
                <a:latin typeface="Cambria Math" panose="02040503050406030204" pitchFamily="18" charset="0"/>
                <a:ea typeface="Cambria Math" panose="02040503050406030204" pitchFamily="18" charset="0"/>
                <a:cs typeface="+mn-ea"/>
              </a:rPr>
              <a:t>no two people share a birthday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8" name="Picture 887637"/>
          <p:cNvPicPr/>
          <p:nvPr/>
        </p:nvPicPr>
        <p:blipFill>
          <a:blip r:embed="rId3" cstate="print"/>
          <a:stretch>
            <a:fillRect/>
          </a:stretch>
        </p:blipFill>
        <p:spPr>
          <a:xfrm>
            <a:off x="3980798" y="5689813"/>
            <a:ext cx="3825025" cy="853411"/>
          </a:xfrm>
          <a:prstGeom prst="rect">
            <a:avLst/>
          </a:prstGeom>
        </p:spPr>
      </p:pic>
    </p:spTree>
    <p:extLst>
      <p:ext uri="{BB962C8B-B14F-4D97-AF65-F5344CB8AC3E}">
        <p14:creationId xmlns:p14="http://schemas.microsoft.com/office/powerpoint/2010/main" val="8573212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61427" y="579349"/>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1.5.11.</a:t>
            </a:r>
          </a:p>
        </p:txBody>
      </p:sp>
      <p:sp>
        <p:nvSpPr>
          <p:cNvPr id="10" name="矩形 9"/>
          <p:cNvSpPr/>
          <p:nvPr/>
        </p:nvSpPr>
        <p:spPr>
          <a:xfrm>
            <a:off x="1072475" y="1041014"/>
            <a:ext cx="1033498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deck of </a:t>
            </a:r>
            <a:r>
              <a:rPr lang="en-US" altLang="zh-CN" sz="2800" dirty="0">
                <a:solidFill>
                  <a:schemeClr val="tx2"/>
                </a:solidFill>
                <a:latin typeface="Cambria Math" panose="02040503050406030204" pitchFamily="18" charset="0"/>
                <a:ea typeface="Cambria Math" panose="02040503050406030204" pitchFamily="18" charset="0"/>
                <a:cs typeface="+mn-ea"/>
              </a:rPr>
              <a:t>52 cards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containing </a:t>
            </a:r>
            <a:r>
              <a:rPr lang="en-US" altLang="zh-CN" sz="2800" dirty="0">
                <a:solidFill>
                  <a:schemeClr val="tx2"/>
                </a:solidFill>
                <a:latin typeface="Cambria Math" panose="02040503050406030204" pitchFamily="18" charset="0"/>
                <a:ea typeface="Cambria Math" panose="02040503050406030204" pitchFamily="18" charset="0"/>
                <a:cs typeface="+mn-ea"/>
              </a:rPr>
              <a:t>four aces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shuffled thoroughly and the cards are then distributed among </a:t>
            </a:r>
            <a:r>
              <a:rPr lang="en-US" altLang="zh-CN" sz="2800" dirty="0">
                <a:solidFill>
                  <a:schemeClr val="tx2"/>
                </a:solidFill>
                <a:latin typeface="Cambria Math" panose="02040503050406030204" pitchFamily="18" charset="0"/>
                <a:ea typeface="Cambria Math" panose="02040503050406030204" pitchFamily="18" charset="0"/>
                <a:cs typeface="+mn-ea"/>
              </a:rPr>
              <a:t>four players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so that </a:t>
            </a:r>
            <a:r>
              <a:rPr lang="en-US" altLang="zh-CN" sz="2800" dirty="0">
                <a:solidFill>
                  <a:schemeClr val="tx2"/>
                </a:solidFill>
                <a:latin typeface="Cambria Math" panose="02040503050406030204" pitchFamily="18" charset="0"/>
                <a:ea typeface="Cambria Math" panose="02040503050406030204" pitchFamily="18" charset="0"/>
                <a:cs typeface="+mn-ea"/>
              </a:rPr>
              <a:t>each player receives 13 cards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We shall determine the probability that each player will receive one ace.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8" name="Picture 4278"/>
          <p:cNvPicPr/>
          <p:nvPr/>
        </p:nvPicPr>
        <p:blipFill>
          <a:blip r:embed="rId3" cstate="print"/>
          <a:stretch>
            <a:fillRect/>
          </a:stretch>
        </p:blipFill>
        <p:spPr>
          <a:xfrm>
            <a:off x="2163653" y="2856896"/>
            <a:ext cx="6993026" cy="3433092"/>
          </a:xfrm>
          <a:prstGeom prst="rect">
            <a:avLst/>
          </a:prstGeom>
        </p:spPr>
      </p:pic>
    </p:spTree>
    <p:extLst>
      <p:ext uri="{BB962C8B-B14F-4D97-AF65-F5344CB8AC3E}">
        <p14:creationId xmlns:p14="http://schemas.microsoft.com/office/powerpoint/2010/main" val="39663211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9482" y="95519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689330" y="1721217"/>
            <a:ext cx="11203543" cy="1384986"/>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Method 1: </a:t>
            </a:r>
          </a:p>
          <a:p>
            <a:r>
              <a:rPr lang="en-US" altLang="zh-CN" sz="2800" i="1" dirty="0">
                <a:latin typeface="Cambria Math" panose="02040503050406030204" pitchFamily="18" charset="0"/>
                <a:ea typeface="Cambria Math" panose="02040503050406030204" pitchFamily="18" charset="0"/>
                <a:cs typeface="+mn-ea"/>
              </a:rPr>
              <a:t>Using </a:t>
            </a:r>
            <a:r>
              <a:rPr lang="en-US" altLang="zh-CN" sz="2800" i="1" dirty="0">
                <a:solidFill>
                  <a:srgbClr val="C00000"/>
                </a:solidFill>
                <a:latin typeface="Cambria Math" panose="02040503050406030204" pitchFamily="18" charset="0"/>
                <a:ea typeface="Cambria Math" panose="02040503050406030204" pitchFamily="18" charset="0"/>
                <a:cs typeface="+mn-ea"/>
              </a:rPr>
              <a:t>unordered samples</a:t>
            </a:r>
            <a:r>
              <a:rPr lang="en-US" altLang="zh-CN" sz="2800" i="1" dirty="0">
                <a:latin typeface="Cambria Math" panose="02040503050406030204" pitchFamily="18" charset="0"/>
                <a:ea typeface="Cambria Math" panose="02040503050406030204" pitchFamily="18" charset="0"/>
                <a:cs typeface="+mn-ea"/>
              </a:rPr>
              <a:t>, the number of possible combinations of the four positions occupied by the four aces is   </a:t>
            </a:r>
          </a:p>
        </p:txBody>
      </p:sp>
      <p:pic>
        <p:nvPicPr>
          <p:cNvPr id="10" name="Picture 887639"/>
          <p:cNvPicPr/>
          <p:nvPr/>
        </p:nvPicPr>
        <p:blipFill>
          <a:blip r:embed="rId3" cstate="print"/>
          <a:stretch>
            <a:fillRect/>
          </a:stretch>
        </p:blipFill>
        <p:spPr>
          <a:xfrm>
            <a:off x="5247914" y="5225053"/>
            <a:ext cx="2446985" cy="965915"/>
          </a:xfrm>
          <a:prstGeom prst="rect">
            <a:avLst/>
          </a:prstGeom>
        </p:spPr>
      </p:pic>
      <p:pic>
        <p:nvPicPr>
          <p:cNvPr id="11" name="Picture 887638"/>
          <p:cNvPicPr/>
          <p:nvPr/>
        </p:nvPicPr>
        <p:blipFill>
          <a:blip r:embed="rId4" cstate="print"/>
          <a:stretch>
            <a:fillRect/>
          </a:stretch>
        </p:blipFill>
        <p:spPr>
          <a:xfrm>
            <a:off x="7469744" y="2584884"/>
            <a:ext cx="463641" cy="555760"/>
          </a:xfrm>
          <a:prstGeom prst="rect">
            <a:avLst/>
          </a:prstGeom>
        </p:spPr>
      </p:pic>
      <p:sp>
        <p:nvSpPr>
          <p:cNvPr id="7" name="矩形 6"/>
          <p:cNvSpPr/>
          <p:nvPr/>
        </p:nvSpPr>
        <p:spPr>
          <a:xfrm>
            <a:off x="7193389" y="2049448"/>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latin typeface="Cambria Math" panose="02040503050406030204" pitchFamily="18" charset="0"/>
                <a:ea typeface="Cambria Math" panose="02040503050406030204" pitchFamily="18" charset="0"/>
                <a:cs typeface="+mn-ea"/>
              </a:rPr>
              <a:t>(</a:t>
            </a:r>
            <a:endParaRPr lang="zh-CN" altLang="zh-CN" sz="3600" dirty="0"/>
          </a:p>
        </p:txBody>
      </p:sp>
      <p:sp>
        <p:nvSpPr>
          <p:cNvPr id="9" name="矩形 8"/>
          <p:cNvSpPr/>
          <p:nvPr/>
        </p:nvSpPr>
        <p:spPr>
          <a:xfrm>
            <a:off x="702209" y="3161099"/>
            <a:ext cx="11203543" cy="1815874"/>
          </a:xfrm>
          <a:prstGeom prst="rect">
            <a:avLst/>
          </a:prstGeom>
        </p:spPr>
        <p:txBody>
          <a:bodyPr wrap="square" lIns="91431" tIns="45716" rIns="91431" bIns="45716">
            <a:spAutoFit/>
          </a:bodyPr>
          <a:lstStyle/>
          <a:p>
            <a:r>
              <a:rPr lang="en-US" altLang="zh-CN" sz="2800" i="1" dirty="0">
                <a:solidFill>
                  <a:srgbClr val="C00000"/>
                </a:solidFill>
                <a:latin typeface="Cambria Math" panose="02040503050406030204" pitchFamily="18" charset="0"/>
                <a:ea typeface="Cambria Math" panose="02040503050406030204" pitchFamily="18" charset="0"/>
                <a:cs typeface="+mn-ea"/>
              </a:rPr>
              <a:t>If each player is to receive one ace</a:t>
            </a:r>
            <a:r>
              <a:rPr lang="en-US" altLang="zh-CN" sz="2800" i="1" dirty="0">
                <a:latin typeface="Cambria Math" panose="02040503050406030204" pitchFamily="18" charset="0"/>
                <a:ea typeface="Cambria Math" panose="02040503050406030204" pitchFamily="18" charset="0"/>
                <a:cs typeface="+mn-ea"/>
              </a:rPr>
              <a:t>, then there are 13 possible positions for the ace that the first player is to receive, 13 other possible positions for the ace that the second player is to receive, and so on. Therefore, exactly  </a:t>
            </a:r>
            <a:r>
              <a:rPr lang="en-US" altLang="zh-CN" sz="2800" i="1" dirty="0">
                <a:solidFill>
                  <a:srgbClr val="C00000"/>
                </a:solidFill>
              </a:rPr>
              <a:t>13</a:t>
            </a:r>
            <a:r>
              <a:rPr lang="en-US" altLang="zh-CN" sz="2800" i="1" baseline="30000" dirty="0">
                <a:solidFill>
                  <a:srgbClr val="C00000"/>
                </a:solidFill>
              </a:rPr>
              <a:t>4</a:t>
            </a:r>
            <a:r>
              <a:rPr lang="en-US" altLang="zh-CN" sz="2800" baseline="30000" dirty="0">
                <a:solidFill>
                  <a:srgbClr val="C00000"/>
                </a:solidFill>
              </a:rPr>
              <a:t> </a:t>
            </a:r>
            <a:r>
              <a:rPr lang="en-US" altLang="zh-CN" sz="2800" i="1" dirty="0">
                <a:latin typeface="Cambria Math" panose="02040503050406030204" pitchFamily="18" charset="0"/>
                <a:ea typeface="Cambria Math" panose="02040503050406030204" pitchFamily="18" charset="0"/>
                <a:cs typeface="+mn-ea"/>
              </a:rPr>
              <a:t> combinations will lead to the desired result. Hence,</a:t>
            </a:r>
            <a:endParaRPr lang="zh-CN" altLang="zh-CN" sz="2800" i="1" dirty="0"/>
          </a:p>
        </p:txBody>
      </p:sp>
    </p:spTree>
    <p:extLst>
      <p:ext uri="{BB962C8B-B14F-4D97-AF65-F5344CB8AC3E}">
        <p14:creationId xmlns:p14="http://schemas.microsoft.com/office/powerpoint/2010/main" val="37593674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400"/>
                                        <p:tgtEl>
                                          <p:spTgt spid="18"/>
                                        </p:tgtEl>
                                        <p:attrNameLst>
                                          <p:attrName>ppt_y</p:attrName>
                                        </p:attrNameLst>
                                      </p:cBhvr>
                                      <p:tavLst>
                                        <p:tav tm="0">
                                          <p:val>
                                            <p:strVal val="#ppt_y-#ppt_h*1.125000"/>
                                          </p:val>
                                        </p:tav>
                                        <p:tav tm="100000">
                                          <p:val>
                                            <p:strVal val="#ppt_y"/>
                                          </p:val>
                                        </p:tav>
                                      </p:tavLst>
                                    </p:anim>
                                    <p:animEffect transition="in" filter="wipe(down)">
                                      <p:cBhvr>
                                        <p:cTn id="14" dur="4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400"/>
                                        <p:tgtEl>
                                          <p:spTgt spid="9"/>
                                        </p:tgtEl>
                                        <p:attrNameLst>
                                          <p:attrName>ppt_y</p:attrName>
                                        </p:attrNameLst>
                                      </p:cBhvr>
                                      <p:tavLst>
                                        <p:tav tm="0">
                                          <p:val>
                                            <p:strVal val="#ppt_y-#ppt_h*1.125000"/>
                                          </p:val>
                                        </p:tav>
                                        <p:tav tm="100000">
                                          <p:val>
                                            <p:strVal val="#ppt_y"/>
                                          </p:val>
                                        </p:tav>
                                      </p:tavLst>
                                    </p:anim>
                                    <p:animEffect transition="in" filter="wipe(down)">
                                      <p:cBhvr>
                                        <p:cTn id="28" dur="4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9482" y="95519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689330" y="1818861"/>
            <a:ext cx="11203543" cy="2677648"/>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Method 2: </a:t>
            </a:r>
          </a:p>
          <a:p>
            <a:r>
              <a:rPr lang="en-US" altLang="zh-CN" sz="2800" i="1" dirty="0">
                <a:latin typeface="Cambria Math" panose="02040503050406030204" pitchFamily="18" charset="0"/>
                <a:ea typeface="Cambria Math" panose="02040503050406030204" pitchFamily="18" charset="0"/>
                <a:cs typeface="+mn-ea"/>
              </a:rPr>
              <a:t>Using </a:t>
            </a:r>
            <a:r>
              <a:rPr lang="en-US" altLang="zh-CN" sz="2800" i="1" dirty="0">
                <a:solidFill>
                  <a:srgbClr val="C00000"/>
                </a:solidFill>
                <a:latin typeface="Cambria Math" panose="02040503050406030204" pitchFamily="18" charset="0"/>
                <a:ea typeface="Cambria Math" panose="02040503050406030204" pitchFamily="18" charset="0"/>
                <a:cs typeface="+mn-ea"/>
              </a:rPr>
              <a:t>ordered samples</a:t>
            </a:r>
            <a:r>
              <a:rPr lang="en-US" altLang="zh-CN" sz="2800" i="1" dirty="0">
                <a:latin typeface="Cambria Math" panose="02040503050406030204" pitchFamily="18" charset="0"/>
                <a:ea typeface="Cambria Math" panose="02040503050406030204" pitchFamily="18" charset="0"/>
                <a:cs typeface="+mn-ea"/>
              </a:rPr>
              <a:t>, we distinguish outcomes with the same cards in different orders, there are </a:t>
            </a:r>
            <a:r>
              <a:rPr lang="en-US" altLang="zh-CN" sz="2800" i="1" dirty="0">
                <a:solidFill>
                  <a:srgbClr val="C00000"/>
                </a:solidFill>
              </a:rPr>
              <a:t>13</a:t>
            </a:r>
            <a:r>
              <a:rPr lang="en-US" altLang="zh-CN" sz="2800" i="1" baseline="30000" dirty="0">
                <a:solidFill>
                  <a:srgbClr val="C00000"/>
                </a:solidFill>
              </a:rPr>
              <a:t>4</a:t>
            </a:r>
            <a:r>
              <a:rPr lang="en-US" altLang="zh-CN" sz="2800" baseline="30000" dirty="0">
                <a:solidFill>
                  <a:srgbClr val="C00000"/>
                </a:solidFill>
              </a:rPr>
              <a:t> </a:t>
            </a:r>
            <a:r>
              <a:rPr lang="en-US" altLang="zh-CN" sz="2800" i="1" dirty="0">
                <a:solidFill>
                  <a:srgbClr val="C00000"/>
                </a:solidFill>
                <a:latin typeface="Cambria Math" panose="02040503050406030204" pitchFamily="18" charset="0"/>
                <a:ea typeface="Cambria Math" panose="02040503050406030204" pitchFamily="18" charset="0"/>
                <a:cs typeface="+mn-ea"/>
              </a:rPr>
              <a:t>ways to choose the four positions for the four aces</a:t>
            </a:r>
            <a:r>
              <a:rPr lang="en-US" altLang="zh-CN" sz="2800" i="1" dirty="0">
                <a:latin typeface="Cambria Math" panose="02040503050406030204" pitchFamily="18" charset="0"/>
                <a:ea typeface="Cambria Math" panose="02040503050406030204" pitchFamily="18" charset="0"/>
                <a:cs typeface="+mn-ea"/>
              </a:rPr>
              <a:t>, </a:t>
            </a:r>
            <a:r>
              <a:rPr lang="en-US" altLang="zh-CN" sz="2800" i="1" dirty="0">
                <a:solidFill>
                  <a:srgbClr val="C00000"/>
                </a:solidFill>
                <a:latin typeface="Cambria Math" panose="02040503050406030204" pitchFamily="18" charset="0"/>
                <a:ea typeface="Cambria Math" panose="02040503050406030204" pitchFamily="18" charset="0"/>
                <a:cs typeface="+mn-ea"/>
              </a:rPr>
              <a:t>4! ways to arrange the four aces </a:t>
            </a:r>
            <a:r>
              <a:rPr lang="en-US" altLang="zh-CN" sz="2800" i="1" dirty="0">
                <a:latin typeface="Cambria Math" panose="02040503050406030204" pitchFamily="18" charset="0"/>
                <a:ea typeface="Cambria Math" panose="02040503050406030204" pitchFamily="18" charset="0"/>
                <a:cs typeface="+mn-ea"/>
              </a:rPr>
              <a:t>in these four positions, there are </a:t>
            </a:r>
            <a:r>
              <a:rPr lang="en-US" altLang="zh-CN" sz="2800" i="1" dirty="0">
                <a:solidFill>
                  <a:srgbClr val="C00000"/>
                </a:solidFill>
                <a:latin typeface="Cambria Math" panose="02040503050406030204" pitchFamily="18" charset="0"/>
                <a:ea typeface="Cambria Math" panose="02040503050406030204" pitchFamily="18" charset="0"/>
                <a:cs typeface="+mn-ea"/>
              </a:rPr>
              <a:t>48! ways to arrange the remaining 48 cards in the 48 remaining positions.</a:t>
            </a:r>
          </a:p>
        </p:txBody>
      </p:sp>
      <p:pic>
        <p:nvPicPr>
          <p:cNvPr id="12" name="Picture 887640"/>
          <p:cNvPicPr/>
          <p:nvPr/>
        </p:nvPicPr>
        <p:blipFill>
          <a:blip r:embed="rId3" cstate="print"/>
          <a:stretch>
            <a:fillRect/>
          </a:stretch>
        </p:blipFill>
        <p:spPr>
          <a:xfrm>
            <a:off x="4380251" y="4666698"/>
            <a:ext cx="3385709" cy="979578"/>
          </a:xfrm>
          <a:prstGeom prst="rect">
            <a:avLst/>
          </a:prstGeom>
        </p:spPr>
      </p:pic>
    </p:spTree>
    <p:extLst>
      <p:ext uri="{BB962C8B-B14F-4D97-AF65-F5344CB8AC3E}">
        <p14:creationId xmlns:p14="http://schemas.microsoft.com/office/powerpoint/2010/main" val="5125284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400"/>
                                        <p:tgtEl>
                                          <p:spTgt spid="18"/>
                                        </p:tgtEl>
                                        <p:attrNameLst>
                                          <p:attrName>ppt_y</p:attrName>
                                        </p:attrNameLst>
                                      </p:cBhvr>
                                      <p:tavLst>
                                        <p:tav tm="0">
                                          <p:val>
                                            <p:strVal val="#ppt_y-#ppt_h*1.125000"/>
                                          </p:val>
                                        </p:tav>
                                        <p:tav tm="100000">
                                          <p:val>
                                            <p:strVal val="#ppt_y"/>
                                          </p:val>
                                        </p:tav>
                                      </p:tavLst>
                                    </p:anim>
                                    <p:animEffect transition="in" filter="wipe(down)">
                                      <p:cBhvr>
                                        <p:cTn id="14" dur="4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9482" y="67185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779482" y="1143272"/>
            <a:ext cx="11203543" cy="2246761"/>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Method 3: </a:t>
            </a:r>
          </a:p>
          <a:p>
            <a:r>
              <a:rPr lang="en-US" altLang="zh-CN" sz="2800" i="1" dirty="0">
                <a:latin typeface="Cambria Math" panose="02040503050406030204" pitchFamily="18" charset="0"/>
                <a:ea typeface="Cambria Math" panose="02040503050406030204" pitchFamily="18" charset="0"/>
                <a:cs typeface="+mn-ea"/>
              </a:rPr>
              <a:t>Consider the four players, for the first player, there are             ways to receive the 13 cards, for the second player, there are           ways to receive the 13 cards from the remaining 39 cards, and so on, the sample space contains                                               elements. </a:t>
            </a:r>
          </a:p>
        </p:txBody>
      </p:sp>
      <p:pic>
        <p:nvPicPr>
          <p:cNvPr id="6" name="Picture 887641"/>
          <p:cNvPicPr/>
          <p:nvPr/>
        </p:nvPicPr>
        <p:blipFill>
          <a:blip r:embed="rId3" cstate="print">
            <a:duotone>
              <a:schemeClr val="accent4">
                <a:shade val="45000"/>
                <a:satMod val="135000"/>
              </a:schemeClr>
              <a:prstClr val="white"/>
            </a:duotone>
          </a:blip>
          <a:stretch>
            <a:fillRect/>
          </a:stretch>
        </p:blipFill>
        <p:spPr>
          <a:xfrm>
            <a:off x="9440214" y="1609250"/>
            <a:ext cx="502276" cy="474179"/>
          </a:xfrm>
          <a:prstGeom prst="rect">
            <a:avLst/>
          </a:prstGeom>
        </p:spPr>
      </p:pic>
      <p:sp>
        <p:nvSpPr>
          <p:cNvPr id="7" name="矩形 6"/>
          <p:cNvSpPr/>
          <p:nvPr/>
        </p:nvSpPr>
        <p:spPr>
          <a:xfrm>
            <a:off x="9176733" y="1044886"/>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solidFill>
                  <a:schemeClr val="tx2"/>
                </a:solidFill>
                <a:latin typeface="Cambria Math" panose="02040503050406030204" pitchFamily="18" charset="0"/>
                <a:ea typeface="Cambria Math" panose="02040503050406030204" pitchFamily="18" charset="0"/>
                <a:cs typeface="+mn-ea"/>
              </a:rPr>
              <a:t>(</a:t>
            </a:r>
            <a:endParaRPr lang="zh-CN" altLang="zh-CN" sz="3600" dirty="0">
              <a:solidFill>
                <a:schemeClr val="tx2"/>
              </a:solidFill>
            </a:endParaRPr>
          </a:p>
        </p:txBody>
      </p:sp>
      <p:pic>
        <p:nvPicPr>
          <p:cNvPr id="9" name="Picture 887642"/>
          <p:cNvPicPr/>
          <p:nvPr/>
        </p:nvPicPr>
        <p:blipFill>
          <a:blip r:embed="rId4" cstate="print">
            <a:duotone>
              <a:schemeClr val="accent4">
                <a:shade val="45000"/>
                <a:satMod val="135000"/>
              </a:schemeClr>
              <a:prstClr val="white"/>
            </a:duotone>
          </a:blip>
          <a:stretch>
            <a:fillRect/>
          </a:stretch>
        </p:blipFill>
        <p:spPr>
          <a:xfrm>
            <a:off x="8969907" y="2074873"/>
            <a:ext cx="534702" cy="461657"/>
          </a:xfrm>
          <a:prstGeom prst="rect">
            <a:avLst/>
          </a:prstGeom>
        </p:spPr>
      </p:pic>
      <p:sp>
        <p:nvSpPr>
          <p:cNvPr id="10" name="矩形 9"/>
          <p:cNvSpPr/>
          <p:nvPr/>
        </p:nvSpPr>
        <p:spPr>
          <a:xfrm>
            <a:off x="8700754" y="1506970"/>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solidFill>
                  <a:schemeClr val="tx2"/>
                </a:solidFill>
                <a:latin typeface="Cambria Math" panose="02040503050406030204" pitchFamily="18" charset="0"/>
                <a:ea typeface="Cambria Math" panose="02040503050406030204" pitchFamily="18" charset="0"/>
                <a:cs typeface="+mn-ea"/>
              </a:rPr>
              <a:t>(</a:t>
            </a:r>
            <a:endParaRPr lang="zh-CN" altLang="zh-CN" sz="3600" dirty="0">
              <a:solidFill>
                <a:schemeClr val="tx2"/>
              </a:solidFill>
            </a:endParaRPr>
          </a:p>
        </p:txBody>
      </p:sp>
      <p:pic>
        <p:nvPicPr>
          <p:cNvPr id="11" name="Picture 887643"/>
          <p:cNvPicPr/>
          <p:nvPr/>
        </p:nvPicPr>
        <p:blipFill>
          <a:blip r:embed="rId5" cstate="print">
            <a:duotone>
              <a:schemeClr val="accent6">
                <a:shade val="45000"/>
                <a:satMod val="135000"/>
              </a:schemeClr>
              <a:prstClr val="white"/>
            </a:duotone>
          </a:blip>
          <a:stretch>
            <a:fillRect/>
          </a:stretch>
        </p:blipFill>
        <p:spPr>
          <a:xfrm>
            <a:off x="2665926" y="2908582"/>
            <a:ext cx="3039415" cy="520088"/>
          </a:xfrm>
          <a:prstGeom prst="rect">
            <a:avLst/>
          </a:prstGeom>
        </p:spPr>
      </p:pic>
      <p:sp>
        <p:nvSpPr>
          <p:cNvPr id="13" name="矩形 12"/>
          <p:cNvSpPr/>
          <p:nvPr/>
        </p:nvSpPr>
        <p:spPr>
          <a:xfrm>
            <a:off x="2387961" y="2361446"/>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solidFill>
                  <a:schemeClr val="tx2"/>
                </a:solidFill>
                <a:latin typeface="Cambria Math" panose="02040503050406030204" pitchFamily="18" charset="0"/>
                <a:ea typeface="Cambria Math" panose="02040503050406030204" pitchFamily="18" charset="0"/>
                <a:cs typeface="+mn-ea"/>
              </a:rPr>
              <a:t>(</a:t>
            </a:r>
            <a:endParaRPr lang="zh-CN" altLang="zh-CN" sz="3600" dirty="0">
              <a:solidFill>
                <a:schemeClr val="tx2"/>
              </a:solidFill>
            </a:endParaRPr>
          </a:p>
        </p:txBody>
      </p:sp>
      <p:sp>
        <p:nvSpPr>
          <p:cNvPr id="15" name="矩形 14"/>
          <p:cNvSpPr/>
          <p:nvPr/>
        </p:nvSpPr>
        <p:spPr>
          <a:xfrm>
            <a:off x="779481" y="3502822"/>
            <a:ext cx="11203543"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If each player is to receive one ace, </a:t>
            </a:r>
            <a:r>
              <a:rPr lang="en-US" altLang="zh-CN" sz="2800" i="1" dirty="0">
                <a:solidFill>
                  <a:schemeClr val="tx2"/>
                </a:solidFill>
                <a:latin typeface="Cambria Math" panose="02040503050406030204" pitchFamily="18" charset="0"/>
                <a:ea typeface="Cambria Math" panose="02040503050406030204" pitchFamily="18" charset="0"/>
                <a:cs typeface="+mn-ea"/>
              </a:rPr>
              <a:t>4! ways to distribute the four aces </a:t>
            </a:r>
            <a:r>
              <a:rPr lang="en-US" altLang="zh-CN" sz="2800" i="1" dirty="0">
                <a:latin typeface="Cambria Math" panose="02040503050406030204" pitchFamily="18" charset="0"/>
                <a:ea typeface="Cambria Math" panose="02040503050406030204" pitchFamily="18" charset="0"/>
                <a:cs typeface="+mn-ea"/>
              </a:rPr>
              <a:t>to the four players. There are           ways to choose 12 cards and distribute them to the first player to ensure that he has 13 cards. There are        ways to choose 12 cards and distribute them to the second player, and so on. Therefore,</a:t>
            </a:r>
          </a:p>
        </p:txBody>
      </p:sp>
      <p:pic>
        <p:nvPicPr>
          <p:cNvPr id="16" name="Picture 887646"/>
          <p:cNvPicPr/>
          <p:nvPr/>
        </p:nvPicPr>
        <p:blipFill>
          <a:blip r:embed="rId6" cstate="print"/>
          <a:stretch>
            <a:fillRect/>
          </a:stretch>
        </p:blipFill>
        <p:spPr>
          <a:xfrm>
            <a:off x="3840267" y="5424586"/>
            <a:ext cx="4492363" cy="1134028"/>
          </a:xfrm>
          <a:prstGeom prst="rect">
            <a:avLst/>
          </a:prstGeom>
        </p:spPr>
      </p:pic>
      <p:pic>
        <p:nvPicPr>
          <p:cNvPr id="17" name="Picture 887644"/>
          <p:cNvPicPr/>
          <p:nvPr/>
        </p:nvPicPr>
        <p:blipFill>
          <a:blip r:embed="rId7" cstate="print">
            <a:duotone>
              <a:schemeClr val="accent4">
                <a:shade val="45000"/>
                <a:satMod val="135000"/>
              </a:schemeClr>
              <a:prstClr val="white"/>
            </a:duotone>
          </a:blip>
          <a:stretch>
            <a:fillRect/>
          </a:stretch>
        </p:blipFill>
        <p:spPr>
          <a:xfrm>
            <a:off x="5189090" y="3994096"/>
            <a:ext cx="469716" cy="469608"/>
          </a:xfrm>
          <a:prstGeom prst="rect">
            <a:avLst/>
          </a:prstGeom>
        </p:spPr>
      </p:pic>
      <p:sp>
        <p:nvSpPr>
          <p:cNvPr id="19" name="矩形 18"/>
          <p:cNvSpPr/>
          <p:nvPr/>
        </p:nvSpPr>
        <p:spPr>
          <a:xfrm>
            <a:off x="4949936" y="3435480"/>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solidFill>
                  <a:schemeClr val="tx2"/>
                </a:solidFill>
                <a:latin typeface="Cambria Math" panose="02040503050406030204" pitchFamily="18" charset="0"/>
                <a:ea typeface="Cambria Math" panose="02040503050406030204" pitchFamily="18" charset="0"/>
                <a:cs typeface="+mn-ea"/>
              </a:rPr>
              <a:t>(</a:t>
            </a:r>
            <a:endParaRPr lang="zh-CN" altLang="zh-CN" sz="3600" dirty="0">
              <a:solidFill>
                <a:schemeClr val="tx2"/>
              </a:solidFill>
            </a:endParaRPr>
          </a:p>
        </p:txBody>
      </p:sp>
      <p:pic>
        <p:nvPicPr>
          <p:cNvPr id="20" name="Picture 887645"/>
          <p:cNvPicPr/>
          <p:nvPr/>
        </p:nvPicPr>
        <p:blipFill>
          <a:blip r:embed="rId8" cstate="print">
            <a:duotone>
              <a:schemeClr val="accent4">
                <a:shade val="45000"/>
                <a:satMod val="135000"/>
              </a:schemeClr>
              <a:prstClr val="white"/>
            </a:duotone>
          </a:blip>
          <a:stretch>
            <a:fillRect/>
          </a:stretch>
        </p:blipFill>
        <p:spPr>
          <a:xfrm>
            <a:off x="10908405" y="4463704"/>
            <a:ext cx="582770" cy="463694"/>
          </a:xfrm>
          <a:prstGeom prst="rect">
            <a:avLst/>
          </a:prstGeom>
        </p:spPr>
      </p:pic>
      <p:sp>
        <p:nvSpPr>
          <p:cNvPr id="22" name="矩形 21"/>
          <p:cNvSpPr/>
          <p:nvPr/>
        </p:nvSpPr>
        <p:spPr>
          <a:xfrm>
            <a:off x="10657575" y="3922338"/>
            <a:ext cx="1325449" cy="1077210"/>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                                </a:t>
            </a:r>
            <a:r>
              <a:rPr lang="en-US" altLang="zh-CN" sz="3600" dirty="0">
                <a:solidFill>
                  <a:schemeClr val="tx2"/>
                </a:solidFill>
                <a:latin typeface="Cambria Math" panose="02040503050406030204" pitchFamily="18" charset="0"/>
                <a:ea typeface="Cambria Math" panose="02040503050406030204" pitchFamily="18" charset="0"/>
                <a:cs typeface="+mn-ea"/>
              </a:rPr>
              <a:t>(</a:t>
            </a:r>
            <a:endParaRPr lang="zh-CN" altLang="zh-CN" sz="3600" dirty="0">
              <a:solidFill>
                <a:schemeClr val="tx2"/>
              </a:solidFill>
            </a:endParaRPr>
          </a:p>
        </p:txBody>
      </p:sp>
    </p:spTree>
    <p:extLst>
      <p:ext uri="{BB962C8B-B14F-4D97-AF65-F5344CB8AC3E}">
        <p14:creationId xmlns:p14="http://schemas.microsoft.com/office/powerpoint/2010/main" val="28986273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400"/>
                                        <p:tgtEl>
                                          <p:spTgt spid="18"/>
                                        </p:tgtEl>
                                        <p:attrNameLst>
                                          <p:attrName>ppt_y</p:attrName>
                                        </p:attrNameLst>
                                      </p:cBhvr>
                                      <p:tavLst>
                                        <p:tav tm="0">
                                          <p:val>
                                            <p:strVal val="#ppt_y-#ppt_h*1.125000"/>
                                          </p:val>
                                        </p:tav>
                                        <p:tav tm="100000">
                                          <p:val>
                                            <p:strVal val="#ppt_y"/>
                                          </p:val>
                                        </p:tav>
                                      </p:tavLst>
                                    </p:anim>
                                    <p:animEffect transition="in" filter="wipe(down)">
                                      <p:cBhvr>
                                        <p:cTn id="14" dur="400"/>
                                        <p:tgtEl>
                                          <p:spTgt spid="18"/>
                                        </p:tgtEl>
                                      </p:cBhvr>
                                    </p:animEffect>
                                  </p:childTnLst>
                                </p:cTn>
                              </p:par>
                              <p:par>
                                <p:cTn id="15" presetID="1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down)">
                                      <p:cBhvr>
                                        <p:cTn id="18" dur="500"/>
                                        <p:tgtEl>
                                          <p:spTgt spid="6"/>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down)">
                                      <p:cBhvr>
                                        <p:cTn id="22" dur="500"/>
                                        <p:tgtEl>
                                          <p:spTgt spid="7"/>
                                        </p:tgtEl>
                                      </p:cBhvr>
                                    </p:animEffect>
                                  </p:childTnLst>
                                </p:cTn>
                              </p:par>
                              <p:par>
                                <p:cTn id="23" presetID="1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down)">
                                      <p:cBhvr>
                                        <p:cTn id="26" dur="500"/>
                                        <p:tgtEl>
                                          <p:spTgt spid="9"/>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par>
                                <p:cTn id="31" presetID="12" presetClass="entr" presetSubtype="1"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down)">
                                      <p:cBhvr>
                                        <p:cTn id="34" dur="500"/>
                                        <p:tgtEl>
                                          <p:spTgt spid="11"/>
                                        </p:tgtEl>
                                      </p:cBhvr>
                                    </p:animEffect>
                                  </p:childTnLst>
                                </p:cTn>
                              </p:par>
                              <p:par>
                                <p:cTn id="35" presetID="12" presetClass="entr" presetSubtype="1"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down)">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down)">
                                      <p:cBhvr>
                                        <p:cTn id="44" dur="400"/>
                                        <p:tgtEl>
                                          <p:spTgt spid="15"/>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ppt_y</p:attrName>
                                        </p:attrNameLst>
                                      </p:cBhvr>
                                      <p:tavLst>
                                        <p:tav tm="0">
                                          <p:val>
                                            <p:strVal val="#ppt_y-#ppt_h*1.125000"/>
                                          </p:val>
                                        </p:tav>
                                        <p:tav tm="100000">
                                          <p:val>
                                            <p:strVal val="#ppt_y"/>
                                          </p:val>
                                        </p:tav>
                                      </p:tavLst>
                                    </p:anim>
                                    <p:animEffect transition="in" filter="wipe(down)">
                                      <p:cBhvr>
                                        <p:cTn id="48" dur="500"/>
                                        <p:tgtEl>
                                          <p:spTgt spid="19"/>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p:tgtEl>
                                          <p:spTgt spid="22"/>
                                        </p:tgtEl>
                                        <p:attrNameLst>
                                          <p:attrName>ppt_y</p:attrName>
                                        </p:attrNameLst>
                                      </p:cBhvr>
                                      <p:tavLst>
                                        <p:tav tm="0">
                                          <p:val>
                                            <p:strVal val="#ppt_y-#ppt_h*1.125000"/>
                                          </p:val>
                                        </p:tav>
                                        <p:tav tm="100000">
                                          <p:val>
                                            <p:strVal val="#ppt_y"/>
                                          </p:val>
                                        </p:tav>
                                      </p:tavLst>
                                    </p:anim>
                                    <p:animEffect transition="in" filter="wipe(down)">
                                      <p:cBhvr>
                                        <p:cTn id="52" dur="500"/>
                                        <p:tgtEl>
                                          <p:spTgt spid="22"/>
                                        </p:tgtEl>
                                      </p:cBhvr>
                                    </p:animEffect>
                                  </p:childTnLst>
                                </p:cTn>
                              </p:par>
                              <p:par>
                                <p:cTn id="53" presetID="12" presetClass="entr" presetSubtype="1"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down)">
                                      <p:cBhvr>
                                        <p:cTn id="56" dur="500"/>
                                        <p:tgtEl>
                                          <p:spTgt spid="17"/>
                                        </p:tgtEl>
                                      </p:cBhvr>
                                    </p:animEffect>
                                  </p:childTnLst>
                                </p:cTn>
                              </p:par>
                              <p:par>
                                <p:cTn id="57" presetID="12" presetClass="entr" presetSubtype="1"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p:tgtEl>
                                          <p:spTgt spid="20"/>
                                        </p:tgtEl>
                                        <p:attrNameLst>
                                          <p:attrName>ppt_y</p:attrName>
                                        </p:attrNameLst>
                                      </p:cBhvr>
                                      <p:tavLst>
                                        <p:tav tm="0">
                                          <p:val>
                                            <p:strVal val="#ppt_y-#ppt_h*1.125000"/>
                                          </p:val>
                                        </p:tav>
                                        <p:tav tm="100000">
                                          <p:val>
                                            <p:strVal val="#ppt_y"/>
                                          </p:val>
                                        </p:tav>
                                      </p:tavLst>
                                    </p:anim>
                                    <p:animEffect transition="in" filter="wipe(down)">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7" grpId="0"/>
      <p:bldP spid="10" grpId="0"/>
      <p:bldP spid="13" grpId="1"/>
      <p:bldP spid="15" grpId="0"/>
      <p:bldP spid="19"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516" y="701129"/>
            <a:ext cx="7544612" cy="461657"/>
          </a:xfrm>
          <a:prstGeom prst="rect">
            <a:avLst/>
          </a:prstGeom>
        </p:spPr>
        <p:txBody>
          <a:bodyPr wrap="none" lIns="91431" tIns="45716" rIns="91431" bIns="45716">
            <a:spAutoFit/>
          </a:bodyPr>
          <a:lstStyle/>
          <a:p>
            <a:pPr algn="ctr"/>
            <a:r>
              <a:rPr lang="en-US" altLang="zh-CN" sz="2400" b="1" dirty="0">
                <a:solidFill>
                  <a:schemeClr val="tx2"/>
                </a:solidFill>
                <a:latin typeface="+mn-ea"/>
                <a:ea typeface="+mn-ea"/>
                <a:cs typeface="+mn-ea"/>
              </a:rPr>
              <a:t>These trials have the following characteristics</a:t>
            </a:r>
            <a:r>
              <a:rPr lang="zh-CN" altLang="en-US" sz="2400" b="1" dirty="0">
                <a:solidFill>
                  <a:schemeClr val="tx2"/>
                </a:solidFill>
                <a:latin typeface="+mn-ea"/>
                <a:ea typeface="+mn-ea"/>
                <a:cs typeface="+mn-ea"/>
              </a:rPr>
              <a:t>：</a:t>
            </a:r>
            <a:endParaRPr lang="en-US" altLang="zh-CN" sz="2400" b="1" dirty="0">
              <a:solidFill>
                <a:schemeClr val="tx2"/>
              </a:solidFill>
              <a:latin typeface="+mn-ea"/>
              <a:ea typeface="+mn-ea"/>
              <a:cs typeface="+mn-ea"/>
            </a:endParaRPr>
          </a:p>
        </p:txBody>
      </p:sp>
      <p:sp>
        <p:nvSpPr>
          <p:cNvPr id="29" name="矩形 28"/>
          <p:cNvSpPr/>
          <p:nvPr/>
        </p:nvSpPr>
        <p:spPr>
          <a:xfrm>
            <a:off x="1293827" y="1333285"/>
            <a:ext cx="8828967" cy="954099"/>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experiment can be repeated indefinitely under essentially the same conditions.</a:t>
            </a:r>
          </a:p>
        </p:txBody>
      </p:sp>
      <p:sp>
        <p:nvSpPr>
          <p:cNvPr id="31" name="矩形 30"/>
          <p:cNvSpPr/>
          <p:nvPr/>
        </p:nvSpPr>
        <p:spPr>
          <a:xfrm>
            <a:off x="1293827" y="2454148"/>
            <a:ext cx="9527578" cy="954099"/>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possible outcomes may not be unique and can be identified ahead of time.</a:t>
            </a:r>
          </a:p>
        </p:txBody>
      </p:sp>
      <p:sp>
        <p:nvSpPr>
          <p:cNvPr id="32" name="矩形 31"/>
          <p:cNvSpPr/>
          <p:nvPr/>
        </p:nvSpPr>
        <p:spPr>
          <a:xfrm>
            <a:off x="1329019" y="3375290"/>
            <a:ext cx="9138718" cy="738656"/>
          </a:xfrm>
          <a:prstGeom prst="rect">
            <a:avLst/>
          </a:prstGeom>
        </p:spPr>
        <p:txBody>
          <a:bodyPr wrap="square" lIns="91431" tIns="45716" rIns="91431" bIns="45716">
            <a:spAutoFit/>
          </a:bodyPr>
          <a:lstStyle/>
          <a:p>
            <a:pPr>
              <a:lnSpc>
                <a:spcPct val="150000"/>
              </a:lnSpc>
            </a:pPr>
            <a:r>
              <a:rPr lang="en-US" altLang="zh-CN" sz="2400" b="1" dirty="0">
                <a:solidFill>
                  <a:schemeClr val="tx1">
                    <a:lumMod val="65000"/>
                    <a:lumOff val="35000"/>
                  </a:schemeClr>
                </a:solidFill>
                <a:latin typeface="+mn-ea"/>
                <a:ea typeface="+mn-ea"/>
                <a:cs typeface="+mn-ea"/>
              </a:rPr>
              <a:t>(3)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outcome is uncertain before the experiment.</a:t>
            </a:r>
          </a:p>
        </p:txBody>
      </p:sp>
      <p:sp>
        <p:nvSpPr>
          <p:cNvPr id="33" name="矩形 32"/>
          <p:cNvSpPr/>
          <p:nvPr/>
        </p:nvSpPr>
        <p:spPr>
          <a:xfrm>
            <a:off x="766080" y="3785980"/>
            <a:ext cx="10583072" cy="1535156"/>
          </a:xfrm>
          <a:prstGeom prst="rect">
            <a:avLst/>
          </a:prstGeom>
        </p:spPr>
        <p:txBody>
          <a:bodyPr wrap="none" lIns="91431" tIns="45716" rIns="91431" bIns="45716">
            <a:spAutoFit/>
          </a:bodyPr>
          <a:lstStyle/>
          <a:p>
            <a:endParaRPr lang="en-US" altLang="zh-CN" sz="2000" b="1" dirty="0">
              <a:solidFill>
                <a:schemeClr val="tx2"/>
              </a:solidFill>
              <a:latin typeface="+mn-ea"/>
              <a:ea typeface="+mn-ea"/>
              <a:cs typeface="+mn-ea"/>
            </a:endParaRPr>
          </a:p>
          <a:p>
            <a:pPr>
              <a:lnSpc>
                <a:spcPct val="150000"/>
              </a:lnSpc>
            </a:pPr>
            <a:r>
              <a:rPr lang="en-US" altLang="zh-CN" sz="2800" b="1" dirty="0">
                <a:solidFill>
                  <a:schemeClr val="tx2"/>
                </a:solidFill>
                <a:latin typeface="+mn-ea"/>
                <a:ea typeface="+mn-ea"/>
                <a:cs typeface="+mn-ea"/>
              </a:rPr>
              <a:t>A random experiment </a:t>
            </a:r>
            <a:r>
              <a:rPr lang="en-US" altLang="zh-CN" sz="2400" b="1" dirty="0">
                <a:solidFill>
                  <a:schemeClr val="tx2"/>
                </a:solidFill>
                <a:latin typeface="+mn-ea"/>
                <a:ea typeface="+mn-ea"/>
                <a:cs typeface="+mn-ea"/>
              </a:rPr>
              <a:t>is real or hypothetical process satisfying </a:t>
            </a:r>
          </a:p>
          <a:p>
            <a:pPr>
              <a:lnSpc>
                <a:spcPct val="150000"/>
              </a:lnSpc>
            </a:pPr>
            <a:r>
              <a:rPr lang="en-US" altLang="zh-CN" sz="2400" b="1" dirty="0">
                <a:solidFill>
                  <a:schemeClr val="tx2"/>
                </a:solidFill>
                <a:latin typeface="+mn-ea"/>
                <a:ea typeface="+mn-ea"/>
                <a:cs typeface="+mn-ea"/>
              </a:rPr>
              <a:t>the above three conditions.</a:t>
            </a:r>
          </a:p>
        </p:txBody>
      </p:sp>
      <p:sp>
        <p:nvSpPr>
          <p:cNvPr id="35" name="任意多边形 34"/>
          <p:cNvSpPr/>
          <p:nvPr/>
        </p:nvSpPr>
        <p:spPr>
          <a:xfrm rot="10800000">
            <a:off x="0" y="5591609"/>
            <a:ext cx="12236938" cy="1035619"/>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36" name="组合 35"/>
          <p:cNvGrpSpPr/>
          <p:nvPr/>
        </p:nvGrpSpPr>
        <p:grpSpPr>
          <a:xfrm>
            <a:off x="10284727" y="6194875"/>
            <a:ext cx="662952" cy="663125"/>
            <a:chOff x="8077071" y="845254"/>
            <a:chExt cx="2036801" cy="2036802"/>
          </a:xfrm>
        </p:grpSpPr>
        <p:sp>
          <p:nvSpPr>
            <p:cNvPr id="37" name="椭圆 36"/>
            <p:cNvSpPr/>
            <p:nvPr/>
          </p:nvSpPr>
          <p:spPr>
            <a:xfrm>
              <a:off x="8077071" y="845254"/>
              <a:ext cx="2036801" cy="20368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mn-ea"/>
                <a:cs typeface="+mn-ea"/>
              </a:endParaRPr>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ea typeface="+mn-ea"/>
                <a:cs typeface="+mn-ea"/>
              </a:endParaRPr>
            </a:p>
          </p:txBody>
        </p:sp>
      </p:grpSp>
      <p:grpSp>
        <p:nvGrpSpPr>
          <p:cNvPr id="41" name="组合 40"/>
          <p:cNvGrpSpPr/>
          <p:nvPr/>
        </p:nvGrpSpPr>
        <p:grpSpPr>
          <a:xfrm>
            <a:off x="7048347" y="6037122"/>
            <a:ext cx="662952" cy="663125"/>
            <a:chOff x="8125599" y="1434035"/>
            <a:chExt cx="2036802" cy="2036802"/>
          </a:xfrm>
        </p:grpSpPr>
        <p:sp>
          <p:nvSpPr>
            <p:cNvPr id="42" name="椭圆 41"/>
            <p:cNvSpPr/>
            <p:nvPr/>
          </p:nvSpPr>
          <p:spPr>
            <a:xfrm>
              <a:off x="8125599" y="1434035"/>
              <a:ext cx="2036802" cy="20368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endParaRPr>
            </a:p>
          </p:txBody>
        </p:sp>
        <p:sp>
          <p:nvSpPr>
            <p:cNvPr id="4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a typeface="+mn-ea"/>
                <a:cs typeface="+mn-ea"/>
              </a:endParaRPr>
            </a:p>
          </p:txBody>
        </p:sp>
      </p:grpSp>
      <p:grpSp>
        <p:nvGrpSpPr>
          <p:cNvPr id="44" name="组合 43"/>
          <p:cNvGrpSpPr/>
          <p:nvPr/>
        </p:nvGrpSpPr>
        <p:grpSpPr>
          <a:xfrm>
            <a:off x="1919617" y="5281578"/>
            <a:ext cx="662952" cy="663125"/>
            <a:chOff x="8077071" y="845254"/>
            <a:chExt cx="2036801" cy="2036802"/>
          </a:xfrm>
        </p:grpSpPr>
        <p:sp>
          <p:nvSpPr>
            <p:cNvPr id="45" name="椭圆 44"/>
            <p:cNvSpPr/>
            <p:nvPr/>
          </p:nvSpPr>
          <p:spPr>
            <a:xfrm>
              <a:off x="8077071" y="845254"/>
              <a:ext cx="2036801" cy="20368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mn-ea"/>
                <a:cs typeface="+mn-ea"/>
              </a:endParaRPr>
            </a:p>
          </p:txBody>
        </p:sp>
        <p:sp>
          <p:nvSpPr>
            <p:cNvPr id="46"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ea typeface="+mn-ea"/>
                <a:cs typeface="+mn-ea"/>
              </a:endParaRPr>
            </a:p>
          </p:txBody>
        </p:sp>
      </p:grpSp>
      <p:grpSp>
        <p:nvGrpSpPr>
          <p:cNvPr id="47" name="组合 46"/>
          <p:cNvGrpSpPr/>
          <p:nvPr/>
        </p:nvGrpSpPr>
        <p:grpSpPr>
          <a:xfrm>
            <a:off x="4513912" y="5421978"/>
            <a:ext cx="662952" cy="663125"/>
            <a:chOff x="8125599" y="1434035"/>
            <a:chExt cx="2036802" cy="2036802"/>
          </a:xfrm>
        </p:grpSpPr>
        <p:sp>
          <p:nvSpPr>
            <p:cNvPr id="48" name="椭圆 47"/>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endParaRPr>
            </a:p>
          </p:txBody>
        </p:sp>
        <p:sp>
          <p:nvSpPr>
            <p:cNvPr id="49"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a typeface="+mn-ea"/>
                <a:cs typeface="+mn-ea"/>
              </a:endParaRPr>
            </a:p>
          </p:txBody>
        </p:sp>
      </p:grpSp>
    </p:spTree>
    <p:extLst>
      <p:ext uri="{BB962C8B-B14F-4D97-AF65-F5344CB8AC3E}">
        <p14:creationId xmlns:p14="http://schemas.microsoft.com/office/powerpoint/2010/main" val="10455323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400"/>
                                        <p:tgtEl>
                                          <p:spTgt spid="29"/>
                                        </p:tgtEl>
                                        <p:attrNameLst>
                                          <p:attrName>ppt_y</p:attrName>
                                        </p:attrNameLst>
                                      </p:cBhvr>
                                      <p:tavLst>
                                        <p:tav tm="0">
                                          <p:val>
                                            <p:strVal val="#ppt_y-#ppt_h*1.125000"/>
                                          </p:val>
                                        </p:tav>
                                        <p:tav tm="100000">
                                          <p:val>
                                            <p:strVal val="#ppt_y"/>
                                          </p:val>
                                        </p:tav>
                                      </p:tavLst>
                                    </p:anim>
                                    <p:animEffect transition="in" filter="wipe(down)">
                                      <p:cBhvr>
                                        <p:cTn id="14" dur="4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400"/>
                                        <p:tgtEl>
                                          <p:spTgt spid="31"/>
                                        </p:tgtEl>
                                        <p:attrNameLst>
                                          <p:attrName>ppt_y</p:attrName>
                                        </p:attrNameLst>
                                      </p:cBhvr>
                                      <p:tavLst>
                                        <p:tav tm="0">
                                          <p:val>
                                            <p:strVal val="#ppt_y-#ppt_h*1.125000"/>
                                          </p:val>
                                        </p:tav>
                                        <p:tav tm="100000">
                                          <p:val>
                                            <p:strVal val="#ppt_y"/>
                                          </p:val>
                                        </p:tav>
                                      </p:tavLst>
                                    </p:anim>
                                    <p:animEffect transition="in" filter="wipe(down)">
                                      <p:cBhvr>
                                        <p:cTn id="20" dur="4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400"/>
                                        <p:tgtEl>
                                          <p:spTgt spid="32"/>
                                        </p:tgtEl>
                                        <p:attrNameLst>
                                          <p:attrName>ppt_y</p:attrName>
                                        </p:attrNameLst>
                                      </p:cBhvr>
                                      <p:tavLst>
                                        <p:tav tm="0">
                                          <p:val>
                                            <p:strVal val="#ppt_y-#ppt_h*1.125000"/>
                                          </p:val>
                                        </p:tav>
                                        <p:tav tm="100000">
                                          <p:val>
                                            <p:strVal val="#ppt_y"/>
                                          </p:val>
                                        </p:tav>
                                      </p:tavLst>
                                    </p:anim>
                                    <p:animEffect transition="in" filter="wipe(down)">
                                      <p:cBhvr>
                                        <p:cTn id="26" dur="4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400"/>
                                        <p:tgtEl>
                                          <p:spTgt spid="33"/>
                                        </p:tgtEl>
                                        <p:attrNameLst>
                                          <p:attrName>ppt_y</p:attrName>
                                        </p:attrNameLst>
                                      </p:cBhvr>
                                      <p:tavLst>
                                        <p:tav tm="0">
                                          <p:val>
                                            <p:strVal val="#ppt_y-#ppt_h*1.125000"/>
                                          </p:val>
                                        </p:tav>
                                        <p:tav tm="100000">
                                          <p:val>
                                            <p:strVal val="#ppt_y"/>
                                          </p:val>
                                        </p:tav>
                                      </p:tavLst>
                                    </p:anim>
                                    <p:animEffect transition="in" filter="wipe(down)">
                                      <p:cBhvr>
                                        <p:cTn id="32" dur="400"/>
                                        <p:tgtEl>
                                          <p:spTgt spid="33"/>
                                        </p:tgtEl>
                                      </p:cBhvr>
                                    </p:animEffect>
                                  </p:childTnLst>
                                </p:cTn>
                              </p:par>
                            </p:childTnLst>
                          </p:cTn>
                        </p:par>
                        <p:par>
                          <p:cTn id="33" fill="hold">
                            <p:stCondLst>
                              <p:cond delay="40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10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2" grpId="0"/>
      <p:bldP spid="33" grpId="0"/>
      <p:bldP spid="3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0064" y="339652"/>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1.5.12.</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4" name="矩形 13"/>
          <p:cNvSpPr/>
          <p:nvPr/>
        </p:nvSpPr>
        <p:spPr>
          <a:xfrm>
            <a:off x="805240" y="269632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335802" y="3020674"/>
            <a:ext cx="10021311"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r>
              <a:rPr lang="en-US" altLang="zh-CN" sz="2800" i="1" dirty="0"/>
              <a:t>A</a:t>
            </a:r>
            <a:r>
              <a:rPr lang="en-US" altLang="zh-CN" sz="2800" i="1" baseline="-25000" dirty="0"/>
              <a:t>i </a:t>
            </a:r>
            <a:r>
              <a:rPr lang="en-US" altLang="zh-CN" sz="2800" i="1" dirty="0">
                <a:latin typeface="Cambria Math" panose="02040503050406030204" pitchFamily="18" charset="0"/>
                <a:ea typeface="Cambria Math" panose="02040503050406030204" pitchFamily="18" charset="0"/>
                <a:cs typeface="+mn-ea"/>
              </a:rPr>
              <a:t>be the event that letter </a:t>
            </a:r>
            <a:r>
              <a:rPr lang="en-US" altLang="zh-CN" sz="2800" i="1" dirty="0" err="1">
                <a:latin typeface="Cambria Math" panose="02040503050406030204" pitchFamily="18" charset="0"/>
                <a:ea typeface="Cambria Math" panose="02040503050406030204" pitchFamily="18" charset="0"/>
                <a:cs typeface="+mn-ea"/>
              </a:rPr>
              <a:t>i</a:t>
            </a:r>
            <a:r>
              <a:rPr lang="en-US" altLang="zh-CN" sz="2800" i="1" dirty="0">
                <a:latin typeface="Cambria Math" panose="02040503050406030204" pitchFamily="18" charset="0"/>
                <a:ea typeface="Cambria Math" panose="02040503050406030204" pitchFamily="18" charset="0"/>
                <a:cs typeface="+mn-ea"/>
              </a:rPr>
              <a:t> is placed in the correct envelope</a:t>
            </a:r>
          </a:p>
          <a:p>
            <a:r>
              <a:rPr lang="en-US" altLang="zh-CN" sz="2800" i="1" dirty="0">
                <a:latin typeface="Cambria Math" panose="02040503050406030204" pitchFamily="18" charset="0"/>
                <a:ea typeface="Cambria Math" panose="02040503050406030204" pitchFamily="18" charset="0"/>
                <a:cs typeface="+mn-ea"/>
              </a:rPr>
              <a:t> </a:t>
            </a:r>
            <a:r>
              <a:rPr lang="en-US" altLang="zh-CN" sz="2800" dirty="0"/>
              <a:t>(</a:t>
            </a:r>
            <a:r>
              <a:rPr lang="en-US" altLang="zh-CN" sz="2800" i="1" dirty="0" err="1"/>
              <a:t>i</a:t>
            </a:r>
            <a:r>
              <a:rPr lang="en-US" altLang="zh-CN" sz="2800" i="1" dirty="0"/>
              <a:t> </a:t>
            </a:r>
            <a:r>
              <a:rPr lang="en-US" altLang="zh-CN" sz="2800" dirty="0"/>
              <a:t>= 1</a:t>
            </a:r>
            <a:r>
              <a:rPr lang="en-US" altLang="zh-CN" sz="2800" i="1" dirty="0"/>
              <a:t>,</a:t>
            </a:r>
            <a:r>
              <a:rPr lang="en-US" altLang="zh-CN" sz="2800" dirty="0"/>
              <a:t>··· </a:t>
            </a:r>
            <a:r>
              <a:rPr lang="en-US" altLang="zh-CN" sz="2800" i="1" dirty="0"/>
              <a:t>,n</a:t>
            </a:r>
            <a:r>
              <a:rPr lang="en-US" altLang="zh-CN" sz="2800" dirty="0"/>
              <a:t>),</a:t>
            </a:r>
            <a:r>
              <a:rPr lang="en-US" altLang="zh-CN" sz="2800" i="1" dirty="0">
                <a:latin typeface="Cambria Math" panose="02040503050406030204" pitchFamily="18" charset="0"/>
                <a:ea typeface="Cambria Math" panose="02040503050406030204" pitchFamily="18" charset="0"/>
                <a:cs typeface="+mn-ea"/>
              </a:rPr>
              <a:t> we shall determine the value</a:t>
            </a:r>
            <a:endParaRPr lang="zh-CN" altLang="zh-CN" sz="2800" i="1" dirty="0"/>
          </a:p>
        </p:txBody>
      </p:sp>
      <p:sp>
        <p:nvSpPr>
          <p:cNvPr id="10" name="矩形 9"/>
          <p:cNvSpPr/>
          <p:nvPr/>
        </p:nvSpPr>
        <p:spPr>
          <a:xfrm>
            <a:off x="1155498" y="801317"/>
            <a:ext cx="1033498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person types </a:t>
            </a:r>
            <a:r>
              <a:rPr lang="en-US" altLang="zh-CN" sz="2800" dirty="0">
                <a:solidFill>
                  <a:schemeClr val="tx2"/>
                </a:solidFill>
                <a:latin typeface="Cambria Math" panose="02040503050406030204" pitchFamily="18" charset="0"/>
                <a:ea typeface="Cambria Math" panose="02040503050406030204" pitchFamily="18" charset="0"/>
                <a:cs typeface="+mn-ea"/>
              </a:rPr>
              <a:t>n letters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types the corresponding addresses on </a:t>
            </a:r>
            <a:r>
              <a:rPr lang="en-US" altLang="zh-CN" sz="2800" dirty="0">
                <a:solidFill>
                  <a:schemeClr val="tx2"/>
                </a:solidFill>
                <a:latin typeface="Cambria Math" panose="02040503050406030204" pitchFamily="18" charset="0"/>
                <a:ea typeface="Cambria Math" panose="02040503050406030204" pitchFamily="18" charset="0"/>
                <a:cs typeface="+mn-ea"/>
              </a:rPr>
              <a:t>n envelopes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then places the n letters in the n envelopes in a random manner. Determine the probability that </a:t>
            </a:r>
            <a:r>
              <a:rPr lang="en-US" altLang="zh-CN" sz="2800" dirty="0">
                <a:solidFill>
                  <a:schemeClr val="tx2"/>
                </a:solidFill>
                <a:latin typeface="Cambria Math" panose="02040503050406030204" pitchFamily="18" charset="0"/>
                <a:ea typeface="Cambria Math" panose="02040503050406030204" pitchFamily="18" charset="0"/>
                <a:cs typeface="+mn-ea"/>
              </a:rPr>
              <a:t>at least one letter will be placed in the correct envelope.</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8" name="Picture 887647"/>
          <p:cNvPicPr/>
          <p:nvPr/>
        </p:nvPicPr>
        <p:blipFill>
          <a:blip r:embed="rId3" cstate="print"/>
          <a:stretch>
            <a:fillRect/>
          </a:stretch>
        </p:blipFill>
        <p:spPr>
          <a:xfrm>
            <a:off x="8142376" y="3497723"/>
            <a:ext cx="2074923" cy="461979"/>
          </a:xfrm>
          <a:prstGeom prst="rect">
            <a:avLst/>
          </a:prstGeom>
        </p:spPr>
      </p:pic>
      <p:pic>
        <p:nvPicPr>
          <p:cNvPr id="9" name="Picture 887648"/>
          <p:cNvPicPr/>
          <p:nvPr/>
        </p:nvPicPr>
        <p:blipFill>
          <a:blip r:embed="rId4" cstate="print"/>
          <a:stretch>
            <a:fillRect/>
          </a:stretch>
        </p:blipFill>
        <p:spPr>
          <a:xfrm>
            <a:off x="2898346" y="4159777"/>
            <a:ext cx="5923683" cy="2369812"/>
          </a:xfrm>
          <a:prstGeom prst="rect">
            <a:avLst/>
          </a:prstGeom>
        </p:spPr>
      </p:pic>
    </p:spTree>
    <p:extLst>
      <p:ext uri="{BB962C8B-B14F-4D97-AF65-F5344CB8AC3E}">
        <p14:creationId xmlns:p14="http://schemas.microsoft.com/office/powerpoint/2010/main" val="35519661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8735" y="136819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216533" y="1878969"/>
            <a:ext cx="10021311"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Therefore, by Proposition 1.4.8,</a:t>
            </a:r>
            <a:endParaRPr lang="zh-CN" altLang="zh-CN" sz="2800" i="1" dirty="0"/>
          </a:p>
        </p:txBody>
      </p:sp>
      <p:pic>
        <p:nvPicPr>
          <p:cNvPr id="12" name="Picture 887649"/>
          <p:cNvPicPr/>
          <p:nvPr/>
        </p:nvPicPr>
        <p:blipFill>
          <a:blip r:embed="rId3" cstate="print"/>
          <a:stretch>
            <a:fillRect/>
          </a:stretch>
        </p:blipFill>
        <p:spPr>
          <a:xfrm>
            <a:off x="2593643" y="2732266"/>
            <a:ext cx="7425000" cy="2873403"/>
          </a:xfrm>
          <a:prstGeom prst="rect">
            <a:avLst/>
          </a:prstGeom>
        </p:spPr>
      </p:pic>
    </p:spTree>
    <p:extLst>
      <p:ext uri="{BB962C8B-B14F-4D97-AF65-F5344CB8AC3E}">
        <p14:creationId xmlns:p14="http://schemas.microsoft.com/office/powerpoint/2010/main" val="8332568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400"/>
                                        <p:tgtEl>
                                          <p:spTgt spid="18"/>
                                        </p:tgtEl>
                                        <p:attrNameLst>
                                          <p:attrName>ppt_y</p:attrName>
                                        </p:attrNameLst>
                                      </p:cBhvr>
                                      <p:tavLst>
                                        <p:tav tm="0">
                                          <p:val>
                                            <p:strVal val="#ppt_y-#ppt_h*1.125000"/>
                                          </p:val>
                                        </p:tav>
                                        <p:tav tm="100000">
                                          <p:val>
                                            <p:strVal val="#ppt_y"/>
                                          </p:val>
                                        </p:tav>
                                      </p:tavLst>
                                    </p:anim>
                                    <p:animEffect transition="in" filter="wipe(down)">
                                      <p:cBhvr>
                                        <p:cTn id="14" dur="4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31883" y="333332"/>
            <a:ext cx="10517435" cy="1754326"/>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1.5.13.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7 guests check their hats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when they arrive at a restaurant, and that these </a:t>
            </a:r>
            <a:r>
              <a:rPr lang="en-US" altLang="zh-CN" sz="2800" dirty="0">
                <a:solidFill>
                  <a:schemeClr val="tx2"/>
                </a:solidFill>
                <a:latin typeface="Cambria Math" panose="02040503050406030204" pitchFamily="18" charset="0"/>
                <a:ea typeface="Cambria Math" panose="02040503050406030204" pitchFamily="18" charset="0"/>
                <a:cs typeface="+mn-ea"/>
              </a:rPr>
              <a:t>hats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a:t>
            </a:r>
            <a:r>
              <a:rPr lang="en-US" altLang="zh-CN" sz="2800" dirty="0">
                <a:solidFill>
                  <a:schemeClr val="tx2"/>
                </a:solidFill>
                <a:latin typeface="Cambria Math" panose="02040503050406030204" pitchFamily="18" charset="0"/>
                <a:ea typeface="Cambria Math" panose="02040503050406030204" pitchFamily="18" charset="0"/>
                <a:cs typeface="+mn-ea"/>
              </a:rPr>
              <a:t>returned to them in a random order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when they leave. Determine the probability that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4" name="矩形 13"/>
          <p:cNvSpPr/>
          <p:nvPr/>
        </p:nvSpPr>
        <p:spPr>
          <a:xfrm>
            <a:off x="212812" y="3145591"/>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2078104" y="3232188"/>
            <a:ext cx="8682662"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(1) Let </a:t>
            </a:r>
            <a:r>
              <a:rPr lang="en-US" altLang="zh-CN" sz="2800" i="1" dirty="0"/>
              <a:t>A</a:t>
            </a:r>
            <a:r>
              <a:rPr lang="en-US" altLang="zh-CN" sz="2800" i="1" baseline="-25000" dirty="0"/>
              <a:t>i</a:t>
            </a:r>
            <a:r>
              <a:rPr lang="en-US" altLang="zh-CN" sz="2800" i="1" dirty="0">
                <a:latin typeface="Cambria Math" panose="02040503050406030204" pitchFamily="18" charset="0"/>
                <a:ea typeface="Cambria Math" panose="02040503050406030204" pitchFamily="18" charset="0"/>
                <a:cs typeface="+mn-ea"/>
              </a:rPr>
              <a:t> be the event that guest </a:t>
            </a:r>
            <a:r>
              <a:rPr lang="en-US" altLang="zh-CN" sz="2800" i="1" dirty="0" err="1">
                <a:latin typeface="Cambria Math" panose="02040503050406030204" pitchFamily="18" charset="0"/>
                <a:ea typeface="Cambria Math" panose="02040503050406030204" pitchFamily="18" charset="0"/>
                <a:cs typeface="+mn-ea"/>
              </a:rPr>
              <a:t>i</a:t>
            </a:r>
            <a:r>
              <a:rPr lang="en-US" altLang="zh-CN" sz="2800" i="1" dirty="0">
                <a:latin typeface="Cambria Math" panose="02040503050406030204" pitchFamily="18" charset="0"/>
                <a:ea typeface="Cambria Math" panose="02040503050406030204" pitchFamily="18" charset="0"/>
                <a:cs typeface="+mn-ea"/>
              </a:rPr>
              <a:t> receives his own hat</a:t>
            </a:r>
          </a:p>
          <a:p>
            <a:r>
              <a:rPr lang="en-US" altLang="zh-CN" sz="2800" dirty="0"/>
              <a:t>(</a:t>
            </a:r>
            <a:r>
              <a:rPr lang="en-US" altLang="zh-CN" sz="2800" i="1" dirty="0" err="1"/>
              <a:t>i</a:t>
            </a:r>
            <a:r>
              <a:rPr lang="en-US" altLang="zh-CN" sz="2800" i="1" dirty="0"/>
              <a:t> </a:t>
            </a:r>
            <a:r>
              <a:rPr lang="en-US" altLang="zh-CN" sz="2800" dirty="0"/>
              <a:t>= 1</a:t>
            </a:r>
            <a:r>
              <a:rPr lang="en-US" altLang="zh-CN" sz="2800" i="1" dirty="0"/>
              <a:t>,</a:t>
            </a:r>
            <a:r>
              <a:rPr lang="en-US" altLang="zh-CN" sz="2800" dirty="0"/>
              <a:t>··· </a:t>
            </a:r>
            <a:r>
              <a:rPr lang="en-US" altLang="zh-CN" sz="2800" i="1" dirty="0"/>
              <a:t>,n</a:t>
            </a:r>
            <a:r>
              <a:rPr lang="en-US" altLang="zh-CN" sz="2800" dirty="0"/>
              <a:t>), </a:t>
            </a:r>
            <a:r>
              <a:rPr lang="en-US" altLang="zh-CN" sz="2800" i="1" dirty="0">
                <a:latin typeface="Cambria Math" panose="02040503050406030204" pitchFamily="18" charset="0"/>
                <a:ea typeface="Cambria Math" panose="02040503050406030204" pitchFamily="18" charset="0"/>
                <a:cs typeface="+mn-ea"/>
              </a:rPr>
              <a:t>we shall determine the value</a:t>
            </a:r>
          </a:p>
        </p:txBody>
      </p:sp>
      <p:sp>
        <p:nvSpPr>
          <p:cNvPr id="10" name="矩形 9"/>
          <p:cNvSpPr/>
          <p:nvPr/>
        </p:nvSpPr>
        <p:spPr>
          <a:xfrm>
            <a:off x="995202" y="2146650"/>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no guest will receive the proper hat.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2" name="矩形 11"/>
          <p:cNvSpPr/>
          <p:nvPr/>
        </p:nvSpPr>
        <p:spPr>
          <a:xfrm>
            <a:off x="995202" y="2649257"/>
            <a:ext cx="10454116"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exactly 2 guests will receive their own hats.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8" name="Picture 887650"/>
          <p:cNvPicPr/>
          <p:nvPr/>
        </p:nvPicPr>
        <p:blipFill>
          <a:blip r:embed="rId3" cstate="print"/>
          <a:stretch>
            <a:fillRect/>
          </a:stretch>
        </p:blipFill>
        <p:spPr>
          <a:xfrm>
            <a:off x="2846231" y="4336625"/>
            <a:ext cx="6722771" cy="2251233"/>
          </a:xfrm>
          <a:prstGeom prst="rect">
            <a:avLst/>
          </a:prstGeom>
        </p:spPr>
      </p:pic>
    </p:spTree>
    <p:extLst>
      <p:ext uri="{BB962C8B-B14F-4D97-AF65-F5344CB8AC3E}">
        <p14:creationId xmlns:p14="http://schemas.microsoft.com/office/powerpoint/2010/main" val="30935947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dow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400"/>
                                        <p:tgtEl>
                                          <p:spTgt spid="14"/>
                                        </p:tgtEl>
                                        <p:attrNameLst>
                                          <p:attrName>ppt_y</p:attrName>
                                        </p:attrNameLst>
                                      </p:cBhvr>
                                      <p:tavLst>
                                        <p:tav tm="0">
                                          <p:val>
                                            <p:strVal val="#ppt_y-#ppt_h*1.125000"/>
                                          </p:val>
                                        </p:tav>
                                        <p:tav tm="100000">
                                          <p:val>
                                            <p:strVal val="#ppt_y"/>
                                          </p:val>
                                        </p:tav>
                                      </p:tavLst>
                                    </p:anim>
                                    <p:animEffect transition="in" filter="wipe(down)">
                                      <p:cBhvr>
                                        <p:cTn id="26" dur="4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400"/>
                                        <p:tgtEl>
                                          <p:spTgt spid="18"/>
                                        </p:tgtEl>
                                        <p:attrNameLst>
                                          <p:attrName>ppt_y</p:attrName>
                                        </p:attrNameLst>
                                      </p:cBhvr>
                                      <p:tavLst>
                                        <p:tav tm="0">
                                          <p:val>
                                            <p:strVal val="#ppt_y-#ppt_h*1.125000"/>
                                          </p:val>
                                        </p:tav>
                                        <p:tav tm="100000">
                                          <p:val>
                                            <p:strVal val="#ppt_y"/>
                                          </p:val>
                                        </p:tav>
                                      </p:tavLst>
                                    </p:anim>
                                    <p:animEffect transition="in" filter="wipe(down)">
                                      <p:cBhvr>
                                        <p:cTn id="32" dur="4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8735" y="68349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229412" y="1194271"/>
            <a:ext cx="10021311" cy="954099"/>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(1) </a:t>
            </a:r>
            <a:r>
              <a:rPr lang="en-US" altLang="zh-CN" sz="2800" i="1" dirty="0">
                <a:latin typeface="Cambria Math" panose="02040503050406030204" pitchFamily="18" charset="0"/>
                <a:ea typeface="Cambria Math" panose="02040503050406030204" pitchFamily="18" charset="0"/>
                <a:cs typeface="+mn-ea"/>
              </a:rPr>
              <a:t>Then, n = 7, the probability that no guest will receive the proper hat is</a:t>
            </a:r>
            <a:endParaRPr lang="zh-CN" altLang="zh-CN" sz="2800" i="1" dirty="0"/>
          </a:p>
        </p:txBody>
      </p:sp>
      <p:pic>
        <p:nvPicPr>
          <p:cNvPr id="6" name="Picture 887651"/>
          <p:cNvPicPr/>
          <p:nvPr/>
        </p:nvPicPr>
        <p:blipFill>
          <a:blip r:embed="rId3" cstate="print"/>
          <a:stretch>
            <a:fillRect/>
          </a:stretch>
        </p:blipFill>
        <p:spPr>
          <a:xfrm>
            <a:off x="3374721" y="1820306"/>
            <a:ext cx="5730691" cy="754364"/>
          </a:xfrm>
          <a:prstGeom prst="rect">
            <a:avLst/>
          </a:prstGeom>
        </p:spPr>
      </p:pic>
      <p:sp>
        <p:nvSpPr>
          <p:cNvPr id="7" name="矩形 6"/>
          <p:cNvSpPr/>
          <p:nvPr/>
        </p:nvSpPr>
        <p:spPr>
          <a:xfrm>
            <a:off x="1229410" y="3003494"/>
            <a:ext cx="10021311" cy="523212"/>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(2) </a:t>
            </a:r>
            <a:r>
              <a:rPr lang="en-US" altLang="zh-CN" sz="2800" i="1" dirty="0">
                <a:latin typeface="Cambria Math" panose="02040503050406030204" pitchFamily="18" charset="0"/>
                <a:ea typeface="Cambria Math" panose="02040503050406030204" pitchFamily="18" charset="0"/>
                <a:cs typeface="+mn-ea"/>
              </a:rPr>
              <a:t>Let X be the number of guests who receive their own hats.</a:t>
            </a:r>
            <a:endParaRPr lang="zh-CN" altLang="zh-CN" sz="2800" i="1" dirty="0"/>
          </a:p>
        </p:txBody>
      </p:sp>
      <p:pic>
        <p:nvPicPr>
          <p:cNvPr id="8" name="Picture 887652"/>
          <p:cNvPicPr/>
          <p:nvPr/>
        </p:nvPicPr>
        <p:blipFill>
          <a:blip r:embed="rId4" cstate="print"/>
          <a:stretch>
            <a:fillRect/>
          </a:stretch>
        </p:blipFill>
        <p:spPr>
          <a:xfrm>
            <a:off x="3490174" y="3826740"/>
            <a:ext cx="4417454" cy="2097542"/>
          </a:xfrm>
          <a:prstGeom prst="rect">
            <a:avLst/>
          </a:prstGeom>
        </p:spPr>
      </p:pic>
    </p:spTree>
    <p:extLst>
      <p:ext uri="{BB962C8B-B14F-4D97-AF65-F5344CB8AC3E}">
        <p14:creationId xmlns:p14="http://schemas.microsoft.com/office/powerpoint/2010/main" val="29469228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400"/>
                                        <p:tgtEl>
                                          <p:spTgt spid="18"/>
                                        </p:tgtEl>
                                        <p:attrNameLst>
                                          <p:attrName>ppt_y</p:attrName>
                                        </p:attrNameLst>
                                      </p:cBhvr>
                                      <p:tavLst>
                                        <p:tav tm="0">
                                          <p:val>
                                            <p:strVal val="#ppt_y-#ppt_h*1.125000"/>
                                          </p:val>
                                        </p:tav>
                                        <p:tav tm="100000">
                                          <p:val>
                                            <p:strVal val="#ppt_y"/>
                                          </p:val>
                                        </p:tav>
                                      </p:tavLst>
                                    </p:anim>
                                    <p:animEffect transition="in" filter="wipe(down)">
                                      <p:cBhvr>
                                        <p:cTn id="14" dur="4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p:tgtEl>
                                          <p:spTgt spid="7"/>
                                        </p:tgtEl>
                                        <p:attrNameLst>
                                          <p:attrName>ppt_y</p:attrName>
                                        </p:attrNameLst>
                                      </p:cBhvr>
                                      <p:tavLst>
                                        <p:tav tm="0">
                                          <p:val>
                                            <p:strVal val="#ppt_y-#ppt_h*1.125000"/>
                                          </p:val>
                                        </p:tav>
                                        <p:tav tm="100000">
                                          <p:val>
                                            <p:strVal val="#ppt_y"/>
                                          </p:val>
                                        </p:tav>
                                      </p:tavLst>
                                    </p:anim>
                                    <p:animEffect transition="in" filter="wipe(down)">
                                      <p:cBhvr>
                                        <p:cTn id="25" dur="4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8735" y="68349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7" name="矩形 6"/>
          <p:cNvSpPr/>
          <p:nvPr/>
        </p:nvSpPr>
        <p:spPr>
          <a:xfrm>
            <a:off x="2066621" y="1194271"/>
            <a:ext cx="7662714" cy="954099"/>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(2) </a:t>
            </a:r>
            <a:r>
              <a:rPr lang="en-US" altLang="zh-CN" sz="2800" i="1" dirty="0">
                <a:latin typeface="Cambria Math" panose="02040503050406030204" pitchFamily="18" charset="0"/>
                <a:ea typeface="Cambria Math" panose="02040503050406030204" pitchFamily="18" charset="0"/>
                <a:cs typeface="+mn-ea"/>
              </a:rPr>
              <a:t>In fact, we can compute all the probabilities </a:t>
            </a:r>
          </a:p>
          <a:p>
            <a:r>
              <a:rPr lang="en-US" altLang="zh-CN" sz="2800" i="1" dirty="0">
                <a:latin typeface="Cambria Math" panose="02040503050406030204" pitchFamily="18" charset="0"/>
                <a:ea typeface="Cambria Math" panose="02040503050406030204" pitchFamily="18" charset="0"/>
                <a:cs typeface="+mn-ea"/>
              </a:rPr>
              <a:t>P(X = k),</a:t>
            </a:r>
            <a:r>
              <a:rPr lang="en-US" altLang="zh-CN" sz="2800" i="1" dirty="0"/>
              <a:t> k = 0,1,··· ,7.</a:t>
            </a:r>
            <a:endParaRPr lang="zh-CN" altLang="zh-CN" sz="2800" i="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7928" y="2206570"/>
            <a:ext cx="8420100" cy="421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53601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040126" y="1292714"/>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1.5.6.</a:t>
            </a:r>
          </a:p>
        </p:txBody>
      </p:sp>
      <p:sp>
        <p:nvSpPr>
          <p:cNvPr id="10" name="矩形 9"/>
          <p:cNvSpPr/>
          <p:nvPr/>
        </p:nvSpPr>
        <p:spPr>
          <a:xfrm>
            <a:off x="1040126" y="2006377"/>
            <a:ext cx="1033498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the sample space of an experiment is a given domain </a:t>
            </a:r>
            <a:r>
              <a:rPr lang="en-US" altLang="zh-CN" sz="2800" dirty="0">
                <a:solidFill>
                  <a:srgbClr val="646464"/>
                </a:solidFill>
              </a:rPr>
              <a:t>Ω ∈ </a:t>
            </a:r>
            <a:r>
              <a:rPr lang="en-US" altLang="zh-CN" sz="2800" dirty="0" err="1">
                <a:solidFill>
                  <a:srgbClr val="646464"/>
                </a:solidFill>
              </a:rPr>
              <a:t>R</a:t>
            </a:r>
            <a:r>
              <a:rPr lang="en-US" altLang="zh-CN" sz="2800" i="1" baseline="30000" dirty="0" err="1">
                <a:solidFill>
                  <a:srgbClr val="646464"/>
                </a:solidFill>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outcomes are points in Ω and are equally likely to occur. Let A be any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subregion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Ω. Then the probability that basic events fall into A is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9" name="Picture 887654"/>
          <p:cNvPicPr/>
          <p:nvPr/>
        </p:nvPicPr>
        <p:blipFill>
          <a:blip r:embed="rId3" cstate="print"/>
          <a:stretch>
            <a:fillRect/>
          </a:stretch>
        </p:blipFill>
        <p:spPr>
          <a:xfrm>
            <a:off x="4687911" y="3864590"/>
            <a:ext cx="1853980" cy="817660"/>
          </a:xfrm>
          <a:prstGeom prst="rect">
            <a:avLst/>
          </a:prstGeom>
        </p:spPr>
      </p:pic>
      <p:sp>
        <p:nvSpPr>
          <p:cNvPr id="11" name="矩形 10"/>
          <p:cNvSpPr/>
          <p:nvPr/>
        </p:nvSpPr>
        <p:spPr>
          <a:xfrm>
            <a:off x="1040126" y="5016216"/>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where </a:t>
            </a:r>
            <a:r>
              <a:rPr lang="en-US" altLang="zh-CN" sz="2800" i="1" dirty="0">
                <a:solidFill>
                  <a:srgbClr val="646464"/>
                </a:solidFill>
              </a:rPr>
              <a:t>S</a:t>
            </a:r>
            <a:r>
              <a:rPr lang="en-US" altLang="zh-CN" sz="2800" i="1" baseline="-25000" dirty="0">
                <a:solidFill>
                  <a:srgbClr val="646464"/>
                </a:solidFill>
              </a:rPr>
              <a:t>A</a:t>
            </a:r>
            <a:r>
              <a:rPr lang="en-US" altLang="zh-CN" sz="2800" i="1" dirty="0">
                <a:solidFill>
                  <a:srgbClr val="646464"/>
                </a:solidFill>
              </a:rPr>
              <a:t>,S</a:t>
            </a:r>
            <a:r>
              <a:rPr lang="en-US" altLang="zh-CN" sz="2800" baseline="-25000" dirty="0">
                <a:solidFill>
                  <a:srgbClr val="646464"/>
                </a:solidFill>
              </a:rPr>
              <a:t>Ω</a:t>
            </a:r>
            <a:r>
              <a:rPr lang="en-US" altLang="zh-CN" sz="2800" baseline="-250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the geometric measures of A and Ω, respectively.</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5554295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down)">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31883" y="3333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1.5.14.</a:t>
            </a:r>
          </a:p>
        </p:txBody>
      </p:sp>
      <p:sp>
        <p:nvSpPr>
          <p:cNvPr id="14" name="矩形 13"/>
          <p:cNvSpPr/>
          <p:nvPr/>
        </p:nvSpPr>
        <p:spPr>
          <a:xfrm>
            <a:off x="586299" y="309407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274249" y="3711081"/>
            <a:ext cx="10015158"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Let </a:t>
            </a:r>
            <a:r>
              <a:rPr lang="en-US" altLang="zh-CN" sz="2800" i="1" dirty="0">
                <a:solidFill>
                  <a:schemeClr val="tx2"/>
                </a:solidFill>
                <a:latin typeface="Cambria Math" panose="02040503050406030204" pitchFamily="18" charset="0"/>
                <a:ea typeface="Cambria Math" panose="02040503050406030204" pitchFamily="18" charset="0"/>
                <a:cs typeface="+mn-ea"/>
              </a:rPr>
              <a:t>x denote the time one person arrives, and y the other,</a:t>
            </a:r>
            <a:r>
              <a:rPr lang="en-US" altLang="zh-CN" sz="2800" i="1" dirty="0">
                <a:latin typeface="Cambria Math" panose="02040503050406030204" pitchFamily="18" charset="0"/>
                <a:ea typeface="Cambria Math" panose="02040503050406030204" pitchFamily="18" charset="0"/>
                <a:cs typeface="+mn-ea"/>
              </a:rPr>
              <a:t> we can use the notation </a:t>
            </a:r>
            <a:r>
              <a:rPr lang="en-US" altLang="zh-CN" sz="2800" i="1" dirty="0">
                <a:solidFill>
                  <a:schemeClr val="tx2"/>
                </a:solidFill>
                <a:latin typeface="Cambria Math" panose="02040503050406030204" pitchFamily="18" charset="0"/>
                <a:ea typeface="Cambria Math" panose="02040503050406030204" pitchFamily="18" charset="0"/>
                <a:cs typeface="+mn-ea"/>
              </a:rPr>
              <a:t>(</a:t>
            </a:r>
            <a:r>
              <a:rPr lang="en-US" altLang="zh-CN" sz="2800" i="1" dirty="0" err="1">
                <a:solidFill>
                  <a:schemeClr val="tx2"/>
                </a:solidFill>
                <a:latin typeface="Cambria Math" panose="02040503050406030204" pitchFamily="18" charset="0"/>
                <a:ea typeface="Cambria Math" panose="02040503050406030204" pitchFamily="18" charset="0"/>
                <a:cs typeface="+mn-ea"/>
              </a:rPr>
              <a:t>x,y</a:t>
            </a:r>
            <a:r>
              <a:rPr lang="en-US" altLang="zh-CN" sz="2800" i="1" dirty="0">
                <a:solidFill>
                  <a:schemeClr val="tx2"/>
                </a:solidFill>
                <a:latin typeface="Cambria Math" panose="02040503050406030204" pitchFamily="18" charset="0"/>
                <a:ea typeface="Cambria Math" panose="02040503050406030204" pitchFamily="18" charset="0"/>
                <a:cs typeface="+mn-ea"/>
              </a:rPr>
              <a:t>) </a:t>
            </a:r>
            <a:r>
              <a:rPr lang="en-US" altLang="zh-CN" sz="2800" i="1" dirty="0">
                <a:latin typeface="Cambria Math" panose="02040503050406030204" pitchFamily="18" charset="0"/>
                <a:ea typeface="Cambria Math" panose="02040503050406030204" pitchFamily="18" charset="0"/>
                <a:cs typeface="+mn-ea"/>
              </a:rPr>
              <a:t>to denote the time in hours, after 12:00pm, that each person arrives, where </a:t>
            </a:r>
            <a:r>
              <a:rPr lang="en-US" altLang="zh-CN" sz="2800" i="1" dirty="0">
                <a:solidFill>
                  <a:schemeClr val="tx2"/>
                </a:solidFill>
                <a:latin typeface="Cambria Math" panose="02040503050406030204" pitchFamily="18" charset="0"/>
                <a:ea typeface="Cambria Math" panose="02040503050406030204" pitchFamily="18" charset="0"/>
                <a:cs typeface="+mn-ea"/>
              </a:rPr>
              <a:t>0 ≤ x ≤ 1,0 ≤ y ≤ 1</a:t>
            </a:r>
            <a:r>
              <a:rPr lang="en-US" altLang="zh-CN" sz="2800" i="1" dirty="0">
                <a:latin typeface="Cambria Math" panose="02040503050406030204" pitchFamily="18" charset="0"/>
                <a:ea typeface="Cambria Math" panose="02040503050406030204" pitchFamily="18" charset="0"/>
                <a:cs typeface="+mn-ea"/>
              </a:rPr>
              <a:t>. The sample space Ω is a square with side length 1. Any coordinate in the square represents a time that the pair arrives.</a:t>
            </a:r>
          </a:p>
        </p:txBody>
      </p:sp>
      <p:sp>
        <p:nvSpPr>
          <p:cNvPr id="10" name="矩形 9"/>
          <p:cNvSpPr/>
          <p:nvPr/>
        </p:nvSpPr>
        <p:spPr>
          <a:xfrm>
            <a:off x="1114338" y="911876"/>
            <a:ext cx="1033498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Two friends agree to meet up in a station. They arrive to the station uniformly between 12:00pm and 13:00pm. Suppose that after arriving randomly, each waits 30 minutes for the other person before leaving. What is the chance the two will meet?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34547629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8735" y="68349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7" name="矩形 6"/>
          <p:cNvSpPr/>
          <p:nvPr/>
        </p:nvSpPr>
        <p:spPr>
          <a:xfrm>
            <a:off x="1293888" y="1167447"/>
            <a:ext cx="9730427" cy="2677648"/>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What is the set of coordinates for which the two will meet? We want the two coordinates to be within 30 minutes or        hours of each other. </a:t>
            </a:r>
          </a:p>
          <a:p>
            <a:r>
              <a:rPr lang="en-US" altLang="zh-CN" sz="2800" i="1" dirty="0">
                <a:latin typeface="Cambria Math" panose="02040503050406030204" pitchFamily="18" charset="0"/>
                <a:ea typeface="Cambria Math" panose="02040503050406030204" pitchFamily="18" charset="0"/>
                <a:cs typeface="+mn-ea"/>
              </a:rPr>
              <a:t>That is, we want all coordinates such that                              . We draw the lines                        and                         </a:t>
            </a:r>
            <a:r>
              <a:rPr lang="en-US" altLang="zh-CN" sz="2800" i="1" dirty="0" err="1">
                <a:latin typeface="Cambria Math" panose="02040503050406030204" pitchFamily="18" charset="0"/>
                <a:ea typeface="Cambria Math" panose="02040503050406030204" pitchFamily="18" charset="0"/>
                <a:cs typeface="+mn-ea"/>
              </a:rPr>
              <a:t>and</a:t>
            </a:r>
            <a:r>
              <a:rPr lang="en-US" altLang="zh-CN" sz="2800" i="1" dirty="0">
                <a:latin typeface="Cambria Math" panose="02040503050406030204" pitchFamily="18" charset="0"/>
                <a:ea typeface="Cambria Math" panose="02040503050406030204" pitchFamily="18" charset="0"/>
                <a:cs typeface="+mn-ea"/>
              </a:rPr>
              <a:t> shade the area in between these two lines to denote the event A. </a:t>
            </a:r>
          </a:p>
        </p:txBody>
      </p:sp>
      <p:pic>
        <p:nvPicPr>
          <p:cNvPr id="6" name="Picture 887655"/>
          <p:cNvPicPr/>
          <p:nvPr/>
        </p:nvPicPr>
        <p:blipFill>
          <a:blip r:embed="rId3" cstate="print"/>
          <a:stretch>
            <a:fillRect/>
          </a:stretch>
        </p:blipFill>
        <p:spPr>
          <a:xfrm>
            <a:off x="9504608" y="1565990"/>
            <a:ext cx="234819" cy="583170"/>
          </a:xfrm>
          <a:prstGeom prst="rect">
            <a:avLst/>
          </a:prstGeom>
        </p:spPr>
      </p:pic>
      <p:pic>
        <p:nvPicPr>
          <p:cNvPr id="8" name="Picture 887656"/>
          <p:cNvPicPr/>
          <p:nvPr/>
        </p:nvPicPr>
        <p:blipFill>
          <a:blip r:embed="rId4" cstate="print">
            <a:duotone>
              <a:schemeClr val="accent4">
                <a:shade val="45000"/>
                <a:satMod val="135000"/>
              </a:schemeClr>
              <a:prstClr val="white"/>
            </a:duotone>
          </a:blip>
          <a:stretch>
            <a:fillRect/>
          </a:stretch>
        </p:blipFill>
        <p:spPr>
          <a:xfrm>
            <a:off x="7954563" y="2506271"/>
            <a:ext cx="1784864" cy="443659"/>
          </a:xfrm>
          <a:prstGeom prst="rect">
            <a:avLst/>
          </a:prstGeom>
        </p:spPr>
      </p:pic>
      <p:pic>
        <p:nvPicPr>
          <p:cNvPr id="10" name="Picture 887657"/>
          <p:cNvPicPr/>
          <p:nvPr/>
        </p:nvPicPr>
        <p:blipFill>
          <a:blip r:embed="rId5" cstate="print">
            <a:duotone>
              <a:schemeClr val="accent4">
                <a:shade val="45000"/>
                <a:satMod val="135000"/>
              </a:schemeClr>
              <a:prstClr val="white"/>
            </a:duotone>
          </a:blip>
          <a:stretch>
            <a:fillRect/>
          </a:stretch>
        </p:blipFill>
        <p:spPr>
          <a:xfrm>
            <a:off x="3717227" y="2923518"/>
            <a:ext cx="1537354" cy="483937"/>
          </a:xfrm>
          <a:prstGeom prst="rect">
            <a:avLst/>
          </a:prstGeom>
        </p:spPr>
      </p:pic>
      <p:pic>
        <p:nvPicPr>
          <p:cNvPr id="12" name="Picture 887658"/>
          <p:cNvPicPr/>
          <p:nvPr/>
        </p:nvPicPr>
        <p:blipFill>
          <a:blip r:embed="rId6" cstate="print">
            <a:duotone>
              <a:schemeClr val="accent4">
                <a:shade val="45000"/>
                <a:satMod val="135000"/>
              </a:schemeClr>
              <a:prstClr val="white"/>
            </a:duotone>
          </a:blip>
          <a:stretch>
            <a:fillRect/>
          </a:stretch>
        </p:blipFill>
        <p:spPr>
          <a:xfrm>
            <a:off x="6333749" y="2854325"/>
            <a:ext cx="1344171" cy="591767"/>
          </a:xfrm>
          <a:prstGeom prst="rect">
            <a:avLst/>
          </a:prstGeom>
        </p:spPr>
      </p:pic>
      <p:pic>
        <p:nvPicPr>
          <p:cNvPr id="67" name="Picture 887659"/>
          <p:cNvPicPr/>
          <p:nvPr/>
        </p:nvPicPr>
        <p:blipFill>
          <a:blip r:embed="rId7" cstate="print"/>
          <a:stretch>
            <a:fillRect/>
          </a:stretch>
        </p:blipFill>
        <p:spPr>
          <a:xfrm>
            <a:off x="6894695" y="4772078"/>
            <a:ext cx="2727322" cy="823682"/>
          </a:xfrm>
          <a:prstGeom prst="rect">
            <a:avLst/>
          </a:prstGeom>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3888" y="4047978"/>
            <a:ext cx="3422405" cy="267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98194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841730" y="1539484"/>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p>
        </p:txBody>
      </p:sp>
      <p:sp>
        <p:nvSpPr>
          <p:cNvPr id="69" name="矩形 68"/>
          <p:cNvSpPr/>
          <p:nvPr/>
        </p:nvSpPr>
        <p:spPr>
          <a:xfrm>
            <a:off x="1181793" y="2341228"/>
            <a:ext cx="10334980" cy="2246769"/>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What is the chance the two will arrive at the same time? </a:t>
            </a:r>
            <a:r>
              <a:rPr lang="en-US" altLang="zh-CN" sz="2800" dirty="0">
                <a:solidFill>
                  <a:schemeClr val="tx2"/>
                </a:solidFill>
                <a:latin typeface="Cambria Math" panose="02040503050406030204" pitchFamily="18" charset="0"/>
                <a:ea typeface="Cambria Math" panose="02040503050406030204" pitchFamily="18" charset="0"/>
                <a:cs typeface="+mn-ea"/>
              </a:rPr>
              <a:t>The set is a line x = y which has no area.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probability that the two will arrive at the same time is zero. </a:t>
            </a:r>
            <a:r>
              <a:rPr lang="en-US" altLang="zh-CN" sz="2800" dirty="0">
                <a:solidFill>
                  <a:schemeClr val="tx2"/>
                </a:solidFill>
                <a:latin typeface="Cambria Math" panose="02040503050406030204" pitchFamily="18" charset="0"/>
                <a:ea typeface="Cambria Math" panose="02040503050406030204" pitchFamily="18" charset="0"/>
                <a:cs typeface="+mn-ea"/>
              </a:rPr>
              <a:t>But clearly they can arrive at the same time,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example, both arrive at 12:30pm, etc. </a:t>
            </a:r>
            <a:r>
              <a:rPr lang="en-US" altLang="zh-CN" sz="2800" dirty="0">
                <a:solidFill>
                  <a:srgbClr val="C00000"/>
                </a:solidFill>
                <a:latin typeface="Cambria Math" panose="02040503050406030204" pitchFamily="18" charset="0"/>
                <a:ea typeface="Cambria Math" panose="02040503050406030204" pitchFamily="18" charset="0"/>
                <a:cs typeface="+mn-ea"/>
              </a:rPr>
              <a:t>It implies that zero probability does not mean impossible.</a:t>
            </a:r>
            <a:endParaRPr lang="en-US" altLang="zh-CN" sz="2400" dirty="0">
              <a:solidFill>
                <a:srgbClr val="C00000"/>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1976300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down)">
                                      <p:cBhvr>
                                        <p:cTn id="8" dur="500"/>
                                        <p:tgtEl>
                                          <p:spTgt spid="6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p:tgtEl>
                                          <p:spTgt spid="69"/>
                                        </p:tgtEl>
                                        <p:attrNameLst>
                                          <p:attrName>ppt_y</p:attrName>
                                        </p:attrNameLst>
                                      </p:cBhvr>
                                      <p:tavLst>
                                        <p:tav tm="0">
                                          <p:val>
                                            <p:strVal val="#ppt_y-#ppt_h*1.125000"/>
                                          </p:val>
                                        </p:tav>
                                        <p:tav tm="100000">
                                          <p:val>
                                            <p:strVal val="#ppt_y"/>
                                          </p:val>
                                        </p:tav>
                                      </p:tavLst>
                                    </p:anim>
                                    <p:animEffect transition="in" filter="wipe(down)">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41560" y="1246006"/>
            <a:ext cx="10017532" cy="1231098"/>
          </a:xfrm>
          <a:prstGeom prst="rect">
            <a:avLst/>
          </a:prstGeom>
        </p:spPr>
        <p:txBody>
          <a:bodyPr wrap="square" lIns="91431" tIns="45716" rIns="91431" bIns="45716">
            <a:spAutoFit/>
          </a:bodyPr>
          <a:lstStyle/>
          <a:p>
            <a:endParaRPr lang="en-US" altLang="zh-CN" b="1" dirty="0">
              <a:solidFill>
                <a:schemeClr val="tx1">
                  <a:lumMod val="65000"/>
                  <a:lumOff val="35000"/>
                </a:schemeClr>
              </a:solidFill>
              <a:latin typeface="+mn-ea"/>
              <a:ea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a group of 100 people, the numbers who </a:t>
            </a:r>
            <a:r>
              <a:rPr lang="en-US" altLang="zh-CN" sz="2800" dirty="0">
                <a:solidFill>
                  <a:schemeClr val="tx2"/>
                </a:solidFill>
                <a:latin typeface="Cambria Math" panose="02040503050406030204" pitchFamily="18" charset="0"/>
                <a:ea typeface="Cambria Math" panose="02040503050406030204" pitchFamily="18" charset="0"/>
                <a:cs typeface="+mn-ea"/>
              </a:rPr>
              <a:t>do or do not smoke and do or do not have cancer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reported as shown in the table.</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1.6	Conditional Probability</a:t>
            </a:r>
          </a:p>
        </p:txBody>
      </p:sp>
      <p:sp>
        <p:nvSpPr>
          <p:cNvPr id="10" name="矩形 9"/>
          <p:cNvSpPr/>
          <p:nvPr/>
        </p:nvSpPr>
        <p:spPr>
          <a:xfrm>
            <a:off x="427466" y="1117371"/>
            <a:ext cx="10334980"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1.6.1. </a:t>
            </a:r>
            <a:endParaRPr lang="en-US" altLang="zh-CN" sz="3200" dirty="0">
              <a:solidFill>
                <a:srgbClr val="646464"/>
              </a:solidFill>
              <a:latin typeface="Cambria Math" panose="02040503050406030204" pitchFamily="18" charset="0"/>
              <a:ea typeface="Cambria Math" panose="02040503050406030204" pitchFamily="18" charset="0"/>
              <a:cs typeface="+mn-ea"/>
            </a:endParaRPr>
          </a:p>
        </p:txBody>
      </p:sp>
      <p:sp>
        <p:nvSpPr>
          <p:cNvPr id="16" name="矩形 15"/>
          <p:cNvSpPr/>
          <p:nvPr/>
        </p:nvSpPr>
        <p:spPr>
          <a:xfrm>
            <a:off x="6585429" y="2701426"/>
            <a:ext cx="5168658" cy="181587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a person is selected at </a:t>
            </a:r>
            <a:r>
              <a:rPr lang="en-US" altLang="zh-CN" sz="2800" dirty="0">
                <a:solidFill>
                  <a:schemeClr val="tx2"/>
                </a:solidFill>
                <a:latin typeface="Cambria Math" panose="02040503050406030204" pitchFamily="18" charset="0"/>
                <a:ea typeface="Cambria Math" panose="02040503050406030204" pitchFamily="18" charset="0"/>
                <a:cs typeface="+mn-ea"/>
              </a:rPr>
              <a:t>random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a:t>
            </a:r>
            <a:r>
              <a:rPr lang="en-US" altLang="zh-CN" sz="2800" dirty="0">
                <a:solidFill>
                  <a:schemeClr val="tx2"/>
                </a:solidFill>
                <a:latin typeface="Cambria Math" panose="02040503050406030204" pitchFamily="18" charset="0"/>
                <a:ea typeface="Cambria Math" panose="02040503050406030204" pitchFamily="18" charset="0"/>
                <a:cs typeface="+mn-ea"/>
              </a:rPr>
              <a:t>it is found that he smokes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what is the probability that he has a cancer?</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4" name="图片 3"/>
          <p:cNvPicPr>
            <a:picLocks noChangeAspect="1"/>
          </p:cNvPicPr>
          <p:nvPr/>
        </p:nvPicPr>
        <p:blipFill>
          <a:blip r:embed="rId3" cstate="print"/>
          <a:stretch>
            <a:fillRect/>
          </a:stretch>
        </p:blipFill>
        <p:spPr>
          <a:xfrm>
            <a:off x="299769" y="2528620"/>
            <a:ext cx="6088152" cy="1988680"/>
          </a:xfrm>
          <a:prstGeom prst="rect">
            <a:avLst/>
          </a:prstGeom>
        </p:spPr>
      </p:pic>
      <p:sp>
        <p:nvSpPr>
          <p:cNvPr id="13" name="矩形 12"/>
          <p:cNvSpPr/>
          <p:nvPr/>
        </p:nvSpPr>
        <p:spPr>
          <a:xfrm>
            <a:off x="901052" y="468345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4" name="矩形 13"/>
          <p:cNvSpPr/>
          <p:nvPr/>
        </p:nvSpPr>
        <p:spPr>
          <a:xfrm>
            <a:off x="1029841" y="5145112"/>
            <a:ext cx="10724246" cy="1384986"/>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sample space contains 100 people. Since additional information is given, the sample space is reduced. </a:t>
            </a:r>
            <a:r>
              <a:rPr lang="en-US" altLang="zh-CN" sz="2800" dirty="0">
                <a:solidFill>
                  <a:srgbClr val="C00000"/>
                </a:solidFill>
                <a:latin typeface="Cambria Math" panose="02040503050406030204" pitchFamily="18" charset="0"/>
                <a:ea typeface="Cambria Math" panose="02040503050406030204" pitchFamily="18" charset="0"/>
                <a:cs typeface="+mn-ea"/>
              </a:rPr>
              <a:t>There are only 50 elements left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probability is</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15" name="Picture 887660"/>
          <p:cNvPicPr/>
          <p:nvPr/>
        </p:nvPicPr>
        <p:blipFill>
          <a:blip r:embed="rId4" cstate="print"/>
          <a:stretch>
            <a:fillRect/>
          </a:stretch>
        </p:blipFill>
        <p:spPr>
          <a:xfrm>
            <a:off x="4104599" y="6092878"/>
            <a:ext cx="1356044" cy="488736"/>
          </a:xfrm>
          <a:prstGeom prst="rect">
            <a:avLst/>
          </a:prstGeom>
        </p:spPr>
      </p:pic>
    </p:spTree>
    <p:extLst>
      <p:ext uri="{BB962C8B-B14F-4D97-AF65-F5344CB8AC3E}">
        <p14:creationId xmlns:p14="http://schemas.microsoft.com/office/powerpoint/2010/main" val="78651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400"/>
                                        <p:tgtEl>
                                          <p:spTgt spid="28"/>
                                        </p:tgtEl>
                                        <p:attrNameLst>
                                          <p:attrName>ppt_y</p:attrName>
                                        </p:attrNameLst>
                                      </p:cBhvr>
                                      <p:tavLst>
                                        <p:tav tm="0">
                                          <p:val>
                                            <p:strVal val="#ppt_y-#ppt_h*1.125000"/>
                                          </p:val>
                                        </p:tav>
                                        <p:tav tm="100000">
                                          <p:val>
                                            <p:strVal val="#ppt_y"/>
                                          </p:val>
                                        </p:tav>
                                      </p:tavLst>
                                    </p:anim>
                                    <p:animEffect transition="in" filter="wipe(down)">
                                      <p:cBhvr>
                                        <p:cTn id="12" dur="4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400"/>
                                        <p:tgtEl>
                                          <p:spTgt spid="16"/>
                                        </p:tgtEl>
                                        <p:attrNameLst>
                                          <p:attrName>ppt_y</p:attrName>
                                        </p:attrNameLst>
                                      </p:cBhvr>
                                      <p:tavLst>
                                        <p:tav tm="0">
                                          <p:val>
                                            <p:strVal val="#ppt_y-#ppt_h*1.125000"/>
                                          </p:val>
                                        </p:tav>
                                        <p:tav tm="100000">
                                          <p:val>
                                            <p:strVal val="#ppt_y"/>
                                          </p:val>
                                        </p:tav>
                                      </p:tavLst>
                                    </p:anim>
                                    <p:animEffect transition="in" filter="wipe(down)">
                                      <p:cBhvr>
                                        <p:cTn id="23" dur="4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400"/>
                                        <p:tgtEl>
                                          <p:spTgt spid="13"/>
                                        </p:tgtEl>
                                        <p:attrNameLst>
                                          <p:attrName>ppt_y</p:attrName>
                                        </p:attrNameLst>
                                      </p:cBhvr>
                                      <p:tavLst>
                                        <p:tav tm="0">
                                          <p:val>
                                            <p:strVal val="#ppt_y-#ppt_h*1.125000"/>
                                          </p:val>
                                        </p:tav>
                                        <p:tav tm="100000">
                                          <p:val>
                                            <p:strVal val="#ppt_y"/>
                                          </p:val>
                                        </p:tav>
                                      </p:tavLst>
                                    </p:anim>
                                    <p:animEffect transition="in" filter="wipe(down)">
                                      <p:cBhvr>
                                        <p:cTn id="29" dur="4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400"/>
                                        <p:tgtEl>
                                          <p:spTgt spid="14"/>
                                        </p:tgtEl>
                                        <p:attrNameLst>
                                          <p:attrName>ppt_y</p:attrName>
                                        </p:attrNameLst>
                                      </p:cBhvr>
                                      <p:tavLst>
                                        <p:tav tm="0">
                                          <p:val>
                                            <p:strVal val="#ppt_y-#ppt_h*1.125000"/>
                                          </p:val>
                                        </p:tav>
                                        <p:tav tm="100000">
                                          <p:val>
                                            <p:strVal val="#ppt_y"/>
                                          </p:val>
                                        </p:tav>
                                      </p:tavLst>
                                    </p:anim>
                                    <p:animEffect transition="in" filter="wipe(down)">
                                      <p:cBhvr>
                                        <p:cTn id="35" dur="4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0" grpId="0"/>
      <p:bldP spid="16"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663964" y="1528555"/>
            <a:ext cx="11175062" cy="2400649"/>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1.2.1.   </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collection of all possible outcomes of an experiment is called the </a:t>
            </a:r>
            <a:r>
              <a:rPr lang="en-US" altLang="zh-CN" sz="2800" b="1" dirty="0">
                <a:solidFill>
                  <a:schemeClr val="tx2"/>
                </a:solidFill>
                <a:latin typeface="Cambria Math" panose="02040503050406030204" pitchFamily="18" charset="0"/>
                <a:ea typeface="Cambria Math" panose="02040503050406030204" pitchFamily="18" charset="0"/>
                <a:cs typeface="+mn-ea"/>
              </a:rPr>
              <a:t>sample space</a:t>
            </a:r>
            <a:r>
              <a:rPr lang="en-US" altLang="zh-CN" sz="2800" dirty="0">
                <a:solidFill>
                  <a:schemeClr val="tx2"/>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the experiment, denoted by Ω or S. </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elements in sample space are called </a:t>
            </a:r>
            <a:r>
              <a:rPr lang="en-US" altLang="zh-CN" sz="2800" b="1" dirty="0">
                <a:solidFill>
                  <a:schemeClr val="tx2"/>
                </a:solidFill>
                <a:latin typeface="Cambria Math" panose="02040503050406030204" pitchFamily="18" charset="0"/>
                <a:ea typeface="Cambria Math" panose="02040503050406030204" pitchFamily="18" charset="0"/>
                <a:cs typeface="+mn-ea"/>
              </a:rPr>
              <a:t>sample points</a:t>
            </a:r>
            <a:r>
              <a:rPr lang="en-US" altLang="zh-CN" sz="2800" dirty="0">
                <a:solidFill>
                  <a:schemeClr val="tx2"/>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or </a:t>
            </a:r>
            <a:r>
              <a:rPr lang="en-US" altLang="zh-CN" sz="2800" b="1" dirty="0">
                <a:solidFill>
                  <a:schemeClr val="tx2"/>
                </a:solidFill>
                <a:latin typeface="Cambria Math" panose="02040503050406030204" pitchFamily="18" charset="0"/>
                <a:ea typeface="Cambria Math" panose="02040503050406030204" pitchFamily="18" charset="0"/>
                <a:cs typeface="+mn-ea"/>
              </a:rPr>
              <a:t>basic events</a:t>
            </a:r>
            <a:r>
              <a:rPr lang="en-US" altLang="zh-CN" sz="2800" dirty="0">
                <a:solidFill>
                  <a:schemeClr val="tx2"/>
                </a:solidFill>
                <a:latin typeface="Cambria Math" panose="02040503050406030204" pitchFamily="18" charset="0"/>
                <a:ea typeface="Cambria Math" panose="02040503050406030204" pitchFamily="18" charset="0"/>
                <a:cs typeface="+mn-ea"/>
              </a:rPr>
              <a:t>.</a:t>
            </a:r>
          </a:p>
        </p:txBody>
      </p:sp>
      <p:sp>
        <p:nvSpPr>
          <p:cNvPr id="2" name="标题 1"/>
          <p:cNvSpPr>
            <a:spLocks noGrp="1"/>
          </p:cNvSpPr>
          <p:nvPr>
            <p:ph type="title"/>
          </p:nvPr>
        </p:nvSpPr>
        <p:spPr>
          <a:xfrm>
            <a:off x="765042" y="381545"/>
            <a:ext cx="518997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1.2	Sample Space</a:t>
            </a:r>
          </a:p>
        </p:txBody>
      </p:sp>
      <p:sp>
        <p:nvSpPr>
          <p:cNvPr id="49" name="矩形 48"/>
          <p:cNvSpPr/>
          <p:nvPr/>
        </p:nvSpPr>
        <p:spPr>
          <a:xfrm>
            <a:off x="495296" y="4128933"/>
            <a:ext cx="7625724" cy="523212"/>
          </a:xfrm>
          <a:prstGeom prst="rect">
            <a:avLst/>
          </a:prstGeom>
        </p:spPr>
        <p:txBody>
          <a:bodyPr wrap="none" lIns="91431" tIns="45716" rIns="91431" bIns="45716">
            <a:spAutoFit/>
          </a:bodyPr>
          <a:lstStyle/>
          <a:p>
            <a:pPr algn="ctr"/>
            <a:r>
              <a:rPr lang="en-US" altLang="zh-CN" sz="2400" b="1" dirty="0">
                <a:solidFill>
                  <a:schemeClr val="tx1">
                    <a:lumMod val="65000"/>
                    <a:lumOff val="35000"/>
                  </a:schemeClr>
                </a:solidFill>
                <a:latin typeface="+mn-ea"/>
                <a:ea typeface="+mn-ea"/>
                <a:cs typeface="+mn-ea"/>
              </a:rPr>
              <a:t>Example 1.2.1.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Rolling a Die. The sample space is</a:t>
            </a:r>
          </a:p>
        </p:txBody>
      </p:sp>
      <p:sp>
        <p:nvSpPr>
          <p:cNvPr id="50" name="矩形 49"/>
          <p:cNvSpPr/>
          <p:nvPr/>
        </p:nvSpPr>
        <p:spPr>
          <a:xfrm>
            <a:off x="533933" y="4828988"/>
            <a:ext cx="11522432" cy="1323431"/>
          </a:xfrm>
          <a:prstGeom prst="rect">
            <a:avLst/>
          </a:prstGeom>
        </p:spPr>
        <p:txBody>
          <a:bodyPr wrap="none" lIns="91431" tIns="45716" rIns="91431" bIns="45716">
            <a:spAutoFit/>
          </a:bodyPr>
          <a:lstStyle/>
          <a:p>
            <a:r>
              <a:rPr lang="en-US" altLang="zh-CN" sz="2400" b="1" dirty="0">
                <a:solidFill>
                  <a:schemeClr val="tx1">
                    <a:lumMod val="65000"/>
                    <a:lumOff val="35000"/>
                  </a:schemeClr>
                </a:solidFill>
                <a:latin typeface="+mn-ea"/>
                <a:ea typeface="+mn-ea"/>
                <a:cs typeface="+mn-ea"/>
              </a:rPr>
              <a:t>Example 1.2.2.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Tossing a coin twice and observing the sequence of heads(H) and tails(T).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sample space is</a:t>
            </a:r>
          </a:p>
        </p:txBody>
      </p:sp>
      <p:sp>
        <p:nvSpPr>
          <p:cNvPr id="51" name="矩形 50"/>
          <p:cNvSpPr/>
          <p:nvPr/>
        </p:nvSpPr>
        <p:spPr>
          <a:xfrm>
            <a:off x="8138969" y="4141812"/>
            <a:ext cx="2701362" cy="523212"/>
          </a:xfrm>
          <a:prstGeom prst="rect">
            <a:avLst/>
          </a:prstGeom>
        </p:spPr>
        <p:txBody>
          <a:bodyPr wrap="none" lIns="91431" tIns="45716" rIns="91431" bIns="45716">
            <a:spAutoFit/>
          </a:bodyPr>
          <a:lstStyle/>
          <a:p>
            <a:pPr algn="ctr"/>
            <a:r>
              <a:rPr lang="en-US" altLang="zh-CN" sz="2800" dirty="0">
                <a:solidFill>
                  <a:srgbClr val="C00000"/>
                </a:solidFill>
                <a:latin typeface="Cambria Math" panose="02040503050406030204" pitchFamily="18" charset="0"/>
                <a:ea typeface="Cambria Math" panose="02040503050406030204" pitchFamily="18" charset="0"/>
                <a:cs typeface="+mn-ea"/>
              </a:rPr>
              <a:t>S = {1,2,3,4,5,6}.</a:t>
            </a:r>
          </a:p>
        </p:txBody>
      </p:sp>
      <p:sp>
        <p:nvSpPr>
          <p:cNvPr id="13" name="矩形 12"/>
          <p:cNvSpPr/>
          <p:nvPr/>
        </p:nvSpPr>
        <p:spPr>
          <a:xfrm>
            <a:off x="3698687" y="5629207"/>
            <a:ext cx="3161168" cy="523212"/>
          </a:xfrm>
          <a:prstGeom prst="rect">
            <a:avLst/>
          </a:prstGeom>
        </p:spPr>
        <p:txBody>
          <a:bodyPr wrap="none" lIns="91431" tIns="45716" rIns="91431" bIns="45716">
            <a:spAutoFit/>
          </a:bodyPr>
          <a:lstStyle/>
          <a:p>
            <a:pPr algn="ctr"/>
            <a:r>
              <a:rPr lang="en-US" altLang="zh-CN" sz="2800" dirty="0">
                <a:solidFill>
                  <a:srgbClr val="C00000"/>
                </a:solidFill>
                <a:latin typeface="Cambria Math" panose="02040503050406030204" pitchFamily="18" charset="0"/>
                <a:ea typeface="Cambria Math" panose="02040503050406030204" pitchFamily="18" charset="0"/>
                <a:cs typeface="+mn-ea"/>
              </a:rPr>
              <a:t>S = {HH,HT,TH,TT}.</a:t>
            </a:r>
          </a:p>
        </p:txBody>
      </p:sp>
    </p:spTree>
    <p:extLst>
      <p:ext uri="{BB962C8B-B14F-4D97-AF65-F5344CB8AC3E}">
        <p14:creationId xmlns:p14="http://schemas.microsoft.com/office/powerpoint/2010/main" val="4287557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400"/>
                                        <p:tgtEl>
                                          <p:spTgt spid="28"/>
                                        </p:tgtEl>
                                        <p:attrNameLst>
                                          <p:attrName>ppt_y</p:attrName>
                                        </p:attrNameLst>
                                      </p:cBhvr>
                                      <p:tavLst>
                                        <p:tav tm="0">
                                          <p:val>
                                            <p:strVal val="#ppt_y-#ppt_h*1.125000"/>
                                          </p:val>
                                        </p:tav>
                                        <p:tav tm="100000">
                                          <p:val>
                                            <p:strVal val="#ppt_y"/>
                                          </p:val>
                                        </p:tav>
                                      </p:tavLst>
                                    </p:anim>
                                    <p:animEffect transition="in" filter="wipe(down)">
                                      <p:cBhvr>
                                        <p:cTn id="8" dur="4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400"/>
                                        <p:tgtEl>
                                          <p:spTgt spid="49"/>
                                        </p:tgtEl>
                                        <p:attrNameLst>
                                          <p:attrName>ppt_y</p:attrName>
                                        </p:attrNameLst>
                                      </p:cBhvr>
                                      <p:tavLst>
                                        <p:tav tm="0">
                                          <p:val>
                                            <p:strVal val="#ppt_y-#ppt_h*1.125000"/>
                                          </p:val>
                                        </p:tav>
                                        <p:tav tm="100000">
                                          <p:val>
                                            <p:strVal val="#ppt_y"/>
                                          </p:val>
                                        </p:tav>
                                      </p:tavLst>
                                    </p:anim>
                                    <p:animEffect transition="in" filter="wipe(down)">
                                      <p:cBhvr>
                                        <p:cTn id="14" dur="4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400"/>
                                        <p:tgtEl>
                                          <p:spTgt spid="51"/>
                                        </p:tgtEl>
                                        <p:attrNameLst>
                                          <p:attrName>ppt_y</p:attrName>
                                        </p:attrNameLst>
                                      </p:cBhvr>
                                      <p:tavLst>
                                        <p:tav tm="0">
                                          <p:val>
                                            <p:strVal val="#ppt_y-#ppt_h*1.125000"/>
                                          </p:val>
                                        </p:tav>
                                        <p:tav tm="100000">
                                          <p:val>
                                            <p:strVal val="#ppt_y"/>
                                          </p:val>
                                        </p:tav>
                                      </p:tavLst>
                                    </p:anim>
                                    <p:animEffect transition="in" filter="wipe(down)">
                                      <p:cBhvr>
                                        <p:cTn id="20" dur="400"/>
                                        <p:tgtEl>
                                          <p:spTgt spid="5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400"/>
                                        <p:tgtEl>
                                          <p:spTgt spid="50"/>
                                        </p:tgtEl>
                                        <p:attrNameLst>
                                          <p:attrName>ppt_y</p:attrName>
                                        </p:attrNameLst>
                                      </p:cBhvr>
                                      <p:tavLst>
                                        <p:tav tm="0">
                                          <p:val>
                                            <p:strVal val="#ppt_y-#ppt_h*1.125000"/>
                                          </p:val>
                                        </p:tav>
                                        <p:tav tm="100000">
                                          <p:val>
                                            <p:strVal val="#ppt_y"/>
                                          </p:val>
                                        </p:tav>
                                      </p:tavLst>
                                    </p:anim>
                                    <p:animEffect transition="in" filter="wipe(down)">
                                      <p:cBhvr>
                                        <p:cTn id="26" dur="4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400"/>
                                        <p:tgtEl>
                                          <p:spTgt spid="13"/>
                                        </p:tgtEl>
                                        <p:attrNameLst>
                                          <p:attrName>ppt_y</p:attrName>
                                        </p:attrNameLst>
                                      </p:cBhvr>
                                      <p:tavLst>
                                        <p:tav tm="0">
                                          <p:val>
                                            <p:strVal val="#ppt_y-#ppt_h*1.125000"/>
                                          </p:val>
                                        </p:tav>
                                        <p:tav tm="100000">
                                          <p:val>
                                            <p:strVal val="#ppt_y"/>
                                          </p:val>
                                        </p:tav>
                                      </p:tavLst>
                                    </p:anim>
                                    <p:animEffect transition="in" filter="wipe(down)">
                                      <p:cBhvr>
                                        <p:cTn id="3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9" grpId="0"/>
      <p:bldP spid="50" grpId="0"/>
      <p:bldP spid="5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31883" y="3333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Definition 1.6.1. </a:t>
            </a:r>
          </a:p>
        </p:txBody>
      </p:sp>
      <p:sp>
        <p:nvSpPr>
          <p:cNvPr id="10" name="矩形 9"/>
          <p:cNvSpPr/>
          <p:nvPr/>
        </p:nvSpPr>
        <p:spPr>
          <a:xfrm>
            <a:off x="1023110" y="794997"/>
            <a:ext cx="10334980" cy="2677656"/>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we learn that </a:t>
            </a:r>
            <a:r>
              <a:rPr lang="en-US" altLang="zh-CN" sz="2800" dirty="0">
                <a:solidFill>
                  <a:schemeClr val="tx2"/>
                </a:solidFill>
                <a:latin typeface="Cambria Math" panose="02040503050406030204" pitchFamily="18" charset="0"/>
                <a:ea typeface="Cambria Math" panose="02040503050406030204" pitchFamily="18" charset="0"/>
                <a:cs typeface="+mn-ea"/>
              </a:rPr>
              <a:t>an event B has occurred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that we wish to compute </a:t>
            </a:r>
            <a:r>
              <a:rPr lang="en-US" altLang="zh-CN" sz="2800" dirty="0">
                <a:solidFill>
                  <a:schemeClr val="tx2"/>
                </a:solidFill>
                <a:latin typeface="Cambria Math" panose="02040503050406030204" pitchFamily="18" charset="0"/>
                <a:ea typeface="Cambria Math" panose="02040503050406030204" pitchFamily="18" charset="0"/>
                <a:cs typeface="+mn-ea"/>
              </a:rPr>
              <a:t>the probability of another event A taking into account that we know that B has occurred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new probability of A is called </a:t>
            </a:r>
            <a:r>
              <a:rPr lang="en-US" altLang="zh-CN" sz="2800" b="1" dirty="0">
                <a:solidFill>
                  <a:schemeClr val="tx2"/>
                </a:solidFill>
                <a:latin typeface="Cambria Math" panose="02040503050406030204" pitchFamily="18" charset="0"/>
                <a:ea typeface="Cambria Math" panose="02040503050406030204" pitchFamily="18" charset="0"/>
                <a:cs typeface="+mn-ea"/>
              </a:rPr>
              <a:t>the conditional probability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the event A given that the event B has occurred and is denoted as </a:t>
            </a:r>
            <a:r>
              <a:rPr lang="en-US" altLang="zh-CN" sz="2800" b="1" dirty="0">
                <a:solidFill>
                  <a:schemeClr val="tx2"/>
                </a:solidFill>
                <a:latin typeface="Cambria Math" panose="02040503050406030204" pitchFamily="18" charset="0"/>
                <a:ea typeface="Cambria Math" panose="02040503050406030204" pitchFamily="18" charset="0"/>
                <a:cs typeface="+mn-ea"/>
              </a:rPr>
              <a:t>P(A|B)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a:solidFill>
                  <a:srgbClr val="C00000"/>
                </a:solidFill>
                <a:latin typeface="Cambria Math" panose="02040503050406030204" pitchFamily="18" charset="0"/>
                <a:ea typeface="Cambria Math" panose="02040503050406030204" pitchFamily="18" charset="0"/>
                <a:cs typeface="+mn-ea"/>
              </a:rPr>
              <a:t>If P(B) &gt; 0</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we compute this probability as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6" name="Picture 887661"/>
          <p:cNvPicPr/>
          <p:nvPr/>
        </p:nvPicPr>
        <p:blipFill>
          <a:blip r:embed="rId3" cstate="print"/>
          <a:stretch>
            <a:fillRect/>
          </a:stretch>
        </p:blipFill>
        <p:spPr>
          <a:xfrm>
            <a:off x="7076037" y="4279063"/>
            <a:ext cx="2261145" cy="862241"/>
          </a:xfrm>
          <a:prstGeom prst="rect">
            <a:avLst/>
          </a:prstGeom>
        </p:spPr>
      </p:pic>
      <p:grpSp>
        <p:nvGrpSpPr>
          <p:cNvPr id="7" name="Group 610346"/>
          <p:cNvGrpSpPr/>
          <p:nvPr/>
        </p:nvGrpSpPr>
        <p:grpSpPr>
          <a:xfrm>
            <a:off x="1944710" y="3675143"/>
            <a:ext cx="3716601" cy="2236259"/>
            <a:chOff x="0" y="0"/>
            <a:chExt cx="2016032" cy="1440023"/>
          </a:xfrm>
        </p:grpSpPr>
        <p:sp>
          <p:nvSpPr>
            <p:cNvPr id="8" name="Shape 5397"/>
            <p:cNvSpPr/>
            <p:nvPr/>
          </p:nvSpPr>
          <p:spPr>
            <a:xfrm>
              <a:off x="864014"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9" name="Shape 5398"/>
            <p:cNvSpPr/>
            <p:nvPr/>
          </p:nvSpPr>
          <p:spPr>
            <a:xfrm>
              <a:off x="864014" y="400120"/>
              <a:ext cx="288005" cy="639783"/>
            </a:xfrm>
            <a:custGeom>
              <a:avLst/>
              <a:gdLst/>
              <a:ahLst/>
              <a:cxnLst/>
              <a:rect l="0" t="0" r="0" b="0"/>
              <a:pathLst>
                <a:path w="288005" h="639783">
                  <a:moveTo>
                    <a:pt x="144002" y="0"/>
                  </a:moveTo>
                  <a:lnTo>
                    <a:pt x="161474" y="14415"/>
                  </a:lnTo>
                  <a:cubicBezTo>
                    <a:pt x="239652" y="92593"/>
                    <a:pt x="288005" y="200595"/>
                    <a:pt x="288005" y="319891"/>
                  </a:cubicBezTo>
                  <a:cubicBezTo>
                    <a:pt x="288005" y="439188"/>
                    <a:pt x="239652" y="547190"/>
                    <a:pt x="161474"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11" name="Shape 5399"/>
            <p:cNvSpPr/>
            <p:nvPr/>
          </p:nvSpPr>
          <p:spPr>
            <a:xfrm>
              <a:off x="864014" y="400120"/>
              <a:ext cx="288005" cy="639783"/>
            </a:xfrm>
            <a:custGeom>
              <a:avLst/>
              <a:gdLst/>
              <a:ahLst/>
              <a:cxnLst/>
              <a:rect l="0" t="0" r="0" b="0"/>
              <a:pathLst>
                <a:path w="288005" h="639783">
                  <a:moveTo>
                    <a:pt x="144002" y="0"/>
                  </a:moveTo>
                  <a:lnTo>
                    <a:pt x="161474" y="14415"/>
                  </a:lnTo>
                  <a:cubicBezTo>
                    <a:pt x="239652" y="92593"/>
                    <a:pt x="288005" y="200595"/>
                    <a:pt x="288005" y="319891"/>
                  </a:cubicBezTo>
                  <a:cubicBezTo>
                    <a:pt x="288005" y="439188"/>
                    <a:pt x="239652" y="547190"/>
                    <a:pt x="161474" y="625367"/>
                  </a:cubicBezTo>
                  <a:lnTo>
                    <a:pt x="144002" y="639783"/>
                  </a:lnTo>
                  <a:lnTo>
                    <a:pt x="126531" y="625367"/>
                  </a:lnTo>
                  <a:cubicBezTo>
                    <a:pt x="48353" y="547190"/>
                    <a:pt x="0" y="439188"/>
                    <a:pt x="0" y="319891"/>
                  </a:cubicBezTo>
                  <a:cubicBezTo>
                    <a:pt x="0" y="200595"/>
                    <a:pt x="48353" y="92593"/>
                    <a:pt x="126531" y="14415"/>
                  </a:cubicBezTo>
                  <a:lnTo>
                    <a:pt x="144002" y="0"/>
                  </a:ln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12" name="Shape 5400"/>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3" name="Rectangle 5402"/>
            <p:cNvSpPr/>
            <p:nvPr/>
          </p:nvSpPr>
          <p:spPr>
            <a:xfrm>
              <a:off x="664284" y="666507"/>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5" name="Shape 5403"/>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6" name="Rectangle 5405"/>
            <p:cNvSpPr/>
            <p:nvPr/>
          </p:nvSpPr>
          <p:spPr>
            <a:xfrm>
              <a:off x="1235708" y="666507"/>
              <a:ext cx="150219"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9" name="Shape 5406"/>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8368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841730" y="1539484"/>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p>
        </p:txBody>
      </p:sp>
      <p:sp>
        <p:nvSpPr>
          <p:cNvPr id="69" name="矩形 68"/>
          <p:cNvSpPr/>
          <p:nvPr/>
        </p:nvSpPr>
        <p:spPr>
          <a:xfrm>
            <a:off x="1220429" y="2341228"/>
            <a:ext cx="10334980"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Unconditional probability P(A) can be regarded as the conditional probability of the event A given that the certain event or sample space Ω has occurred, since</a:t>
            </a:r>
            <a:endParaRPr lang="en-US" altLang="zh-CN" sz="2400" dirty="0">
              <a:solidFill>
                <a:srgbClr val="C00000"/>
              </a:solidFill>
              <a:latin typeface="Cambria Math" panose="02040503050406030204" pitchFamily="18" charset="0"/>
              <a:ea typeface="Cambria Math" panose="02040503050406030204" pitchFamily="18" charset="0"/>
              <a:cs typeface="+mn-ea"/>
            </a:endParaRPr>
          </a:p>
        </p:txBody>
      </p:sp>
      <p:pic>
        <p:nvPicPr>
          <p:cNvPr id="5" name="Picture 887662"/>
          <p:cNvPicPr/>
          <p:nvPr/>
        </p:nvPicPr>
        <p:blipFill>
          <a:blip r:embed="rId3" cstate="print"/>
          <a:stretch>
            <a:fillRect/>
          </a:stretch>
        </p:blipFill>
        <p:spPr>
          <a:xfrm>
            <a:off x="3934727" y="4066302"/>
            <a:ext cx="4101689" cy="742146"/>
          </a:xfrm>
          <a:prstGeom prst="rect">
            <a:avLst/>
          </a:prstGeom>
        </p:spPr>
      </p:pic>
    </p:spTree>
    <p:extLst>
      <p:ext uri="{BB962C8B-B14F-4D97-AF65-F5344CB8AC3E}">
        <p14:creationId xmlns:p14="http://schemas.microsoft.com/office/powerpoint/2010/main" val="1069455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down)">
                                      <p:cBhvr>
                                        <p:cTn id="8" dur="500"/>
                                        <p:tgtEl>
                                          <p:spTgt spid="6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p:tgtEl>
                                          <p:spTgt spid="69"/>
                                        </p:tgtEl>
                                        <p:attrNameLst>
                                          <p:attrName>ppt_y</p:attrName>
                                        </p:attrNameLst>
                                      </p:cBhvr>
                                      <p:tavLst>
                                        <p:tav tm="0">
                                          <p:val>
                                            <p:strVal val="#ppt_y-#ppt_h*1.125000"/>
                                          </p:val>
                                        </p:tav>
                                        <p:tav tm="100000">
                                          <p:val>
                                            <p:strVal val="#ppt_y"/>
                                          </p:val>
                                        </p:tav>
                                      </p:tavLst>
                                    </p:anim>
                                    <p:animEffect transition="in" filter="wipe(down)">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31883" y="3333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1.6.2.</a:t>
            </a:r>
          </a:p>
        </p:txBody>
      </p:sp>
      <p:sp>
        <p:nvSpPr>
          <p:cNvPr id="14" name="矩形 13"/>
          <p:cNvSpPr/>
          <p:nvPr/>
        </p:nvSpPr>
        <p:spPr>
          <a:xfrm>
            <a:off x="534783" y="233534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099309" y="2808217"/>
            <a:ext cx="10015158"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Let A be the event that all three children are girls and let B be the event that at least one daughter. We shall determine P(A|B).</a:t>
            </a:r>
          </a:p>
        </p:txBody>
      </p:sp>
      <p:sp>
        <p:nvSpPr>
          <p:cNvPr id="10" name="矩形 9"/>
          <p:cNvSpPr/>
          <p:nvPr/>
        </p:nvSpPr>
        <p:spPr>
          <a:xfrm>
            <a:off x="779487" y="950345"/>
            <a:ext cx="10334980"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You know only that your colleague has </a:t>
            </a:r>
            <a:r>
              <a:rPr lang="en-US" altLang="zh-CN" sz="2800" dirty="0">
                <a:solidFill>
                  <a:schemeClr val="tx2"/>
                </a:solidFill>
                <a:latin typeface="Cambria Math" panose="02040503050406030204" pitchFamily="18" charset="0"/>
                <a:ea typeface="Cambria Math" panose="02040503050406030204" pitchFamily="18" charset="0"/>
                <a:cs typeface="+mn-ea"/>
              </a:rPr>
              <a:t>three children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You ask him if he is lucky enough to have </a:t>
            </a:r>
            <a:r>
              <a:rPr lang="en-US" altLang="zh-CN" sz="2800" dirty="0">
                <a:solidFill>
                  <a:schemeClr val="tx2"/>
                </a:solidFill>
                <a:latin typeface="Cambria Math" panose="02040503050406030204" pitchFamily="18" charset="0"/>
                <a:ea typeface="Cambria Math" panose="02040503050406030204" pitchFamily="18" charset="0"/>
                <a:cs typeface="+mn-ea"/>
              </a:rPr>
              <a:t>at least one daughter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he says yes. What is the probability that all three children are girls?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6" name="Picture 887663"/>
          <p:cNvPicPr/>
          <p:nvPr/>
        </p:nvPicPr>
        <p:blipFill>
          <a:blip r:embed="rId3" cstate="print"/>
          <a:stretch>
            <a:fillRect/>
          </a:stretch>
        </p:blipFill>
        <p:spPr>
          <a:xfrm>
            <a:off x="3557698" y="3813966"/>
            <a:ext cx="4234015" cy="736052"/>
          </a:xfrm>
          <a:prstGeom prst="rect">
            <a:avLst/>
          </a:prstGeom>
        </p:spPr>
      </p:pic>
      <p:pic>
        <p:nvPicPr>
          <p:cNvPr id="7" name="Picture 887664"/>
          <p:cNvPicPr/>
          <p:nvPr/>
        </p:nvPicPr>
        <p:blipFill>
          <a:blip r:embed="rId4" cstate="print"/>
          <a:stretch>
            <a:fillRect/>
          </a:stretch>
        </p:blipFill>
        <p:spPr>
          <a:xfrm>
            <a:off x="3760939" y="4550018"/>
            <a:ext cx="3580017" cy="760521"/>
          </a:xfrm>
          <a:prstGeom prst="rect">
            <a:avLst/>
          </a:prstGeom>
        </p:spPr>
      </p:pic>
      <p:pic>
        <p:nvPicPr>
          <p:cNvPr id="8" name="Picture 887665"/>
          <p:cNvPicPr/>
          <p:nvPr/>
        </p:nvPicPr>
        <p:blipFill>
          <a:blip r:embed="rId5" cstate="print"/>
          <a:stretch>
            <a:fillRect/>
          </a:stretch>
        </p:blipFill>
        <p:spPr>
          <a:xfrm>
            <a:off x="4185244" y="5487648"/>
            <a:ext cx="2756469" cy="887394"/>
          </a:xfrm>
          <a:prstGeom prst="rect">
            <a:avLst/>
          </a:prstGeom>
        </p:spPr>
      </p:pic>
    </p:spTree>
    <p:extLst>
      <p:ext uri="{BB962C8B-B14F-4D97-AF65-F5344CB8AC3E}">
        <p14:creationId xmlns:p14="http://schemas.microsoft.com/office/powerpoint/2010/main" val="10595040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9487" y="257246"/>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1.6.3.</a:t>
            </a:r>
          </a:p>
        </p:txBody>
      </p:sp>
      <p:sp>
        <p:nvSpPr>
          <p:cNvPr id="14" name="矩形 13"/>
          <p:cNvSpPr/>
          <p:nvPr/>
        </p:nvSpPr>
        <p:spPr>
          <a:xfrm>
            <a:off x="444630" y="213228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1099309" y="2487026"/>
            <a:ext cx="10015158"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If we let A be the event that T &lt; 8 and let B be the event that T is odd, then A ∩ B is the event that T is 3, 5, or 7.</a:t>
            </a:r>
          </a:p>
        </p:txBody>
      </p:sp>
      <p:sp>
        <p:nvSpPr>
          <p:cNvPr id="10" name="矩形 9"/>
          <p:cNvSpPr/>
          <p:nvPr/>
        </p:nvSpPr>
        <p:spPr>
          <a:xfrm>
            <a:off x="779487" y="642757"/>
            <a:ext cx="10334980"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two dice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were rolled and it was observed that </a:t>
            </a:r>
            <a:r>
              <a:rPr lang="en-US" altLang="zh-CN" sz="2800" dirty="0">
                <a:solidFill>
                  <a:schemeClr val="tx2"/>
                </a:solidFill>
                <a:latin typeface="Cambria Math" panose="02040503050406030204" pitchFamily="18" charset="0"/>
                <a:ea typeface="Cambria Math" panose="02040503050406030204" pitchFamily="18" charset="0"/>
                <a:cs typeface="+mn-ea"/>
              </a:rPr>
              <a:t>the sum T of the two numbers was odd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We shall determine the probability that T was less than 8.</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099" y="3441123"/>
            <a:ext cx="5325105" cy="245983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5950" y="3605841"/>
            <a:ext cx="4690972" cy="2130405"/>
          </a:xfrm>
          <a:prstGeom prst="rect">
            <a:avLst/>
          </a:prstGeom>
        </p:spPr>
      </p:pic>
      <p:pic>
        <p:nvPicPr>
          <p:cNvPr id="12" name="Picture 887668"/>
          <p:cNvPicPr/>
          <p:nvPr/>
        </p:nvPicPr>
        <p:blipFill>
          <a:blip r:embed="rId5" cstate="print"/>
          <a:stretch>
            <a:fillRect/>
          </a:stretch>
        </p:blipFill>
        <p:spPr>
          <a:xfrm>
            <a:off x="4382188" y="5587160"/>
            <a:ext cx="2895105" cy="957036"/>
          </a:xfrm>
          <a:prstGeom prst="rect">
            <a:avLst/>
          </a:prstGeom>
        </p:spPr>
      </p:pic>
    </p:spTree>
    <p:extLst>
      <p:ext uri="{BB962C8B-B14F-4D97-AF65-F5344CB8AC3E}">
        <p14:creationId xmlns:p14="http://schemas.microsoft.com/office/powerpoint/2010/main" val="5874131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p:tgtEl>
                                          <p:spTgt spid="18"/>
                                        </p:tgtEl>
                                        <p:attrNameLst>
                                          <p:attrName>ppt_y</p:attrName>
                                        </p:attrNameLst>
                                      </p:cBhvr>
                                      <p:tavLst>
                                        <p:tav tm="0">
                                          <p:val>
                                            <p:strVal val="#ppt_y-#ppt_h*1.125000"/>
                                          </p:val>
                                        </p:tav>
                                        <p:tav tm="100000">
                                          <p:val>
                                            <p:strVal val="#ppt_y"/>
                                          </p:val>
                                        </p:tav>
                                      </p:tavLst>
                                    </p:anim>
                                    <p:animEffect transition="in" filter="wipe(down)">
                                      <p:cBhvr>
                                        <p:cTn id="26" dur="4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9487" y="599418"/>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1.6.4.</a:t>
            </a:r>
          </a:p>
        </p:txBody>
      </p:sp>
      <p:sp>
        <p:nvSpPr>
          <p:cNvPr id="14" name="矩形 13"/>
          <p:cNvSpPr/>
          <p:nvPr/>
        </p:nvSpPr>
        <p:spPr>
          <a:xfrm>
            <a:off x="601636" y="2952171"/>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8" name="矩形 17"/>
          <p:cNvSpPr/>
          <p:nvPr/>
        </p:nvSpPr>
        <p:spPr>
          <a:xfrm>
            <a:off x="961942" y="3561818"/>
            <a:ext cx="10015158"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We could assume that </a:t>
            </a:r>
            <a:r>
              <a:rPr lang="en-US" altLang="zh-CN" sz="2800" i="1" dirty="0">
                <a:solidFill>
                  <a:schemeClr val="tx2"/>
                </a:solidFill>
                <a:latin typeface="Cambria Math" panose="02040503050406030204" pitchFamily="18" charset="0"/>
                <a:ea typeface="Cambria Math" panose="02040503050406030204" pitchFamily="18" charset="0"/>
                <a:cs typeface="+mn-ea"/>
              </a:rPr>
              <a:t>the sample space S contains all sequences of outcomes that terminate as soon as either the sum T = 7 or the sum T = 8 is obtained. </a:t>
            </a:r>
            <a:r>
              <a:rPr lang="en-US" altLang="zh-CN" sz="2800" i="1" dirty="0">
                <a:latin typeface="Cambria Math" panose="02040503050406030204" pitchFamily="18" charset="0"/>
                <a:ea typeface="Cambria Math" panose="02040503050406030204" pitchFamily="18" charset="0"/>
                <a:cs typeface="+mn-ea"/>
              </a:rPr>
              <a:t>Then we could find the sum of the probabilities of all the sequences that terminate when the value T = 7 is obtained. For each roll, we have</a:t>
            </a:r>
          </a:p>
        </p:txBody>
      </p:sp>
      <p:sp>
        <p:nvSpPr>
          <p:cNvPr id="10" name="矩形 9"/>
          <p:cNvSpPr/>
          <p:nvPr/>
        </p:nvSpPr>
        <p:spPr>
          <a:xfrm>
            <a:off x="961942" y="1136289"/>
            <a:ext cx="10334980"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two dice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to be rolled repeatedly and </a:t>
            </a:r>
            <a:r>
              <a:rPr lang="en-US" altLang="zh-CN" sz="2800" dirty="0">
                <a:solidFill>
                  <a:schemeClr val="tx2"/>
                </a:solidFill>
                <a:latin typeface="Cambria Math" panose="02040503050406030204" pitchFamily="18" charset="0"/>
                <a:ea typeface="Cambria Math" panose="02040503050406030204" pitchFamily="18" charset="0"/>
                <a:cs typeface="+mn-ea"/>
              </a:rPr>
              <a:t>the sum 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the two numbers is to be observed for each roll. We shall determine the probability p that the value T = 7 will be observed before the value T = 8 is observed.</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9910" y="5888708"/>
            <a:ext cx="7536588" cy="700006"/>
          </a:xfrm>
          <a:prstGeom prst="rect">
            <a:avLst/>
          </a:prstGeom>
        </p:spPr>
      </p:pic>
      <p:sp>
        <p:nvSpPr>
          <p:cNvPr id="11" name="矩形 10"/>
          <p:cNvSpPr/>
          <p:nvPr/>
        </p:nvSpPr>
        <p:spPr>
          <a:xfrm>
            <a:off x="2008811" y="2926370"/>
            <a:ext cx="227280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a:t>
            </a:r>
            <a:r>
              <a:rPr lang="en-US" altLang="zh-CN" sz="2800" dirty="0">
                <a:latin typeface="Cambria Math" panose="02040503050406030204" pitchFamily="18" charset="0"/>
                <a:ea typeface="Cambria Math" panose="02040503050406030204" pitchFamily="18" charset="0"/>
                <a:cs typeface="+mn-ea"/>
              </a:rPr>
              <a:t>(Method 1): </a:t>
            </a:r>
          </a:p>
        </p:txBody>
      </p:sp>
    </p:spTree>
    <p:extLst>
      <p:ext uri="{BB962C8B-B14F-4D97-AF65-F5344CB8AC3E}">
        <p14:creationId xmlns:p14="http://schemas.microsoft.com/office/powerpoint/2010/main" val="31500651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400"/>
                                        <p:tgtEl>
                                          <p:spTgt spid="18"/>
                                        </p:tgtEl>
                                        <p:attrNameLst>
                                          <p:attrName>ppt_y</p:attrName>
                                        </p:attrNameLst>
                                      </p:cBhvr>
                                      <p:tavLst>
                                        <p:tav tm="0">
                                          <p:val>
                                            <p:strVal val="#ppt_y-#ppt_h*1.125000"/>
                                          </p:val>
                                        </p:tav>
                                        <p:tav tm="100000">
                                          <p:val>
                                            <p:strVal val="#ppt_y"/>
                                          </p:val>
                                        </p:tav>
                                      </p:tavLst>
                                    </p:anim>
                                    <p:animEffect transition="in" filter="wipe(down)">
                                      <p:cBhvr>
                                        <p:cTn id="32" dur="4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8" grpId="0"/>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04493" y="151428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7" name="矩形 6"/>
          <p:cNvSpPr/>
          <p:nvPr/>
        </p:nvSpPr>
        <p:spPr>
          <a:xfrm>
            <a:off x="1396920" y="2241305"/>
            <a:ext cx="9009210"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r>
              <a:rPr lang="en-US" altLang="zh-CN" sz="2800" i="1" dirty="0"/>
              <a:t>p</a:t>
            </a:r>
            <a:r>
              <a:rPr lang="en-US" altLang="zh-CN" sz="2800" i="1" baseline="-25000" dirty="0"/>
              <a:t>i </a:t>
            </a:r>
            <a:r>
              <a:rPr lang="en-US" altLang="zh-CN" sz="2800" i="1" dirty="0">
                <a:latin typeface="Cambria Math" panose="02040503050406030204" pitchFamily="18" charset="0"/>
                <a:ea typeface="Cambria Math" panose="02040503050406030204" pitchFamily="18" charset="0"/>
                <a:cs typeface="+mn-ea"/>
              </a:rPr>
              <a:t>be the probability that the first 7 occurs on the </a:t>
            </a:r>
            <a:r>
              <a:rPr lang="en-US" altLang="zh-CN" sz="2800" i="1" dirty="0" err="1">
                <a:latin typeface="Cambria Math" panose="02040503050406030204" pitchFamily="18" charset="0"/>
                <a:ea typeface="Cambria Math" panose="02040503050406030204" pitchFamily="18" charset="0"/>
                <a:cs typeface="+mn-ea"/>
              </a:rPr>
              <a:t>i-th</a:t>
            </a:r>
            <a:r>
              <a:rPr lang="en-US" altLang="zh-CN" sz="2800" i="1" dirty="0">
                <a:latin typeface="Cambria Math" panose="02040503050406030204" pitchFamily="18" charset="0"/>
                <a:ea typeface="Cambria Math" panose="02040503050406030204" pitchFamily="18" charset="0"/>
                <a:cs typeface="+mn-ea"/>
              </a:rPr>
              <a:t> position and no 7 or 8 occurs before the </a:t>
            </a:r>
            <a:r>
              <a:rPr lang="en-US" altLang="zh-CN" sz="2800" i="1" dirty="0" err="1">
                <a:latin typeface="Cambria Math" panose="02040503050406030204" pitchFamily="18" charset="0"/>
                <a:ea typeface="Cambria Math" panose="02040503050406030204" pitchFamily="18" charset="0"/>
                <a:cs typeface="+mn-ea"/>
              </a:rPr>
              <a:t>i-th</a:t>
            </a:r>
            <a:r>
              <a:rPr lang="en-US" altLang="zh-CN" sz="2800" i="1" dirty="0">
                <a:latin typeface="Cambria Math" panose="02040503050406030204" pitchFamily="18" charset="0"/>
                <a:ea typeface="Cambria Math" panose="02040503050406030204" pitchFamily="18" charset="0"/>
                <a:cs typeface="+mn-ea"/>
              </a:rPr>
              <a:t> position.</a:t>
            </a:r>
            <a:endParaRPr lang="zh-CN" altLang="zh-CN" sz="2800" i="1" dirty="0"/>
          </a:p>
        </p:txBody>
      </p:sp>
      <p:pic>
        <p:nvPicPr>
          <p:cNvPr id="6" name="Picture 887671"/>
          <p:cNvPicPr/>
          <p:nvPr/>
        </p:nvPicPr>
        <p:blipFill>
          <a:blip r:embed="rId3" cstate="print"/>
          <a:stretch>
            <a:fillRect/>
          </a:stretch>
        </p:blipFill>
        <p:spPr>
          <a:xfrm>
            <a:off x="3683319" y="3518161"/>
            <a:ext cx="4436411" cy="742212"/>
          </a:xfrm>
          <a:prstGeom prst="rect">
            <a:avLst/>
          </a:prstGeom>
        </p:spPr>
      </p:pic>
      <p:pic>
        <p:nvPicPr>
          <p:cNvPr id="8" name="Picture 887672"/>
          <p:cNvPicPr/>
          <p:nvPr/>
        </p:nvPicPr>
        <p:blipFill>
          <a:blip r:embed="rId4" cstate="print"/>
          <a:stretch>
            <a:fillRect/>
          </a:stretch>
        </p:blipFill>
        <p:spPr>
          <a:xfrm>
            <a:off x="3461592" y="5060179"/>
            <a:ext cx="4545813" cy="858010"/>
          </a:xfrm>
          <a:prstGeom prst="rect">
            <a:avLst/>
          </a:prstGeom>
        </p:spPr>
      </p:pic>
      <p:sp>
        <p:nvSpPr>
          <p:cNvPr id="10" name="矩形 9"/>
          <p:cNvSpPr/>
          <p:nvPr/>
        </p:nvSpPr>
        <p:spPr>
          <a:xfrm>
            <a:off x="1396920" y="4536967"/>
            <a:ext cx="1748312"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Therefore,</a:t>
            </a:r>
            <a:endParaRPr lang="zh-CN" altLang="zh-CN" sz="2800" i="1" dirty="0"/>
          </a:p>
        </p:txBody>
      </p:sp>
    </p:spTree>
    <p:extLst>
      <p:ext uri="{BB962C8B-B14F-4D97-AF65-F5344CB8AC3E}">
        <p14:creationId xmlns:p14="http://schemas.microsoft.com/office/powerpoint/2010/main" val="14048654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400"/>
                                        <p:tgtEl>
                                          <p:spTgt spid="10"/>
                                        </p:tgtEl>
                                        <p:attrNameLst>
                                          <p:attrName>ppt_y</p:attrName>
                                        </p:attrNameLst>
                                      </p:cBhvr>
                                      <p:tavLst>
                                        <p:tav tm="0">
                                          <p:val>
                                            <p:strVal val="#ppt_y-#ppt_h*1.125000"/>
                                          </p:val>
                                        </p:tav>
                                        <p:tav tm="100000">
                                          <p:val>
                                            <p:strVal val="#ppt_y"/>
                                          </p:val>
                                        </p:tav>
                                      </p:tavLst>
                                    </p:anim>
                                    <p:animEffect transition="in" filter="wipe(down)">
                                      <p:cBhvr>
                                        <p:cTn id="25" dur="4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08278" y="65683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7" name="矩形 6"/>
          <p:cNvSpPr/>
          <p:nvPr/>
        </p:nvSpPr>
        <p:spPr>
          <a:xfrm>
            <a:off x="405247" y="1277305"/>
            <a:ext cx="11503418" cy="2677648"/>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If we repeat the experiment until either the sum T = 7 or the sum T = 8 is obtained, the effect is to restrict the outcome of the experiment to one of these two values. When we get either 7 or 8, we get the answer to the question ‘Is 7 observed before 8?’ Once we get either a 7 or an 8, we know the result of the run. Any rolls we make subsequently will not affect the outcome, so we might ignore them.</a:t>
            </a:r>
            <a:endParaRPr lang="zh-CN" altLang="zh-CN" sz="2800" i="1" dirty="0"/>
          </a:p>
        </p:txBody>
      </p:sp>
      <p:sp>
        <p:nvSpPr>
          <p:cNvPr id="10" name="矩形 9"/>
          <p:cNvSpPr/>
          <p:nvPr/>
        </p:nvSpPr>
        <p:spPr>
          <a:xfrm>
            <a:off x="508278" y="4003287"/>
            <a:ext cx="11056950" cy="1384986"/>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Hence, the problem can be restated as follows: </a:t>
            </a:r>
            <a:r>
              <a:rPr lang="en-US" altLang="zh-CN" sz="2800" i="1" dirty="0">
                <a:solidFill>
                  <a:srgbClr val="C00000"/>
                </a:solidFill>
                <a:latin typeface="Cambria Math" panose="02040503050406030204" pitchFamily="18" charset="0"/>
                <a:ea typeface="Cambria Math" panose="02040503050406030204" pitchFamily="18" charset="0"/>
                <a:cs typeface="+mn-ea"/>
              </a:rPr>
              <a:t>Given that the outcome of the experiment is either T = 7 or T = 8, determine the probability p that the outcome is actually T = 7.</a:t>
            </a:r>
            <a:endParaRPr lang="zh-CN" altLang="zh-CN" sz="2800" i="1" dirty="0">
              <a:solidFill>
                <a:srgbClr val="C00000"/>
              </a:solidFill>
            </a:endParaRPr>
          </a:p>
        </p:txBody>
      </p:sp>
      <p:sp>
        <p:nvSpPr>
          <p:cNvPr id="9" name="矩形 8"/>
          <p:cNvSpPr/>
          <p:nvPr/>
        </p:nvSpPr>
        <p:spPr>
          <a:xfrm>
            <a:off x="2008829" y="626057"/>
            <a:ext cx="227280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 </a:t>
            </a:r>
            <a:r>
              <a:rPr lang="en-US" altLang="zh-CN" sz="2800" dirty="0">
                <a:latin typeface="Cambria Math" panose="02040503050406030204" pitchFamily="18" charset="0"/>
                <a:ea typeface="Cambria Math" panose="02040503050406030204" pitchFamily="18" charset="0"/>
                <a:cs typeface="+mn-ea"/>
              </a:rPr>
              <a:t>(Method 2): </a:t>
            </a:r>
          </a:p>
        </p:txBody>
      </p:sp>
      <p:pic>
        <p:nvPicPr>
          <p:cNvPr id="12" name="Picture 887673"/>
          <p:cNvPicPr/>
          <p:nvPr/>
        </p:nvPicPr>
        <p:blipFill>
          <a:blip r:embed="rId3" cstate="print"/>
          <a:stretch>
            <a:fillRect/>
          </a:stretch>
        </p:blipFill>
        <p:spPr>
          <a:xfrm>
            <a:off x="2166524" y="5596011"/>
            <a:ext cx="6900201" cy="823604"/>
          </a:xfrm>
          <a:prstGeom prst="rect">
            <a:avLst/>
          </a:prstGeom>
        </p:spPr>
      </p:pic>
    </p:spTree>
    <p:extLst>
      <p:ext uri="{BB962C8B-B14F-4D97-AF65-F5344CB8AC3E}">
        <p14:creationId xmlns:p14="http://schemas.microsoft.com/office/powerpoint/2010/main" val="25287822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p:tgtEl>
                                          <p:spTgt spid="7"/>
                                        </p:tgtEl>
                                        <p:attrNameLst>
                                          <p:attrName>ppt_y</p:attrName>
                                        </p:attrNameLst>
                                      </p:cBhvr>
                                      <p:tavLst>
                                        <p:tav tm="0">
                                          <p:val>
                                            <p:strVal val="#ppt_y-#ppt_h*1.125000"/>
                                          </p:val>
                                        </p:tav>
                                        <p:tav tm="100000">
                                          <p:val>
                                            <p:strVal val="#ppt_y"/>
                                          </p:val>
                                        </p:tav>
                                      </p:tavLst>
                                    </p:anim>
                                    <p:animEffect transition="in" filter="wipe(down)">
                                      <p:cBhvr>
                                        <p:cTn id="20" dur="4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p:tgtEl>
                                          <p:spTgt spid="10"/>
                                        </p:tgtEl>
                                        <p:attrNameLst>
                                          <p:attrName>ppt_y</p:attrName>
                                        </p:attrNameLst>
                                      </p:cBhvr>
                                      <p:tavLst>
                                        <p:tav tm="0">
                                          <p:val>
                                            <p:strVal val="#ppt_y-#ppt_h*1.125000"/>
                                          </p:val>
                                        </p:tav>
                                        <p:tav tm="100000">
                                          <p:val>
                                            <p:strVal val="#ppt_y"/>
                                          </p:val>
                                        </p:tav>
                                      </p:tavLst>
                                    </p:anim>
                                    <p:animEffect transition="in" filter="wipe(down)">
                                      <p:cBhvr>
                                        <p:cTn id="26" dur="4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10"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9487" y="599418"/>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Proposition 1.6.1.</a:t>
            </a:r>
          </a:p>
        </p:txBody>
      </p:sp>
      <p:sp>
        <p:nvSpPr>
          <p:cNvPr id="18" name="矩形 17"/>
          <p:cNvSpPr/>
          <p:nvPr/>
        </p:nvSpPr>
        <p:spPr>
          <a:xfrm>
            <a:off x="1508220" y="2179526"/>
            <a:ext cx="10015158"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a:t>
            </a:r>
            <a:r>
              <a:rPr lang="en-US" altLang="zh-CN" sz="2800" dirty="0" err="1">
                <a:solidFill>
                  <a:schemeClr val="tx2"/>
                </a:solidFill>
                <a:latin typeface="Cambria Math" panose="02040503050406030204" pitchFamily="18" charset="0"/>
                <a:ea typeface="Cambria Math" panose="02040503050406030204" pitchFamily="18" charset="0"/>
                <a:cs typeface="+mn-ea"/>
              </a:rPr>
              <a:t>Nonnegativity</a:t>
            </a:r>
            <a:r>
              <a:rPr lang="en-US" altLang="zh-CN" sz="2800" dirty="0">
                <a:solidFill>
                  <a:schemeClr val="tx2"/>
                </a:solidFill>
                <a:latin typeface="Cambria Math" panose="02040503050406030204" pitchFamily="18" charset="0"/>
                <a:ea typeface="Cambria Math" panose="02040503050406030204" pitchFamily="18" charset="0"/>
                <a:cs typeface="+mn-ea"/>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every event A, P(A|B) ≥ 0,</a:t>
            </a:r>
          </a:p>
        </p:txBody>
      </p:sp>
      <p:sp>
        <p:nvSpPr>
          <p:cNvPr id="10" name="矩形 9"/>
          <p:cNvSpPr/>
          <p:nvPr/>
        </p:nvSpPr>
        <p:spPr>
          <a:xfrm>
            <a:off x="961942" y="1136289"/>
            <a:ext cx="10334980"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Similar to probability, conditional probability satisfies the three axioms: if P(B) &gt; 0,</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8" name="矩形 7"/>
          <p:cNvSpPr/>
          <p:nvPr/>
        </p:nvSpPr>
        <p:spPr>
          <a:xfrm>
            <a:off x="1508220" y="2941445"/>
            <a:ext cx="10015158"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a:t>
            </a:r>
            <a:r>
              <a:rPr lang="en-US" altLang="zh-CN" sz="2800" dirty="0">
                <a:solidFill>
                  <a:schemeClr val="tx2"/>
                </a:solidFill>
                <a:latin typeface="Cambria Math" panose="02040503050406030204" pitchFamily="18" charset="0"/>
                <a:ea typeface="Cambria Math" panose="02040503050406030204" pitchFamily="18" charset="0"/>
                <a:cs typeface="+mn-ea"/>
              </a:rPr>
              <a:t>Normality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P(S|B) = 1,</a:t>
            </a:r>
          </a:p>
        </p:txBody>
      </p:sp>
      <p:sp>
        <p:nvSpPr>
          <p:cNvPr id="9" name="矩形 8"/>
          <p:cNvSpPr/>
          <p:nvPr/>
        </p:nvSpPr>
        <p:spPr>
          <a:xfrm>
            <a:off x="1508220" y="3590472"/>
            <a:ext cx="10015158"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3.   </a:t>
            </a:r>
            <a:r>
              <a:rPr lang="en-US" altLang="zh-CN" sz="2800" dirty="0">
                <a:solidFill>
                  <a:schemeClr val="tx2"/>
                </a:solidFill>
                <a:latin typeface="Cambria Math" panose="02040503050406030204" pitchFamily="18" charset="0"/>
                <a:ea typeface="Cambria Math" panose="02040503050406030204" pitchFamily="18" charset="0"/>
                <a:cs typeface="+mn-ea"/>
              </a:rPr>
              <a:t>Countable </a:t>
            </a:r>
            <a:r>
              <a:rPr lang="en-US" altLang="zh-CN" sz="2800" dirty="0" err="1">
                <a:solidFill>
                  <a:schemeClr val="tx2"/>
                </a:solidFill>
                <a:latin typeface="Cambria Math" panose="02040503050406030204" pitchFamily="18" charset="0"/>
                <a:ea typeface="Cambria Math" panose="02040503050406030204" pitchFamily="18" charset="0"/>
                <a:cs typeface="+mn-ea"/>
              </a:rPr>
              <a:t>additivity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every infinite sequence of disjoint events </a:t>
            </a:r>
            <a:r>
              <a:rPr lang="en-US" altLang="zh-CN" sz="2800" i="1" dirty="0">
                <a:solidFill>
                  <a:srgbClr val="646464"/>
                </a:solidFill>
              </a:rPr>
              <a:t>A</a:t>
            </a:r>
            <a:r>
              <a:rPr lang="en-US" altLang="zh-CN" sz="2800" baseline="-25000" dirty="0">
                <a:solidFill>
                  <a:srgbClr val="646464"/>
                </a:solidFill>
              </a:rPr>
              <a:t>1</a:t>
            </a:r>
            <a:r>
              <a:rPr lang="en-US" altLang="zh-CN" sz="2800" i="1" dirty="0">
                <a:solidFill>
                  <a:srgbClr val="646464"/>
                </a:solidFill>
              </a:rPr>
              <a:t>,A</a:t>
            </a:r>
            <a:r>
              <a:rPr lang="en-US" altLang="zh-CN" sz="2800" baseline="-25000" dirty="0">
                <a:solidFill>
                  <a:srgbClr val="646464"/>
                </a:solidFill>
              </a:rPr>
              <a:t>2</a:t>
            </a:r>
            <a:r>
              <a:rPr lang="en-US" altLang="zh-CN" sz="2800" i="1" dirty="0">
                <a:solidFill>
                  <a:srgbClr val="646464"/>
                </a:solidFill>
              </a:rPr>
              <a:t>,</a:t>
            </a:r>
            <a:r>
              <a:rPr lang="en-US" altLang="zh-CN" sz="2800" dirty="0">
                <a:solidFill>
                  <a:srgbClr val="646464"/>
                </a:solidFill>
              </a:rPr>
              <a:t>···,</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pic>
        <p:nvPicPr>
          <p:cNvPr id="12" name="Picture 887674"/>
          <p:cNvPicPr/>
          <p:nvPr/>
        </p:nvPicPr>
        <p:blipFill>
          <a:blip r:embed="rId3" cstate="print"/>
          <a:stretch>
            <a:fillRect/>
          </a:stretch>
        </p:blipFill>
        <p:spPr>
          <a:xfrm>
            <a:off x="4774306" y="4324447"/>
            <a:ext cx="2710252" cy="691878"/>
          </a:xfrm>
          <a:prstGeom prst="rect">
            <a:avLst/>
          </a:prstGeom>
        </p:spPr>
      </p:pic>
      <p:sp>
        <p:nvSpPr>
          <p:cNvPr id="13" name="矩形 12"/>
          <p:cNvSpPr/>
          <p:nvPr/>
        </p:nvSpPr>
        <p:spPr>
          <a:xfrm>
            <a:off x="779487" y="5170871"/>
            <a:ext cx="10875893"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addition, conditional probability also holds the main properties of probability such as</a:t>
            </a:r>
            <a:endParaRPr lang="en-US" altLang="zh-CN" sz="2800" dirty="0">
              <a:solidFill>
                <a:srgbClr val="646464"/>
              </a:solidFill>
              <a:latin typeface="Cambria Math" panose="02040503050406030204" pitchFamily="18" charset="0"/>
              <a:ea typeface="Cambria Math" panose="02040503050406030204" pitchFamily="18" charset="0"/>
              <a:cs typeface="+mn-ea"/>
            </a:endParaRPr>
          </a:p>
        </p:txBody>
      </p:sp>
      <p:sp>
        <p:nvSpPr>
          <p:cNvPr id="2" name="矩形 1"/>
          <p:cNvSpPr/>
          <p:nvPr/>
        </p:nvSpPr>
        <p:spPr>
          <a:xfrm>
            <a:off x="3378745" y="5642383"/>
            <a:ext cx="4400093" cy="566309"/>
          </a:xfrm>
          <a:prstGeom prst="rect">
            <a:avLst/>
          </a:prstGeom>
        </p:spPr>
        <p:txBody>
          <a:bodyPr wrap="square">
            <a:spAutoFit/>
          </a:bodyPr>
          <a:lstStyle/>
          <a:p>
            <a:pPr marL="149860" marR="143510" indent="-6350" algn="ctr">
              <a:lnSpc>
                <a:spcPct val="110000"/>
              </a:lnSpc>
              <a:spcAft>
                <a:spcPts val="1030"/>
              </a:spcAft>
            </a:pP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err="1">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i="1" kern="100" baseline="30000" dirty="0" err="1">
                <a:solidFill>
                  <a:srgbClr val="000000"/>
                </a:solidFill>
                <a:latin typeface="Cambria" panose="02040503050406030204" pitchFamily="18" charset="0"/>
                <a:ea typeface="Cambria" panose="02040503050406030204" pitchFamily="18" charset="0"/>
                <a:cs typeface="Cambria" panose="02040503050406030204" pitchFamily="18" charset="0"/>
              </a:rPr>
              <a:t>c</a:t>
            </a:r>
            <a:r>
              <a:rPr lang="en-US" altLang="zh-CN" sz="2800" kern="100" dirty="0" err="1">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err="1">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1</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endParaRPr lang="zh-CN" altLang="zh-CN" sz="2800"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29275904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p:tgtEl>
                                          <p:spTgt spid="18"/>
                                        </p:tgtEl>
                                        <p:attrNameLst>
                                          <p:attrName>ppt_y</p:attrName>
                                        </p:attrNameLst>
                                      </p:cBhvr>
                                      <p:tavLst>
                                        <p:tav tm="0">
                                          <p:val>
                                            <p:strVal val="#ppt_y-#ppt_h*1.125000"/>
                                          </p:val>
                                        </p:tav>
                                        <p:tav tm="100000">
                                          <p:val>
                                            <p:strVal val="#ppt_y"/>
                                          </p:val>
                                        </p:tav>
                                      </p:tavLst>
                                    </p:anim>
                                    <p:animEffect transition="in" filter="wipe(down)">
                                      <p:cBhvr>
                                        <p:cTn id="20" dur="4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400"/>
                                        <p:tgtEl>
                                          <p:spTgt spid="8"/>
                                        </p:tgtEl>
                                        <p:attrNameLst>
                                          <p:attrName>ppt_y</p:attrName>
                                        </p:attrNameLst>
                                      </p:cBhvr>
                                      <p:tavLst>
                                        <p:tav tm="0">
                                          <p:val>
                                            <p:strVal val="#ppt_y-#ppt_h*1.125000"/>
                                          </p:val>
                                        </p:tav>
                                        <p:tav tm="100000">
                                          <p:val>
                                            <p:strVal val="#ppt_y"/>
                                          </p:val>
                                        </p:tav>
                                      </p:tavLst>
                                    </p:anim>
                                    <p:animEffect transition="in" filter="wipe(down)">
                                      <p:cBhvr>
                                        <p:cTn id="26" dur="4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p:tgtEl>
                                          <p:spTgt spid="9"/>
                                        </p:tgtEl>
                                        <p:attrNameLst>
                                          <p:attrName>ppt_y</p:attrName>
                                        </p:attrNameLst>
                                      </p:cBhvr>
                                      <p:tavLst>
                                        <p:tav tm="0">
                                          <p:val>
                                            <p:strVal val="#ppt_y-#ppt_h*1.125000"/>
                                          </p:val>
                                        </p:tav>
                                        <p:tav tm="100000">
                                          <p:val>
                                            <p:strVal val="#ppt_y"/>
                                          </p:val>
                                        </p:tav>
                                      </p:tavLst>
                                    </p:anim>
                                    <p:animEffect transition="in" filter="wipe(down)">
                                      <p:cBhvr>
                                        <p:cTn id="32" dur="4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400"/>
                                        <p:tgtEl>
                                          <p:spTgt spid="13"/>
                                        </p:tgtEl>
                                        <p:attrNameLst>
                                          <p:attrName>ppt_y</p:attrName>
                                        </p:attrNameLst>
                                      </p:cBhvr>
                                      <p:tavLst>
                                        <p:tav tm="0">
                                          <p:val>
                                            <p:strVal val="#ppt_y-#ppt_h*1.125000"/>
                                          </p:val>
                                        </p:tav>
                                        <p:tav tm="100000">
                                          <p:val>
                                            <p:strVal val="#ppt_y"/>
                                          </p:val>
                                        </p:tav>
                                      </p:tavLst>
                                    </p:anim>
                                    <p:animEffect transition="in" filter="wipe(down)">
                                      <p:cBhvr>
                                        <p:cTn id="43" dur="4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0" grpId="0"/>
      <p:bldP spid="8" grpId="0"/>
      <p:bldP spid="9" grpId="0"/>
      <p:bldP spid="13"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88259" y="233155"/>
            <a:ext cx="10517435" cy="830997"/>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1.6.1. </a:t>
            </a:r>
          </a:p>
          <a:p>
            <a:r>
              <a:rPr lang="en-US" altLang="zh-CN" sz="2400" b="1" dirty="0">
                <a:solidFill>
                  <a:schemeClr val="tx2"/>
                </a:solidFill>
                <a:latin typeface="+mn-ea"/>
                <a:cs typeface="+mn-ea"/>
              </a:rPr>
              <a:t>(The Multiplication Rule for Conditional Probabilities) </a:t>
            </a:r>
          </a:p>
        </p:txBody>
      </p:sp>
      <p:sp>
        <p:nvSpPr>
          <p:cNvPr id="10" name="矩形 9"/>
          <p:cNvSpPr/>
          <p:nvPr/>
        </p:nvSpPr>
        <p:spPr>
          <a:xfrm>
            <a:off x="779487" y="1081546"/>
            <a:ext cx="103349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Let A and B be events. If P(B) &gt; 0, then</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8" name="矩形 7"/>
          <p:cNvSpPr/>
          <p:nvPr/>
        </p:nvSpPr>
        <p:spPr>
          <a:xfrm>
            <a:off x="779487" y="1652787"/>
            <a:ext cx="10015158"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P(A) &gt; 0, then</a:t>
            </a:r>
          </a:p>
        </p:txBody>
      </p:sp>
      <p:sp>
        <p:nvSpPr>
          <p:cNvPr id="3" name="矩形 2"/>
          <p:cNvSpPr/>
          <p:nvPr/>
        </p:nvSpPr>
        <p:spPr>
          <a:xfrm>
            <a:off x="6132825" y="1068789"/>
            <a:ext cx="5540619" cy="570605"/>
          </a:xfrm>
          <a:prstGeom prst="rect">
            <a:avLst/>
          </a:prstGeom>
        </p:spPr>
        <p:txBody>
          <a:bodyPr wrap="none">
            <a:spAutoFit/>
          </a:bodyPr>
          <a:lstStyle/>
          <a:p>
            <a:pPr marL="739140" marR="732790" indent="-6350" algn="ctr">
              <a:lnSpc>
                <a:spcPct val="111000"/>
              </a:lnSpc>
              <a:spcAft>
                <a:spcPts val="1090"/>
              </a:spcAft>
            </a:pP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  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 </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endParaRPr lang="zh-CN" altLang="zh-CN" sz="2800"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4" name="矩形 3"/>
          <p:cNvSpPr/>
          <p:nvPr/>
        </p:nvSpPr>
        <p:spPr>
          <a:xfrm>
            <a:off x="2951337" y="1649520"/>
            <a:ext cx="5380319" cy="532710"/>
          </a:xfrm>
          <a:prstGeom prst="rect">
            <a:avLst/>
          </a:prstGeom>
        </p:spPr>
        <p:txBody>
          <a:bodyPr wrap="none">
            <a:spAutoFit/>
          </a:bodyPr>
          <a:lstStyle/>
          <a:p>
            <a:pPr marL="739140" marR="732790" indent="-6350" algn="ctr">
              <a:lnSpc>
                <a:spcPct val="111000"/>
              </a:lnSpc>
              <a:spcAft>
                <a:spcPts val="970"/>
              </a:spcAft>
            </a:pP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 </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B</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endParaRPr lang="zh-CN" altLang="zh-CN" sz="2800"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5" name="矩形 14"/>
          <p:cNvSpPr/>
          <p:nvPr/>
        </p:nvSpPr>
        <p:spPr>
          <a:xfrm>
            <a:off x="688259" y="2399225"/>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1.6.5.</a:t>
            </a:r>
            <a:endParaRPr lang="en-US" altLang="zh-CN" sz="2400" b="1" dirty="0">
              <a:solidFill>
                <a:schemeClr val="tx2"/>
              </a:solidFill>
              <a:latin typeface="+mn-ea"/>
              <a:cs typeface="+mn-ea"/>
            </a:endParaRPr>
          </a:p>
        </p:txBody>
      </p:sp>
      <p:sp>
        <p:nvSpPr>
          <p:cNvPr id="16" name="矩形 15"/>
          <p:cNvSpPr/>
          <p:nvPr/>
        </p:nvSpPr>
        <p:spPr>
          <a:xfrm>
            <a:off x="1082652" y="2860890"/>
            <a:ext cx="11250456"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Consider a bag of marbles, containing 10 red, 20 blue, and 15 green marbles. Suppose that two marbles are drawn without replacement. What is the probability that both marbles drawn are red?</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9" name="矩形 18"/>
          <p:cNvSpPr/>
          <p:nvPr/>
        </p:nvSpPr>
        <p:spPr>
          <a:xfrm>
            <a:off x="327274" y="4276963"/>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21" name="矩形 20"/>
          <p:cNvSpPr/>
          <p:nvPr/>
        </p:nvSpPr>
        <p:spPr>
          <a:xfrm>
            <a:off x="682897" y="4762070"/>
            <a:ext cx="11056950"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 be the event that the first marble is red, and let B be the event that the second marble is red.</a:t>
            </a:r>
            <a:endParaRPr lang="zh-CN" altLang="zh-CN" sz="2800" i="1" dirty="0">
              <a:solidFill>
                <a:srgbClr val="C00000"/>
              </a:solidFill>
            </a:endParaRPr>
          </a:p>
        </p:txBody>
      </p:sp>
      <p:pic>
        <p:nvPicPr>
          <p:cNvPr id="22" name="Picture 887675"/>
          <p:cNvPicPr/>
          <p:nvPr/>
        </p:nvPicPr>
        <p:blipFill>
          <a:blip r:embed="rId3" cstate="print"/>
          <a:stretch>
            <a:fillRect/>
          </a:stretch>
        </p:blipFill>
        <p:spPr>
          <a:xfrm>
            <a:off x="3643973" y="5641138"/>
            <a:ext cx="4558418" cy="738842"/>
          </a:xfrm>
          <a:prstGeom prst="rect">
            <a:avLst/>
          </a:prstGeom>
        </p:spPr>
      </p:pic>
    </p:spTree>
    <p:extLst>
      <p:ext uri="{BB962C8B-B14F-4D97-AF65-F5344CB8AC3E}">
        <p14:creationId xmlns:p14="http://schemas.microsoft.com/office/powerpoint/2010/main" val="15096259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400"/>
                                        <p:tgtEl>
                                          <p:spTgt spid="8"/>
                                        </p:tgtEl>
                                        <p:attrNameLst>
                                          <p:attrName>ppt_y</p:attrName>
                                        </p:attrNameLst>
                                      </p:cBhvr>
                                      <p:tavLst>
                                        <p:tav tm="0">
                                          <p:val>
                                            <p:strVal val="#ppt_y-#ppt_h*1.125000"/>
                                          </p:val>
                                        </p:tav>
                                        <p:tav tm="100000">
                                          <p:val>
                                            <p:strVal val="#ppt_y"/>
                                          </p:val>
                                        </p:tav>
                                      </p:tavLst>
                                    </p:anim>
                                    <p:animEffect transition="in" filter="wipe(down)">
                                      <p:cBhvr>
                                        <p:cTn id="25" dur="4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down)">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ppt_y</p:attrName>
                                        </p:attrNameLst>
                                      </p:cBhvr>
                                      <p:tavLst>
                                        <p:tav tm="0">
                                          <p:val>
                                            <p:strVal val="#ppt_y-#ppt_h*1.125000"/>
                                          </p:val>
                                        </p:tav>
                                        <p:tav tm="100000">
                                          <p:val>
                                            <p:strVal val="#ppt_y"/>
                                          </p:val>
                                        </p:tav>
                                      </p:tavLst>
                                    </p:anim>
                                    <p:animEffect transition="in" filter="wipe(down)">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400"/>
                                        <p:tgtEl>
                                          <p:spTgt spid="19"/>
                                        </p:tgtEl>
                                        <p:attrNameLst>
                                          <p:attrName>ppt_y</p:attrName>
                                        </p:attrNameLst>
                                      </p:cBhvr>
                                      <p:tavLst>
                                        <p:tav tm="0">
                                          <p:val>
                                            <p:strVal val="#ppt_y-#ppt_h*1.125000"/>
                                          </p:val>
                                        </p:tav>
                                        <p:tav tm="100000">
                                          <p:val>
                                            <p:strVal val="#ppt_y"/>
                                          </p:val>
                                        </p:tav>
                                      </p:tavLst>
                                    </p:anim>
                                    <p:animEffect transition="in" filter="wipe(down)">
                                      <p:cBhvr>
                                        <p:cTn id="48" dur="4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400"/>
                                        <p:tgtEl>
                                          <p:spTgt spid="21"/>
                                        </p:tgtEl>
                                        <p:attrNameLst>
                                          <p:attrName>ppt_y</p:attrName>
                                        </p:attrNameLst>
                                      </p:cBhvr>
                                      <p:tavLst>
                                        <p:tav tm="0">
                                          <p:val>
                                            <p:strVal val="#ppt_y-#ppt_h*1.125000"/>
                                          </p:val>
                                        </p:tav>
                                        <p:tav tm="100000">
                                          <p:val>
                                            <p:strVal val="#ppt_y"/>
                                          </p:val>
                                        </p:tav>
                                      </p:tavLst>
                                    </p:anim>
                                    <p:animEffect transition="in" filter="wipe(down)">
                                      <p:cBhvr>
                                        <p:cTn id="54" dur="4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8" grpId="0"/>
      <p:bldP spid="3" grpId="0"/>
      <p:bldP spid="4" grpId="0"/>
      <p:bldP spid="15" grpId="0"/>
      <p:bldP spid="16" grpId="0"/>
      <p:bldP spid="19" grpId="0"/>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88259" y="233155"/>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1.6.2.</a:t>
            </a:r>
          </a:p>
        </p:txBody>
      </p:sp>
      <p:sp>
        <p:nvSpPr>
          <p:cNvPr id="10" name="矩形 9"/>
          <p:cNvSpPr/>
          <p:nvPr/>
        </p:nvSpPr>
        <p:spPr>
          <a:xfrm>
            <a:off x="1082652" y="671806"/>
            <a:ext cx="10334980"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i="1" dirty="0">
                <a:solidFill>
                  <a:srgbClr val="646464"/>
                </a:solidFill>
              </a:rPr>
              <a:t>A</a:t>
            </a:r>
            <a:r>
              <a:rPr lang="en-US" altLang="zh-CN" sz="2800" baseline="-25000" dirty="0">
                <a:solidFill>
                  <a:srgbClr val="646464"/>
                </a:solidFill>
              </a:rPr>
              <a:t>1</a:t>
            </a:r>
            <a:r>
              <a:rPr lang="en-US" altLang="zh-CN" sz="2800" i="1" dirty="0">
                <a:solidFill>
                  <a:srgbClr val="646464"/>
                </a:solidFill>
              </a:rPr>
              <a:t>,A</a:t>
            </a:r>
            <a:r>
              <a:rPr lang="en-US" altLang="zh-CN" sz="2800" baseline="-25000" dirty="0">
                <a:solidFill>
                  <a:srgbClr val="646464"/>
                </a:solidFill>
              </a:rPr>
              <a:t>2</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a:t>
            </a:r>
            <a:r>
              <a:rPr lang="en-US" altLang="zh-CN" sz="2800" i="1" baseline="-25000" dirty="0">
                <a:solidFill>
                  <a:srgbClr val="646464"/>
                </a:solidFill>
              </a:rPr>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events such that </a:t>
            </a:r>
            <a:r>
              <a:rPr lang="zh-CN" altLang="zh-CN" sz="2800" dirty="0"/>
              <a:t> </a:t>
            </a:r>
            <a:r>
              <a:rPr lang="en-US" altLang="zh-CN" sz="2800" i="1" dirty="0">
                <a:solidFill>
                  <a:srgbClr val="646464"/>
                </a:solidFill>
              </a:rPr>
              <a:t>P</a:t>
            </a:r>
            <a:r>
              <a:rPr lang="en-US" altLang="zh-CN" sz="2800" dirty="0">
                <a:solidFill>
                  <a:srgbClr val="646464"/>
                </a:solidFill>
              </a:rPr>
              <a:t>(</a:t>
            </a:r>
            <a:r>
              <a:rPr lang="en-US" altLang="zh-CN" sz="2800" i="1" dirty="0">
                <a:solidFill>
                  <a:srgbClr val="646464"/>
                </a:solidFill>
              </a:rPr>
              <a:t>A</a:t>
            </a:r>
            <a:r>
              <a:rPr lang="en-US" altLang="zh-CN" sz="2800" baseline="-25000" dirty="0">
                <a:solidFill>
                  <a:srgbClr val="646464"/>
                </a:solidFill>
              </a:rPr>
              <a:t>1 </a:t>
            </a:r>
            <a:r>
              <a:rPr lang="en-US" altLang="zh-CN" sz="2800" dirty="0">
                <a:solidFill>
                  <a:srgbClr val="646464"/>
                </a:solidFill>
              </a:rPr>
              <a:t>∩ </a:t>
            </a:r>
            <a:r>
              <a:rPr lang="en-US" altLang="zh-CN" sz="2800" i="1" dirty="0">
                <a:solidFill>
                  <a:srgbClr val="646464"/>
                </a:solidFill>
              </a:rPr>
              <a:t>A</a:t>
            </a:r>
            <a:r>
              <a:rPr lang="en-US" altLang="zh-CN" sz="2800" baseline="-25000" dirty="0">
                <a:solidFill>
                  <a:srgbClr val="646464"/>
                </a:solidFill>
              </a:rPr>
              <a:t>2 </a:t>
            </a:r>
            <a:r>
              <a:rPr lang="en-US" altLang="zh-CN" sz="2800" dirty="0">
                <a:solidFill>
                  <a:srgbClr val="646464"/>
                </a:solidFill>
              </a:rPr>
              <a:t>··· ∩ </a:t>
            </a:r>
            <a:r>
              <a:rPr lang="en-US" altLang="zh-CN" sz="2800" i="1" dirty="0">
                <a:solidFill>
                  <a:srgbClr val="646464"/>
                </a:solidFill>
              </a:rPr>
              <a:t>A</a:t>
            </a:r>
            <a:r>
              <a:rPr lang="en-US" altLang="zh-CN" sz="2800" i="1" baseline="-25000" dirty="0">
                <a:solidFill>
                  <a:srgbClr val="646464"/>
                </a:solidFill>
              </a:rPr>
              <a:t>n</a:t>
            </a:r>
            <a:r>
              <a:rPr lang="en-US" altLang="zh-CN" sz="2800" baseline="-25000" dirty="0">
                <a:solidFill>
                  <a:srgbClr val="646464"/>
                </a:solidFill>
              </a:rPr>
              <a:t>−1</a:t>
            </a:r>
            <a:r>
              <a:rPr lang="en-US" altLang="zh-CN" sz="2800" dirty="0">
                <a:solidFill>
                  <a:srgbClr val="646464"/>
                </a:solidFill>
              </a:rPr>
              <a:t>) </a:t>
            </a:r>
            <a:r>
              <a:rPr lang="en-US" altLang="zh-CN" sz="2800" i="1" dirty="0">
                <a:solidFill>
                  <a:srgbClr val="646464"/>
                </a:solidFill>
              </a:rPr>
              <a:t>&gt; </a:t>
            </a:r>
            <a:r>
              <a:rPr lang="en-US" altLang="zh-CN" sz="2800" dirty="0">
                <a:solidFill>
                  <a:srgbClr val="646464"/>
                </a:solidFill>
              </a:rPr>
              <a:t>0. </a:t>
            </a:r>
            <a:r>
              <a:rPr lang="en-US" altLang="zh-CN" sz="2800" dirty="0">
                <a:solidFill>
                  <a:srgbClr val="646464"/>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5" name="矩形 14"/>
          <p:cNvSpPr/>
          <p:nvPr/>
        </p:nvSpPr>
        <p:spPr>
          <a:xfrm>
            <a:off x="688259" y="2399225"/>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1.6.6. </a:t>
            </a:r>
            <a:endParaRPr lang="en-US" altLang="zh-CN" sz="2400" b="1" dirty="0">
              <a:solidFill>
                <a:schemeClr val="tx2"/>
              </a:solidFill>
              <a:latin typeface="+mn-ea"/>
              <a:cs typeface="+mn-ea"/>
            </a:endParaRPr>
          </a:p>
        </p:txBody>
      </p:sp>
      <p:sp>
        <p:nvSpPr>
          <p:cNvPr id="16" name="矩形 15"/>
          <p:cNvSpPr/>
          <p:nvPr/>
        </p:nvSpPr>
        <p:spPr>
          <a:xfrm>
            <a:off x="1082652" y="2860890"/>
            <a:ext cx="11250456"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Three cards are dealt successively at random and without replacement from a standard deck of 52 playing cards. What is the probability of receiving, in order, a king, a queen, and a jack?</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9" name="矩形 18"/>
          <p:cNvSpPr/>
          <p:nvPr/>
        </p:nvSpPr>
        <p:spPr>
          <a:xfrm>
            <a:off x="327274" y="4184199"/>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21" name="矩形 20"/>
          <p:cNvSpPr/>
          <p:nvPr/>
        </p:nvSpPr>
        <p:spPr>
          <a:xfrm>
            <a:off x="721666" y="4565295"/>
            <a:ext cx="11056950"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r>
              <a:rPr lang="en-US" altLang="zh-CN" sz="2800" i="1" dirty="0"/>
              <a:t>A</a:t>
            </a:r>
            <a:r>
              <a:rPr lang="en-US" altLang="zh-CN" sz="2800" i="1" baseline="-25000" dirty="0"/>
              <a:t>i </a:t>
            </a:r>
            <a:r>
              <a:rPr lang="en-US" altLang="zh-CN" sz="2800" i="1" dirty="0">
                <a:latin typeface="Cambria Math" panose="02040503050406030204" pitchFamily="18" charset="0"/>
                <a:ea typeface="Cambria Math" panose="02040503050406030204" pitchFamily="18" charset="0"/>
                <a:cs typeface="+mn-ea"/>
              </a:rPr>
              <a:t>(</a:t>
            </a:r>
            <a:r>
              <a:rPr lang="en-US" altLang="zh-CN" sz="2800" i="1" dirty="0" err="1">
                <a:latin typeface="Cambria Math" panose="02040503050406030204" pitchFamily="18" charset="0"/>
                <a:ea typeface="Cambria Math" panose="02040503050406030204" pitchFamily="18" charset="0"/>
                <a:cs typeface="+mn-ea"/>
              </a:rPr>
              <a:t>i</a:t>
            </a:r>
            <a:r>
              <a:rPr lang="en-US" altLang="zh-CN" sz="2800" i="1" dirty="0">
                <a:latin typeface="Cambria Math" panose="02040503050406030204" pitchFamily="18" charset="0"/>
                <a:ea typeface="Cambria Math" panose="02040503050406030204" pitchFamily="18" charset="0"/>
                <a:cs typeface="+mn-ea"/>
              </a:rPr>
              <a:t> = 1,2,3) denote the event that receiving, in order, a king, a queen, and a jack. Then</a:t>
            </a:r>
            <a:endParaRPr lang="zh-CN" altLang="zh-CN" sz="2800" i="1" dirty="0">
              <a:solidFill>
                <a:srgbClr val="C00000"/>
              </a:solidFill>
            </a:endParaRPr>
          </a:p>
        </p:txBody>
      </p:sp>
      <p:sp>
        <p:nvSpPr>
          <p:cNvPr id="2" name="矩形 1"/>
          <p:cNvSpPr/>
          <p:nvPr/>
        </p:nvSpPr>
        <p:spPr>
          <a:xfrm>
            <a:off x="1852784" y="1565449"/>
            <a:ext cx="8794715" cy="570605"/>
          </a:xfrm>
          <a:prstGeom prst="rect">
            <a:avLst/>
          </a:prstGeom>
        </p:spPr>
        <p:txBody>
          <a:bodyPr wrap="none">
            <a:spAutoFit/>
          </a:bodyPr>
          <a:lstStyle/>
          <a:p>
            <a:pPr marL="6350" marR="569595" indent="-6350" algn="ctr">
              <a:lnSpc>
                <a:spcPct val="111000"/>
              </a:lnSpc>
              <a:spcAft>
                <a:spcPts val="965"/>
              </a:spcAft>
            </a:pP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1 </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2 </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i="1"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 = </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2</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P</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i="1"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1</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2 </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a:t>
            </a:r>
            <a:r>
              <a:rPr lang="en-US" altLang="zh-CN" sz="2800" i="1"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baseline="-25000" dirty="0">
                <a:solidFill>
                  <a:srgbClr val="000000"/>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endParaRPr lang="zh-CN" altLang="zh-CN" sz="2800" kern="1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pic>
        <p:nvPicPr>
          <p:cNvPr id="13" name="Picture 887676"/>
          <p:cNvPicPr/>
          <p:nvPr/>
        </p:nvPicPr>
        <p:blipFill>
          <a:blip r:embed="rId3" cstate="print"/>
          <a:stretch>
            <a:fillRect/>
          </a:stretch>
        </p:blipFill>
        <p:spPr>
          <a:xfrm>
            <a:off x="4724729" y="5141736"/>
            <a:ext cx="6055291" cy="1654858"/>
          </a:xfrm>
          <a:prstGeom prst="rect">
            <a:avLst/>
          </a:prstGeom>
        </p:spPr>
      </p:pic>
    </p:spTree>
    <p:extLst>
      <p:ext uri="{BB962C8B-B14F-4D97-AF65-F5344CB8AC3E}">
        <p14:creationId xmlns:p14="http://schemas.microsoft.com/office/powerpoint/2010/main" val="18535548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down)">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down)">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400"/>
                                        <p:tgtEl>
                                          <p:spTgt spid="19"/>
                                        </p:tgtEl>
                                        <p:attrNameLst>
                                          <p:attrName>ppt_y</p:attrName>
                                        </p:attrNameLst>
                                      </p:cBhvr>
                                      <p:tavLst>
                                        <p:tav tm="0">
                                          <p:val>
                                            <p:strVal val="#ppt_y-#ppt_h*1.125000"/>
                                          </p:val>
                                        </p:tav>
                                        <p:tav tm="100000">
                                          <p:val>
                                            <p:strVal val="#ppt_y"/>
                                          </p:val>
                                        </p:tav>
                                      </p:tavLst>
                                    </p:anim>
                                    <p:animEffect transition="in" filter="wipe(down)">
                                      <p:cBhvr>
                                        <p:cTn id="37" dur="4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400"/>
                                        <p:tgtEl>
                                          <p:spTgt spid="21"/>
                                        </p:tgtEl>
                                        <p:attrNameLst>
                                          <p:attrName>ppt_y</p:attrName>
                                        </p:attrNameLst>
                                      </p:cBhvr>
                                      <p:tavLst>
                                        <p:tav tm="0">
                                          <p:val>
                                            <p:strVal val="#ppt_y-#ppt_h*1.125000"/>
                                          </p:val>
                                        </p:tav>
                                        <p:tav tm="100000">
                                          <p:val>
                                            <p:strVal val="#ppt_y"/>
                                          </p:val>
                                        </p:tav>
                                      </p:tavLst>
                                    </p:anim>
                                    <p:animEffect transition="in" filter="wipe(down)">
                                      <p:cBhvr>
                                        <p:cTn id="43" dur="4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5" grpId="0"/>
      <p:bldP spid="16" grpId="0"/>
      <p:bldP spid="19" grpId="0"/>
      <p:bldP spid="21"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6717" y="470962"/>
            <a:ext cx="11890676" cy="3046980"/>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1.2.2.   </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 </a:t>
            </a:r>
            <a:r>
              <a:rPr lang="en-US" altLang="zh-CN" sz="2800" b="1" dirty="0">
                <a:solidFill>
                  <a:schemeClr val="tx2"/>
                </a:solidFill>
                <a:latin typeface="Cambria Math" panose="02040503050406030204" pitchFamily="18" charset="0"/>
                <a:ea typeface="Cambria Math" panose="02040503050406030204" pitchFamily="18" charset="0"/>
                <a:cs typeface="+mn-ea"/>
              </a:rPr>
              <a:t>event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a well-defined subset of sample space of the experiment, denoted by  A, B, C, etc. </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Sample space S is guaranteed to happen and called </a:t>
            </a:r>
            <a:r>
              <a:rPr lang="en-US" altLang="zh-CN" sz="2800" b="1" dirty="0">
                <a:solidFill>
                  <a:schemeClr val="tx2"/>
                </a:solidFill>
                <a:latin typeface="Cambria Math" panose="02040503050406030204" pitchFamily="18" charset="0"/>
                <a:ea typeface="Cambria Math" panose="02040503050406030204" pitchFamily="18" charset="0"/>
                <a:cs typeface="+mn-ea"/>
              </a:rPr>
              <a:t>the certain event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empty set ∅ that cannot happen is called </a:t>
            </a:r>
            <a:r>
              <a:rPr lang="en-US" altLang="zh-CN" sz="2800" b="1" dirty="0">
                <a:solidFill>
                  <a:schemeClr val="tx2"/>
                </a:solidFill>
                <a:latin typeface="Cambria Math" panose="02040503050406030204" pitchFamily="18" charset="0"/>
                <a:ea typeface="Cambria Math" panose="02040503050406030204" pitchFamily="18" charset="0"/>
                <a:cs typeface="+mn-ea"/>
              </a:rPr>
              <a:t>the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b="1" dirty="0">
                <a:solidFill>
                  <a:schemeClr val="tx2"/>
                </a:solidFill>
                <a:latin typeface="Cambria Math" panose="02040503050406030204" pitchFamily="18" charset="0"/>
                <a:ea typeface="Cambria Math" panose="02040503050406030204" pitchFamily="18" charset="0"/>
                <a:cs typeface="+mn-ea"/>
              </a:rPr>
              <a:t>impossible event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800" dirty="0">
              <a:solidFill>
                <a:schemeClr val="tx2"/>
              </a:solidFill>
              <a:latin typeface="Cambria Math" panose="02040503050406030204" pitchFamily="18" charset="0"/>
              <a:ea typeface="Cambria Math" panose="02040503050406030204" pitchFamily="18" charset="0"/>
              <a:cs typeface="+mn-ea"/>
            </a:endParaRPr>
          </a:p>
        </p:txBody>
      </p:sp>
      <p:sp>
        <p:nvSpPr>
          <p:cNvPr id="21" name="矩形 20"/>
          <p:cNvSpPr/>
          <p:nvPr/>
        </p:nvSpPr>
        <p:spPr>
          <a:xfrm>
            <a:off x="536717" y="3691850"/>
            <a:ext cx="8185043" cy="954099"/>
          </a:xfrm>
          <a:prstGeom prst="rect">
            <a:avLst/>
          </a:prstGeom>
        </p:spPr>
        <p:txBody>
          <a:bodyPr wrap="none" lIns="91431" tIns="45716" rIns="91431" bIns="45716">
            <a:spAutoFit/>
          </a:bodyPr>
          <a:lstStyle/>
          <a:p>
            <a:r>
              <a:rPr lang="en-US" altLang="zh-CN" sz="2400" b="1" dirty="0">
                <a:solidFill>
                  <a:schemeClr val="tx1">
                    <a:lumMod val="65000"/>
                    <a:lumOff val="35000"/>
                  </a:schemeClr>
                </a:solidFill>
                <a:latin typeface="+mn-ea"/>
                <a:ea typeface="+mn-ea"/>
                <a:cs typeface="+mn-ea"/>
              </a:rPr>
              <a:t>Example 1.2.1.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Rolling a Die.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The event A is that an even number is obtained:</a:t>
            </a:r>
          </a:p>
        </p:txBody>
      </p:sp>
      <p:sp>
        <p:nvSpPr>
          <p:cNvPr id="22" name="矩形 21"/>
          <p:cNvSpPr/>
          <p:nvPr/>
        </p:nvSpPr>
        <p:spPr>
          <a:xfrm>
            <a:off x="8569475" y="4089167"/>
            <a:ext cx="1851772" cy="523212"/>
          </a:xfrm>
          <a:prstGeom prst="rect">
            <a:avLst/>
          </a:prstGeom>
        </p:spPr>
        <p:txBody>
          <a:bodyPr wrap="none" lIns="91431" tIns="45716" rIns="91431" bIns="45716">
            <a:spAutoFit/>
          </a:bodyPr>
          <a:lstStyle/>
          <a:p>
            <a:pPr algn="ctr"/>
            <a:r>
              <a:rPr lang="en-US" altLang="zh-CN" sz="2800" dirty="0">
                <a:solidFill>
                  <a:srgbClr val="C00000"/>
                </a:solidFill>
                <a:latin typeface="Cambria Math" panose="02040503050406030204" pitchFamily="18" charset="0"/>
                <a:ea typeface="Cambria Math" panose="02040503050406030204" pitchFamily="18" charset="0"/>
                <a:cs typeface="+mn-ea"/>
              </a:rPr>
              <a:t>A= {2,4,6}.</a:t>
            </a:r>
          </a:p>
        </p:txBody>
      </p:sp>
      <p:sp>
        <p:nvSpPr>
          <p:cNvPr id="23" name="矩形 22"/>
          <p:cNvSpPr/>
          <p:nvPr/>
        </p:nvSpPr>
        <p:spPr>
          <a:xfrm>
            <a:off x="498080" y="4515573"/>
            <a:ext cx="9249950" cy="523212"/>
          </a:xfrm>
          <a:prstGeom prst="rect">
            <a:avLst/>
          </a:prstGeom>
        </p:spPr>
        <p:txBody>
          <a:bodyPr wrap="none" lIns="91431" tIns="45716" rIns="91431" bIns="45716">
            <a:spAutoFit/>
          </a:bodyPr>
          <a:lstStyle/>
          <a:p>
            <a:pPr algn="ct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The event B is that a number greater than 2 is obtained:</a:t>
            </a:r>
          </a:p>
        </p:txBody>
      </p:sp>
      <p:sp>
        <p:nvSpPr>
          <p:cNvPr id="24" name="矩形 23"/>
          <p:cNvSpPr/>
          <p:nvPr/>
        </p:nvSpPr>
        <p:spPr>
          <a:xfrm>
            <a:off x="9686712" y="4527528"/>
            <a:ext cx="2119473" cy="523212"/>
          </a:xfrm>
          <a:prstGeom prst="rect">
            <a:avLst/>
          </a:prstGeom>
        </p:spPr>
        <p:txBody>
          <a:bodyPr wrap="none" lIns="91431" tIns="45716" rIns="91431" bIns="45716">
            <a:spAutoFit/>
          </a:bodyPr>
          <a:lstStyle/>
          <a:p>
            <a:pPr algn="ctr"/>
            <a:r>
              <a:rPr lang="en-US" altLang="zh-CN" sz="2800" dirty="0">
                <a:solidFill>
                  <a:srgbClr val="C00000"/>
                </a:solidFill>
                <a:latin typeface="Cambria Math" panose="02040503050406030204" pitchFamily="18" charset="0"/>
                <a:ea typeface="Cambria Math" panose="02040503050406030204" pitchFamily="18" charset="0"/>
                <a:cs typeface="+mn-ea"/>
              </a:rPr>
              <a:t>B	= {3,4,5,6}.</a:t>
            </a:r>
          </a:p>
        </p:txBody>
      </p:sp>
      <p:sp>
        <p:nvSpPr>
          <p:cNvPr id="25" name="矩形 24"/>
          <p:cNvSpPr/>
          <p:nvPr/>
        </p:nvSpPr>
        <p:spPr>
          <a:xfrm>
            <a:off x="536717" y="5184411"/>
            <a:ext cx="11522432" cy="1323431"/>
          </a:xfrm>
          <a:prstGeom prst="rect">
            <a:avLst/>
          </a:prstGeom>
        </p:spPr>
        <p:txBody>
          <a:bodyPr wrap="none" lIns="91431" tIns="45716" rIns="91431" bIns="45716">
            <a:spAutoFit/>
          </a:bodyPr>
          <a:lstStyle/>
          <a:p>
            <a:r>
              <a:rPr lang="en-US" altLang="zh-CN" sz="2400" b="1" dirty="0">
                <a:solidFill>
                  <a:schemeClr val="tx1">
                    <a:lumMod val="65000"/>
                    <a:lumOff val="35000"/>
                  </a:schemeClr>
                </a:solidFill>
                <a:latin typeface="+mn-ea"/>
                <a:ea typeface="+mn-ea"/>
                <a:cs typeface="+mn-ea"/>
              </a:rPr>
              <a:t>Example 1.2.2.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Tossing a coin twice and observing the sequence of heads(H) and tails(T).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event A is that the first toss results in a head:</a:t>
            </a:r>
          </a:p>
        </p:txBody>
      </p:sp>
      <p:sp>
        <p:nvSpPr>
          <p:cNvPr id="26" name="矩形 25"/>
          <p:cNvSpPr/>
          <p:nvPr/>
        </p:nvSpPr>
        <p:spPr>
          <a:xfrm>
            <a:off x="8207198" y="5984630"/>
            <a:ext cx="2214049" cy="523212"/>
          </a:xfrm>
          <a:prstGeom prst="rect">
            <a:avLst/>
          </a:prstGeom>
        </p:spPr>
        <p:txBody>
          <a:bodyPr wrap="none" lIns="91431" tIns="45716" rIns="91431" bIns="45716">
            <a:spAutoFit/>
          </a:bodyPr>
          <a:lstStyle/>
          <a:p>
            <a:pPr algn="ctr"/>
            <a:r>
              <a:rPr lang="en-US" altLang="zh-CN" sz="2800" dirty="0">
                <a:solidFill>
                  <a:srgbClr val="C00000"/>
                </a:solidFill>
                <a:latin typeface="Cambria Math" panose="02040503050406030204" pitchFamily="18" charset="0"/>
                <a:ea typeface="Cambria Math" panose="02040503050406030204" pitchFamily="18" charset="0"/>
                <a:cs typeface="+mn-ea"/>
              </a:rPr>
              <a:t>A = {HH,HT}.</a:t>
            </a:r>
          </a:p>
        </p:txBody>
      </p:sp>
    </p:spTree>
    <p:extLst>
      <p:ext uri="{BB962C8B-B14F-4D97-AF65-F5344CB8AC3E}">
        <p14:creationId xmlns:p14="http://schemas.microsoft.com/office/powerpoint/2010/main" val="3278929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400"/>
                                        <p:tgtEl>
                                          <p:spTgt spid="20"/>
                                        </p:tgtEl>
                                        <p:attrNameLst>
                                          <p:attrName>ppt_y</p:attrName>
                                        </p:attrNameLst>
                                      </p:cBhvr>
                                      <p:tavLst>
                                        <p:tav tm="0">
                                          <p:val>
                                            <p:strVal val="#ppt_y-#ppt_h*1.125000"/>
                                          </p:val>
                                        </p:tav>
                                        <p:tav tm="100000">
                                          <p:val>
                                            <p:strVal val="#ppt_y"/>
                                          </p:val>
                                        </p:tav>
                                      </p:tavLst>
                                    </p:anim>
                                    <p:animEffect transition="in" filter="wipe(down)">
                                      <p:cBhvr>
                                        <p:cTn id="8" dur="4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400"/>
                                        <p:tgtEl>
                                          <p:spTgt spid="21"/>
                                        </p:tgtEl>
                                        <p:attrNameLst>
                                          <p:attrName>ppt_y</p:attrName>
                                        </p:attrNameLst>
                                      </p:cBhvr>
                                      <p:tavLst>
                                        <p:tav tm="0">
                                          <p:val>
                                            <p:strVal val="#ppt_y-#ppt_h*1.125000"/>
                                          </p:val>
                                        </p:tav>
                                        <p:tav tm="100000">
                                          <p:val>
                                            <p:strVal val="#ppt_y"/>
                                          </p:val>
                                        </p:tav>
                                      </p:tavLst>
                                    </p:anim>
                                    <p:animEffect transition="in" filter="wipe(down)">
                                      <p:cBhvr>
                                        <p:cTn id="14" dur="4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400"/>
                                        <p:tgtEl>
                                          <p:spTgt spid="22"/>
                                        </p:tgtEl>
                                        <p:attrNameLst>
                                          <p:attrName>ppt_y</p:attrName>
                                        </p:attrNameLst>
                                      </p:cBhvr>
                                      <p:tavLst>
                                        <p:tav tm="0">
                                          <p:val>
                                            <p:strVal val="#ppt_y-#ppt_h*1.125000"/>
                                          </p:val>
                                        </p:tav>
                                        <p:tav tm="100000">
                                          <p:val>
                                            <p:strVal val="#ppt_y"/>
                                          </p:val>
                                        </p:tav>
                                      </p:tavLst>
                                    </p:anim>
                                    <p:animEffect transition="in" filter="wipe(down)">
                                      <p:cBhvr>
                                        <p:cTn id="20" dur="4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400"/>
                                        <p:tgtEl>
                                          <p:spTgt spid="23"/>
                                        </p:tgtEl>
                                        <p:attrNameLst>
                                          <p:attrName>ppt_y</p:attrName>
                                        </p:attrNameLst>
                                      </p:cBhvr>
                                      <p:tavLst>
                                        <p:tav tm="0">
                                          <p:val>
                                            <p:strVal val="#ppt_y-#ppt_h*1.125000"/>
                                          </p:val>
                                        </p:tav>
                                        <p:tav tm="100000">
                                          <p:val>
                                            <p:strVal val="#ppt_y"/>
                                          </p:val>
                                        </p:tav>
                                      </p:tavLst>
                                    </p:anim>
                                    <p:animEffect transition="in" filter="wipe(down)">
                                      <p:cBhvr>
                                        <p:cTn id="26" dur="4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400"/>
                                        <p:tgtEl>
                                          <p:spTgt spid="24"/>
                                        </p:tgtEl>
                                        <p:attrNameLst>
                                          <p:attrName>ppt_y</p:attrName>
                                        </p:attrNameLst>
                                      </p:cBhvr>
                                      <p:tavLst>
                                        <p:tav tm="0">
                                          <p:val>
                                            <p:strVal val="#ppt_y-#ppt_h*1.125000"/>
                                          </p:val>
                                        </p:tav>
                                        <p:tav tm="100000">
                                          <p:val>
                                            <p:strVal val="#ppt_y"/>
                                          </p:val>
                                        </p:tav>
                                      </p:tavLst>
                                    </p:anim>
                                    <p:animEffect transition="in" filter="wipe(down)">
                                      <p:cBhvr>
                                        <p:cTn id="32" dur="4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400"/>
                                        <p:tgtEl>
                                          <p:spTgt spid="25"/>
                                        </p:tgtEl>
                                        <p:attrNameLst>
                                          <p:attrName>ppt_y</p:attrName>
                                        </p:attrNameLst>
                                      </p:cBhvr>
                                      <p:tavLst>
                                        <p:tav tm="0">
                                          <p:val>
                                            <p:strVal val="#ppt_y-#ppt_h*1.125000"/>
                                          </p:val>
                                        </p:tav>
                                        <p:tav tm="100000">
                                          <p:val>
                                            <p:strVal val="#ppt_y"/>
                                          </p:val>
                                        </p:tav>
                                      </p:tavLst>
                                    </p:anim>
                                    <p:animEffect transition="in" filter="wipe(down)">
                                      <p:cBhvr>
                                        <p:cTn id="38" dur="4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400"/>
                                        <p:tgtEl>
                                          <p:spTgt spid="26"/>
                                        </p:tgtEl>
                                        <p:attrNameLst>
                                          <p:attrName>ppt_y</p:attrName>
                                        </p:attrNameLst>
                                      </p:cBhvr>
                                      <p:tavLst>
                                        <p:tav tm="0">
                                          <p:val>
                                            <p:strVal val="#ppt_y-#ppt_h*1.125000"/>
                                          </p:val>
                                        </p:tav>
                                        <p:tav tm="100000">
                                          <p:val>
                                            <p:strVal val="#ppt_y"/>
                                          </p:val>
                                        </p:tav>
                                      </p:tavLst>
                                    </p:anim>
                                    <p:animEffect transition="in" filter="wipe(down)">
                                      <p:cBhvr>
                                        <p:cTn id="44"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1.7	Total Probability and </a:t>
            </a:r>
            <a:r>
              <a:rPr lang="en-US" altLang="zh-CN" dirty="0" err="1">
                <a:solidFill>
                  <a:schemeClr val="tx2"/>
                </a:solidFill>
                <a:latin typeface="Adobe 黑体 Std R" panose="020B0400000000000000" pitchFamily="34" charset="-122"/>
                <a:ea typeface="Adobe 黑体 Std R" panose="020B0400000000000000" pitchFamily="34" charset="-122"/>
                <a:cs typeface="+mn-ea"/>
              </a:rPr>
              <a:t>Bayes’Theorem</a:t>
            </a:r>
            <a:endParaRPr lang="en-US" altLang="zh-CN" dirty="0">
              <a:solidFill>
                <a:schemeClr val="tx2"/>
              </a:solidFill>
              <a:latin typeface="Adobe 黑体 Std R" panose="020B0400000000000000" pitchFamily="34" charset="-122"/>
              <a:ea typeface="Adobe 黑体 Std R" panose="020B0400000000000000" pitchFamily="34" charset="-122"/>
              <a:cs typeface="+mn-ea"/>
            </a:endParaRPr>
          </a:p>
        </p:txBody>
      </p:sp>
      <p:sp>
        <p:nvSpPr>
          <p:cNvPr id="14" name="矩形 13"/>
          <p:cNvSpPr/>
          <p:nvPr/>
        </p:nvSpPr>
        <p:spPr>
          <a:xfrm>
            <a:off x="1261660" y="4292451"/>
            <a:ext cx="10724246"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S denote the sample space of some experiment, and consider n events </a:t>
            </a:r>
            <a:r>
              <a:rPr lang="en-US" altLang="zh-CN" sz="2800" i="1" dirty="0">
                <a:solidFill>
                  <a:srgbClr val="646464"/>
                </a:solidFill>
              </a:rPr>
              <a:t>B</a:t>
            </a:r>
            <a:r>
              <a:rPr lang="en-US" altLang="zh-CN" sz="2800" baseline="-25000" dirty="0">
                <a:solidFill>
                  <a:srgbClr val="646464"/>
                </a:solidFill>
              </a:rPr>
              <a:t>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t>
            </a:r>
            <a:r>
              <a:rPr lang="en-US" altLang="zh-CN" sz="2800" i="1" dirty="0" err="1">
                <a:solidFill>
                  <a:srgbClr val="646464"/>
                </a:solidFill>
              </a:rPr>
              <a:t>B</a:t>
            </a:r>
            <a:r>
              <a:rPr lang="en-US" altLang="zh-CN" sz="2800" i="1" baseline="-25000" dirty="0" err="1">
                <a:solidFill>
                  <a:srgbClr val="646464"/>
                </a:solidFill>
              </a:rPr>
              <a:t>n</a:t>
            </a:r>
            <a:r>
              <a:rPr lang="en-US" altLang="zh-CN" sz="2800" i="1" baseline="-25000" dirty="0">
                <a:solidFill>
                  <a:srgbClr val="646464"/>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S such that</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11" name="左大括号 10"/>
          <p:cNvSpPr/>
          <p:nvPr/>
        </p:nvSpPr>
        <p:spPr>
          <a:xfrm>
            <a:off x="1391299" y="1311908"/>
            <a:ext cx="476517" cy="1597999"/>
          </a:xfrm>
          <a:prstGeom prst="leftBrace">
            <a:avLst/>
          </a:prstGeom>
          <a:ln>
            <a:solidFill>
              <a:schemeClr val="accent1"/>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solidFill>
                <a:schemeClr val="tx1">
                  <a:lumMod val="95000"/>
                  <a:lumOff val="5000"/>
                </a:schemeClr>
              </a:solidFill>
              <a:latin typeface="Adobe 黑体 Std R" panose="020B0400000000000000" pitchFamily="34" charset="-122"/>
              <a:ea typeface="Adobe 黑体 Std R" panose="020B0400000000000000" pitchFamily="34" charset="-122"/>
            </a:endParaRPr>
          </a:p>
        </p:txBody>
      </p:sp>
      <p:sp>
        <p:nvSpPr>
          <p:cNvPr id="12" name="矩形 11"/>
          <p:cNvSpPr/>
          <p:nvPr/>
        </p:nvSpPr>
        <p:spPr>
          <a:xfrm>
            <a:off x="1836558" y="1043413"/>
            <a:ext cx="3360197" cy="523212"/>
          </a:xfrm>
          <a:prstGeom prst="rect">
            <a:avLst/>
          </a:prstGeom>
        </p:spPr>
        <p:txBody>
          <a:bodyPr wrap="none" lIns="91431" tIns="45716" rIns="91431" bIns="45716">
            <a:spAutoFit/>
          </a:bodyPr>
          <a:lstStyle/>
          <a:p>
            <a:pPr algn="ctr"/>
            <a:r>
              <a:rPr lang="en-US" altLang="zh-CN" sz="1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a:t>
            </a:r>
            <a:r>
              <a:rPr lang="en-US" altLang="zh-CN" sz="20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  </a:t>
            </a:r>
            <a:r>
              <a:rPr lang="en-US" altLang="zh-CN" sz="28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Total probability</a:t>
            </a:r>
            <a:endParaRPr lang="en-US" altLang="zh-CN" sz="2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endParaRPr>
          </a:p>
        </p:txBody>
      </p:sp>
      <p:sp>
        <p:nvSpPr>
          <p:cNvPr id="17" name="矩形 47"/>
          <p:cNvSpPr>
            <a:spLocks noChangeArrowheads="1"/>
          </p:cNvSpPr>
          <p:nvPr/>
        </p:nvSpPr>
        <p:spPr bwMode="auto">
          <a:xfrm>
            <a:off x="1821743" y="1529274"/>
            <a:ext cx="10271519"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1600"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sym typeface="微软雅黑" pitchFamily="34" charset="-122"/>
              </a:rPr>
              <a:t>      </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to obtain the desired result by calculating the probability of these simple events</a:t>
            </a:r>
            <a:endParaRPr lang="zh-CN" altLang="en-US" sz="2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18" name="矩形 17"/>
          <p:cNvSpPr/>
          <p:nvPr/>
        </p:nvSpPr>
        <p:spPr>
          <a:xfrm>
            <a:off x="1836558" y="2516152"/>
            <a:ext cx="3544543" cy="523212"/>
          </a:xfrm>
          <a:prstGeom prst="rect">
            <a:avLst/>
          </a:prstGeom>
        </p:spPr>
        <p:txBody>
          <a:bodyPr wrap="none" lIns="91431" tIns="45716" rIns="91431" bIns="45716">
            <a:spAutoFit/>
          </a:bodyPr>
          <a:lstStyle/>
          <a:p>
            <a:pPr algn="ctr"/>
            <a:r>
              <a:rPr lang="en-US" altLang="zh-CN" sz="14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a:t>
            </a:r>
            <a:r>
              <a:rPr lang="en-US" altLang="zh-CN" sz="20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  </a:t>
            </a:r>
            <a:r>
              <a:rPr lang="en-US" altLang="zh-CN" sz="2800" b="1"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rPr>
              <a:t>Bayesian theorem</a:t>
            </a:r>
          </a:p>
        </p:txBody>
      </p:sp>
      <p:sp>
        <p:nvSpPr>
          <p:cNvPr id="19" name="矩形 47"/>
          <p:cNvSpPr>
            <a:spLocks noChangeArrowheads="1"/>
          </p:cNvSpPr>
          <p:nvPr/>
        </p:nvSpPr>
        <p:spPr bwMode="auto">
          <a:xfrm>
            <a:off x="1920481" y="2951186"/>
            <a:ext cx="10271519"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1600" dirty="0">
                <a:solidFill>
                  <a:schemeClr val="tx1">
                    <a:lumMod val="65000"/>
                    <a:lumOff val="35000"/>
                  </a:schemeClr>
                </a:solidFill>
                <a:latin typeface="Adobe 楷体 Std R" panose="02020400000000000000" pitchFamily="18" charset="-122"/>
                <a:ea typeface="Adobe 楷体 Std R" panose="02020400000000000000" pitchFamily="18" charset="-122"/>
                <a:cs typeface="+mn-ea"/>
                <a:sym typeface="微软雅黑" pitchFamily="34" charset="-122"/>
              </a:rPr>
              <a:t>      </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to discuss the possibility of the occurrence of each simple event under the condition that the result is given</a:t>
            </a:r>
            <a:endParaRPr lang="zh-CN" altLang="en-US" sz="2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20" name="矩形 19"/>
          <p:cNvSpPr/>
          <p:nvPr/>
        </p:nvSpPr>
        <p:spPr>
          <a:xfrm>
            <a:off x="585228" y="3877220"/>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Definition 1.7.1.</a:t>
            </a:r>
          </a:p>
        </p:txBody>
      </p:sp>
      <p:sp>
        <p:nvSpPr>
          <p:cNvPr id="21" name="矩形 20"/>
          <p:cNvSpPr/>
          <p:nvPr/>
        </p:nvSpPr>
        <p:spPr>
          <a:xfrm>
            <a:off x="2490811" y="5179033"/>
            <a:ext cx="41617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a:t>
            </a:r>
            <a:r>
              <a:rPr lang="en-US" altLang="zh-CN" sz="2800" i="1" dirty="0">
                <a:solidFill>
                  <a:srgbClr val="646464"/>
                </a:solidFill>
              </a:rPr>
              <a:t>B</a:t>
            </a:r>
            <a:r>
              <a:rPr lang="en-US" altLang="zh-CN" sz="2800" baseline="-25000" dirty="0">
                <a:solidFill>
                  <a:srgbClr val="646464"/>
                </a:solidFill>
              </a:rPr>
              <a:t>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t>
            </a:r>
            <a:r>
              <a:rPr lang="en-US" altLang="zh-CN" sz="2800" i="1" dirty="0" err="1">
                <a:solidFill>
                  <a:srgbClr val="646464"/>
                </a:solidFill>
              </a:rPr>
              <a:t>B</a:t>
            </a:r>
            <a:r>
              <a:rPr lang="en-US" altLang="zh-CN" sz="2800" i="1" baseline="-25000" dirty="0" err="1">
                <a:solidFill>
                  <a:srgbClr val="646464"/>
                </a:solidFill>
              </a:rPr>
              <a:t>n</a:t>
            </a:r>
            <a:r>
              <a:rPr lang="en-US" altLang="zh-CN" sz="2800" i="1" baseline="-25000" dirty="0">
                <a:solidFill>
                  <a:srgbClr val="646464"/>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disjoint;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2" name="矩形 21"/>
          <p:cNvSpPr/>
          <p:nvPr/>
        </p:nvSpPr>
        <p:spPr>
          <a:xfrm>
            <a:off x="1261660" y="5811425"/>
            <a:ext cx="8277131"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 these events are called a </a:t>
            </a:r>
            <a:r>
              <a:rPr lang="en-US" altLang="zh-CN" sz="2800" dirty="0">
                <a:solidFill>
                  <a:schemeClr val="tx2"/>
                </a:solidFill>
                <a:latin typeface="Cambria Math" panose="02040503050406030204" pitchFamily="18" charset="0"/>
                <a:ea typeface="Cambria Math" panose="02040503050406030204" pitchFamily="18" charset="0"/>
                <a:cs typeface="+mn-ea"/>
              </a:rPr>
              <a:t>partition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23" name="Picture 887677"/>
          <p:cNvPicPr/>
          <p:nvPr/>
        </p:nvPicPr>
        <p:blipFill>
          <a:blip r:embed="rId3" cstate="print"/>
          <a:stretch>
            <a:fillRect/>
          </a:stretch>
        </p:blipFill>
        <p:spPr>
          <a:xfrm>
            <a:off x="7056240" y="5246190"/>
            <a:ext cx="2545975" cy="388906"/>
          </a:xfrm>
          <a:prstGeom prst="rect">
            <a:avLst/>
          </a:prstGeom>
        </p:spPr>
      </p:pic>
    </p:spTree>
    <p:extLst>
      <p:ext uri="{BB962C8B-B14F-4D97-AF65-F5344CB8AC3E}">
        <p14:creationId xmlns:p14="http://schemas.microsoft.com/office/powerpoint/2010/main" val="26830130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400"/>
                                        <p:tgtEl>
                                          <p:spTgt spid="12"/>
                                        </p:tgtEl>
                                        <p:attrNameLst>
                                          <p:attrName>ppt_y</p:attrName>
                                        </p:attrNameLst>
                                      </p:cBhvr>
                                      <p:tavLst>
                                        <p:tav tm="0">
                                          <p:val>
                                            <p:strVal val="#ppt_y-#ppt_h*1.125000"/>
                                          </p:val>
                                        </p:tav>
                                        <p:tav tm="100000">
                                          <p:val>
                                            <p:strVal val="#ppt_y"/>
                                          </p:val>
                                        </p:tav>
                                      </p:tavLst>
                                    </p:anim>
                                    <p:animEffect transition="in" filter="wipe(down)">
                                      <p:cBhvr>
                                        <p:cTn id="13" dur="400"/>
                                        <p:tgtEl>
                                          <p:spTgt spid="12"/>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400"/>
                                        <p:tgtEl>
                                          <p:spTgt spid="17"/>
                                        </p:tgtEl>
                                        <p:attrNameLst>
                                          <p:attrName>ppt_y</p:attrName>
                                        </p:attrNameLst>
                                      </p:cBhvr>
                                      <p:tavLst>
                                        <p:tav tm="0">
                                          <p:val>
                                            <p:strVal val="#ppt_y-#ppt_h*1.125000"/>
                                          </p:val>
                                        </p:tav>
                                        <p:tav tm="100000">
                                          <p:val>
                                            <p:strVal val="#ppt_y"/>
                                          </p:val>
                                        </p:tav>
                                      </p:tavLst>
                                    </p:anim>
                                    <p:animEffect transition="in" filter="wipe(down)">
                                      <p:cBhvr>
                                        <p:cTn id="17" dur="4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400"/>
                                        <p:tgtEl>
                                          <p:spTgt spid="18"/>
                                        </p:tgtEl>
                                        <p:attrNameLst>
                                          <p:attrName>ppt_y</p:attrName>
                                        </p:attrNameLst>
                                      </p:cBhvr>
                                      <p:tavLst>
                                        <p:tav tm="0">
                                          <p:val>
                                            <p:strVal val="#ppt_y-#ppt_h*1.125000"/>
                                          </p:val>
                                        </p:tav>
                                        <p:tav tm="100000">
                                          <p:val>
                                            <p:strVal val="#ppt_y"/>
                                          </p:val>
                                        </p:tav>
                                      </p:tavLst>
                                    </p:anim>
                                    <p:animEffect transition="in" filter="wipe(down)">
                                      <p:cBhvr>
                                        <p:cTn id="23" dur="400"/>
                                        <p:tgtEl>
                                          <p:spTgt spid="1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400"/>
                                        <p:tgtEl>
                                          <p:spTgt spid="19"/>
                                        </p:tgtEl>
                                        <p:attrNameLst>
                                          <p:attrName>ppt_y</p:attrName>
                                        </p:attrNameLst>
                                      </p:cBhvr>
                                      <p:tavLst>
                                        <p:tav tm="0">
                                          <p:val>
                                            <p:strVal val="#ppt_y-#ppt_h*1.125000"/>
                                          </p:val>
                                        </p:tav>
                                        <p:tav tm="100000">
                                          <p:val>
                                            <p:strVal val="#ppt_y"/>
                                          </p:val>
                                        </p:tav>
                                      </p:tavLst>
                                    </p:anim>
                                    <p:animEffect transition="in" filter="wipe(down)">
                                      <p:cBhvr>
                                        <p:cTn id="27" dur="4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ppt_y</p:attrName>
                                        </p:attrNameLst>
                                      </p:cBhvr>
                                      <p:tavLst>
                                        <p:tav tm="0">
                                          <p:val>
                                            <p:strVal val="#ppt_y-#ppt_h*1.125000"/>
                                          </p:val>
                                        </p:tav>
                                        <p:tav tm="100000">
                                          <p:val>
                                            <p:strVal val="#ppt_y"/>
                                          </p:val>
                                        </p:tav>
                                      </p:tavLst>
                                    </p:anim>
                                    <p:animEffect transition="in" filter="wipe(down)">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1"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400"/>
                                        <p:tgtEl>
                                          <p:spTgt spid="14"/>
                                        </p:tgtEl>
                                        <p:attrNameLst>
                                          <p:attrName>ppt_y</p:attrName>
                                        </p:attrNameLst>
                                      </p:cBhvr>
                                      <p:tavLst>
                                        <p:tav tm="0">
                                          <p:val>
                                            <p:strVal val="#ppt_y-#ppt_h*1.125000"/>
                                          </p:val>
                                        </p:tav>
                                        <p:tav tm="100000">
                                          <p:val>
                                            <p:strVal val="#ppt_y"/>
                                          </p:val>
                                        </p:tav>
                                      </p:tavLst>
                                    </p:anim>
                                    <p:animEffect transition="in" filter="wipe(down)">
                                      <p:cBhvr>
                                        <p:cTn id="39" dur="4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down)">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p:tgtEl>
                                          <p:spTgt spid="22"/>
                                        </p:tgtEl>
                                        <p:attrNameLst>
                                          <p:attrName>ppt_y</p:attrName>
                                        </p:attrNameLst>
                                      </p:cBhvr>
                                      <p:tavLst>
                                        <p:tav tm="0">
                                          <p:val>
                                            <p:strVal val="#ppt_y-#ppt_h*1.125000"/>
                                          </p:val>
                                        </p:tav>
                                        <p:tav tm="100000">
                                          <p:val>
                                            <p:strVal val="#ppt_y"/>
                                          </p:val>
                                        </p:tav>
                                      </p:tavLst>
                                    </p:anim>
                                    <p:animEffect transition="in" filter="wipe(down)">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p:bldP spid="17" grpId="0"/>
      <p:bldP spid="18" grpId="0"/>
      <p:bldP spid="19" grpId="0"/>
      <p:bldP spid="20" grpId="0"/>
      <p:bldP spid="21"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88259" y="233155"/>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1.7.1. </a:t>
            </a:r>
            <a:r>
              <a:rPr lang="en-US" altLang="zh-CN" sz="2400" b="1" dirty="0">
                <a:solidFill>
                  <a:schemeClr val="tx2"/>
                </a:solidFill>
                <a:latin typeface="+mn-ea"/>
                <a:cs typeface="+mn-ea"/>
              </a:rPr>
              <a:t>(Total Probability)</a:t>
            </a:r>
          </a:p>
        </p:txBody>
      </p:sp>
      <p:sp>
        <p:nvSpPr>
          <p:cNvPr id="10" name="矩形 9"/>
          <p:cNvSpPr/>
          <p:nvPr/>
        </p:nvSpPr>
        <p:spPr>
          <a:xfrm>
            <a:off x="1082652" y="671806"/>
            <a:ext cx="10334980"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the events </a:t>
            </a:r>
            <a:r>
              <a:rPr lang="en-US" altLang="zh-CN" sz="2800" i="1" dirty="0">
                <a:solidFill>
                  <a:schemeClr val="tx2"/>
                </a:solidFill>
              </a:rPr>
              <a:t>B</a:t>
            </a:r>
            <a:r>
              <a:rPr lang="en-US" altLang="zh-CN" sz="2800" baseline="-25000" dirty="0">
                <a:solidFill>
                  <a:schemeClr val="tx2"/>
                </a:solidFill>
              </a:rPr>
              <a:t>1</a:t>
            </a:r>
            <a:r>
              <a:rPr lang="en-US" altLang="zh-CN" sz="2800" i="1" dirty="0">
                <a:solidFill>
                  <a:schemeClr val="tx2"/>
                </a:solidFill>
              </a:rPr>
              <a:t>,</a:t>
            </a:r>
            <a:r>
              <a:rPr lang="en-US" altLang="zh-CN" sz="2800" dirty="0">
                <a:solidFill>
                  <a:schemeClr val="tx2"/>
                </a:solidFill>
              </a:rPr>
              <a:t>··· </a:t>
            </a:r>
            <a:r>
              <a:rPr lang="en-US" altLang="zh-CN" sz="2800" i="1" dirty="0">
                <a:solidFill>
                  <a:schemeClr val="tx2"/>
                </a:solidFill>
              </a:rPr>
              <a:t>,</a:t>
            </a:r>
            <a:r>
              <a:rPr lang="en-US" altLang="zh-CN" sz="2800" i="1" dirty="0" err="1">
                <a:solidFill>
                  <a:schemeClr val="tx2"/>
                </a:solidFill>
              </a:rPr>
              <a:t>B</a:t>
            </a:r>
            <a:r>
              <a:rPr lang="en-US" altLang="zh-CN" sz="2800" i="1" baseline="-25000" dirty="0" err="1">
                <a:solidFill>
                  <a:schemeClr val="tx2"/>
                </a:solidFill>
              </a:rPr>
              <a:t>n</a:t>
            </a:r>
            <a:r>
              <a:rPr lang="en-US" altLang="zh-CN" sz="2800" i="1" baseline="-25000" dirty="0">
                <a:solidFill>
                  <a:schemeClr val="tx2"/>
                </a:solidFill>
              </a:rPr>
              <a:t> </a:t>
            </a:r>
            <a:r>
              <a:rPr lang="en-US" altLang="zh-CN" sz="2800" dirty="0">
                <a:solidFill>
                  <a:schemeClr val="tx2"/>
                </a:solidFill>
                <a:latin typeface="Cambria Math" panose="02040503050406030204" pitchFamily="18" charset="0"/>
                <a:ea typeface="Cambria Math" panose="02040503050406030204" pitchFamily="18" charset="0"/>
                <a:cs typeface="+mn-ea"/>
              </a:rPr>
              <a:t>form a partition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the space S and P(</a:t>
            </a:r>
            <a:r>
              <a:rPr lang="en-US" altLang="zh-CN" sz="2800" i="1" dirty="0">
                <a:solidFill>
                  <a:srgbClr val="646464"/>
                </a:solidFill>
              </a:rPr>
              <a:t>B</a:t>
            </a:r>
            <a:r>
              <a:rPr lang="en-US" altLang="zh-CN" sz="2800" i="1" baseline="-25000" dirty="0">
                <a:solidFill>
                  <a:srgbClr val="646464"/>
                </a:solidFill>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&gt; 0 for </a:t>
            </a:r>
            <a:r>
              <a:rPr lang="en-US" altLang="zh-CN" sz="2800" i="1" dirty="0" err="1">
                <a:solidFill>
                  <a:srgbClr val="646464"/>
                </a:solidFill>
              </a:rPr>
              <a:t>i</a:t>
            </a:r>
            <a:r>
              <a:rPr lang="en-US" altLang="zh-CN" sz="2800" i="1" dirty="0">
                <a:solidFill>
                  <a:srgbClr val="646464"/>
                </a:solidFill>
              </a:rPr>
              <a:t> </a:t>
            </a:r>
            <a:r>
              <a:rPr lang="en-US" altLang="zh-CN" sz="2800" dirty="0">
                <a:solidFill>
                  <a:srgbClr val="646464"/>
                </a:solidFill>
              </a:rPr>
              <a:t>= 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Then, for every event A in S,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11" name="Picture 887678"/>
          <p:cNvPicPr/>
          <p:nvPr/>
        </p:nvPicPr>
        <p:blipFill>
          <a:blip r:embed="rId3" cstate="print"/>
          <a:stretch>
            <a:fillRect/>
          </a:stretch>
        </p:blipFill>
        <p:spPr>
          <a:xfrm>
            <a:off x="4060213" y="1625913"/>
            <a:ext cx="2881499" cy="844100"/>
          </a:xfrm>
          <a:prstGeom prst="rect">
            <a:avLst/>
          </a:prstGeom>
        </p:spPr>
      </p:pic>
      <p:sp>
        <p:nvSpPr>
          <p:cNvPr id="12" name="矩形 11"/>
          <p:cNvSpPr/>
          <p:nvPr/>
        </p:nvSpPr>
        <p:spPr>
          <a:xfrm>
            <a:off x="921155" y="261373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pic>
        <p:nvPicPr>
          <p:cNvPr id="14" name="Picture 887679"/>
          <p:cNvPicPr/>
          <p:nvPr/>
        </p:nvPicPr>
        <p:blipFill>
          <a:blip r:embed="rId4" cstate="print"/>
          <a:stretch>
            <a:fillRect/>
          </a:stretch>
        </p:blipFill>
        <p:spPr>
          <a:xfrm>
            <a:off x="6091393" y="3135448"/>
            <a:ext cx="4181745" cy="2956582"/>
          </a:xfrm>
          <a:prstGeom prst="rect">
            <a:avLst/>
          </a:prstGeom>
        </p:spPr>
      </p:pic>
      <p:grpSp>
        <p:nvGrpSpPr>
          <p:cNvPr id="18" name="Group 611337"/>
          <p:cNvGrpSpPr/>
          <p:nvPr/>
        </p:nvGrpSpPr>
        <p:grpSpPr>
          <a:xfrm>
            <a:off x="1688232" y="3309371"/>
            <a:ext cx="3424680" cy="2608737"/>
            <a:chOff x="0" y="0"/>
            <a:chExt cx="2016032" cy="1440023"/>
          </a:xfrm>
        </p:grpSpPr>
        <p:sp>
          <p:nvSpPr>
            <p:cNvPr id="20" name="Shape 6410"/>
            <p:cNvSpPr/>
            <p:nvPr/>
          </p:nvSpPr>
          <p:spPr>
            <a:xfrm>
              <a:off x="144002" y="432007"/>
              <a:ext cx="1152019" cy="576009"/>
            </a:xfrm>
            <a:custGeom>
              <a:avLst/>
              <a:gdLst/>
              <a:ahLst/>
              <a:cxnLst/>
              <a:rect l="0" t="0" r="0" b="0"/>
              <a:pathLst>
                <a:path w="1152019" h="576009">
                  <a:moveTo>
                    <a:pt x="576009" y="0"/>
                  </a:moveTo>
                  <a:cubicBezTo>
                    <a:pt x="894135" y="0"/>
                    <a:pt x="1152019" y="128942"/>
                    <a:pt x="1152019" y="288005"/>
                  </a:cubicBezTo>
                  <a:cubicBezTo>
                    <a:pt x="1152019" y="447067"/>
                    <a:pt x="894135" y="576009"/>
                    <a:pt x="576009" y="576009"/>
                  </a:cubicBezTo>
                  <a:cubicBezTo>
                    <a:pt x="257884" y="576009"/>
                    <a:pt x="0" y="447067"/>
                    <a:pt x="0" y="288005"/>
                  </a:cubicBezTo>
                  <a:cubicBezTo>
                    <a:pt x="0" y="128942"/>
                    <a:pt x="257884" y="0"/>
                    <a:pt x="576009"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22" name="Shape 6411"/>
            <p:cNvSpPr/>
            <p:nvPr/>
          </p:nvSpPr>
          <p:spPr>
            <a:xfrm>
              <a:off x="0" y="0"/>
              <a:ext cx="1296021" cy="1008016"/>
            </a:xfrm>
            <a:custGeom>
              <a:avLst/>
              <a:gdLst/>
              <a:ahLst/>
              <a:cxnLst/>
              <a:rect l="0" t="0" r="0" b="0"/>
              <a:pathLst>
                <a:path w="1296021" h="1008016">
                  <a:moveTo>
                    <a:pt x="1296021" y="0"/>
                  </a:moveTo>
                  <a:lnTo>
                    <a:pt x="0" y="1008016"/>
                  </a:lnTo>
                </a:path>
              </a:pathLst>
            </a:custGeom>
            <a:ln w="10122"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3" name="Shape 6412"/>
            <p:cNvSpPr/>
            <p:nvPr/>
          </p:nvSpPr>
          <p:spPr>
            <a:xfrm>
              <a:off x="432007" y="672009"/>
              <a:ext cx="1584025" cy="0"/>
            </a:xfrm>
            <a:custGeom>
              <a:avLst/>
              <a:gdLst/>
              <a:ahLst/>
              <a:cxnLst/>
              <a:rect l="0" t="0" r="0" b="0"/>
              <a:pathLst>
                <a:path w="1584025">
                  <a:moveTo>
                    <a:pt x="0" y="0"/>
                  </a:moveTo>
                  <a:lnTo>
                    <a:pt x="1584025" y="0"/>
                  </a:lnTo>
                </a:path>
              </a:pathLst>
            </a:custGeom>
            <a:ln w="10122"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4" name="Shape 6413"/>
            <p:cNvSpPr/>
            <p:nvPr/>
          </p:nvSpPr>
          <p:spPr>
            <a:xfrm>
              <a:off x="720012" y="672009"/>
              <a:ext cx="0" cy="768014"/>
            </a:xfrm>
            <a:custGeom>
              <a:avLst/>
              <a:gdLst/>
              <a:ahLst/>
              <a:cxnLst/>
              <a:rect l="0" t="0" r="0" b="0"/>
              <a:pathLst>
                <a:path h="768014">
                  <a:moveTo>
                    <a:pt x="0" y="0"/>
                  </a:moveTo>
                  <a:lnTo>
                    <a:pt x="0" y="768014"/>
                  </a:lnTo>
                </a:path>
              </a:pathLst>
            </a:custGeom>
            <a:ln w="10122"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5" name="Shape 6414"/>
            <p:cNvSpPr/>
            <p:nvPr/>
          </p:nvSpPr>
          <p:spPr>
            <a:xfrm>
              <a:off x="1152019" y="672009"/>
              <a:ext cx="0" cy="768014"/>
            </a:xfrm>
            <a:custGeom>
              <a:avLst/>
              <a:gdLst/>
              <a:ahLst/>
              <a:cxnLst/>
              <a:rect l="0" t="0" r="0" b="0"/>
              <a:pathLst>
                <a:path h="768014">
                  <a:moveTo>
                    <a:pt x="0" y="0"/>
                  </a:moveTo>
                  <a:lnTo>
                    <a:pt x="0" y="768014"/>
                  </a:lnTo>
                </a:path>
              </a:pathLst>
            </a:custGeom>
            <a:ln w="10122"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6" name="Rectangle 6415"/>
            <p:cNvSpPr/>
            <p:nvPr/>
          </p:nvSpPr>
          <p:spPr>
            <a:xfrm>
              <a:off x="345489" y="79120"/>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7" name="Rectangle 6416"/>
            <p:cNvSpPr/>
            <p:nvPr/>
          </p:nvSpPr>
          <p:spPr>
            <a:xfrm>
              <a:off x="458430" y="137028"/>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1</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8" name="Rectangle 6417"/>
            <p:cNvSpPr/>
            <p:nvPr/>
          </p:nvSpPr>
          <p:spPr>
            <a:xfrm>
              <a:off x="1785491" y="79120"/>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9" name="Rectangle 6418"/>
            <p:cNvSpPr/>
            <p:nvPr/>
          </p:nvSpPr>
          <p:spPr>
            <a:xfrm>
              <a:off x="1898432" y="137028"/>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2</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0" name="Rectangle 6419"/>
            <p:cNvSpPr/>
            <p:nvPr/>
          </p:nvSpPr>
          <p:spPr>
            <a:xfrm>
              <a:off x="345489" y="1231125"/>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1" name="Rectangle 6420"/>
            <p:cNvSpPr/>
            <p:nvPr/>
          </p:nvSpPr>
          <p:spPr>
            <a:xfrm>
              <a:off x="458430" y="1289032"/>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5</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2" name="Rectangle 6421"/>
            <p:cNvSpPr/>
            <p:nvPr/>
          </p:nvSpPr>
          <p:spPr>
            <a:xfrm>
              <a:off x="777492" y="1231125"/>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3" name="Rectangle 6422"/>
            <p:cNvSpPr/>
            <p:nvPr/>
          </p:nvSpPr>
          <p:spPr>
            <a:xfrm>
              <a:off x="890433" y="1289032"/>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4</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4" name="Rectangle 6423"/>
            <p:cNvSpPr/>
            <p:nvPr/>
          </p:nvSpPr>
          <p:spPr>
            <a:xfrm>
              <a:off x="1497493" y="1231125"/>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5" name="Rectangle 6424"/>
            <p:cNvSpPr/>
            <p:nvPr/>
          </p:nvSpPr>
          <p:spPr>
            <a:xfrm>
              <a:off x="1610434" y="1289032"/>
              <a:ext cx="71525"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3</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6" name="Rectangle 6425"/>
            <p:cNvSpPr/>
            <p:nvPr/>
          </p:nvSpPr>
          <p:spPr>
            <a:xfrm>
              <a:off x="952295" y="378510"/>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37" name="Shape 6426"/>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20823639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400"/>
                                        <p:tgtEl>
                                          <p:spTgt spid="12"/>
                                        </p:tgtEl>
                                        <p:attrNameLst>
                                          <p:attrName>ppt_y</p:attrName>
                                        </p:attrNameLst>
                                      </p:cBhvr>
                                      <p:tavLst>
                                        <p:tav tm="0">
                                          <p:val>
                                            <p:strVal val="#ppt_y-#ppt_h*1.125000"/>
                                          </p:val>
                                        </p:tav>
                                        <p:tav tm="100000">
                                          <p:val>
                                            <p:strVal val="#ppt_y"/>
                                          </p:val>
                                        </p:tav>
                                      </p:tavLst>
                                    </p:anim>
                                    <p:animEffect transition="in" filter="wipe(down)">
                                      <p:cBhvr>
                                        <p:cTn id="25" dur="4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10986" y="665048"/>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1.7.2. </a:t>
            </a:r>
            <a:r>
              <a:rPr lang="en-US" altLang="zh-CN" sz="2400" b="1" dirty="0">
                <a:solidFill>
                  <a:schemeClr val="tx2"/>
                </a:solidFill>
                <a:latin typeface="+mn-ea"/>
                <a:cs typeface="+mn-ea"/>
              </a:rPr>
              <a:t>(</a:t>
            </a:r>
            <a:r>
              <a:rPr lang="en-US" altLang="zh-CN" sz="2400" b="1" dirty="0" err="1">
                <a:solidFill>
                  <a:schemeClr val="tx2"/>
                </a:solidFill>
                <a:latin typeface="+mn-ea"/>
                <a:cs typeface="+mn-ea"/>
              </a:rPr>
              <a:t>Bayes’Theorem</a:t>
            </a:r>
            <a:r>
              <a:rPr lang="en-US" altLang="zh-CN" sz="2400" b="1" dirty="0">
                <a:solidFill>
                  <a:schemeClr val="tx2"/>
                </a:solidFill>
                <a:latin typeface="+mn-ea"/>
                <a:cs typeface="+mn-ea"/>
              </a:rPr>
              <a:t>)</a:t>
            </a:r>
          </a:p>
        </p:txBody>
      </p:sp>
      <p:sp>
        <p:nvSpPr>
          <p:cNvPr id="10" name="矩形 9"/>
          <p:cNvSpPr/>
          <p:nvPr/>
        </p:nvSpPr>
        <p:spPr>
          <a:xfrm>
            <a:off x="1108410" y="1202466"/>
            <a:ext cx="10334980"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the events </a:t>
            </a:r>
            <a:r>
              <a:rPr lang="en-US" altLang="zh-CN" sz="2800" i="1" dirty="0">
                <a:solidFill>
                  <a:srgbClr val="646464"/>
                </a:solidFill>
              </a:rPr>
              <a:t>B</a:t>
            </a:r>
            <a:r>
              <a:rPr lang="en-US" altLang="zh-CN" sz="2800" baseline="-25000" dirty="0">
                <a:solidFill>
                  <a:srgbClr val="646464"/>
                </a:solidFill>
              </a:rPr>
              <a:t>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t>
            </a:r>
            <a:r>
              <a:rPr lang="en-US" altLang="zh-CN" sz="2800" i="1" dirty="0" err="1">
                <a:solidFill>
                  <a:srgbClr val="646464"/>
                </a:solidFill>
              </a:rPr>
              <a:t>B</a:t>
            </a:r>
            <a:r>
              <a:rPr lang="en-US" altLang="zh-CN" sz="2800" i="1" baseline="-25000" dirty="0" err="1">
                <a:solidFill>
                  <a:srgbClr val="646464"/>
                </a:solidFill>
              </a:rPr>
              <a:t>n</a:t>
            </a:r>
            <a:r>
              <a:rPr lang="en-US" altLang="zh-CN" sz="2800" i="1" baseline="-25000" dirty="0">
                <a:solidFill>
                  <a:srgbClr val="646464"/>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form a partition of the space S and P(</a:t>
            </a:r>
            <a:r>
              <a:rPr lang="en-US" altLang="zh-CN" sz="2800" i="1" dirty="0">
                <a:solidFill>
                  <a:srgbClr val="646464"/>
                </a:solidFill>
              </a:rPr>
              <a:t>B</a:t>
            </a:r>
            <a:r>
              <a:rPr lang="en-US" altLang="zh-CN" sz="2800" i="1" baseline="-25000" dirty="0">
                <a:solidFill>
                  <a:srgbClr val="646464"/>
                </a:solidFill>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&gt; 0 for </a:t>
            </a:r>
            <a:r>
              <a:rPr lang="en-US" altLang="zh-CN" sz="2800" i="1" dirty="0" err="1">
                <a:solidFill>
                  <a:srgbClr val="646464"/>
                </a:solidFill>
              </a:rPr>
              <a:t>i</a:t>
            </a:r>
            <a:r>
              <a:rPr lang="en-US" altLang="zh-CN" sz="2800" i="1" dirty="0">
                <a:solidFill>
                  <a:srgbClr val="646464"/>
                </a:solidFill>
              </a:rPr>
              <a:t> </a:t>
            </a:r>
            <a:r>
              <a:rPr lang="en-US" altLang="zh-CN" sz="2800" dirty="0">
                <a:solidFill>
                  <a:srgbClr val="646464"/>
                </a:solidFill>
              </a:rPr>
              <a:t>= 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let A be an event such that P(A) &gt; 0, Then,</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2" name="矩形 11"/>
          <p:cNvSpPr/>
          <p:nvPr/>
        </p:nvSpPr>
        <p:spPr>
          <a:xfrm>
            <a:off x="921155" y="3605401"/>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pic>
        <p:nvPicPr>
          <p:cNvPr id="38" name="Picture 887680"/>
          <p:cNvPicPr/>
          <p:nvPr/>
        </p:nvPicPr>
        <p:blipFill>
          <a:blip r:embed="rId3" cstate="print"/>
          <a:stretch>
            <a:fillRect/>
          </a:stretch>
        </p:blipFill>
        <p:spPr>
          <a:xfrm>
            <a:off x="3657913" y="2549464"/>
            <a:ext cx="4835585" cy="749352"/>
          </a:xfrm>
          <a:prstGeom prst="rect">
            <a:avLst/>
          </a:prstGeom>
        </p:spPr>
      </p:pic>
      <p:pic>
        <p:nvPicPr>
          <p:cNvPr id="39" name="Picture 887681"/>
          <p:cNvPicPr/>
          <p:nvPr/>
        </p:nvPicPr>
        <p:blipFill>
          <a:blip r:embed="rId4" cstate="print"/>
          <a:stretch>
            <a:fillRect/>
          </a:stretch>
        </p:blipFill>
        <p:spPr>
          <a:xfrm>
            <a:off x="3657913" y="4021399"/>
            <a:ext cx="5750221" cy="2089500"/>
          </a:xfrm>
          <a:prstGeom prst="rect">
            <a:avLst/>
          </a:prstGeom>
        </p:spPr>
      </p:pic>
    </p:spTree>
    <p:extLst>
      <p:ext uri="{BB962C8B-B14F-4D97-AF65-F5344CB8AC3E}">
        <p14:creationId xmlns:p14="http://schemas.microsoft.com/office/powerpoint/2010/main" val="1534576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400"/>
                                        <p:tgtEl>
                                          <p:spTgt spid="12"/>
                                        </p:tgtEl>
                                        <p:attrNameLst>
                                          <p:attrName>ppt_y</p:attrName>
                                        </p:attrNameLst>
                                      </p:cBhvr>
                                      <p:tavLst>
                                        <p:tav tm="0">
                                          <p:val>
                                            <p:strVal val="#ppt_y-#ppt_h*1.125000"/>
                                          </p:val>
                                        </p:tav>
                                        <p:tav tm="100000">
                                          <p:val>
                                            <p:strVal val="#ppt_y"/>
                                          </p:val>
                                        </p:tav>
                                      </p:tavLst>
                                    </p:anim>
                                    <p:animEffect transition="in" filter="wipe(down)">
                                      <p:cBhvr>
                                        <p:cTn id="25" dur="4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88260" y="1264730"/>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endParaRPr lang="en-US" altLang="zh-CN" sz="2400" b="1" dirty="0">
              <a:solidFill>
                <a:schemeClr val="tx2"/>
              </a:solidFill>
              <a:latin typeface="+mn-ea"/>
              <a:cs typeface="+mn-ea"/>
            </a:endParaRPr>
          </a:p>
        </p:txBody>
      </p:sp>
      <p:sp>
        <p:nvSpPr>
          <p:cNvPr id="10" name="矩形 9"/>
          <p:cNvSpPr/>
          <p:nvPr/>
        </p:nvSpPr>
        <p:spPr>
          <a:xfrm>
            <a:off x="1121289" y="1910804"/>
            <a:ext cx="10334980"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 the case where B and </a:t>
            </a:r>
            <a:r>
              <a:rPr lang="en-US" altLang="zh-CN" sz="2800" dirty="0" err="1">
                <a:solidFill>
                  <a:srgbClr val="646464"/>
                </a:solidFill>
              </a:rPr>
              <a:t>B</a:t>
            </a:r>
            <a:r>
              <a:rPr lang="en-US" altLang="zh-CN" sz="2800" baseline="30000" dirty="0" err="1">
                <a:solidFill>
                  <a:srgbClr val="646464"/>
                </a:solidFill>
              </a:rPr>
              <a:t>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form a partition of S, the simplified versions of the Total Probability and Bayes’ Theorem are as shown below:</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7" name="Picture 887682"/>
          <p:cNvPicPr/>
          <p:nvPr/>
        </p:nvPicPr>
        <p:blipFill>
          <a:blip r:embed="rId3" cstate="print"/>
          <a:stretch>
            <a:fillRect/>
          </a:stretch>
        </p:blipFill>
        <p:spPr>
          <a:xfrm>
            <a:off x="2891928" y="3664616"/>
            <a:ext cx="5865706" cy="1577086"/>
          </a:xfrm>
          <a:prstGeom prst="rect">
            <a:avLst/>
          </a:prstGeom>
        </p:spPr>
      </p:pic>
    </p:spTree>
    <p:extLst>
      <p:ext uri="{BB962C8B-B14F-4D97-AF65-F5344CB8AC3E}">
        <p14:creationId xmlns:p14="http://schemas.microsoft.com/office/powerpoint/2010/main" val="31577848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0834" y="824519"/>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1.7.1. </a:t>
            </a:r>
            <a:endParaRPr lang="en-US" altLang="zh-CN" sz="2400" b="1" dirty="0">
              <a:solidFill>
                <a:schemeClr val="tx2"/>
              </a:solidFill>
              <a:latin typeface="+mn-ea"/>
              <a:cs typeface="+mn-ea"/>
            </a:endParaRPr>
          </a:p>
        </p:txBody>
      </p:sp>
      <p:sp>
        <p:nvSpPr>
          <p:cNvPr id="16" name="矩形 15"/>
          <p:cNvSpPr/>
          <p:nvPr/>
        </p:nvSpPr>
        <p:spPr>
          <a:xfrm>
            <a:off x="721666" y="1400764"/>
            <a:ext cx="11250456" cy="2677656"/>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factory production line is manufacturing bolts using </a:t>
            </a:r>
            <a:r>
              <a:rPr lang="en-US" altLang="zh-CN" sz="2800" dirty="0">
                <a:solidFill>
                  <a:schemeClr val="tx2"/>
                </a:solidFill>
                <a:latin typeface="Cambria Math" panose="02040503050406030204" pitchFamily="18" charset="0"/>
                <a:ea typeface="Cambria Math" panose="02040503050406030204" pitchFamily="18" charset="0"/>
                <a:cs typeface="+mn-ea"/>
              </a:rPr>
              <a:t>three machines, A,B and 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the total output, machine </a:t>
            </a:r>
            <a:r>
              <a:rPr lang="en-US" altLang="zh-CN" sz="2800" dirty="0">
                <a:solidFill>
                  <a:schemeClr val="tx2"/>
                </a:solidFill>
                <a:latin typeface="Cambria Math" panose="02040503050406030204" pitchFamily="18" charset="0"/>
                <a:ea typeface="Cambria Math" panose="02040503050406030204" pitchFamily="18" charset="0"/>
                <a:cs typeface="+mn-ea"/>
              </a:rPr>
              <a:t>A is responsible for 25%, machine B for 35% and machine C for the rest.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It is known from previous experience with the machines that </a:t>
            </a:r>
            <a:r>
              <a:rPr lang="en-US" altLang="zh-CN" sz="2800" dirty="0">
                <a:solidFill>
                  <a:schemeClr val="tx2"/>
                </a:solidFill>
                <a:latin typeface="Cambria Math" panose="02040503050406030204" pitchFamily="18" charset="0"/>
                <a:ea typeface="Cambria Math" panose="02040503050406030204" pitchFamily="18" charset="0"/>
                <a:cs typeface="+mn-ea"/>
              </a:rPr>
              <a:t>5% of the output from machine A is defective, 4% from machine B and 2% from machine C</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 bolt is chosen at random from the production line.</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7" name="矩形 6"/>
          <p:cNvSpPr/>
          <p:nvPr/>
        </p:nvSpPr>
        <p:spPr>
          <a:xfrm>
            <a:off x="721666" y="4307580"/>
            <a:ext cx="11250456"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(1) What is the probability that it is defective?</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8" name="矩形 7"/>
          <p:cNvSpPr/>
          <p:nvPr/>
        </p:nvSpPr>
        <p:spPr>
          <a:xfrm>
            <a:off x="721666" y="4830800"/>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If we learn that the bolt selected is defective, what is the probability that it came from machine A?</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13233343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91669" y="198262"/>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21" name="矩形 20"/>
          <p:cNvSpPr/>
          <p:nvPr/>
        </p:nvSpPr>
        <p:spPr>
          <a:xfrm>
            <a:off x="773181" y="556885"/>
            <a:ext cx="11056950" cy="2246761"/>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D = {the bolt is defective}, A = {the bolt is from machine A}, </a:t>
            </a:r>
          </a:p>
          <a:p>
            <a:r>
              <a:rPr lang="en-US" altLang="zh-CN" sz="2800" i="1" dirty="0">
                <a:latin typeface="Cambria Math" panose="02040503050406030204" pitchFamily="18" charset="0"/>
                <a:ea typeface="Cambria Math" panose="02040503050406030204" pitchFamily="18" charset="0"/>
                <a:cs typeface="+mn-ea"/>
              </a:rPr>
              <a:t>B = {the bolt is from machine B}, C = {the bolt is from machine C}. </a:t>
            </a:r>
          </a:p>
          <a:p>
            <a:r>
              <a:rPr lang="en-US" altLang="zh-CN" sz="2800" i="1" dirty="0">
                <a:latin typeface="Cambria Math" panose="02040503050406030204" pitchFamily="18" charset="0"/>
                <a:ea typeface="Cambria Math" panose="02040503050406030204" pitchFamily="18" charset="0"/>
                <a:cs typeface="+mn-ea"/>
              </a:rPr>
              <a:t>We know that </a:t>
            </a:r>
          </a:p>
          <a:p>
            <a:r>
              <a:rPr lang="en-US" altLang="zh-CN" sz="2800" i="1" dirty="0">
                <a:latin typeface="Cambria Math" panose="02040503050406030204" pitchFamily="18" charset="0"/>
                <a:ea typeface="Cambria Math" panose="02040503050406030204" pitchFamily="18" charset="0"/>
                <a:cs typeface="+mn-ea"/>
              </a:rPr>
              <a:t>                        P(A) = 0.25,P(B) = 0.35,P(C) = 0.4,P(D|A) =0.05,</a:t>
            </a:r>
          </a:p>
          <a:p>
            <a:r>
              <a:rPr lang="en-US" altLang="zh-CN" sz="2800" i="1" dirty="0">
                <a:latin typeface="Cambria Math" panose="02040503050406030204" pitchFamily="18" charset="0"/>
                <a:ea typeface="Cambria Math" panose="02040503050406030204" pitchFamily="18" charset="0"/>
                <a:cs typeface="+mn-ea"/>
              </a:rPr>
              <a:t>                                      P(D|B) = 0.04,P(D|C) = 0.02.</a:t>
            </a:r>
          </a:p>
        </p:txBody>
      </p:sp>
      <p:sp>
        <p:nvSpPr>
          <p:cNvPr id="12" name="矩形 11"/>
          <p:cNvSpPr/>
          <p:nvPr/>
        </p:nvSpPr>
        <p:spPr>
          <a:xfrm>
            <a:off x="391669" y="2855163"/>
            <a:ext cx="11056950" cy="1815874"/>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(1)  </a:t>
            </a:r>
            <a:r>
              <a:rPr lang="en-US" altLang="zh-CN" sz="2800" i="1" dirty="0">
                <a:latin typeface="Cambria Math" panose="02040503050406030204" pitchFamily="18" charset="0"/>
                <a:ea typeface="Cambria Math" panose="02040503050406030204" pitchFamily="18" charset="0"/>
                <a:cs typeface="+mn-ea"/>
              </a:rPr>
              <a:t>By </a:t>
            </a:r>
            <a:r>
              <a:rPr lang="en-US" altLang="zh-CN" sz="2800" i="1" dirty="0">
                <a:solidFill>
                  <a:srgbClr val="C00000"/>
                </a:solidFill>
                <a:latin typeface="Cambria Math" panose="02040503050406030204" pitchFamily="18" charset="0"/>
                <a:ea typeface="Cambria Math" panose="02040503050406030204" pitchFamily="18" charset="0"/>
                <a:cs typeface="+mn-ea"/>
              </a:rPr>
              <a:t>the</a:t>
            </a:r>
            <a:r>
              <a:rPr lang="en-US" altLang="zh-CN" sz="2800" i="1" dirty="0">
                <a:latin typeface="Cambria Math" panose="02040503050406030204" pitchFamily="18" charset="0"/>
                <a:ea typeface="Cambria Math" panose="02040503050406030204" pitchFamily="18" charset="0"/>
                <a:cs typeface="+mn-ea"/>
              </a:rPr>
              <a:t> </a:t>
            </a:r>
            <a:r>
              <a:rPr lang="en-US" altLang="zh-CN" sz="2800" i="1" dirty="0">
                <a:solidFill>
                  <a:srgbClr val="C00000"/>
                </a:solidFill>
                <a:latin typeface="Cambria Math" panose="02040503050406030204" pitchFamily="18" charset="0"/>
                <a:ea typeface="Cambria Math" panose="02040503050406030204" pitchFamily="18" charset="0"/>
                <a:cs typeface="+mn-ea"/>
              </a:rPr>
              <a:t>total probability formula</a:t>
            </a:r>
            <a:r>
              <a:rPr lang="en-US" altLang="zh-CN" sz="2800" i="1" dirty="0">
                <a:latin typeface="Cambria Math" panose="02040503050406030204" pitchFamily="18" charset="0"/>
                <a:ea typeface="Cambria Math" panose="02040503050406030204" pitchFamily="18" charset="0"/>
                <a:cs typeface="+mn-ea"/>
              </a:rPr>
              <a:t>,</a:t>
            </a:r>
          </a:p>
          <a:p>
            <a:r>
              <a:rPr lang="en-US" altLang="zh-CN" sz="2800" i="1" dirty="0">
                <a:latin typeface="Cambria Math" panose="02040503050406030204" pitchFamily="18" charset="0"/>
                <a:ea typeface="Cambria Math" panose="02040503050406030204" pitchFamily="18" charset="0"/>
                <a:cs typeface="+mn-ea"/>
              </a:rPr>
              <a:t>                             P(D) = P(A)P(D|A) + P(B)P(D|B) + P(C)P(D|C)</a:t>
            </a:r>
          </a:p>
          <a:p>
            <a:r>
              <a:rPr lang="en-US" altLang="zh-CN" sz="2800" i="1" dirty="0">
                <a:latin typeface="Cambria Math" panose="02040503050406030204" pitchFamily="18" charset="0"/>
                <a:ea typeface="Cambria Math" panose="02040503050406030204" pitchFamily="18" charset="0"/>
                <a:cs typeface="+mn-ea"/>
              </a:rPr>
              <a:t>	                           = 0.25 × 0.05 + 0.35 × 0.04 + 0.4 × 0.02</a:t>
            </a:r>
          </a:p>
          <a:p>
            <a:r>
              <a:rPr lang="en-US" altLang="zh-CN" sz="2800" i="1" dirty="0">
                <a:latin typeface="Cambria Math" panose="02040503050406030204" pitchFamily="18" charset="0"/>
                <a:ea typeface="Cambria Math" panose="02040503050406030204" pitchFamily="18" charset="0"/>
                <a:cs typeface="+mn-ea"/>
              </a:rPr>
              <a:t>	                           = 0.0345.</a:t>
            </a:r>
          </a:p>
        </p:txBody>
      </p:sp>
      <p:sp>
        <p:nvSpPr>
          <p:cNvPr id="14" name="矩形 13"/>
          <p:cNvSpPr/>
          <p:nvPr/>
        </p:nvSpPr>
        <p:spPr>
          <a:xfrm>
            <a:off x="391669" y="4540075"/>
            <a:ext cx="11056950" cy="523212"/>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(2) </a:t>
            </a:r>
            <a:r>
              <a:rPr lang="en-US" altLang="zh-CN" sz="2800" i="1" dirty="0">
                <a:latin typeface="Cambria Math" panose="02040503050406030204" pitchFamily="18" charset="0"/>
                <a:ea typeface="Cambria Math" panose="02040503050406030204" pitchFamily="18" charset="0"/>
                <a:cs typeface="+mn-ea"/>
              </a:rPr>
              <a:t>By </a:t>
            </a:r>
            <a:r>
              <a:rPr lang="en-US" altLang="zh-CN" sz="2800" i="1" dirty="0">
                <a:solidFill>
                  <a:srgbClr val="C00000"/>
                </a:solidFill>
                <a:latin typeface="Cambria Math" panose="02040503050406030204" pitchFamily="18" charset="0"/>
                <a:ea typeface="Cambria Math" panose="02040503050406030204" pitchFamily="18" charset="0"/>
                <a:cs typeface="+mn-ea"/>
              </a:rPr>
              <a:t>the Bayes’ formula</a:t>
            </a:r>
            <a:r>
              <a:rPr lang="en-US" altLang="zh-CN" sz="2800" i="1" dirty="0">
                <a:latin typeface="Cambria Math" panose="02040503050406030204" pitchFamily="18" charset="0"/>
                <a:ea typeface="Cambria Math" panose="02040503050406030204" pitchFamily="18" charset="0"/>
                <a:cs typeface="+mn-ea"/>
              </a:rPr>
              <a:t>,</a:t>
            </a:r>
          </a:p>
        </p:txBody>
      </p:sp>
      <p:pic>
        <p:nvPicPr>
          <p:cNvPr id="18" name="Picture 887683"/>
          <p:cNvPicPr/>
          <p:nvPr/>
        </p:nvPicPr>
        <p:blipFill>
          <a:blip r:embed="rId3" cstate="print"/>
          <a:stretch>
            <a:fillRect/>
          </a:stretch>
        </p:blipFill>
        <p:spPr>
          <a:xfrm>
            <a:off x="4610637" y="4540075"/>
            <a:ext cx="6555346" cy="2083630"/>
          </a:xfrm>
          <a:prstGeom prst="rect">
            <a:avLst/>
          </a:prstGeom>
        </p:spPr>
      </p:pic>
    </p:spTree>
    <p:extLst>
      <p:ext uri="{BB962C8B-B14F-4D97-AF65-F5344CB8AC3E}">
        <p14:creationId xmlns:p14="http://schemas.microsoft.com/office/powerpoint/2010/main" val="7302341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400"/>
                                        <p:tgtEl>
                                          <p:spTgt spid="19"/>
                                        </p:tgtEl>
                                        <p:attrNameLst>
                                          <p:attrName>ppt_y</p:attrName>
                                        </p:attrNameLst>
                                      </p:cBhvr>
                                      <p:tavLst>
                                        <p:tav tm="0">
                                          <p:val>
                                            <p:strVal val="#ppt_y-#ppt_h*1.125000"/>
                                          </p:val>
                                        </p:tav>
                                        <p:tav tm="100000">
                                          <p:val>
                                            <p:strVal val="#ppt_y"/>
                                          </p:val>
                                        </p:tav>
                                      </p:tavLst>
                                    </p:anim>
                                    <p:animEffect transition="in" filter="wipe(down)">
                                      <p:cBhvr>
                                        <p:cTn id="8" dur="4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400"/>
                                        <p:tgtEl>
                                          <p:spTgt spid="21"/>
                                        </p:tgtEl>
                                        <p:attrNameLst>
                                          <p:attrName>ppt_y</p:attrName>
                                        </p:attrNameLst>
                                      </p:cBhvr>
                                      <p:tavLst>
                                        <p:tav tm="0">
                                          <p:val>
                                            <p:strVal val="#ppt_y-#ppt_h*1.125000"/>
                                          </p:val>
                                        </p:tav>
                                        <p:tav tm="100000">
                                          <p:val>
                                            <p:strVal val="#ppt_y"/>
                                          </p:val>
                                        </p:tav>
                                      </p:tavLst>
                                    </p:anim>
                                    <p:animEffect transition="in" filter="wipe(down)">
                                      <p:cBhvr>
                                        <p:cTn id="14" dur="4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400"/>
                                        <p:tgtEl>
                                          <p:spTgt spid="12"/>
                                        </p:tgtEl>
                                        <p:attrNameLst>
                                          <p:attrName>ppt_y</p:attrName>
                                        </p:attrNameLst>
                                      </p:cBhvr>
                                      <p:tavLst>
                                        <p:tav tm="0">
                                          <p:val>
                                            <p:strVal val="#ppt_y-#ppt_h*1.125000"/>
                                          </p:val>
                                        </p:tav>
                                        <p:tav tm="100000">
                                          <p:val>
                                            <p:strVal val="#ppt_y"/>
                                          </p:val>
                                        </p:tav>
                                      </p:tavLst>
                                    </p:anim>
                                    <p:animEffect transition="in" filter="wipe(down)">
                                      <p:cBhvr>
                                        <p:cTn id="20" dur="4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400"/>
                                        <p:tgtEl>
                                          <p:spTgt spid="14"/>
                                        </p:tgtEl>
                                        <p:attrNameLst>
                                          <p:attrName>ppt_y</p:attrName>
                                        </p:attrNameLst>
                                      </p:cBhvr>
                                      <p:tavLst>
                                        <p:tav tm="0">
                                          <p:val>
                                            <p:strVal val="#ppt_y-#ppt_h*1.125000"/>
                                          </p:val>
                                        </p:tav>
                                        <p:tav tm="100000">
                                          <p:val>
                                            <p:strVal val="#ppt_y"/>
                                          </p:val>
                                        </p:tav>
                                      </p:tavLst>
                                    </p:anim>
                                    <p:animEffect transition="in" filter="wipe(down)">
                                      <p:cBhvr>
                                        <p:cTn id="26" dur="4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12" grpId="0"/>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2045" y="714724"/>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1.7.2.</a:t>
            </a:r>
            <a:endParaRPr lang="en-US" altLang="zh-CN" sz="2400" b="1" dirty="0">
              <a:solidFill>
                <a:schemeClr val="tx2"/>
              </a:solidFill>
              <a:latin typeface="+mn-ea"/>
              <a:cs typeface="+mn-ea"/>
            </a:endParaRPr>
          </a:p>
        </p:txBody>
      </p:sp>
      <p:sp>
        <p:nvSpPr>
          <p:cNvPr id="16" name="矩形 15"/>
          <p:cNvSpPr/>
          <p:nvPr/>
        </p:nvSpPr>
        <p:spPr>
          <a:xfrm>
            <a:off x="572349" y="1200476"/>
            <a:ext cx="11250456" cy="3108543"/>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One bag contains </a:t>
            </a:r>
            <a:r>
              <a:rPr lang="en-US" altLang="zh-CN" sz="2800" dirty="0">
                <a:solidFill>
                  <a:schemeClr val="tx2"/>
                </a:solidFill>
                <a:latin typeface="Cambria Math" panose="02040503050406030204" pitchFamily="18" charset="0"/>
                <a:ea typeface="Cambria Math" panose="02040503050406030204" pitchFamily="18" charset="0"/>
                <a:cs typeface="+mn-ea"/>
              </a:rPr>
              <a:t>4 white balls and 3 black balls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second bag contains </a:t>
            </a:r>
            <a:r>
              <a:rPr lang="en-US" altLang="zh-CN" sz="2800" dirty="0">
                <a:solidFill>
                  <a:schemeClr val="tx2"/>
                </a:solidFill>
                <a:latin typeface="Cambria Math" panose="02040503050406030204" pitchFamily="18" charset="0"/>
                <a:ea typeface="Cambria Math" panose="02040503050406030204" pitchFamily="18" charset="0"/>
                <a:cs typeface="+mn-ea"/>
              </a:rPr>
              <a:t>3 white balls and 5 black balls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One ball is drawn from the first bag and placed unseen in the second bag. </a:t>
            </a:r>
          </a:p>
          <a:p>
            <a:pPr marL="514350" indent="-514350">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What is the probability that a ball now drawn from second bag is black?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(2)  If a ball drawn from second bag is black, what is the probability that       the ball drawn from the first bag is white?</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6" name="矩形 5"/>
          <p:cNvSpPr/>
          <p:nvPr/>
        </p:nvSpPr>
        <p:spPr>
          <a:xfrm>
            <a:off x="670014" y="449055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1577223" y="4933179"/>
            <a:ext cx="9485729" cy="1384986"/>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A=event that a ball drawn from the second bag is black, </a:t>
            </a:r>
          </a:p>
          <a:p>
            <a:r>
              <a:rPr lang="en-US" altLang="zh-CN" sz="2800" i="1" dirty="0">
                <a:latin typeface="Cambria Math" panose="02040503050406030204" pitchFamily="18" charset="0"/>
                <a:ea typeface="Cambria Math" panose="02040503050406030204" pitchFamily="18" charset="0"/>
                <a:cs typeface="+mn-ea"/>
              </a:rPr>
              <a:t>B=event that a white ball is drawn from the first bag </a:t>
            </a:r>
          </a:p>
          <a:p>
            <a:r>
              <a:rPr lang="en-US" altLang="zh-CN" sz="2800" i="1" dirty="0">
                <a:latin typeface="Cambria Math" panose="02040503050406030204" pitchFamily="18" charset="0"/>
                <a:ea typeface="Cambria Math" panose="02040503050406030204" pitchFamily="18" charset="0"/>
                <a:cs typeface="+mn-ea"/>
              </a:rPr>
              <a:t>and </a:t>
            </a:r>
            <a:r>
              <a:rPr lang="en-US" altLang="zh-CN" sz="2800" i="1" dirty="0" err="1"/>
              <a:t>B</a:t>
            </a:r>
            <a:r>
              <a:rPr lang="en-US" altLang="zh-CN" sz="2800" i="1" baseline="30000" dirty="0" err="1"/>
              <a:t>c</a:t>
            </a:r>
            <a:r>
              <a:rPr lang="en-US" altLang="zh-CN" sz="2800" i="1" dirty="0">
                <a:latin typeface="Cambria Math" panose="02040503050406030204" pitchFamily="18" charset="0"/>
                <a:ea typeface="Cambria Math" panose="02040503050406030204" pitchFamily="18" charset="0"/>
                <a:cs typeface="+mn-ea"/>
              </a:rPr>
              <a:t> =event that a black ball is drawn from the first bag. </a:t>
            </a:r>
          </a:p>
        </p:txBody>
      </p:sp>
    </p:spTree>
    <p:extLst>
      <p:ext uri="{BB962C8B-B14F-4D97-AF65-F5344CB8AC3E}">
        <p14:creationId xmlns:p14="http://schemas.microsoft.com/office/powerpoint/2010/main" val="1296810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ppt_y</p:attrName>
                                        </p:attrNameLst>
                                      </p:cBhvr>
                                      <p:tavLst>
                                        <p:tav tm="0">
                                          <p:val>
                                            <p:strVal val="#ppt_y-#ppt_h*1.125000"/>
                                          </p:val>
                                        </p:tav>
                                        <p:tav tm="100000">
                                          <p:val>
                                            <p:strVal val="#ppt_y"/>
                                          </p:val>
                                        </p:tav>
                                      </p:tavLst>
                                    </p:anim>
                                    <p:animEffect transition="in" filter="wipe(down)">
                                      <p:cBhvr>
                                        <p:cTn id="20" dur="4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91669" y="61038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2" name="矩形 11"/>
          <p:cNvSpPr/>
          <p:nvPr/>
        </p:nvSpPr>
        <p:spPr>
          <a:xfrm>
            <a:off x="391669" y="1859248"/>
            <a:ext cx="11056950" cy="954099"/>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(1)  </a:t>
            </a:r>
            <a:r>
              <a:rPr lang="en-US" altLang="zh-CN" sz="2800" i="1" dirty="0">
                <a:latin typeface="Cambria Math" panose="02040503050406030204" pitchFamily="18" charset="0"/>
                <a:ea typeface="Cambria Math" panose="02040503050406030204" pitchFamily="18" charset="0"/>
                <a:cs typeface="+mn-ea"/>
              </a:rPr>
              <a:t>By </a:t>
            </a:r>
            <a:r>
              <a:rPr lang="en-US" altLang="zh-CN" sz="2800" i="1" dirty="0">
                <a:solidFill>
                  <a:srgbClr val="C00000"/>
                </a:solidFill>
                <a:latin typeface="Cambria Math" panose="02040503050406030204" pitchFamily="18" charset="0"/>
                <a:ea typeface="Cambria Math" panose="02040503050406030204" pitchFamily="18" charset="0"/>
                <a:cs typeface="+mn-ea"/>
              </a:rPr>
              <a:t>the</a:t>
            </a:r>
            <a:r>
              <a:rPr lang="en-US" altLang="zh-CN" sz="2800" i="1" dirty="0">
                <a:latin typeface="Cambria Math" panose="02040503050406030204" pitchFamily="18" charset="0"/>
                <a:ea typeface="Cambria Math" panose="02040503050406030204" pitchFamily="18" charset="0"/>
                <a:cs typeface="+mn-ea"/>
              </a:rPr>
              <a:t> </a:t>
            </a:r>
            <a:r>
              <a:rPr lang="en-US" altLang="zh-CN" sz="2800" i="1" dirty="0">
                <a:solidFill>
                  <a:srgbClr val="C00000"/>
                </a:solidFill>
                <a:latin typeface="Cambria Math" panose="02040503050406030204" pitchFamily="18" charset="0"/>
                <a:ea typeface="Cambria Math" panose="02040503050406030204" pitchFamily="18" charset="0"/>
                <a:cs typeface="+mn-ea"/>
              </a:rPr>
              <a:t>total probability formula</a:t>
            </a:r>
            <a:r>
              <a:rPr lang="en-US" altLang="zh-CN" sz="2800" i="1" dirty="0">
                <a:latin typeface="Cambria Math" panose="02040503050406030204" pitchFamily="18" charset="0"/>
                <a:ea typeface="Cambria Math" panose="02040503050406030204" pitchFamily="18" charset="0"/>
                <a:cs typeface="+mn-ea"/>
              </a:rPr>
              <a:t>,</a:t>
            </a:r>
          </a:p>
          <a:p>
            <a:r>
              <a:rPr lang="en-US" altLang="zh-CN" sz="2800" i="1" dirty="0">
                <a:latin typeface="Cambria Math" panose="02040503050406030204" pitchFamily="18" charset="0"/>
                <a:ea typeface="Cambria Math" panose="02040503050406030204" pitchFamily="18" charset="0"/>
                <a:cs typeface="+mn-ea"/>
              </a:rPr>
              <a:t>          </a:t>
            </a:r>
          </a:p>
        </p:txBody>
      </p:sp>
      <p:sp>
        <p:nvSpPr>
          <p:cNvPr id="14" name="矩形 13"/>
          <p:cNvSpPr/>
          <p:nvPr/>
        </p:nvSpPr>
        <p:spPr>
          <a:xfrm>
            <a:off x="391669" y="3985691"/>
            <a:ext cx="11056950" cy="523212"/>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(2) </a:t>
            </a:r>
            <a:r>
              <a:rPr lang="en-US" altLang="zh-CN" sz="2800" i="1" dirty="0">
                <a:latin typeface="Cambria Math" panose="02040503050406030204" pitchFamily="18" charset="0"/>
                <a:ea typeface="Cambria Math" panose="02040503050406030204" pitchFamily="18" charset="0"/>
                <a:cs typeface="+mn-ea"/>
              </a:rPr>
              <a:t>By </a:t>
            </a:r>
            <a:r>
              <a:rPr lang="en-US" altLang="zh-CN" sz="2800" i="1" dirty="0">
                <a:solidFill>
                  <a:srgbClr val="C00000"/>
                </a:solidFill>
                <a:latin typeface="Cambria Math" panose="02040503050406030204" pitchFamily="18" charset="0"/>
                <a:ea typeface="Cambria Math" panose="02040503050406030204" pitchFamily="18" charset="0"/>
                <a:cs typeface="+mn-ea"/>
              </a:rPr>
              <a:t>the Bayes’ formula</a:t>
            </a:r>
            <a:r>
              <a:rPr lang="en-US" altLang="zh-CN" sz="2800" i="1" dirty="0">
                <a:latin typeface="Cambria Math" panose="02040503050406030204" pitchFamily="18" charset="0"/>
                <a:ea typeface="Cambria Math" panose="02040503050406030204" pitchFamily="18" charset="0"/>
                <a:cs typeface="+mn-ea"/>
              </a:rPr>
              <a:t>,</a:t>
            </a:r>
          </a:p>
        </p:txBody>
      </p:sp>
      <p:pic>
        <p:nvPicPr>
          <p:cNvPr id="8" name="Picture 887684"/>
          <p:cNvPicPr/>
          <p:nvPr/>
        </p:nvPicPr>
        <p:blipFill>
          <a:blip r:embed="rId3" cstate="print"/>
          <a:stretch>
            <a:fillRect/>
          </a:stretch>
        </p:blipFill>
        <p:spPr>
          <a:xfrm>
            <a:off x="3299930" y="1368761"/>
            <a:ext cx="2315259" cy="387986"/>
          </a:xfrm>
          <a:prstGeom prst="rect">
            <a:avLst/>
          </a:prstGeom>
        </p:spPr>
      </p:pic>
      <p:pic>
        <p:nvPicPr>
          <p:cNvPr id="9" name="Picture 887685"/>
          <p:cNvPicPr/>
          <p:nvPr/>
        </p:nvPicPr>
        <p:blipFill>
          <a:blip r:embed="rId4" cstate="print"/>
          <a:stretch>
            <a:fillRect/>
          </a:stretch>
        </p:blipFill>
        <p:spPr>
          <a:xfrm>
            <a:off x="5733024" y="1381110"/>
            <a:ext cx="3629917" cy="387986"/>
          </a:xfrm>
          <a:prstGeom prst="rect">
            <a:avLst/>
          </a:prstGeom>
        </p:spPr>
      </p:pic>
      <p:pic>
        <p:nvPicPr>
          <p:cNvPr id="10" name="Picture 887686"/>
          <p:cNvPicPr/>
          <p:nvPr/>
        </p:nvPicPr>
        <p:blipFill>
          <a:blip r:embed="rId5" cstate="print"/>
          <a:stretch>
            <a:fillRect/>
          </a:stretch>
        </p:blipFill>
        <p:spPr>
          <a:xfrm>
            <a:off x="3232505" y="2543950"/>
            <a:ext cx="5083499" cy="1592167"/>
          </a:xfrm>
          <a:prstGeom prst="rect">
            <a:avLst/>
          </a:prstGeom>
        </p:spPr>
      </p:pic>
      <p:pic>
        <p:nvPicPr>
          <p:cNvPr id="13" name="Picture 887687"/>
          <p:cNvPicPr/>
          <p:nvPr/>
        </p:nvPicPr>
        <p:blipFill>
          <a:blip r:embed="rId6" cstate="print"/>
          <a:stretch>
            <a:fillRect/>
          </a:stretch>
        </p:blipFill>
        <p:spPr>
          <a:xfrm>
            <a:off x="4851686" y="4088722"/>
            <a:ext cx="4977752" cy="2621171"/>
          </a:xfrm>
          <a:prstGeom prst="rect">
            <a:avLst/>
          </a:prstGeom>
        </p:spPr>
      </p:pic>
    </p:spTree>
    <p:extLst>
      <p:ext uri="{BB962C8B-B14F-4D97-AF65-F5344CB8AC3E}">
        <p14:creationId xmlns:p14="http://schemas.microsoft.com/office/powerpoint/2010/main" val="14211919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400"/>
                                        <p:tgtEl>
                                          <p:spTgt spid="19"/>
                                        </p:tgtEl>
                                        <p:attrNameLst>
                                          <p:attrName>ppt_y</p:attrName>
                                        </p:attrNameLst>
                                      </p:cBhvr>
                                      <p:tavLst>
                                        <p:tav tm="0">
                                          <p:val>
                                            <p:strVal val="#ppt_y-#ppt_h*1.125000"/>
                                          </p:val>
                                        </p:tav>
                                        <p:tav tm="100000">
                                          <p:val>
                                            <p:strVal val="#ppt_y"/>
                                          </p:val>
                                        </p:tav>
                                      </p:tavLst>
                                    </p:anim>
                                    <p:animEffect transition="in" filter="wipe(down)">
                                      <p:cBhvr>
                                        <p:cTn id="8" dur="4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400"/>
                                        <p:tgtEl>
                                          <p:spTgt spid="14"/>
                                        </p:tgtEl>
                                        <p:attrNameLst>
                                          <p:attrName>ppt_y</p:attrName>
                                        </p:attrNameLst>
                                      </p:cBhvr>
                                      <p:tavLst>
                                        <p:tav tm="0">
                                          <p:val>
                                            <p:strVal val="#ppt_y-#ppt_h*1.125000"/>
                                          </p:val>
                                        </p:tav>
                                        <p:tav tm="100000">
                                          <p:val>
                                            <p:strVal val="#ppt_y"/>
                                          </p:val>
                                        </p:tav>
                                      </p:tavLst>
                                    </p:anim>
                                    <p:animEffect transition="in" filter="wipe(down)">
                                      <p:cBhvr>
                                        <p:cTn id="33" dur="4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1185213"/>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1.7.3. </a:t>
            </a:r>
            <a:endParaRPr lang="en-US" altLang="zh-CN" sz="2400" b="1" dirty="0">
              <a:solidFill>
                <a:schemeClr val="tx2"/>
              </a:solidFill>
              <a:latin typeface="+mn-ea"/>
              <a:cs typeface="+mn-ea"/>
            </a:endParaRPr>
          </a:p>
        </p:txBody>
      </p:sp>
      <p:sp>
        <p:nvSpPr>
          <p:cNvPr id="16" name="矩形 15"/>
          <p:cNvSpPr/>
          <p:nvPr/>
        </p:nvSpPr>
        <p:spPr>
          <a:xfrm>
            <a:off x="572349" y="1860280"/>
            <a:ext cx="11250456"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two dice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to be rolled repeatedly and </a:t>
            </a:r>
            <a:r>
              <a:rPr lang="en-US" altLang="zh-CN" sz="2800" dirty="0">
                <a:solidFill>
                  <a:schemeClr val="tx2"/>
                </a:solidFill>
                <a:latin typeface="Cambria Math" panose="02040503050406030204" pitchFamily="18" charset="0"/>
                <a:ea typeface="Cambria Math" panose="02040503050406030204" pitchFamily="18" charset="0"/>
                <a:cs typeface="+mn-ea"/>
              </a:rPr>
              <a:t>the sum 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the two numbers is to be observed for each roll. We shall determine the probability p that the value T = 7 will be observed before the value T = 8 is observed.</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6" name="矩形 5"/>
          <p:cNvSpPr/>
          <p:nvPr/>
        </p:nvSpPr>
        <p:spPr>
          <a:xfrm>
            <a:off x="572349" y="3889572"/>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940977" y="4351229"/>
            <a:ext cx="11121346"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We have discussed this problem in </a:t>
            </a:r>
            <a:r>
              <a:rPr lang="en-US" altLang="zh-CN" sz="2800" i="1" dirty="0">
                <a:solidFill>
                  <a:schemeClr val="tx2"/>
                </a:solidFill>
                <a:latin typeface="Cambria Math" panose="02040503050406030204" pitchFamily="18" charset="0"/>
                <a:ea typeface="Cambria Math" panose="02040503050406030204" pitchFamily="18" charset="0"/>
                <a:cs typeface="+mn-ea"/>
              </a:rPr>
              <a:t>Example 1.6.4</a:t>
            </a:r>
            <a:r>
              <a:rPr lang="en-US" altLang="zh-CN" sz="2800" i="1" dirty="0">
                <a:latin typeface="Cambria Math" panose="02040503050406030204" pitchFamily="18" charset="0"/>
                <a:ea typeface="Cambria Math" panose="02040503050406030204" pitchFamily="18" charset="0"/>
                <a:cs typeface="+mn-ea"/>
              </a:rPr>
              <a:t>. Now we want to propose another solution. </a:t>
            </a:r>
          </a:p>
        </p:txBody>
      </p:sp>
    </p:spTree>
    <p:extLst>
      <p:ext uri="{BB962C8B-B14F-4D97-AF65-F5344CB8AC3E}">
        <p14:creationId xmlns:p14="http://schemas.microsoft.com/office/powerpoint/2010/main" val="2922834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ppt_y</p:attrName>
                                        </p:attrNameLst>
                                      </p:cBhvr>
                                      <p:tavLst>
                                        <p:tav tm="0">
                                          <p:val>
                                            <p:strVal val="#ppt_y-#ppt_h*1.125000"/>
                                          </p:val>
                                        </p:tav>
                                        <p:tav tm="100000">
                                          <p:val>
                                            <p:strVal val="#ppt_y"/>
                                          </p:val>
                                        </p:tav>
                                      </p:tavLst>
                                    </p:anim>
                                    <p:animEffect transition="in" filter="wipe(down)">
                                      <p:cBhvr>
                                        <p:cTn id="20" dur="4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0985" y="84817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799308" y="1309833"/>
            <a:ext cx="11121346" cy="2677648"/>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r>
              <a:rPr lang="en-US" altLang="zh-CN" sz="2800" i="1" dirty="0"/>
              <a:t>B</a:t>
            </a:r>
            <a:r>
              <a:rPr lang="en-US" altLang="zh-CN" sz="2800" baseline="-25000" dirty="0"/>
              <a:t>1</a:t>
            </a:r>
            <a:r>
              <a:rPr lang="en-US" altLang="zh-CN" sz="2800" i="1" dirty="0">
                <a:latin typeface="Cambria Math" panose="02040503050406030204" pitchFamily="18" charset="0"/>
                <a:ea typeface="Cambria Math" panose="02040503050406030204" pitchFamily="18" charset="0"/>
                <a:cs typeface="+mn-ea"/>
              </a:rPr>
              <a:t> be the event that the sum for the first roll is 7, </a:t>
            </a:r>
          </a:p>
          <a:p>
            <a:r>
              <a:rPr lang="en-US" altLang="zh-CN" sz="2800" i="1" dirty="0"/>
              <a:t>B</a:t>
            </a:r>
            <a:r>
              <a:rPr lang="en-US" altLang="zh-CN" sz="2800" baseline="-25000" dirty="0"/>
              <a:t>2</a:t>
            </a:r>
            <a:r>
              <a:rPr lang="en-US" altLang="zh-CN" sz="2800" i="1" dirty="0">
                <a:latin typeface="Cambria Math" panose="02040503050406030204" pitchFamily="18" charset="0"/>
                <a:ea typeface="Cambria Math" panose="02040503050406030204" pitchFamily="18" charset="0"/>
                <a:cs typeface="+mn-ea"/>
              </a:rPr>
              <a:t> be the event that the sum for the first roll is 8 ,</a:t>
            </a:r>
          </a:p>
          <a:p>
            <a:r>
              <a:rPr lang="en-US" altLang="zh-CN" sz="2800" i="1" dirty="0"/>
              <a:t>B</a:t>
            </a:r>
            <a:r>
              <a:rPr lang="en-US" altLang="zh-CN" sz="2800" baseline="-25000" dirty="0"/>
              <a:t>3 </a:t>
            </a:r>
            <a:r>
              <a:rPr lang="en-US" altLang="zh-CN" sz="2800" i="1" dirty="0">
                <a:latin typeface="Cambria Math" panose="02040503050406030204" pitchFamily="18" charset="0"/>
                <a:ea typeface="Cambria Math" panose="02040503050406030204" pitchFamily="18" charset="0"/>
                <a:cs typeface="+mn-ea"/>
              </a:rPr>
              <a:t>be the event that the sum for the first roll is a value other than 7 or 8. </a:t>
            </a:r>
          </a:p>
          <a:p>
            <a:endParaRPr lang="en-US" altLang="zh-CN" sz="2800" i="1" dirty="0">
              <a:latin typeface="Cambria Math" panose="02040503050406030204" pitchFamily="18" charset="0"/>
              <a:ea typeface="Cambria Math" panose="02040503050406030204" pitchFamily="18" charset="0"/>
              <a:cs typeface="+mn-ea"/>
            </a:endParaRPr>
          </a:p>
          <a:p>
            <a:r>
              <a:rPr lang="en-US" altLang="zh-CN" sz="2800" i="1" dirty="0">
                <a:latin typeface="Cambria Math" panose="02040503050406030204" pitchFamily="18" charset="0"/>
                <a:ea typeface="Cambria Math" panose="02040503050406030204" pitchFamily="18" charset="0"/>
                <a:cs typeface="+mn-ea"/>
              </a:rPr>
              <a:t>Let A be the event that the value T = 7 will be observed before the value T = 8 is observed. By the law of total probability,</a:t>
            </a:r>
          </a:p>
        </p:txBody>
      </p:sp>
      <p:pic>
        <p:nvPicPr>
          <p:cNvPr id="8" name="Picture 887688"/>
          <p:cNvPicPr/>
          <p:nvPr/>
        </p:nvPicPr>
        <p:blipFill>
          <a:blip r:embed="rId3" cstate="print"/>
          <a:stretch>
            <a:fillRect/>
          </a:stretch>
        </p:blipFill>
        <p:spPr>
          <a:xfrm>
            <a:off x="2631453" y="4304849"/>
            <a:ext cx="7259522" cy="1039884"/>
          </a:xfrm>
          <a:prstGeom prst="rect">
            <a:avLst/>
          </a:prstGeom>
        </p:spPr>
      </p:pic>
      <p:sp>
        <p:nvSpPr>
          <p:cNvPr id="10" name="矩形 9"/>
          <p:cNvSpPr/>
          <p:nvPr/>
        </p:nvSpPr>
        <p:spPr>
          <a:xfrm>
            <a:off x="799308" y="5662101"/>
            <a:ext cx="11121346"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Thus, P(A) = 6/11.</a:t>
            </a:r>
          </a:p>
        </p:txBody>
      </p:sp>
    </p:spTree>
    <p:extLst>
      <p:ext uri="{BB962C8B-B14F-4D97-AF65-F5344CB8AC3E}">
        <p14:creationId xmlns:p14="http://schemas.microsoft.com/office/powerpoint/2010/main" val="34000045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p:tgtEl>
                                          <p:spTgt spid="6"/>
                                        </p:tgtEl>
                                        <p:attrNameLst>
                                          <p:attrName>ppt_y</p:attrName>
                                        </p:attrNameLst>
                                      </p:cBhvr>
                                      <p:tavLst>
                                        <p:tav tm="0">
                                          <p:val>
                                            <p:strVal val="#ppt_y-#ppt_h*1.125000"/>
                                          </p:val>
                                        </p:tav>
                                        <p:tav tm="100000">
                                          <p:val>
                                            <p:strVal val="#ppt_y"/>
                                          </p:val>
                                        </p:tav>
                                      </p:tavLst>
                                    </p:anim>
                                    <p:animEffect transition="in" filter="wipe(down)">
                                      <p:cBhvr>
                                        <p:cTn id="8" dur="4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400"/>
                                        <p:tgtEl>
                                          <p:spTgt spid="10"/>
                                        </p:tgtEl>
                                        <p:attrNameLst>
                                          <p:attrName>ppt_y</p:attrName>
                                        </p:attrNameLst>
                                      </p:cBhvr>
                                      <p:tavLst>
                                        <p:tav tm="0">
                                          <p:val>
                                            <p:strVal val="#ppt_y-#ppt_h*1.125000"/>
                                          </p:val>
                                        </p:tav>
                                        <p:tav tm="100000">
                                          <p:val>
                                            <p:strVal val="#ppt_y"/>
                                          </p:val>
                                        </p:tav>
                                      </p:tavLst>
                                    </p:anim>
                                    <p:animEffect transition="in" filter="wipe(down)">
                                      <p:cBhvr>
                                        <p:cTn id="25"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51482" y="1809448"/>
            <a:ext cx="8866748" cy="892544"/>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1.3.1.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events, </a:t>
            </a:r>
            <a:r>
              <a:rPr lang="en-US" altLang="zh-CN" sz="2800" b="1" dirty="0">
                <a:solidFill>
                  <a:schemeClr val="tx2"/>
                </a:solidFill>
                <a:latin typeface="Cambria Math" panose="02040503050406030204" pitchFamily="18" charset="0"/>
                <a:ea typeface="Cambria Math" panose="02040503050406030204" pitchFamily="18" charset="0"/>
                <a:cs typeface="+mn-ea"/>
              </a:rPr>
              <a:t>A ⊂ B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means that if A occurs then so does B.</a:t>
            </a:r>
          </a:p>
        </p:txBody>
      </p:sp>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1.3	Relations and Operations between Events</a:t>
            </a:r>
          </a:p>
        </p:txBody>
      </p:sp>
      <p:sp>
        <p:nvSpPr>
          <p:cNvPr id="49" name="矩形 48"/>
          <p:cNvSpPr/>
          <p:nvPr/>
        </p:nvSpPr>
        <p:spPr>
          <a:xfrm>
            <a:off x="1251482" y="2976940"/>
            <a:ext cx="6965239" cy="1754318"/>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1.3.1.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 B, and C be events.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Then A ⊂ S. If A ⊂ B and B ⊂ A, then A = B.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A ⊂ B and B ⊂ C, then A ⊂ C.</a:t>
            </a:r>
          </a:p>
        </p:txBody>
      </p:sp>
      <p:sp>
        <p:nvSpPr>
          <p:cNvPr id="50" name="矩形 49"/>
          <p:cNvSpPr/>
          <p:nvPr/>
        </p:nvSpPr>
        <p:spPr>
          <a:xfrm>
            <a:off x="1251482" y="5078103"/>
            <a:ext cx="8209217" cy="892544"/>
          </a:xfrm>
          <a:prstGeom prst="rect">
            <a:avLst/>
          </a:prstGeom>
        </p:spPr>
        <p:txBody>
          <a:bodyPr wrap="none" lIns="91431" tIns="45716" rIns="91431" bIns="45716">
            <a:spAutoFit/>
          </a:bodyPr>
          <a:lstStyle/>
          <a:p>
            <a:r>
              <a:rPr lang="en-US" altLang="zh-CN" sz="2400" b="1" dirty="0">
                <a:solidFill>
                  <a:schemeClr val="tx1">
                    <a:lumMod val="65000"/>
                    <a:lumOff val="35000"/>
                  </a:schemeClr>
                </a:solidFill>
                <a:latin typeface="+mn-ea"/>
                <a:ea typeface="+mn-ea"/>
                <a:cs typeface="+mn-ea"/>
              </a:rPr>
              <a:t>Example 1.3.1.</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Rolling a Die.</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 = {2,4,6}, C = {2,3,4,5,6}, then </a:t>
            </a:r>
            <a:r>
              <a:rPr lang="pt-BR" altLang="zh-CN" sz="2800" dirty="0">
                <a:solidFill>
                  <a:srgbClr val="C00000"/>
                </a:solidFill>
                <a:latin typeface="Cambria Math" panose="02040503050406030204" pitchFamily="18" charset="0"/>
                <a:ea typeface="Cambria Math" panose="02040503050406030204" pitchFamily="18" charset="0"/>
                <a:cs typeface="+mn-ea"/>
              </a:rPr>
              <a:t>A ⊂ C.</a:t>
            </a:r>
            <a:endParaRPr lang="en-US" altLang="zh-CN" sz="2800" dirty="0">
              <a:solidFill>
                <a:srgbClr val="C00000"/>
              </a:solidFill>
              <a:latin typeface="Cambria Math" panose="02040503050406030204" pitchFamily="18" charset="0"/>
              <a:ea typeface="Cambria Math" panose="02040503050406030204" pitchFamily="18" charset="0"/>
              <a:cs typeface="+mn-ea"/>
            </a:endParaRPr>
          </a:p>
        </p:txBody>
      </p:sp>
      <p:sp>
        <p:nvSpPr>
          <p:cNvPr id="3" name="文本框 2"/>
          <p:cNvSpPr txBox="1"/>
          <p:nvPr/>
        </p:nvSpPr>
        <p:spPr>
          <a:xfrm>
            <a:off x="974381" y="1128852"/>
            <a:ext cx="3333777" cy="461665"/>
          </a:xfrm>
          <a:prstGeom prst="rect">
            <a:avLst/>
          </a:prstGeom>
          <a:noFill/>
        </p:spPr>
        <p:txBody>
          <a:bodyPr wrap="square" rtlCol="0">
            <a:spAutoFit/>
          </a:bodyPr>
          <a:lstStyle/>
          <a:p>
            <a:r>
              <a:rPr lang="en-US" altLang="zh-CN" sz="2400" b="1" dirty="0">
                <a:solidFill>
                  <a:srgbClr val="C00000"/>
                </a:solidFill>
                <a:latin typeface="+mj-ea"/>
                <a:ea typeface="+mj-ea"/>
              </a:rPr>
              <a:t>1. Containment </a:t>
            </a:r>
            <a:endParaRPr lang="zh-CN" altLang="en-US" sz="2400" b="1" dirty="0">
              <a:solidFill>
                <a:srgbClr val="C00000"/>
              </a:solidFill>
              <a:latin typeface="+mj-ea"/>
              <a:ea typeface="+mj-ea"/>
            </a:endParaRPr>
          </a:p>
        </p:txBody>
      </p:sp>
      <p:grpSp>
        <p:nvGrpSpPr>
          <p:cNvPr id="11" name="Group 603186"/>
          <p:cNvGrpSpPr/>
          <p:nvPr/>
        </p:nvGrpSpPr>
        <p:grpSpPr>
          <a:xfrm>
            <a:off x="8939014" y="2976940"/>
            <a:ext cx="2771437" cy="1946849"/>
            <a:chOff x="0" y="0"/>
            <a:chExt cx="2016033" cy="1440023"/>
          </a:xfrm>
        </p:grpSpPr>
        <p:sp>
          <p:nvSpPr>
            <p:cNvPr id="12" name="Shape 1577"/>
            <p:cNvSpPr/>
            <p:nvPr/>
          </p:nvSpPr>
          <p:spPr>
            <a:xfrm>
              <a:off x="230404" y="57600"/>
              <a:ext cx="1324824" cy="1324823"/>
            </a:xfrm>
            <a:custGeom>
              <a:avLst/>
              <a:gdLst/>
              <a:ahLst/>
              <a:cxnLst/>
              <a:rect l="0" t="0" r="0" b="0"/>
              <a:pathLst>
                <a:path w="1324824" h="1324823">
                  <a:moveTo>
                    <a:pt x="662412" y="0"/>
                  </a:moveTo>
                  <a:cubicBezTo>
                    <a:pt x="1028256" y="0"/>
                    <a:pt x="1324824" y="296567"/>
                    <a:pt x="1324824" y="662412"/>
                  </a:cubicBezTo>
                  <a:cubicBezTo>
                    <a:pt x="1324824" y="1028256"/>
                    <a:pt x="1028256" y="1324823"/>
                    <a:pt x="662412" y="1324823"/>
                  </a:cubicBezTo>
                  <a:cubicBezTo>
                    <a:pt x="296567" y="1324823"/>
                    <a:pt x="0" y="1028256"/>
                    <a:pt x="0" y="662412"/>
                  </a:cubicBezTo>
                  <a:cubicBezTo>
                    <a:pt x="0" y="296567"/>
                    <a:pt x="296567" y="0"/>
                    <a:pt x="662412" y="0"/>
                  </a:cubicBezTo>
                  <a:close/>
                </a:path>
              </a:pathLst>
            </a:custGeom>
            <a:ln w="0" cap="flat">
              <a:miter lim="127000"/>
            </a:ln>
          </p:spPr>
          <p:style>
            <a:lnRef idx="0">
              <a:srgbClr val="000000">
                <a:alpha val="0"/>
              </a:srgbClr>
            </a:lnRef>
            <a:fillRef idx="1">
              <a:srgbClr val="00FF00"/>
            </a:fillRef>
            <a:effectRef idx="0">
              <a:scrgbClr r="0" g="0" b="0"/>
            </a:effectRef>
            <a:fontRef idx="none"/>
          </p:style>
          <p:txBody>
            <a:bodyPr/>
            <a:lstStyle/>
            <a:p>
              <a:endParaRPr lang="zh-CN" altLang="en-US"/>
            </a:p>
          </p:txBody>
        </p:sp>
        <p:sp>
          <p:nvSpPr>
            <p:cNvPr id="14" name="Shape 1578"/>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5" name="Shape 1579"/>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6" name="Rectangle 1581"/>
            <p:cNvSpPr/>
            <p:nvPr/>
          </p:nvSpPr>
          <p:spPr>
            <a:xfrm>
              <a:off x="664284" y="666520"/>
              <a:ext cx="148221"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7" name="Rectangle 1582"/>
            <p:cNvSpPr/>
            <p:nvPr/>
          </p:nvSpPr>
          <p:spPr>
            <a:xfrm>
              <a:off x="1235708" y="666520"/>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8" name="Shape 1583"/>
            <p:cNvSpPr/>
            <p:nvPr/>
          </p:nvSpPr>
          <p:spPr>
            <a:xfrm>
              <a:off x="230404" y="57600"/>
              <a:ext cx="1324824" cy="1324823"/>
            </a:xfrm>
            <a:custGeom>
              <a:avLst/>
              <a:gdLst/>
              <a:ahLst/>
              <a:cxnLst/>
              <a:rect l="0" t="0" r="0" b="0"/>
              <a:pathLst>
                <a:path w="1324824" h="1324823">
                  <a:moveTo>
                    <a:pt x="1324824" y="662412"/>
                  </a:moveTo>
                  <a:cubicBezTo>
                    <a:pt x="1324824" y="296567"/>
                    <a:pt x="1028256" y="0"/>
                    <a:pt x="662412" y="0"/>
                  </a:cubicBezTo>
                  <a:cubicBezTo>
                    <a:pt x="296567" y="0"/>
                    <a:pt x="0" y="296567"/>
                    <a:pt x="0" y="662412"/>
                  </a:cubicBezTo>
                  <a:cubicBezTo>
                    <a:pt x="0" y="1028256"/>
                    <a:pt x="296567" y="1324823"/>
                    <a:pt x="662412" y="1324823"/>
                  </a:cubicBezTo>
                  <a:cubicBezTo>
                    <a:pt x="1028256" y="1324823"/>
                    <a:pt x="1324824" y="1028256"/>
                    <a:pt x="1324824" y="662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9" name="Shape 1585"/>
            <p:cNvSpPr/>
            <p:nvPr/>
          </p:nvSpPr>
          <p:spPr>
            <a:xfrm>
              <a:off x="0" y="0"/>
              <a:ext cx="2016033" cy="1440023"/>
            </a:xfrm>
            <a:custGeom>
              <a:avLst/>
              <a:gdLst/>
              <a:ahLst/>
              <a:cxnLst/>
              <a:rect l="0" t="0" r="0" b="0"/>
              <a:pathLst>
                <a:path w="2016033" h="1440023">
                  <a:moveTo>
                    <a:pt x="0" y="1389412"/>
                  </a:moveTo>
                  <a:lnTo>
                    <a:pt x="0" y="50611"/>
                  </a:lnTo>
                  <a:cubicBezTo>
                    <a:pt x="0" y="22659"/>
                    <a:pt x="22659" y="0"/>
                    <a:pt x="50611" y="0"/>
                  </a:cubicBezTo>
                  <a:lnTo>
                    <a:pt x="1965422" y="0"/>
                  </a:lnTo>
                  <a:cubicBezTo>
                    <a:pt x="1993374" y="0"/>
                    <a:pt x="2016033" y="22659"/>
                    <a:pt x="2016033" y="50611"/>
                  </a:cubicBezTo>
                  <a:lnTo>
                    <a:pt x="2016033" y="1389412"/>
                  </a:lnTo>
                  <a:cubicBezTo>
                    <a:pt x="2016033" y="1417364"/>
                    <a:pt x="1993374"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Tree>
    <p:extLst>
      <p:ext uri="{BB962C8B-B14F-4D97-AF65-F5344CB8AC3E}">
        <p14:creationId xmlns:p14="http://schemas.microsoft.com/office/powerpoint/2010/main" val="2157498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400"/>
                                        <p:tgtEl>
                                          <p:spTgt spid="28"/>
                                        </p:tgtEl>
                                        <p:attrNameLst>
                                          <p:attrName>ppt_y</p:attrName>
                                        </p:attrNameLst>
                                      </p:cBhvr>
                                      <p:tavLst>
                                        <p:tav tm="0">
                                          <p:val>
                                            <p:strVal val="#ppt_y-#ppt_h*1.125000"/>
                                          </p:val>
                                        </p:tav>
                                        <p:tav tm="100000">
                                          <p:val>
                                            <p:strVal val="#ppt_y"/>
                                          </p:val>
                                        </p:tav>
                                      </p:tavLst>
                                    </p:anim>
                                    <p:animEffect transition="in" filter="wipe(down)">
                                      <p:cBhvr>
                                        <p:cTn id="8" dur="4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400"/>
                                        <p:tgtEl>
                                          <p:spTgt spid="49"/>
                                        </p:tgtEl>
                                        <p:attrNameLst>
                                          <p:attrName>ppt_y</p:attrName>
                                        </p:attrNameLst>
                                      </p:cBhvr>
                                      <p:tavLst>
                                        <p:tav tm="0">
                                          <p:val>
                                            <p:strVal val="#ppt_y-#ppt_h*1.125000"/>
                                          </p:val>
                                        </p:tav>
                                        <p:tav tm="100000">
                                          <p:val>
                                            <p:strVal val="#ppt_y"/>
                                          </p:val>
                                        </p:tav>
                                      </p:tavLst>
                                    </p:anim>
                                    <p:animEffect transition="in" filter="wipe(down)">
                                      <p:cBhvr>
                                        <p:cTn id="14" dur="4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400"/>
                                        <p:tgtEl>
                                          <p:spTgt spid="50"/>
                                        </p:tgtEl>
                                        <p:attrNameLst>
                                          <p:attrName>ppt_y</p:attrName>
                                        </p:attrNameLst>
                                      </p:cBhvr>
                                      <p:tavLst>
                                        <p:tav tm="0">
                                          <p:val>
                                            <p:strVal val="#ppt_y-#ppt_h*1.125000"/>
                                          </p:val>
                                        </p:tav>
                                        <p:tav tm="100000">
                                          <p:val>
                                            <p:strVal val="#ppt_y"/>
                                          </p:val>
                                        </p:tav>
                                      </p:tavLst>
                                    </p:anim>
                                    <p:animEffect transition="in" filter="wipe(down)">
                                      <p:cBhvr>
                                        <p:cTn id="20" dur="4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9" grpId="0"/>
      <p:bldP spid="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934389"/>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1.7.4.</a:t>
            </a:r>
            <a:endParaRPr lang="en-US" altLang="zh-CN" sz="2400" b="1" dirty="0">
              <a:solidFill>
                <a:schemeClr val="tx2"/>
              </a:solidFill>
              <a:latin typeface="+mn-ea"/>
              <a:cs typeface="+mn-ea"/>
            </a:endParaRPr>
          </a:p>
        </p:txBody>
      </p:sp>
      <p:sp>
        <p:nvSpPr>
          <p:cNvPr id="16" name="矩形 15"/>
          <p:cNvSpPr/>
          <p:nvPr/>
        </p:nvSpPr>
        <p:spPr>
          <a:xfrm>
            <a:off x="572349" y="1542067"/>
            <a:ext cx="11250456" cy="2246769"/>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Approximately </a:t>
            </a:r>
            <a:r>
              <a:rPr lang="en-US" altLang="zh-CN" sz="2800" dirty="0">
                <a:solidFill>
                  <a:schemeClr val="tx2"/>
                </a:solidFill>
                <a:latin typeface="Cambria Math" panose="02040503050406030204" pitchFamily="18" charset="0"/>
                <a:ea typeface="Cambria Math" panose="02040503050406030204" pitchFamily="18" charset="0"/>
                <a:cs typeface="+mn-ea"/>
              </a:rPr>
              <a:t>1% of women aged 40-50 have breast cancer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a:solidFill>
                  <a:schemeClr val="tx2"/>
                </a:solidFill>
                <a:latin typeface="Cambria Math" panose="02040503050406030204" pitchFamily="18" charset="0"/>
                <a:ea typeface="Cambria Math" panose="02040503050406030204" pitchFamily="18" charset="0"/>
                <a:cs typeface="+mn-ea"/>
              </a:rPr>
              <a:t>A woman with breast cancer has a 90% chance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a positive test from a mammogram, while </a:t>
            </a:r>
            <a:r>
              <a:rPr lang="en-US" altLang="zh-CN" sz="2800" dirty="0">
                <a:solidFill>
                  <a:schemeClr val="tx2"/>
                </a:solidFill>
                <a:latin typeface="Cambria Math" panose="02040503050406030204" pitchFamily="18" charset="0"/>
                <a:ea typeface="Cambria Math" panose="02040503050406030204" pitchFamily="18" charset="0"/>
                <a:cs typeface="+mn-ea"/>
              </a:rPr>
              <a:t>a woman without has a 10% chance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a false positive result. What is the probability a woman has breast cancer given that she just had a positive test?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6" name="矩形 5"/>
          <p:cNvSpPr/>
          <p:nvPr/>
        </p:nvSpPr>
        <p:spPr>
          <a:xfrm>
            <a:off x="572349" y="3951601"/>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1906893" y="4413258"/>
            <a:ext cx="9503789" cy="1815874"/>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B be the event that the woman has breast cancer </a:t>
            </a:r>
          </a:p>
          <a:p>
            <a:r>
              <a:rPr lang="en-US" altLang="zh-CN" sz="2800" i="1" dirty="0">
                <a:latin typeface="Cambria Math" panose="02040503050406030204" pitchFamily="18" charset="0"/>
                <a:ea typeface="Cambria Math" panose="02040503050406030204" pitchFamily="18" charset="0"/>
                <a:cs typeface="+mn-ea"/>
              </a:rPr>
              <a:t>and A be the event that the test is positive. </a:t>
            </a:r>
          </a:p>
          <a:p>
            <a:r>
              <a:rPr lang="en-US" altLang="zh-CN" sz="2800" i="1" dirty="0">
                <a:latin typeface="Cambria Math" panose="02040503050406030204" pitchFamily="18" charset="0"/>
                <a:ea typeface="Cambria Math" panose="02040503050406030204" pitchFamily="18" charset="0"/>
                <a:cs typeface="+mn-ea"/>
              </a:rPr>
              <a:t>We know P(B) = 0.01,P(A|B) = 0.90,P(</a:t>
            </a:r>
            <a:r>
              <a:rPr lang="en-US" altLang="zh-CN" sz="2800" i="1" dirty="0" err="1">
                <a:latin typeface="Cambria Math" panose="02040503050406030204" pitchFamily="18" charset="0"/>
                <a:ea typeface="Cambria Math" panose="02040503050406030204" pitchFamily="18" charset="0"/>
                <a:cs typeface="+mn-ea"/>
              </a:rPr>
              <a:t>A|</a:t>
            </a:r>
            <a:r>
              <a:rPr lang="en-US" altLang="zh-CN" sz="2800" i="1" dirty="0" err="1"/>
              <a:t>B</a:t>
            </a:r>
            <a:r>
              <a:rPr lang="en-US" altLang="zh-CN" sz="2800" i="1" baseline="30000" dirty="0" err="1"/>
              <a:t>c</a:t>
            </a:r>
            <a:r>
              <a:rPr lang="en-US" altLang="zh-CN" sz="2800" i="1" dirty="0">
                <a:latin typeface="Cambria Math" panose="02040503050406030204" pitchFamily="18" charset="0"/>
                <a:ea typeface="Cambria Math" panose="02040503050406030204" pitchFamily="18" charset="0"/>
                <a:cs typeface="+mn-ea"/>
              </a:rPr>
              <a:t>) = 0.10. </a:t>
            </a:r>
          </a:p>
          <a:p>
            <a:r>
              <a:rPr lang="en-US" altLang="zh-CN" sz="2800" i="1" dirty="0">
                <a:latin typeface="Cambria Math" panose="02040503050406030204" pitchFamily="18" charset="0"/>
                <a:ea typeface="Cambria Math" panose="02040503050406030204" pitchFamily="18" charset="0"/>
                <a:cs typeface="+mn-ea"/>
              </a:rPr>
              <a:t>We need find P(B|A). </a:t>
            </a:r>
          </a:p>
        </p:txBody>
      </p:sp>
    </p:spTree>
    <p:extLst>
      <p:ext uri="{BB962C8B-B14F-4D97-AF65-F5344CB8AC3E}">
        <p14:creationId xmlns:p14="http://schemas.microsoft.com/office/powerpoint/2010/main" val="25210326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ppt_y</p:attrName>
                                        </p:attrNameLst>
                                      </p:cBhvr>
                                      <p:tavLst>
                                        <p:tav tm="0">
                                          <p:val>
                                            <p:strVal val="#ppt_y-#ppt_h*1.125000"/>
                                          </p:val>
                                        </p:tav>
                                        <p:tav tm="100000">
                                          <p:val>
                                            <p:strVal val="#ppt_y"/>
                                          </p:val>
                                        </p:tav>
                                      </p:tavLst>
                                    </p:anim>
                                    <p:animEffect transition="in" filter="wipe(down)">
                                      <p:cBhvr>
                                        <p:cTn id="20" dur="4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0985" y="848176"/>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pic>
        <p:nvPicPr>
          <p:cNvPr id="11" name="Picture 887689"/>
          <p:cNvPicPr/>
          <p:nvPr/>
        </p:nvPicPr>
        <p:blipFill>
          <a:blip r:embed="rId3" cstate="print"/>
          <a:stretch>
            <a:fillRect/>
          </a:stretch>
        </p:blipFill>
        <p:spPr>
          <a:xfrm>
            <a:off x="3058317" y="1550933"/>
            <a:ext cx="6355792" cy="1974280"/>
          </a:xfrm>
          <a:prstGeom prst="rect">
            <a:avLst/>
          </a:prstGeom>
        </p:spPr>
      </p:pic>
      <p:sp>
        <p:nvSpPr>
          <p:cNvPr id="12" name="矩形 11"/>
          <p:cNvSpPr/>
          <p:nvPr/>
        </p:nvSpPr>
        <p:spPr>
          <a:xfrm>
            <a:off x="610985" y="37355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endParaRPr lang="en-US" altLang="zh-CN" sz="2400" b="1" dirty="0">
              <a:solidFill>
                <a:schemeClr val="tx2"/>
              </a:solidFill>
              <a:latin typeface="+mn-ea"/>
              <a:cs typeface="+mn-ea"/>
            </a:endParaRPr>
          </a:p>
        </p:txBody>
      </p:sp>
      <p:sp>
        <p:nvSpPr>
          <p:cNvPr id="13" name="矩形 12"/>
          <p:cNvSpPr/>
          <p:nvPr/>
        </p:nvSpPr>
        <p:spPr>
          <a:xfrm>
            <a:off x="610985" y="4197197"/>
            <a:ext cx="11250456" cy="2246769"/>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This answer is somewhat surprising and interesting. A positive test only means the woman has a                 3% chance of cancer, rather than 90%. But it makes sense: the test gives a false positive 10% of the time, so there will be a lot of false positives if the population size is large enough. Most of the positive test results will be incorrect.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 name="矩形 1"/>
          <p:cNvSpPr/>
          <p:nvPr/>
        </p:nvSpPr>
        <p:spPr>
          <a:xfrm>
            <a:off x="2202135" y="817394"/>
            <a:ext cx="3570786" cy="523220"/>
          </a:xfrm>
          <a:prstGeom prst="rect">
            <a:avLst/>
          </a:prstGeom>
        </p:spPr>
        <p:txBody>
          <a:bodyPr wrap="none">
            <a:spAutoFit/>
          </a:bodyPr>
          <a:lstStyle/>
          <a:p>
            <a:r>
              <a:rPr lang="en-US" altLang="zh-CN" sz="2800" i="1" dirty="0">
                <a:latin typeface="Cambria Math" panose="02040503050406030204" pitchFamily="18" charset="0"/>
                <a:ea typeface="Cambria Math" panose="02040503050406030204" pitchFamily="18" charset="0"/>
                <a:cs typeface="+mn-ea"/>
              </a:rPr>
              <a:t>By the Bayes’ formula,</a:t>
            </a:r>
          </a:p>
        </p:txBody>
      </p:sp>
      <p:pic>
        <p:nvPicPr>
          <p:cNvPr id="14" name="Picture 887690"/>
          <p:cNvPicPr/>
          <p:nvPr/>
        </p:nvPicPr>
        <p:blipFill>
          <a:blip r:embed="rId4" cstate="print"/>
          <a:stretch>
            <a:fillRect/>
          </a:stretch>
        </p:blipFill>
        <p:spPr>
          <a:xfrm>
            <a:off x="4363465" y="4658862"/>
            <a:ext cx="1264604" cy="492687"/>
          </a:xfrm>
          <a:prstGeom prst="rect">
            <a:avLst/>
          </a:prstGeom>
        </p:spPr>
      </p:pic>
    </p:spTree>
    <p:extLst>
      <p:ext uri="{BB962C8B-B14F-4D97-AF65-F5344CB8AC3E}">
        <p14:creationId xmlns:p14="http://schemas.microsoft.com/office/powerpoint/2010/main" val="18192944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p:tgtEl>
                                          <p:spTgt spid="6"/>
                                        </p:tgtEl>
                                        <p:attrNameLst>
                                          <p:attrName>ppt_y</p:attrName>
                                        </p:attrNameLst>
                                      </p:cBhvr>
                                      <p:tavLst>
                                        <p:tav tm="0">
                                          <p:val>
                                            <p:strVal val="#ppt_y-#ppt_h*1.125000"/>
                                          </p:val>
                                        </p:tav>
                                        <p:tav tm="100000">
                                          <p:val>
                                            <p:strVal val="#ppt_y"/>
                                          </p:val>
                                        </p:tav>
                                      </p:tavLst>
                                    </p:anim>
                                    <p:animEffect transition="in" filter="wipe(down)">
                                      <p:cBhvr>
                                        <p:cTn id="8" dur="4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down)">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ppt_y</p:attrName>
                                        </p:attrNameLst>
                                      </p:cBhvr>
                                      <p:tavLst>
                                        <p:tav tm="0">
                                          <p:val>
                                            <p:strVal val="#ppt_y-#ppt_h*1.125000"/>
                                          </p:val>
                                        </p:tav>
                                        <p:tav tm="100000">
                                          <p:val>
                                            <p:strVal val="#ppt_y"/>
                                          </p:val>
                                        </p:tav>
                                      </p:tavLst>
                                    </p:anim>
                                    <p:animEffect transition="in" filter="wipe(down)">
                                      <p:cBhvr>
                                        <p:cTn id="30" dur="500"/>
                                        <p:tgtEl>
                                          <p:spTgt spid="13"/>
                                        </p:tgtEl>
                                      </p:cBhvr>
                                    </p:animEffect>
                                  </p:childTnLst>
                                </p:cTn>
                              </p:par>
                              <p:par>
                                <p:cTn id="31" presetID="12" presetClass="entr" presetSubtype="1"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ppt_y</p:attrName>
                                        </p:attrNameLst>
                                      </p:cBhvr>
                                      <p:tavLst>
                                        <p:tav tm="0">
                                          <p:val>
                                            <p:strVal val="#ppt_y-#ppt_h*1.125000"/>
                                          </p:val>
                                        </p:tav>
                                        <p:tav tm="100000">
                                          <p:val>
                                            <p:strVal val="#ppt_y"/>
                                          </p:val>
                                        </p:tav>
                                      </p:tavLst>
                                    </p:anim>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2" y="381545"/>
            <a:ext cx="8404716"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1.8	Independent Events</a:t>
            </a:r>
          </a:p>
        </p:txBody>
      </p:sp>
      <p:sp>
        <p:nvSpPr>
          <p:cNvPr id="14" name="矩形 13"/>
          <p:cNvSpPr/>
          <p:nvPr/>
        </p:nvSpPr>
        <p:spPr>
          <a:xfrm>
            <a:off x="1004082" y="2723522"/>
            <a:ext cx="10724246"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Two events A and B are independent if</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20" name="矩形 19"/>
          <p:cNvSpPr/>
          <p:nvPr/>
        </p:nvSpPr>
        <p:spPr>
          <a:xfrm>
            <a:off x="443559" y="2261857"/>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Definition 1.8.1.</a:t>
            </a:r>
          </a:p>
        </p:txBody>
      </p:sp>
      <p:sp>
        <p:nvSpPr>
          <p:cNvPr id="21" name="矩形 20"/>
          <p:cNvSpPr/>
          <p:nvPr/>
        </p:nvSpPr>
        <p:spPr>
          <a:xfrm>
            <a:off x="7088868" y="2736843"/>
            <a:ext cx="4161780"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 ∩ B) = P(A) × P(B).</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22" name="矩形 21"/>
          <p:cNvSpPr/>
          <p:nvPr/>
        </p:nvSpPr>
        <p:spPr>
          <a:xfrm>
            <a:off x="2008635" y="4059877"/>
            <a:ext cx="8423252"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two events A and B are independent, and P(B) &gt; 0, then P(A|B) = P(A).</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5" name="矩形 14"/>
          <p:cNvSpPr/>
          <p:nvPr/>
        </p:nvSpPr>
        <p:spPr>
          <a:xfrm>
            <a:off x="858138" y="1214757"/>
            <a:ext cx="10724246"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the outcome of one event does not affect the outcome of another, events are </a:t>
            </a:r>
            <a:r>
              <a:rPr lang="en-US" altLang="zh-CN" sz="2800" dirty="0">
                <a:solidFill>
                  <a:schemeClr val="tx2"/>
                </a:solidFill>
                <a:latin typeface="Cambria Math" panose="02040503050406030204" pitchFamily="18" charset="0"/>
                <a:ea typeface="Cambria Math" panose="02040503050406030204" pitchFamily="18" charset="0"/>
                <a:cs typeface="+mn-ea"/>
              </a:rPr>
              <a:t>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16" name="矩形 15"/>
          <p:cNvSpPr/>
          <p:nvPr/>
        </p:nvSpPr>
        <p:spPr>
          <a:xfrm>
            <a:off x="443558" y="3554973"/>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1.8.1.</a:t>
            </a:r>
          </a:p>
        </p:txBody>
      </p:sp>
      <p:sp>
        <p:nvSpPr>
          <p:cNvPr id="24" name="矩形 23"/>
          <p:cNvSpPr/>
          <p:nvPr/>
        </p:nvSpPr>
        <p:spPr>
          <a:xfrm>
            <a:off x="610985" y="499260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25" name="矩形 24"/>
          <p:cNvSpPr/>
          <p:nvPr/>
        </p:nvSpPr>
        <p:spPr>
          <a:xfrm>
            <a:off x="1420484" y="5480885"/>
            <a:ext cx="9360466"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It can be proved by the definition of conditional probability.</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41913621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400"/>
                                        <p:tgtEl>
                                          <p:spTgt spid="15"/>
                                        </p:tgtEl>
                                        <p:attrNameLst>
                                          <p:attrName>ppt_y</p:attrName>
                                        </p:attrNameLst>
                                      </p:cBhvr>
                                      <p:tavLst>
                                        <p:tav tm="0">
                                          <p:val>
                                            <p:strVal val="#ppt_y-#ppt_h*1.125000"/>
                                          </p:val>
                                        </p:tav>
                                        <p:tav tm="100000">
                                          <p:val>
                                            <p:strVal val="#ppt_y"/>
                                          </p:val>
                                        </p:tav>
                                      </p:tavLst>
                                    </p:anim>
                                    <p:animEffect transition="in" filter="wipe(down)">
                                      <p:cBhvr>
                                        <p:cTn id="8" dur="4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p:tgtEl>
                                          <p:spTgt spid="14"/>
                                        </p:tgtEl>
                                        <p:attrNameLst>
                                          <p:attrName>ppt_y</p:attrName>
                                        </p:attrNameLst>
                                      </p:cBhvr>
                                      <p:tavLst>
                                        <p:tav tm="0">
                                          <p:val>
                                            <p:strVal val="#ppt_y-#ppt_h*1.125000"/>
                                          </p:val>
                                        </p:tav>
                                        <p:tav tm="100000">
                                          <p:val>
                                            <p:strVal val="#ppt_y"/>
                                          </p:val>
                                        </p:tav>
                                      </p:tavLst>
                                    </p:anim>
                                    <p:animEffect transition="in" filter="wipe(down)">
                                      <p:cBhvr>
                                        <p:cTn id="20" dur="4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down)">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ppt_y</p:attrName>
                                        </p:attrNameLst>
                                      </p:cBhvr>
                                      <p:tavLst>
                                        <p:tav tm="0">
                                          <p:val>
                                            <p:strVal val="#ppt_y-#ppt_h*1.125000"/>
                                          </p:val>
                                        </p:tav>
                                        <p:tav tm="100000">
                                          <p:val>
                                            <p:strVal val="#ppt_y"/>
                                          </p:val>
                                        </p:tav>
                                      </p:tavLst>
                                    </p:anim>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p:tgtEl>
                                          <p:spTgt spid="22"/>
                                        </p:tgtEl>
                                        <p:attrNameLst>
                                          <p:attrName>ppt_y</p:attrName>
                                        </p:attrNameLst>
                                      </p:cBhvr>
                                      <p:tavLst>
                                        <p:tav tm="0">
                                          <p:val>
                                            <p:strVal val="#ppt_y-#ppt_h*1.125000"/>
                                          </p:val>
                                        </p:tav>
                                        <p:tav tm="100000">
                                          <p:val>
                                            <p:strVal val="#ppt_y"/>
                                          </p:val>
                                        </p:tav>
                                      </p:tavLst>
                                    </p:anim>
                                    <p:animEffect transition="in" filter="wipe(down)">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400"/>
                                        <p:tgtEl>
                                          <p:spTgt spid="24"/>
                                        </p:tgtEl>
                                        <p:attrNameLst>
                                          <p:attrName>ppt_y</p:attrName>
                                        </p:attrNameLst>
                                      </p:cBhvr>
                                      <p:tavLst>
                                        <p:tav tm="0">
                                          <p:val>
                                            <p:strVal val="#ppt_y-#ppt_h*1.125000"/>
                                          </p:val>
                                        </p:tav>
                                        <p:tav tm="100000">
                                          <p:val>
                                            <p:strVal val="#ppt_y"/>
                                          </p:val>
                                        </p:tav>
                                      </p:tavLst>
                                    </p:anim>
                                    <p:animEffect transition="in" filter="wipe(down)">
                                      <p:cBhvr>
                                        <p:cTn id="44" dur="4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1"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p:tgtEl>
                                          <p:spTgt spid="25"/>
                                        </p:tgtEl>
                                        <p:attrNameLst>
                                          <p:attrName>ppt_y</p:attrName>
                                        </p:attrNameLst>
                                      </p:cBhvr>
                                      <p:tavLst>
                                        <p:tav tm="0">
                                          <p:val>
                                            <p:strVal val="#ppt_y-#ppt_h*1.125000"/>
                                          </p:val>
                                        </p:tav>
                                        <p:tav tm="100000">
                                          <p:val>
                                            <p:strVal val="#ppt_y"/>
                                          </p:val>
                                        </p:tav>
                                      </p:tavLst>
                                    </p:anim>
                                    <p:animEffect transition="in" filter="wipe(down)">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P spid="22" grpId="0"/>
      <p:bldP spid="15" grpId="0"/>
      <p:bldP spid="16" grpId="0"/>
      <p:bldP spid="24" grpId="0"/>
      <p:bldP spid="2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4727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1.8.1.</a:t>
            </a:r>
            <a:endParaRPr lang="en-US" altLang="zh-CN" sz="2400" b="1" dirty="0">
              <a:solidFill>
                <a:schemeClr val="tx2"/>
              </a:solidFill>
              <a:latin typeface="+mn-ea"/>
              <a:cs typeface="+mn-ea"/>
            </a:endParaRPr>
          </a:p>
        </p:txBody>
      </p:sp>
      <p:sp>
        <p:nvSpPr>
          <p:cNvPr id="16" name="矩形 15"/>
          <p:cNvSpPr/>
          <p:nvPr/>
        </p:nvSpPr>
        <p:spPr>
          <a:xfrm>
            <a:off x="572349" y="1002558"/>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a balanced die is rolled twice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Find the probability of getting at least one number which is not less than 5.</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6" name="矩形 5"/>
          <p:cNvSpPr/>
          <p:nvPr/>
        </p:nvSpPr>
        <p:spPr>
          <a:xfrm>
            <a:off x="572349" y="208808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889575" y="2549745"/>
            <a:ext cx="10616003" cy="1384986"/>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 be the event that the number on the first roll is not less than 5, </a:t>
            </a:r>
          </a:p>
          <a:p>
            <a:r>
              <a:rPr lang="en-US" altLang="zh-CN" sz="2800" i="1" dirty="0">
                <a:latin typeface="Cambria Math" panose="02040503050406030204" pitchFamily="18" charset="0"/>
                <a:ea typeface="Cambria Math" panose="02040503050406030204" pitchFamily="18" charset="0"/>
                <a:cs typeface="+mn-ea"/>
              </a:rPr>
              <a:t>B be the event that the number on the second roll is not less than 5. </a:t>
            </a:r>
          </a:p>
          <a:p>
            <a:r>
              <a:rPr lang="en-US" altLang="zh-CN" sz="2800" i="1" dirty="0">
                <a:latin typeface="Cambria Math" panose="02040503050406030204" pitchFamily="18" charset="0"/>
                <a:ea typeface="Cambria Math" panose="02040503050406030204" pitchFamily="18" charset="0"/>
                <a:cs typeface="+mn-ea"/>
              </a:rPr>
              <a:t>A and B are </a:t>
            </a:r>
            <a:r>
              <a:rPr lang="en-US" altLang="zh-CN" sz="2800" i="1" dirty="0">
                <a:solidFill>
                  <a:schemeClr val="tx2"/>
                </a:solidFill>
                <a:latin typeface="Cambria Math" panose="02040503050406030204" pitchFamily="18" charset="0"/>
                <a:ea typeface="Cambria Math" panose="02040503050406030204" pitchFamily="18" charset="0"/>
                <a:cs typeface="+mn-ea"/>
              </a:rPr>
              <a:t>physically unrelated and independent</a:t>
            </a:r>
            <a:r>
              <a:rPr lang="en-US" altLang="zh-CN" sz="2800" i="1" dirty="0">
                <a:latin typeface="Cambria Math" panose="02040503050406030204" pitchFamily="18" charset="0"/>
                <a:ea typeface="Cambria Math" panose="02040503050406030204" pitchFamily="18" charset="0"/>
                <a:cs typeface="+mn-ea"/>
              </a:rPr>
              <a:t>.</a:t>
            </a:r>
          </a:p>
        </p:txBody>
      </p:sp>
      <p:pic>
        <p:nvPicPr>
          <p:cNvPr id="7" name="Picture 887691"/>
          <p:cNvPicPr/>
          <p:nvPr/>
        </p:nvPicPr>
        <p:blipFill>
          <a:blip r:embed="rId3" cstate="print"/>
          <a:stretch>
            <a:fillRect/>
          </a:stretch>
        </p:blipFill>
        <p:spPr>
          <a:xfrm>
            <a:off x="3078321" y="4159557"/>
            <a:ext cx="5505489" cy="2267001"/>
          </a:xfrm>
          <a:prstGeom prst="rect">
            <a:avLst/>
          </a:prstGeom>
        </p:spPr>
      </p:pic>
    </p:spTree>
    <p:extLst>
      <p:ext uri="{BB962C8B-B14F-4D97-AF65-F5344CB8AC3E}">
        <p14:creationId xmlns:p14="http://schemas.microsoft.com/office/powerpoint/2010/main" val="21347217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ppt_y</p:attrName>
                                        </p:attrNameLst>
                                      </p:cBhvr>
                                      <p:tavLst>
                                        <p:tav tm="0">
                                          <p:val>
                                            <p:strVal val="#ppt_y-#ppt_h*1.125000"/>
                                          </p:val>
                                        </p:tav>
                                        <p:tav tm="100000">
                                          <p:val>
                                            <p:strVal val="#ppt_y"/>
                                          </p:val>
                                        </p:tav>
                                      </p:tavLst>
                                    </p:anim>
                                    <p:animEffect transition="in" filter="wipe(down)">
                                      <p:cBhvr>
                                        <p:cTn id="20" dur="4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4727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1.8.2.</a:t>
            </a:r>
            <a:endParaRPr lang="en-US" altLang="zh-CN" sz="2400" b="1" dirty="0">
              <a:solidFill>
                <a:schemeClr val="tx2"/>
              </a:solidFill>
              <a:latin typeface="+mn-ea"/>
              <a:cs typeface="+mn-ea"/>
            </a:endParaRPr>
          </a:p>
        </p:txBody>
      </p:sp>
      <p:sp>
        <p:nvSpPr>
          <p:cNvPr id="16" name="矩形 15"/>
          <p:cNvSpPr/>
          <p:nvPr/>
        </p:nvSpPr>
        <p:spPr>
          <a:xfrm>
            <a:off x="572349" y="1002558"/>
            <a:ext cx="11250456"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a balanced die is rolled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Let </a:t>
            </a:r>
            <a:r>
              <a:rPr lang="en-US" altLang="zh-CN" sz="2800" dirty="0">
                <a:solidFill>
                  <a:schemeClr val="tx2"/>
                </a:solidFill>
                <a:latin typeface="Cambria Math" panose="02040503050406030204" pitchFamily="18" charset="0"/>
                <a:ea typeface="Cambria Math" panose="02040503050406030204" pitchFamily="18" charset="0"/>
                <a:cs typeface="+mn-ea"/>
              </a:rPr>
              <a:t>A be the event that an even number is obtained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let </a:t>
            </a:r>
            <a:r>
              <a:rPr lang="en-US" altLang="zh-CN" sz="2800" dirty="0">
                <a:solidFill>
                  <a:schemeClr val="tx2"/>
                </a:solidFill>
                <a:latin typeface="Cambria Math" panose="02040503050406030204" pitchFamily="18" charset="0"/>
                <a:ea typeface="Cambria Math" panose="02040503050406030204" pitchFamily="18" charset="0"/>
                <a:cs typeface="+mn-ea"/>
              </a:rPr>
              <a:t>B be the event that one of the numbers 1, 2, 3, or 4 is obtained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Show that the events A and B are independent.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6" name="矩形 5"/>
          <p:cNvSpPr/>
          <p:nvPr/>
        </p:nvSpPr>
        <p:spPr>
          <a:xfrm>
            <a:off x="572349" y="226913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9" name="矩形 8"/>
          <p:cNvSpPr/>
          <p:nvPr/>
        </p:nvSpPr>
        <p:spPr>
          <a:xfrm>
            <a:off x="889575" y="2841297"/>
            <a:ext cx="10616003"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Sample space S = {1,2,3,4,5,6},A = {2,4,6},B = {1,2,3,4},A ∩ B = {2,4}.</a:t>
            </a:r>
          </a:p>
        </p:txBody>
      </p:sp>
      <p:pic>
        <p:nvPicPr>
          <p:cNvPr id="8" name="Picture 887692"/>
          <p:cNvPicPr/>
          <p:nvPr/>
        </p:nvPicPr>
        <p:blipFill>
          <a:blip r:embed="rId3" cstate="print"/>
          <a:stretch>
            <a:fillRect/>
          </a:stretch>
        </p:blipFill>
        <p:spPr>
          <a:xfrm>
            <a:off x="3714846" y="3475011"/>
            <a:ext cx="4448493" cy="1131216"/>
          </a:xfrm>
          <a:prstGeom prst="rect">
            <a:avLst/>
          </a:prstGeom>
        </p:spPr>
      </p:pic>
      <p:sp>
        <p:nvSpPr>
          <p:cNvPr id="10" name="矩形 9"/>
          <p:cNvSpPr/>
          <p:nvPr/>
        </p:nvSpPr>
        <p:spPr>
          <a:xfrm>
            <a:off x="889574" y="4716729"/>
            <a:ext cx="10616003" cy="1384986"/>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It follows that the events A and B are independent events, even though the occurrence of each event depends on the same roll of a die. </a:t>
            </a:r>
          </a:p>
        </p:txBody>
      </p:sp>
    </p:spTree>
    <p:extLst>
      <p:ext uri="{BB962C8B-B14F-4D97-AF65-F5344CB8AC3E}">
        <p14:creationId xmlns:p14="http://schemas.microsoft.com/office/powerpoint/2010/main" val="4584990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ppt_y</p:attrName>
                                        </p:attrNameLst>
                                      </p:cBhvr>
                                      <p:tavLst>
                                        <p:tav tm="0">
                                          <p:val>
                                            <p:strVal val="#ppt_y-#ppt_h*1.125000"/>
                                          </p:val>
                                        </p:tav>
                                        <p:tav tm="100000">
                                          <p:val>
                                            <p:strVal val="#ppt_y"/>
                                          </p:val>
                                        </p:tav>
                                      </p:tavLst>
                                    </p:anim>
                                    <p:animEffect transition="in" filter="wipe(down)">
                                      <p:cBhvr>
                                        <p:cTn id="20" dur="4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400"/>
                                        <p:tgtEl>
                                          <p:spTgt spid="10"/>
                                        </p:tgtEl>
                                        <p:attrNameLst>
                                          <p:attrName>ppt_y</p:attrName>
                                        </p:attrNameLst>
                                      </p:cBhvr>
                                      <p:tavLst>
                                        <p:tav tm="0">
                                          <p:val>
                                            <p:strVal val="#ppt_y-#ppt_h*1.125000"/>
                                          </p:val>
                                        </p:tav>
                                        <p:tav tm="100000">
                                          <p:val>
                                            <p:strVal val="#ppt_y"/>
                                          </p:val>
                                        </p:tav>
                                      </p:tavLst>
                                    </p:anim>
                                    <p:animEffect transition="in" filter="wipe(down)">
                                      <p:cBhvr>
                                        <p:cTn id="3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825541"/>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1.8.2.</a:t>
            </a:r>
            <a:endParaRPr lang="en-US" altLang="zh-CN" sz="2400" b="1" dirty="0">
              <a:solidFill>
                <a:schemeClr val="tx2"/>
              </a:solidFill>
              <a:latin typeface="+mn-ea"/>
              <a:cs typeface="+mn-ea"/>
            </a:endParaRPr>
          </a:p>
        </p:txBody>
      </p:sp>
      <p:sp>
        <p:nvSpPr>
          <p:cNvPr id="16" name="矩形 15"/>
          <p:cNvSpPr/>
          <p:nvPr/>
        </p:nvSpPr>
        <p:spPr>
          <a:xfrm>
            <a:off x="572349" y="1420403"/>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two events A and B are independent, then the events A and </a:t>
            </a:r>
            <a:r>
              <a:rPr lang="en-US" altLang="zh-CN" sz="2800" i="1" dirty="0" err="1">
                <a:solidFill>
                  <a:srgbClr val="646464"/>
                </a:solidFill>
              </a:rPr>
              <a:t>B</a:t>
            </a:r>
            <a:r>
              <a:rPr lang="en-US" altLang="zh-CN" sz="2800" i="1" baseline="30000" dirty="0" err="1">
                <a:solidFill>
                  <a:srgbClr val="646464"/>
                </a:solidFill>
              </a:rPr>
              <a:t>c</a:t>
            </a:r>
            <a:r>
              <a:rPr lang="en-US" altLang="zh-CN" sz="2800" dirty="0">
                <a:solidFill>
                  <a:srgbClr val="646464"/>
                </a:solidFill>
              </a:rPr>
              <a:t>, </a:t>
            </a:r>
            <a:r>
              <a:rPr lang="en-US" altLang="zh-CN" sz="2800" i="1" dirty="0">
                <a:solidFill>
                  <a:srgbClr val="646464"/>
                </a:solidFill>
              </a:rPr>
              <a:t>A</a:t>
            </a:r>
            <a:r>
              <a:rPr lang="en-US" altLang="zh-CN" sz="2800" i="1" baseline="30000" dirty="0">
                <a:solidFill>
                  <a:srgbClr val="646464"/>
                </a:solidFill>
              </a:rPr>
              <a:t>c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B, </a:t>
            </a:r>
            <a:r>
              <a:rPr lang="en-US" altLang="zh-CN" sz="2800" i="1" dirty="0">
                <a:solidFill>
                  <a:srgbClr val="646464"/>
                </a:solidFill>
              </a:rPr>
              <a:t>A</a:t>
            </a:r>
            <a:r>
              <a:rPr lang="en-US" altLang="zh-CN" sz="2800" i="1" baseline="30000" dirty="0">
                <a:solidFill>
                  <a:srgbClr val="646464"/>
                </a:solidFill>
              </a:rPr>
              <a:t>c </a:t>
            </a:r>
            <a:r>
              <a:rPr lang="en-US" altLang="zh-CN" sz="2800" dirty="0">
                <a:solidFill>
                  <a:srgbClr val="646464"/>
                </a:solidFill>
                <a:latin typeface="Cambria Math" panose="02040503050406030204" pitchFamily="18" charset="0"/>
                <a:ea typeface="Cambria Math" panose="02040503050406030204" pitchFamily="18" charset="0"/>
                <a:cs typeface="+mn-ea"/>
              </a:rPr>
              <a:t> and </a:t>
            </a:r>
            <a:r>
              <a:rPr lang="en-US" altLang="zh-CN" sz="2800" i="1" dirty="0" err="1">
                <a:solidFill>
                  <a:srgbClr val="646464"/>
                </a:solidFill>
              </a:rPr>
              <a:t>B</a:t>
            </a:r>
            <a:r>
              <a:rPr lang="en-US" altLang="zh-CN" sz="2800" i="1" baseline="30000" dirty="0" err="1">
                <a:solidFill>
                  <a:srgbClr val="646464"/>
                </a:solidFill>
              </a:rPr>
              <a:t>c</a:t>
            </a:r>
            <a:r>
              <a:rPr lang="en-US" altLang="zh-CN" sz="2800" i="1" baseline="30000" dirty="0">
                <a:solidFill>
                  <a:srgbClr val="646464"/>
                </a:solidFill>
              </a:rPr>
              <a:t> </a:t>
            </a:r>
            <a:r>
              <a:rPr lang="en-US" altLang="zh-CN" sz="2800" dirty="0">
                <a:solidFill>
                  <a:srgbClr val="646464"/>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also independent.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572349" y="244570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0989" y="3040554"/>
            <a:ext cx="4660153" cy="1759779"/>
          </a:xfrm>
          <a:prstGeom prst="rect">
            <a:avLst/>
          </a:prstGeom>
        </p:spPr>
      </p:pic>
      <p:sp>
        <p:nvSpPr>
          <p:cNvPr id="12" name="矩形 11"/>
          <p:cNvSpPr/>
          <p:nvPr/>
        </p:nvSpPr>
        <p:spPr>
          <a:xfrm>
            <a:off x="572349" y="4942712"/>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Therefore, A and </a:t>
            </a:r>
            <a:r>
              <a:rPr lang="en-US" altLang="zh-CN" sz="2800" i="1" dirty="0" err="1">
                <a:solidFill>
                  <a:srgbClr val="646464"/>
                </a:solidFill>
              </a:rPr>
              <a:t>B</a:t>
            </a:r>
            <a:r>
              <a:rPr lang="en-US" altLang="zh-CN" sz="2800" i="1" baseline="30000" dirty="0" err="1">
                <a:solidFill>
                  <a:srgbClr val="646464"/>
                </a:solidFill>
              </a:rPr>
              <a:t>c</a:t>
            </a:r>
            <a:r>
              <a:rPr lang="en-US" altLang="zh-CN" sz="2800" i="1" baseline="30000" dirty="0"/>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independent. The proofs for the remaining cases are similar.</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21725750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400"/>
                                        <p:tgtEl>
                                          <p:spTgt spid="11"/>
                                        </p:tgtEl>
                                        <p:attrNameLst>
                                          <p:attrName>ppt_y</p:attrName>
                                        </p:attrNameLst>
                                      </p:cBhvr>
                                      <p:tavLst>
                                        <p:tav tm="0">
                                          <p:val>
                                            <p:strVal val="#ppt_y-#ppt_h*1.125000"/>
                                          </p:val>
                                        </p:tav>
                                        <p:tav tm="100000">
                                          <p:val>
                                            <p:strVal val="#ppt_y"/>
                                          </p:val>
                                        </p:tav>
                                      </p:tavLst>
                                    </p:anim>
                                    <p:animEffect transition="in" filter="wipe(down)">
                                      <p:cBhvr>
                                        <p:cTn id="20" dur="4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1"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834129"/>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1.8.3.</a:t>
            </a:r>
            <a:endParaRPr lang="en-US" altLang="zh-CN" sz="2400" b="1" dirty="0">
              <a:solidFill>
                <a:schemeClr val="tx2"/>
              </a:solidFill>
              <a:latin typeface="+mn-ea"/>
              <a:cs typeface="+mn-ea"/>
            </a:endParaRPr>
          </a:p>
        </p:txBody>
      </p:sp>
      <p:sp>
        <p:nvSpPr>
          <p:cNvPr id="16" name="矩形 15"/>
          <p:cNvSpPr/>
          <p:nvPr/>
        </p:nvSpPr>
        <p:spPr>
          <a:xfrm>
            <a:off x="572349" y="1420403"/>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and B are disjoint events for an experiment, each with positive probability. Then A and B are dependent.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572349" y="244570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 </a:t>
            </a:r>
            <a:endParaRPr lang="zh-CN" altLang="zh-CN" sz="2400" b="1" i="1" dirty="0">
              <a:solidFill>
                <a:srgbClr val="C00000"/>
              </a:solidFill>
            </a:endParaRPr>
          </a:p>
        </p:txBody>
      </p:sp>
      <p:sp>
        <p:nvSpPr>
          <p:cNvPr id="12" name="矩形 11"/>
          <p:cNvSpPr/>
          <p:nvPr/>
        </p:nvSpPr>
        <p:spPr>
          <a:xfrm>
            <a:off x="2281324" y="2623727"/>
            <a:ext cx="7313435" cy="3405612"/>
          </a:xfrm>
          <a:prstGeom prst="rect">
            <a:avLst/>
          </a:prstGeom>
        </p:spPr>
        <p:txBody>
          <a:bodyPr wrap="square">
            <a:spAutoFit/>
          </a:bodyPr>
          <a:lstStyle/>
          <a:p>
            <a:pPr algn="ctr">
              <a:lnSpc>
                <a:spcPct val="20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and B are disjoint, </a:t>
            </a:r>
          </a:p>
          <a:p>
            <a:pPr algn="ctr">
              <a:lnSpc>
                <a:spcPct val="20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∅,P(A ∩ B) = 0. </a:t>
            </a:r>
          </a:p>
          <a:p>
            <a:pPr algn="ctr">
              <a:lnSpc>
                <a:spcPct val="20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 × P(B) &gt; 0, so P(A ∩ B)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P(A) × P(B). </a:t>
            </a:r>
          </a:p>
          <a:p>
            <a:pPr algn="ctr">
              <a:lnSpc>
                <a:spcPct val="20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and B are dependent. </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21719997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400"/>
                                        <p:tgtEl>
                                          <p:spTgt spid="11"/>
                                        </p:tgtEl>
                                        <p:attrNameLst>
                                          <p:attrName>ppt_y</p:attrName>
                                        </p:attrNameLst>
                                      </p:cBhvr>
                                      <p:tavLst>
                                        <p:tav tm="0">
                                          <p:val>
                                            <p:strVal val="#ppt_y-#ppt_h*1.125000"/>
                                          </p:val>
                                        </p:tav>
                                        <p:tav tm="100000">
                                          <p:val>
                                            <p:strVal val="#ppt_y"/>
                                          </p:val>
                                        </p:tav>
                                      </p:tavLst>
                                    </p:anim>
                                    <p:animEffect transition="in" filter="wipe(down)">
                                      <p:cBhvr>
                                        <p:cTn id="20" dur="4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1"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1710" y="293216"/>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Definition 1.8.2.</a:t>
            </a:r>
            <a:endParaRPr lang="en-US" altLang="zh-CN" sz="2400" b="1" dirty="0">
              <a:solidFill>
                <a:schemeClr val="tx2"/>
              </a:solidFill>
              <a:latin typeface="+mn-ea"/>
              <a:cs typeface="+mn-ea"/>
            </a:endParaRPr>
          </a:p>
        </p:txBody>
      </p:sp>
      <p:sp>
        <p:nvSpPr>
          <p:cNvPr id="16" name="矩形 15"/>
          <p:cNvSpPr/>
          <p:nvPr/>
        </p:nvSpPr>
        <p:spPr>
          <a:xfrm>
            <a:off x="239188" y="722511"/>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Three events A,B, and C are </a:t>
            </a:r>
            <a:r>
              <a:rPr lang="en-US" altLang="zh-CN" sz="2800" dirty="0">
                <a:solidFill>
                  <a:schemeClr val="tx2"/>
                </a:solidFill>
                <a:latin typeface="Cambria Math" panose="02040503050406030204" pitchFamily="18" charset="0"/>
                <a:ea typeface="Cambria Math" panose="02040503050406030204" pitchFamily="18" charset="0"/>
                <a:cs typeface="+mn-ea"/>
              </a:rPr>
              <a:t>mutually independent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a:t>
            </a:r>
            <a:r>
              <a:rPr lang="en-US" altLang="zh-CN" sz="2800" dirty="0">
                <a:solidFill>
                  <a:schemeClr val="tx2"/>
                </a:solidFill>
                <a:latin typeface="Cambria Math" panose="02040503050406030204" pitchFamily="18" charset="0"/>
                <a:ea typeface="Cambria Math" panose="02040503050406030204" pitchFamily="18" charset="0"/>
                <a:cs typeface="+mn-ea"/>
              </a:rPr>
              <a:t>the following four relations are satisfied:</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6621" y="1401602"/>
            <a:ext cx="4974304" cy="2250730"/>
          </a:xfrm>
          <a:prstGeom prst="rect">
            <a:avLst/>
          </a:prstGeom>
        </p:spPr>
      </p:pic>
      <p:sp>
        <p:nvSpPr>
          <p:cNvPr id="7" name="矩形 6"/>
          <p:cNvSpPr/>
          <p:nvPr/>
        </p:nvSpPr>
        <p:spPr>
          <a:xfrm>
            <a:off x="782527" y="3665741"/>
            <a:ext cx="11250456"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Three events A,B, and C are </a:t>
            </a:r>
            <a:r>
              <a:rPr lang="en-US" altLang="zh-CN" sz="2800" dirty="0">
                <a:solidFill>
                  <a:srgbClr val="C00000"/>
                </a:solidFill>
                <a:latin typeface="Cambria Math" panose="02040503050406030204" pitchFamily="18" charset="0"/>
                <a:ea typeface="Cambria Math" panose="02040503050406030204" pitchFamily="18" charset="0"/>
                <a:cs typeface="+mn-ea"/>
              </a:rPr>
              <a:t>pairwise independent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a:t>
            </a:r>
            <a:r>
              <a:rPr lang="en-US" altLang="zh-CN" sz="2800" dirty="0">
                <a:solidFill>
                  <a:srgbClr val="C00000"/>
                </a:solidFill>
                <a:latin typeface="Cambria Math" panose="02040503050406030204" pitchFamily="18" charset="0"/>
                <a:ea typeface="Cambria Math" panose="02040503050406030204" pitchFamily="18" charset="0"/>
                <a:cs typeface="+mn-ea"/>
              </a:rPr>
              <a:t>the first three relations above are satisfied.</a:t>
            </a:r>
            <a:endParaRPr lang="en-US" altLang="zh-CN" sz="2400" dirty="0">
              <a:solidFill>
                <a:srgbClr val="C00000"/>
              </a:solidFill>
              <a:latin typeface="Cambria Math" panose="02040503050406030204" pitchFamily="18" charset="0"/>
              <a:ea typeface="Cambria Math" panose="02040503050406030204" pitchFamily="18" charset="0"/>
              <a:cs typeface="+mn-ea"/>
            </a:endParaRPr>
          </a:p>
        </p:txBody>
      </p:sp>
      <p:sp>
        <p:nvSpPr>
          <p:cNvPr id="8" name="矩形 7"/>
          <p:cNvSpPr/>
          <p:nvPr/>
        </p:nvSpPr>
        <p:spPr>
          <a:xfrm>
            <a:off x="371710" y="4633257"/>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Remark</a:t>
            </a:r>
            <a:endParaRPr lang="en-US" altLang="zh-CN" sz="2400" b="1" dirty="0">
              <a:solidFill>
                <a:schemeClr val="tx2"/>
              </a:solidFill>
              <a:latin typeface="+mn-ea"/>
              <a:cs typeface="+mn-ea"/>
            </a:endParaRPr>
          </a:p>
        </p:txBody>
      </p:sp>
      <p:sp>
        <p:nvSpPr>
          <p:cNvPr id="9" name="矩形 8"/>
          <p:cNvSpPr/>
          <p:nvPr/>
        </p:nvSpPr>
        <p:spPr>
          <a:xfrm>
            <a:off x="1235434" y="5108331"/>
            <a:ext cx="10042166" cy="1384995"/>
          </a:xfrm>
          <a:prstGeom prst="rect">
            <a:avLst/>
          </a:prstGeom>
        </p:spPr>
        <p:txBody>
          <a:bodyPr wrap="square">
            <a:spAutoFit/>
          </a:bodyPr>
          <a:lstStyle/>
          <a:p>
            <a:r>
              <a:rPr lang="en-US" altLang="zh-CN" sz="2800" dirty="0">
                <a:solidFill>
                  <a:schemeClr val="tx2"/>
                </a:solidFill>
                <a:latin typeface="Cambria Math" panose="02040503050406030204" pitchFamily="18" charset="0"/>
                <a:ea typeface="Cambria Math" panose="02040503050406030204" pitchFamily="18" charset="0"/>
                <a:cs typeface="+mn-ea"/>
              </a:rPr>
              <a:t>Mutually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a:t>
            </a:r>
            <a:r>
              <a:rPr lang="en-US" altLang="zh-CN" sz="2800" dirty="0">
                <a:solidFill>
                  <a:schemeClr val="tx2"/>
                </a:solidFill>
                <a:latin typeface="Cambria Math" panose="02040503050406030204" pitchFamily="18" charset="0"/>
                <a:ea typeface="Cambria Math" panose="02040503050406030204" pitchFamily="18" charset="0"/>
                <a:cs typeface="+mn-ea"/>
              </a:rPr>
              <a:t>pairwise independence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two different concepts. Mutually independence implies pairwise independence.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But the converse is not true.</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9234193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down)">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P spid="8"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2349" y="472732"/>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1.8.3.</a:t>
            </a:r>
            <a:endParaRPr lang="en-US" altLang="zh-CN" sz="2400" b="1" dirty="0">
              <a:solidFill>
                <a:schemeClr val="tx2"/>
              </a:solidFill>
              <a:latin typeface="+mn-ea"/>
              <a:cs typeface="+mn-ea"/>
            </a:endParaRPr>
          </a:p>
        </p:txBody>
      </p:sp>
      <p:sp>
        <p:nvSpPr>
          <p:cNvPr id="16" name="矩形 15"/>
          <p:cNvSpPr/>
          <p:nvPr/>
        </p:nvSpPr>
        <p:spPr>
          <a:xfrm>
            <a:off x="1448112" y="888147"/>
            <a:ext cx="9151200"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t>
            </a:r>
            <a:r>
              <a:rPr lang="en-US" altLang="zh-CN" sz="2800" dirty="0">
                <a:solidFill>
                  <a:schemeClr val="tx2"/>
                </a:solidFill>
                <a:latin typeface="Cambria Math" panose="02040503050406030204" pitchFamily="18" charset="0"/>
                <a:ea typeface="Cambria Math" panose="02040503050406030204" pitchFamily="18" charset="0"/>
                <a:cs typeface="+mn-ea"/>
              </a:rPr>
              <a:t>a fair coin is tossed twice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sample space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 = {HH,HT,TH,TT}. Consider the following three events:</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2723121" y="1931389"/>
            <a:ext cx="6924462"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{Head on first toss} = {HH,HT},</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 = {Head on second toss} = {HH,TH},</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 = {Both tosses the same} = {HH,TT}.</a:t>
            </a:r>
          </a:p>
        </p:txBody>
      </p:sp>
      <p:sp>
        <p:nvSpPr>
          <p:cNvPr id="12" name="矩形 11"/>
          <p:cNvSpPr/>
          <p:nvPr/>
        </p:nvSpPr>
        <p:spPr>
          <a:xfrm>
            <a:off x="560124" y="3458919"/>
            <a:ext cx="11250456"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 AB = AC = BC = ABC = {HH}. Hence,</a:t>
            </a:r>
          </a:p>
        </p:txBody>
      </p:sp>
      <p:pic>
        <p:nvPicPr>
          <p:cNvPr id="13" name="Picture 887694"/>
          <p:cNvPicPr/>
          <p:nvPr/>
        </p:nvPicPr>
        <p:blipFill>
          <a:blip r:embed="rId3" cstate="print"/>
          <a:stretch>
            <a:fillRect/>
          </a:stretch>
        </p:blipFill>
        <p:spPr>
          <a:xfrm>
            <a:off x="3004381" y="3982139"/>
            <a:ext cx="6100981" cy="1710323"/>
          </a:xfrm>
          <a:prstGeom prst="rect">
            <a:avLst/>
          </a:prstGeom>
        </p:spPr>
      </p:pic>
      <p:sp>
        <p:nvSpPr>
          <p:cNvPr id="14" name="矩形 13"/>
          <p:cNvSpPr/>
          <p:nvPr/>
        </p:nvSpPr>
        <p:spPr>
          <a:xfrm>
            <a:off x="560124" y="5840906"/>
            <a:ext cx="11250456"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So A,B, and C are </a:t>
            </a:r>
            <a:r>
              <a:rPr lang="en-US" altLang="zh-CN" sz="2800" dirty="0">
                <a:solidFill>
                  <a:schemeClr val="tx2"/>
                </a:solidFill>
                <a:latin typeface="Cambria Math" panose="02040503050406030204" pitchFamily="18" charset="0"/>
                <a:ea typeface="Cambria Math" panose="02040503050406030204" pitchFamily="18" charset="0"/>
                <a:cs typeface="+mn-ea"/>
              </a:rPr>
              <a:t>pairwise independent, but not mutually 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p:spTree>
    <p:extLst>
      <p:ext uri="{BB962C8B-B14F-4D97-AF65-F5344CB8AC3E}">
        <p14:creationId xmlns:p14="http://schemas.microsoft.com/office/powerpoint/2010/main" val="28628254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1" grpId="0"/>
      <p:bldP spid="12" grpId="0"/>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4589" y="1478073"/>
            <a:ext cx="10517435" cy="461665"/>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Definition 1.8.3.</a:t>
            </a:r>
            <a:endParaRPr lang="en-US" altLang="zh-CN" sz="2400" b="1" dirty="0">
              <a:solidFill>
                <a:schemeClr val="tx2"/>
              </a:solidFill>
              <a:latin typeface="+mn-ea"/>
              <a:cs typeface="+mn-ea"/>
            </a:endParaRPr>
          </a:p>
        </p:txBody>
      </p:sp>
      <p:sp>
        <p:nvSpPr>
          <p:cNvPr id="16" name="矩形 15"/>
          <p:cNvSpPr/>
          <p:nvPr/>
        </p:nvSpPr>
        <p:spPr>
          <a:xfrm>
            <a:off x="750506" y="2203581"/>
            <a:ext cx="10409095" cy="954107"/>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n events </a:t>
            </a:r>
            <a:r>
              <a:rPr lang="en-US" altLang="zh-CN" sz="2800" i="1" dirty="0">
                <a:solidFill>
                  <a:srgbClr val="646464"/>
                </a:solidFill>
              </a:rPr>
              <a:t>A</a:t>
            </a:r>
            <a:r>
              <a:rPr lang="en-US" altLang="zh-CN" sz="2800" baseline="-25000" dirty="0">
                <a:solidFill>
                  <a:srgbClr val="646464"/>
                </a:solidFill>
              </a:rPr>
              <a:t>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a:t>
            </a:r>
            <a:r>
              <a:rPr lang="en-US" altLang="zh-CN" sz="2800" i="1" baseline="-25000" dirty="0">
                <a:solidFill>
                  <a:srgbClr val="646464"/>
                </a:solidFill>
              </a:rPr>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are </a:t>
            </a:r>
            <a:r>
              <a:rPr lang="en-US" altLang="zh-CN" sz="2800" dirty="0">
                <a:solidFill>
                  <a:schemeClr val="tx2"/>
                </a:solidFill>
                <a:latin typeface="Cambria Math" panose="02040503050406030204" pitchFamily="18" charset="0"/>
                <a:ea typeface="Cambria Math" panose="02040503050406030204" pitchFamily="18" charset="0"/>
                <a:cs typeface="+mn-ea"/>
              </a:rPr>
              <a:t>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(or </a:t>
            </a:r>
            <a:r>
              <a:rPr lang="en-US" altLang="zh-CN" sz="2800" dirty="0">
                <a:solidFill>
                  <a:schemeClr val="tx2"/>
                </a:solidFill>
                <a:latin typeface="Cambria Math" panose="02040503050406030204" pitchFamily="18" charset="0"/>
                <a:ea typeface="Cambria Math" panose="02040503050406030204" pitchFamily="18" charset="0"/>
                <a:cs typeface="+mn-ea"/>
              </a:rPr>
              <a:t>mutually 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for every subset </a:t>
            </a:r>
            <a:r>
              <a:rPr lang="en-US" altLang="zh-CN" sz="2800" i="1" dirty="0">
                <a:solidFill>
                  <a:srgbClr val="646464"/>
                </a:solidFill>
              </a:rPr>
              <a:t>A</a:t>
            </a:r>
            <a:r>
              <a:rPr lang="en-US" altLang="zh-CN" sz="2800" i="1" baseline="-25000" dirty="0">
                <a:solidFill>
                  <a:srgbClr val="646464"/>
                </a:solidFill>
              </a:rPr>
              <a:t>i</a:t>
            </a:r>
            <a:r>
              <a:rPr lang="en-US" altLang="zh-CN" sz="2800" baseline="-25000" dirty="0">
                <a:solidFill>
                  <a:srgbClr val="646464"/>
                </a:solidFill>
              </a:rPr>
              <a:t>1</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a:t>
            </a:r>
            <a:r>
              <a:rPr lang="en-US" altLang="zh-CN" sz="2800" i="1" dirty="0" err="1">
                <a:solidFill>
                  <a:srgbClr val="646464"/>
                </a:solidFill>
              </a:rPr>
              <a:t>A</a:t>
            </a:r>
            <a:r>
              <a:rPr lang="en-US" altLang="zh-CN" sz="2800" i="1" baseline="-25000" dirty="0" err="1">
                <a:solidFill>
                  <a:srgbClr val="646464"/>
                </a:solidFill>
              </a:rPr>
              <a:t>ik</a:t>
            </a:r>
            <a:r>
              <a:rPr lang="en-US" altLang="zh-CN" sz="2800" i="1" baseline="-25000" dirty="0">
                <a:solidFill>
                  <a:srgbClr val="646464"/>
                </a:solidFill>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k of these events (</a:t>
            </a:r>
            <a:r>
              <a:rPr lang="en-US" altLang="zh-CN" sz="2800" i="1" dirty="0">
                <a:solidFill>
                  <a:srgbClr val="646464"/>
                </a:solidFill>
              </a:rPr>
              <a:t>k </a:t>
            </a:r>
            <a:r>
              <a:rPr lang="en-US" altLang="zh-CN" sz="2800" dirty="0">
                <a:solidFill>
                  <a:srgbClr val="646464"/>
                </a:solidFill>
              </a:rPr>
              <a:t>= 2</a:t>
            </a:r>
            <a:r>
              <a:rPr lang="en-US" altLang="zh-CN" sz="2800" i="1" dirty="0">
                <a:solidFill>
                  <a:srgbClr val="646464"/>
                </a:solidFill>
              </a:rPr>
              <a:t>,</a:t>
            </a:r>
            <a:r>
              <a:rPr lang="en-US" altLang="zh-CN" sz="2800" dirty="0">
                <a:solidFill>
                  <a:srgbClr val="646464"/>
                </a:solidFill>
              </a:rPr>
              <a:t>3</a:t>
            </a:r>
            <a:r>
              <a:rPr lang="en-US" altLang="zh-CN" sz="2800" i="1" dirty="0">
                <a:solidFill>
                  <a:srgbClr val="646464"/>
                </a:solidFill>
              </a:rPr>
              <a:t>,</a:t>
            </a:r>
            <a:r>
              <a:rPr lang="en-US" altLang="zh-CN" sz="2800" dirty="0">
                <a:solidFill>
                  <a:srgbClr val="646464"/>
                </a:solidFill>
              </a:rPr>
              <a:t>··· </a:t>
            </a:r>
            <a:r>
              <a:rPr lang="en-US" altLang="zh-CN" sz="2800" i="1" dirty="0">
                <a:solidFill>
                  <a:srgbClr val="646464"/>
                </a:solidFill>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p:sp>
        <p:nvSpPr>
          <p:cNvPr id="7" name="矩形 6"/>
          <p:cNvSpPr/>
          <p:nvPr/>
        </p:nvSpPr>
        <p:spPr>
          <a:xfrm>
            <a:off x="2821859" y="3421531"/>
            <a:ext cx="7159267" cy="523220"/>
          </a:xfrm>
          <a:prstGeom prst="rect">
            <a:avLst/>
          </a:prstGeom>
        </p:spPr>
        <p:txBody>
          <a:bodyPr wrap="square">
            <a:spAutoFit/>
          </a:bodyPr>
          <a:lstStyle/>
          <a:p>
            <a:r>
              <a:rPr lang="en-US" altLang="zh-CN" sz="2800" i="1" dirty="0"/>
              <a:t>P</a:t>
            </a:r>
            <a:r>
              <a:rPr lang="en-US" altLang="zh-CN" sz="2800" dirty="0"/>
              <a:t>(</a:t>
            </a:r>
            <a:r>
              <a:rPr lang="en-US" altLang="zh-CN" sz="2800" i="1" dirty="0"/>
              <a:t>A</a:t>
            </a:r>
            <a:r>
              <a:rPr lang="en-US" altLang="zh-CN" sz="2800" i="1" baseline="-25000" dirty="0"/>
              <a:t>i</a:t>
            </a:r>
            <a:r>
              <a:rPr lang="en-US" altLang="zh-CN" sz="2800" baseline="-25000" dirty="0"/>
              <a:t>1 </a:t>
            </a:r>
            <a:r>
              <a:rPr lang="en-US" altLang="zh-CN" sz="2800" dirty="0"/>
              <a:t>∩ </a:t>
            </a:r>
            <a:r>
              <a:rPr lang="en-US" altLang="zh-CN" sz="2800" i="1" dirty="0"/>
              <a:t>A</a:t>
            </a:r>
            <a:r>
              <a:rPr lang="en-US" altLang="zh-CN" sz="2800" i="1" baseline="-25000" dirty="0"/>
              <a:t>i</a:t>
            </a:r>
            <a:r>
              <a:rPr lang="en-US" altLang="zh-CN" sz="2800" baseline="-25000" dirty="0"/>
              <a:t>2 </a:t>
            </a:r>
            <a:r>
              <a:rPr lang="en-US" altLang="zh-CN" sz="2800" dirty="0"/>
              <a:t>··· ∩ </a:t>
            </a:r>
            <a:r>
              <a:rPr lang="en-US" altLang="zh-CN" sz="2800" i="1" dirty="0" err="1"/>
              <a:t>A</a:t>
            </a:r>
            <a:r>
              <a:rPr lang="en-US" altLang="zh-CN" sz="2800" i="1" baseline="-25000" dirty="0" err="1"/>
              <a:t>ik</a:t>
            </a:r>
            <a:r>
              <a:rPr lang="en-US" altLang="zh-CN" sz="2800" dirty="0"/>
              <a:t>) = </a:t>
            </a:r>
            <a:r>
              <a:rPr lang="en-US" altLang="zh-CN" sz="2800" i="1" dirty="0"/>
              <a:t>P</a:t>
            </a:r>
            <a:r>
              <a:rPr lang="en-US" altLang="zh-CN" sz="2800" dirty="0"/>
              <a:t>(</a:t>
            </a:r>
            <a:r>
              <a:rPr lang="en-US" altLang="zh-CN" sz="2800" i="1" dirty="0"/>
              <a:t>A</a:t>
            </a:r>
            <a:r>
              <a:rPr lang="en-US" altLang="zh-CN" sz="2800" i="1" baseline="-25000" dirty="0"/>
              <a:t>i</a:t>
            </a:r>
            <a:r>
              <a:rPr lang="en-US" altLang="zh-CN" sz="2800" baseline="-25000" dirty="0"/>
              <a:t>1</a:t>
            </a:r>
            <a:r>
              <a:rPr lang="en-US" altLang="zh-CN" sz="2800" dirty="0"/>
              <a:t>)</a:t>
            </a:r>
            <a:r>
              <a:rPr lang="en-US" altLang="zh-CN" sz="2800" i="1" dirty="0"/>
              <a:t>P</a:t>
            </a:r>
            <a:r>
              <a:rPr lang="en-US" altLang="zh-CN" sz="2800" dirty="0"/>
              <a:t>(</a:t>
            </a:r>
            <a:r>
              <a:rPr lang="en-US" altLang="zh-CN" sz="2800" i="1" dirty="0"/>
              <a:t>A</a:t>
            </a:r>
            <a:r>
              <a:rPr lang="en-US" altLang="zh-CN" sz="2800" i="1" baseline="-25000" dirty="0"/>
              <a:t>i</a:t>
            </a:r>
            <a:r>
              <a:rPr lang="en-US" altLang="zh-CN" sz="2800" baseline="-25000" dirty="0"/>
              <a:t>2</a:t>
            </a:r>
            <a:r>
              <a:rPr lang="en-US" altLang="zh-CN" sz="2800" dirty="0"/>
              <a:t>)···</a:t>
            </a:r>
            <a:r>
              <a:rPr lang="en-US" altLang="zh-CN" sz="2800" i="1" dirty="0"/>
              <a:t>P</a:t>
            </a:r>
            <a:r>
              <a:rPr lang="en-US" altLang="zh-CN" sz="2800" dirty="0"/>
              <a:t>(</a:t>
            </a:r>
            <a:r>
              <a:rPr lang="en-US" altLang="zh-CN" sz="2800" i="1" dirty="0" err="1"/>
              <a:t>A</a:t>
            </a:r>
            <a:r>
              <a:rPr lang="en-US" altLang="zh-CN" sz="2800" i="1" baseline="-25000" dirty="0" err="1"/>
              <a:t>ik</a:t>
            </a:r>
            <a:r>
              <a:rPr lang="en-US" altLang="zh-CN" sz="2800" dirty="0"/>
              <a:t>)</a:t>
            </a:r>
            <a:r>
              <a:rPr lang="en-US" altLang="zh-CN" sz="2800" i="1" dirty="0"/>
              <a:t>.</a:t>
            </a:r>
            <a:endParaRPr lang="zh-CN" altLang="zh-CN" sz="2800" dirty="0"/>
          </a:p>
        </p:txBody>
      </p:sp>
    </p:spTree>
    <p:extLst>
      <p:ext uri="{BB962C8B-B14F-4D97-AF65-F5344CB8AC3E}">
        <p14:creationId xmlns:p14="http://schemas.microsoft.com/office/powerpoint/2010/main" val="31036778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4533" y="484908"/>
            <a:ext cx="3333777" cy="461665"/>
          </a:xfrm>
          <a:prstGeom prst="rect">
            <a:avLst/>
          </a:prstGeom>
          <a:noFill/>
        </p:spPr>
        <p:txBody>
          <a:bodyPr wrap="square" rtlCol="0">
            <a:spAutoFit/>
          </a:bodyPr>
          <a:lstStyle/>
          <a:p>
            <a:r>
              <a:rPr lang="en-US" altLang="zh-CN" sz="2400" b="1" dirty="0">
                <a:solidFill>
                  <a:srgbClr val="C00000"/>
                </a:solidFill>
                <a:latin typeface="+mj-ea"/>
                <a:ea typeface="+mj-ea"/>
              </a:rPr>
              <a:t>2. Complement </a:t>
            </a:r>
            <a:endParaRPr lang="zh-CN" altLang="en-US" sz="2400" b="1" dirty="0">
              <a:solidFill>
                <a:srgbClr val="C00000"/>
              </a:solidFill>
              <a:latin typeface="+mj-ea"/>
              <a:ea typeface="+mj-ea"/>
            </a:endParaRPr>
          </a:p>
        </p:txBody>
      </p:sp>
      <p:grpSp>
        <p:nvGrpSpPr>
          <p:cNvPr id="10" name="Group 604521"/>
          <p:cNvGrpSpPr/>
          <p:nvPr/>
        </p:nvGrpSpPr>
        <p:grpSpPr>
          <a:xfrm>
            <a:off x="8975902" y="1490425"/>
            <a:ext cx="2837219" cy="1884860"/>
            <a:chOff x="0" y="0"/>
            <a:chExt cx="2016032" cy="1440023"/>
          </a:xfrm>
        </p:grpSpPr>
        <p:sp>
          <p:nvSpPr>
            <p:cNvPr id="11" name="Shape 1716"/>
            <p:cNvSpPr/>
            <p:nvPr/>
          </p:nvSpPr>
          <p:spPr>
            <a:xfrm>
              <a:off x="0" y="0"/>
              <a:ext cx="2016032" cy="1440023"/>
            </a:xfrm>
            <a:custGeom>
              <a:avLst/>
              <a:gdLst/>
              <a:ahLst/>
              <a:cxnLst/>
              <a:rect l="0" t="0" r="0" b="0"/>
              <a:pathLst>
                <a:path w="2016032" h="1440023">
                  <a:moveTo>
                    <a:pt x="50611" y="0"/>
                  </a:move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lnTo>
                    <a:pt x="0" y="50611"/>
                  </a:lnTo>
                  <a:cubicBezTo>
                    <a:pt x="0" y="22659"/>
                    <a:pt x="22659" y="0"/>
                    <a:pt x="50611"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12" name="Shape 1717"/>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FFFF"/>
            </a:fillRef>
            <a:effectRef idx="0">
              <a:scrgbClr r="0" g="0" b="0"/>
            </a:effectRef>
            <a:fontRef idx="none"/>
          </p:style>
          <p:txBody>
            <a:bodyPr/>
            <a:lstStyle/>
            <a:p>
              <a:endParaRPr lang="zh-CN" altLang="en-US"/>
            </a:p>
          </p:txBody>
        </p:sp>
        <p:sp>
          <p:nvSpPr>
            <p:cNvPr id="13" name="Shape 1718"/>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14" name="Rectangle 1720"/>
            <p:cNvSpPr/>
            <p:nvPr/>
          </p:nvSpPr>
          <p:spPr>
            <a:xfrm>
              <a:off x="664284" y="666507"/>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5" name="Rectangle 1721"/>
            <p:cNvSpPr/>
            <p:nvPr/>
          </p:nvSpPr>
          <p:spPr>
            <a:xfrm>
              <a:off x="1357844" y="666507"/>
              <a:ext cx="148220" cy="179319"/>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6" name="Rectangle 1722"/>
            <p:cNvSpPr/>
            <p:nvPr/>
          </p:nvSpPr>
          <p:spPr>
            <a:xfrm>
              <a:off x="1469286" y="646538"/>
              <a:ext cx="61954" cy="119545"/>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8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c</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17" name="Shape 1723"/>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
        <p:nvSpPr>
          <p:cNvPr id="18" name="矩形 17"/>
          <p:cNvSpPr/>
          <p:nvPr/>
        </p:nvSpPr>
        <p:spPr>
          <a:xfrm>
            <a:off x="1085201" y="1253753"/>
            <a:ext cx="7890701" cy="1774837"/>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a:t>
            </a:r>
            <a:r>
              <a:rPr lang="en-US" altLang="zh-CN" sz="2800" b="1" dirty="0">
                <a:solidFill>
                  <a:schemeClr val="tx2"/>
                </a:solidFill>
                <a:latin typeface="Cambria Math" panose="02040503050406030204" pitchFamily="18" charset="0"/>
                <a:ea typeface="Cambria Math" panose="02040503050406030204" pitchFamily="18" charset="0"/>
                <a:cs typeface="+mn-ea"/>
              </a:rPr>
              <a:t>complement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a set A is defined to be the set that contains all elements of the sample space S that do not belong to A, denoted by  </a:t>
            </a:r>
            <a:r>
              <a:rPr lang="en-US" altLang="zh-CN" sz="2800" b="1" i="1" dirty="0">
                <a:solidFill>
                  <a:schemeClr val="tx2"/>
                </a:solidFill>
                <a:latin typeface="Cambria Math" panose="02040503050406030204" pitchFamily="18" charset="0"/>
                <a:ea typeface="Cambria Math" panose="02040503050406030204" pitchFamily="18" charset="0"/>
                <a:cs typeface="Cambria" panose="02040503050406030204" pitchFamily="18" charset="0"/>
              </a:rPr>
              <a:t>A</a:t>
            </a:r>
            <a:r>
              <a:rPr lang="en-US" altLang="zh-CN" sz="2800" b="1" i="1" baseline="30000" dirty="0">
                <a:solidFill>
                  <a:schemeClr val="tx2"/>
                </a:solidFill>
                <a:latin typeface="Cambria Math" panose="02040503050406030204" pitchFamily="18" charset="0"/>
                <a:ea typeface="Cambria Math" panose="02040503050406030204" pitchFamily="18" charset="0"/>
                <a:cs typeface="Cambria" panose="02040503050406030204" pitchFamily="18" charset="0"/>
              </a:rPr>
              <a:t>c </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rPr>
              <a:t>or </a:t>
            </a:r>
            <a:r>
              <a:rPr lang="en-US" altLang="zh-CN" sz="2800" b="1" i="1" dirty="0">
                <a:solidFill>
                  <a:schemeClr val="tx2"/>
                </a:solidFill>
                <a:latin typeface="Cambria Math" panose="02040503050406030204" pitchFamily="18" charset="0"/>
                <a:ea typeface="Cambria Math" panose="02040503050406030204" pitchFamily="18" charset="0"/>
                <a:cs typeface="Cambria" panose="02040503050406030204" pitchFamily="18" charset="0"/>
              </a:rPr>
              <a:t>A</a:t>
            </a:r>
            <a:r>
              <a:rPr lang="en-US" altLang="zh-CN" sz="4400" b="1" baseline="30000" dirty="0">
                <a:solidFill>
                  <a:schemeClr val="tx2"/>
                </a:solidFill>
                <a:latin typeface="Cambria Math" panose="02040503050406030204" pitchFamily="18" charset="0"/>
                <a:ea typeface="Cambria Math" panose="02040503050406030204" pitchFamily="18" charset="0"/>
                <a:cs typeface="Cambria" panose="02040503050406030204" pitchFamily="18" charset="0"/>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rPr>
              <a:t>.</a:t>
            </a:r>
            <a:r>
              <a:rPr lang="en-US" altLang="zh-CN" sz="2800" b="1" dirty="0">
                <a:solidFill>
                  <a:schemeClr val="tx2"/>
                </a:solidFill>
                <a:latin typeface="Cambria Math" panose="02040503050406030204" pitchFamily="18" charset="0"/>
                <a:ea typeface="Cambria Math" panose="02040503050406030204" pitchFamily="18" charset="0"/>
                <a:cs typeface="+mn-ea"/>
              </a:rPr>
              <a:t> </a:t>
            </a:r>
          </a:p>
        </p:txBody>
      </p:sp>
      <p:sp>
        <p:nvSpPr>
          <p:cNvPr id="19" name="矩形 18"/>
          <p:cNvSpPr/>
          <p:nvPr/>
        </p:nvSpPr>
        <p:spPr>
          <a:xfrm>
            <a:off x="1085201" y="3128341"/>
            <a:ext cx="7698191" cy="892544"/>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1.3.2.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 be an event, then   </a:t>
            </a:r>
            <a:r>
              <a:rPr lang="en-US" altLang="zh-CN" sz="2800" dirty="0"/>
              <a:t>(</a:t>
            </a:r>
            <a:r>
              <a:rPr lang="en-US" altLang="zh-CN" sz="2800" i="1" dirty="0"/>
              <a:t>A</a:t>
            </a:r>
            <a:r>
              <a:rPr lang="en-US" altLang="zh-CN" sz="2800" i="1" baseline="30000" dirty="0"/>
              <a:t>c</a:t>
            </a:r>
            <a:r>
              <a:rPr lang="en-US" altLang="zh-CN" sz="2800" dirty="0"/>
              <a:t>)</a:t>
            </a:r>
            <a:r>
              <a:rPr lang="en-US" altLang="zh-CN" sz="2800" i="1" baseline="30000" dirty="0"/>
              <a:t>c </a:t>
            </a:r>
            <a:r>
              <a:rPr lang="en-US" altLang="zh-CN" sz="2800" dirty="0"/>
              <a:t>= </a:t>
            </a:r>
            <a:r>
              <a:rPr lang="en-US" altLang="zh-CN" sz="2800" i="1" dirty="0"/>
              <a:t>A, </a:t>
            </a:r>
            <a:r>
              <a:rPr lang="en-US" altLang="zh-CN" sz="2800" dirty="0"/>
              <a:t>∅</a:t>
            </a:r>
            <a:r>
              <a:rPr lang="en-US" altLang="zh-CN" sz="2800" i="1" baseline="30000" dirty="0"/>
              <a:t>c </a:t>
            </a:r>
            <a:r>
              <a:rPr lang="en-US" altLang="zh-CN" sz="2800" dirty="0"/>
              <a:t>= </a:t>
            </a:r>
            <a:r>
              <a:rPr lang="en-US" altLang="zh-CN" sz="2800" i="1" dirty="0"/>
              <a:t>S, </a:t>
            </a:r>
            <a:r>
              <a:rPr lang="en-US" altLang="zh-CN" sz="2800" i="1" dirty="0" err="1"/>
              <a:t>S</a:t>
            </a:r>
            <a:r>
              <a:rPr lang="en-US" altLang="zh-CN" sz="2800" i="1" baseline="30000" dirty="0" err="1"/>
              <a:t>c</a:t>
            </a:r>
            <a:r>
              <a:rPr lang="en-US" altLang="zh-CN" sz="2800" i="1" baseline="30000" dirty="0"/>
              <a:t> </a:t>
            </a:r>
            <a:r>
              <a:rPr lang="en-US" altLang="zh-CN" sz="2800" dirty="0"/>
              <a:t>= ∅</a:t>
            </a:r>
            <a:endParaRPr lang="zh-CN" altLang="zh-CN" sz="2800" dirty="0"/>
          </a:p>
        </p:txBody>
      </p:sp>
      <p:sp>
        <p:nvSpPr>
          <p:cNvPr id="27" name="矩形 26"/>
          <p:cNvSpPr/>
          <p:nvPr/>
        </p:nvSpPr>
        <p:spPr>
          <a:xfrm>
            <a:off x="1064533" y="4434159"/>
            <a:ext cx="10398278" cy="892544"/>
          </a:xfrm>
          <a:prstGeom prst="rect">
            <a:avLst/>
          </a:prstGeom>
        </p:spPr>
        <p:txBody>
          <a:bodyPr wrap="none" lIns="91431" tIns="45716" rIns="91431" bIns="45716">
            <a:spAutoFit/>
          </a:bodyPr>
          <a:lstStyle/>
          <a:p>
            <a:r>
              <a:rPr lang="en-US" altLang="zh-CN" sz="2400" b="1" dirty="0">
                <a:solidFill>
                  <a:schemeClr val="tx1">
                    <a:lumMod val="65000"/>
                    <a:lumOff val="35000"/>
                  </a:schemeClr>
                </a:solidFill>
                <a:latin typeface="+mn-ea"/>
                <a:ea typeface="+mn-ea"/>
                <a:cs typeface="+mn-ea"/>
              </a:rPr>
              <a:t>Example 1.3.2.</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Rolling a Die. Suppose A is the event that an even number is rolled, </a:t>
            </a:r>
          </a:p>
        </p:txBody>
      </p:sp>
      <p:sp>
        <p:nvSpPr>
          <p:cNvPr id="3" name="矩形 2"/>
          <p:cNvSpPr/>
          <p:nvPr/>
        </p:nvSpPr>
        <p:spPr>
          <a:xfrm>
            <a:off x="1085201" y="5172815"/>
            <a:ext cx="5362750" cy="523220"/>
          </a:xfrm>
          <a:prstGeom prst="rect">
            <a:avLst/>
          </a:prstGeom>
        </p:spPr>
        <p:txBody>
          <a:bodyPr wrap="non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 </a:t>
            </a:r>
            <a:r>
              <a:rPr lang="en-US" altLang="zh-CN" sz="2800" dirty="0">
                <a:solidFill>
                  <a:srgbClr val="C00000"/>
                </a:solidFill>
                <a:latin typeface="Cambria Math" panose="02040503050406030204" pitchFamily="18" charset="0"/>
                <a:ea typeface="Cambria Math" panose="02040503050406030204" pitchFamily="18" charset="0"/>
                <a:cs typeface="+mn-ea"/>
              </a:rPr>
              <a:t>A = {2,4,6},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a:t>
            </a:r>
            <a:r>
              <a:rPr lang="en-US" altLang="zh-CN" sz="2800" dirty="0">
                <a:solidFill>
                  <a:srgbClr val="C00000"/>
                </a:solidFill>
                <a:latin typeface="Cambria Math" panose="02040503050406030204" pitchFamily="18" charset="0"/>
                <a:ea typeface="Cambria Math" panose="02040503050406030204" pitchFamily="18" charset="0"/>
              </a:rPr>
              <a:t>A</a:t>
            </a:r>
            <a:r>
              <a:rPr lang="en-US" altLang="zh-CN" sz="2800" baseline="30000" dirty="0">
                <a:solidFill>
                  <a:srgbClr val="C00000"/>
                </a:solidFill>
                <a:latin typeface="Cambria Math" panose="02040503050406030204" pitchFamily="18" charset="0"/>
                <a:ea typeface="Cambria Math" panose="02040503050406030204" pitchFamily="18" charset="0"/>
              </a:rPr>
              <a:t>c</a:t>
            </a:r>
            <a:r>
              <a:rPr lang="en-US" altLang="zh-CN" sz="2800" dirty="0">
                <a:solidFill>
                  <a:srgbClr val="C00000"/>
                </a:solidFill>
                <a:latin typeface="Cambria Math" panose="02040503050406030204" pitchFamily="18" charset="0"/>
                <a:ea typeface="Cambria Math" panose="02040503050406030204" pitchFamily="18" charset="0"/>
                <a:cs typeface="+mn-ea"/>
              </a:rPr>
              <a:t> = {1,3,5}.</a:t>
            </a:r>
          </a:p>
        </p:txBody>
      </p:sp>
    </p:spTree>
    <p:extLst>
      <p:ext uri="{BB962C8B-B14F-4D97-AF65-F5344CB8AC3E}">
        <p14:creationId xmlns:p14="http://schemas.microsoft.com/office/powerpoint/2010/main" val="6608669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400"/>
                                        <p:tgtEl>
                                          <p:spTgt spid="19"/>
                                        </p:tgtEl>
                                        <p:attrNameLst>
                                          <p:attrName>ppt_y</p:attrName>
                                        </p:attrNameLst>
                                      </p:cBhvr>
                                      <p:tavLst>
                                        <p:tav tm="0">
                                          <p:val>
                                            <p:strVal val="#ppt_y-#ppt_h*1.125000"/>
                                          </p:val>
                                        </p:tav>
                                        <p:tav tm="100000">
                                          <p:val>
                                            <p:strVal val="#ppt_y"/>
                                          </p:val>
                                        </p:tav>
                                      </p:tavLst>
                                    </p:anim>
                                    <p:animEffect transition="in" filter="wipe(down)">
                                      <p:cBhvr>
                                        <p:cTn id="14" dur="4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400"/>
                                        <p:tgtEl>
                                          <p:spTgt spid="27"/>
                                        </p:tgtEl>
                                        <p:attrNameLst>
                                          <p:attrName>ppt_y</p:attrName>
                                        </p:attrNameLst>
                                      </p:cBhvr>
                                      <p:tavLst>
                                        <p:tav tm="0">
                                          <p:val>
                                            <p:strVal val="#ppt_y-#ppt_h*1.125000"/>
                                          </p:val>
                                        </p:tav>
                                        <p:tav tm="100000">
                                          <p:val>
                                            <p:strVal val="#ppt_y"/>
                                          </p:val>
                                        </p:tav>
                                      </p:tavLst>
                                    </p:anim>
                                    <p:animEffect transition="in" filter="wipe(down)">
                                      <p:cBhvr>
                                        <p:cTn id="20" dur="4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299217" y="2452530"/>
            <a:ext cx="3637342" cy="830997"/>
          </a:xfrm>
          <a:prstGeom prst="rect">
            <a:avLst/>
          </a:prstGeom>
          <a:noFill/>
        </p:spPr>
        <p:txBody>
          <a:bodyPr wrap="none" rtlCol="0">
            <a:spAutoFit/>
          </a:bodyPr>
          <a:lstStyle/>
          <a:p>
            <a:pPr algn="ctr"/>
            <a:r>
              <a:rPr lang="en-US" altLang="zh-CN" sz="4800" b="1" dirty="0">
                <a:ln w="12700">
                  <a:noFill/>
                  <a:prstDash val="solid"/>
                </a:ln>
                <a:solidFill>
                  <a:srgbClr val="4F91A0"/>
                </a:solidFill>
                <a:latin typeface="+mn-ea"/>
                <a:ea typeface="+mn-ea"/>
                <a:cs typeface="+mn-ea"/>
              </a:rPr>
              <a:t>Thank you!</a:t>
            </a:r>
            <a:endParaRPr lang="zh-CN" altLang="en-US" sz="4800" b="1" dirty="0">
              <a:ln w="12700">
                <a:noFill/>
                <a:prstDash val="solid"/>
              </a:ln>
              <a:solidFill>
                <a:srgbClr val="4F91A0"/>
              </a:solidFill>
              <a:latin typeface="+mn-ea"/>
              <a:ea typeface="+mn-ea"/>
              <a:cs typeface="+mn-ea"/>
            </a:endParaRPr>
          </a:p>
        </p:txBody>
      </p:sp>
    </p:spTree>
    <p:extLst>
      <p:ext uri="{BB962C8B-B14F-4D97-AF65-F5344CB8AC3E}">
        <p14:creationId xmlns:p14="http://schemas.microsoft.com/office/powerpoint/2010/main" val="24695474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4533" y="484908"/>
            <a:ext cx="3333777" cy="461665"/>
          </a:xfrm>
          <a:prstGeom prst="rect">
            <a:avLst/>
          </a:prstGeom>
          <a:noFill/>
        </p:spPr>
        <p:txBody>
          <a:bodyPr wrap="square" rtlCol="0">
            <a:spAutoFit/>
          </a:bodyPr>
          <a:lstStyle/>
          <a:p>
            <a:r>
              <a:rPr lang="en-US" altLang="zh-CN" sz="2400" b="1" dirty="0">
                <a:solidFill>
                  <a:srgbClr val="C00000"/>
                </a:solidFill>
                <a:latin typeface="+mj-ea"/>
                <a:ea typeface="+mj-ea"/>
              </a:rPr>
              <a:t>3. Union </a:t>
            </a:r>
            <a:endParaRPr lang="zh-CN" altLang="en-US" sz="2400" b="1" dirty="0">
              <a:solidFill>
                <a:srgbClr val="C00000"/>
              </a:solidFill>
              <a:latin typeface="+mj-ea"/>
              <a:ea typeface="+mj-ea"/>
            </a:endParaRPr>
          </a:p>
        </p:txBody>
      </p:sp>
      <p:sp>
        <p:nvSpPr>
          <p:cNvPr id="18" name="矩形 17"/>
          <p:cNvSpPr/>
          <p:nvPr/>
        </p:nvSpPr>
        <p:spPr>
          <a:xfrm>
            <a:off x="1064533" y="1318848"/>
            <a:ext cx="9094587"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Definition 1.3.3.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notation for the </a:t>
            </a:r>
            <a:r>
              <a:rPr lang="en-US" altLang="zh-CN" sz="2800" b="1" dirty="0">
                <a:solidFill>
                  <a:schemeClr val="tx2"/>
                </a:solidFill>
                <a:latin typeface="Cambria Math" panose="02040503050406030204" pitchFamily="18" charset="0"/>
                <a:ea typeface="Cambria Math" panose="02040503050406030204" pitchFamily="18" charset="0"/>
                <a:cs typeface="+mn-ea"/>
              </a:rPr>
              <a:t>union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of A and B is </a:t>
            </a:r>
            <a:r>
              <a:rPr lang="en-US" altLang="zh-CN" sz="2800" b="1" dirty="0">
                <a:solidFill>
                  <a:schemeClr val="tx2"/>
                </a:solidFill>
                <a:latin typeface="Cambria Math" panose="02040503050406030204" pitchFamily="18" charset="0"/>
                <a:ea typeface="Cambria Math" panose="02040503050406030204" pitchFamily="18" charset="0"/>
                <a:cs typeface="+mn-ea"/>
              </a:rPr>
              <a:t>A ∪ 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events, </a:t>
            </a:r>
            <a:r>
              <a:rPr lang="en-US" altLang="zh-CN" sz="2800" b="1" dirty="0">
                <a:solidFill>
                  <a:schemeClr val="tx2"/>
                </a:solidFill>
                <a:latin typeface="Cambria Math" panose="02040503050406030204" pitchFamily="18" charset="0"/>
                <a:ea typeface="Cambria Math" panose="02040503050406030204" pitchFamily="18" charset="0"/>
                <a:cs typeface="+mn-ea"/>
              </a:rPr>
              <a:t>A ∪ B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means that A occurs, or B occurs, or both occur. </a:t>
            </a:r>
            <a:endParaRPr lang="en-US" altLang="zh-CN" sz="2800" b="1" dirty="0">
              <a:solidFill>
                <a:schemeClr val="tx2"/>
              </a:solidFill>
              <a:latin typeface="Cambria Math" panose="02040503050406030204" pitchFamily="18" charset="0"/>
              <a:ea typeface="Cambria Math" panose="02040503050406030204" pitchFamily="18" charset="0"/>
              <a:cs typeface="+mn-ea"/>
            </a:endParaRPr>
          </a:p>
        </p:txBody>
      </p:sp>
      <p:sp>
        <p:nvSpPr>
          <p:cNvPr id="19" name="矩形 18"/>
          <p:cNvSpPr/>
          <p:nvPr/>
        </p:nvSpPr>
        <p:spPr>
          <a:xfrm>
            <a:off x="1034083" y="3615845"/>
            <a:ext cx="6100813"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 B = B ∪ A, A ∪ A = A, A ∪ </a:t>
            </a:r>
            <a:r>
              <a:rPr lang="en-US" altLang="zh-CN" sz="2800" dirty="0">
                <a:solidFill>
                  <a:srgbClr val="646464"/>
                </a:solidFill>
                <a:latin typeface="Cambria Math" panose="02040503050406030204" pitchFamily="18" charset="0"/>
                <a:ea typeface="Cambria Math" panose="02040503050406030204" pitchFamily="18" charset="0"/>
              </a:rPr>
              <a:t>A</a:t>
            </a:r>
            <a:r>
              <a:rPr lang="en-US" altLang="zh-CN" sz="2800" baseline="30000" dirty="0">
                <a:solidFill>
                  <a:srgbClr val="646464"/>
                </a:solidFill>
                <a:latin typeface="Cambria Math" panose="02040503050406030204" pitchFamily="18" charset="0"/>
                <a:ea typeface="Cambria Math" panose="02040503050406030204" pitchFamily="18" charset="0"/>
              </a:rPr>
              <a:t>c</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S, A ∪ ∅ = A, A ∪ S = S.</a:t>
            </a:r>
            <a:endParaRPr lang="zh-CN" altLang="zh-CN" sz="2800" dirty="0"/>
          </a:p>
        </p:txBody>
      </p:sp>
      <p:grpSp>
        <p:nvGrpSpPr>
          <p:cNvPr id="20" name="Group 604522"/>
          <p:cNvGrpSpPr/>
          <p:nvPr/>
        </p:nvGrpSpPr>
        <p:grpSpPr>
          <a:xfrm>
            <a:off x="8512936" y="2822565"/>
            <a:ext cx="3059779" cy="2255578"/>
            <a:chOff x="0" y="0"/>
            <a:chExt cx="2016032" cy="1440023"/>
          </a:xfrm>
        </p:grpSpPr>
        <p:sp>
          <p:nvSpPr>
            <p:cNvPr id="21" name="Shape 1770"/>
            <p:cNvSpPr/>
            <p:nvPr/>
          </p:nvSpPr>
          <p:spPr>
            <a:xfrm>
              <a:off x="288005"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22" name="Shape 1771"/>
            <p:cNvSpPr/>
            <p:nvPr/>
          </p:nvSpPr>
          <p:spPr>
            <a:xfrm>
              <a:off x="864014" y="288005"/>
              <a:ext cx="864014" cy="864014"/>
            </a:xfrm>
            <a:custGeom>
              <a:avLst/>
              <a:gdLst/>
              <a:ahLst/>
              <a:cxnLst/>
              <a:rect l="0" t="0" r="0" b="0"/>
              <a:pathLst>
                <a:path w="864014" h="864014">
                  <a:moveTo>
                    <a:pt x="432007" y="0"/>
                  </a:moveTo>
                  <a:cubicBezTo>
                    <a:pt x="670601" y="0"/>
                    <a:pt x="864014" y="193413"/>
                    <a:pt x="864014" y="432007"/>
                  </a:cubicBezTo>
                  <a:cubicBezTo>
                    <a:pt x="864014" y="670601"/>
                    <a:pt x="670601" y="864014"/>
                    <a:pt x="432007" y="864014"/>
                  </a:cubicBezTo>
                  <a:cubicBezTo>
                    <a:pt x="193413" y="864014"/>
                    <a:pt x="0" y="670601"/>
                    <a:pt x="0" y="432007"/>
                  </a:cubicBezTo>
                  <a:cubicBezTo>
                    <a:pt x="0" y="193413"/>
                    <a:pt x="193413" y="0"/>
                    <a:pt x="432007" y="0"/>
                  </a:cubicBezTo>
                  <a:close/>
                </a:path>
              </a:pathLst>
            </a:custGeom>
            <a:ln w="0" cap="flat">
              <a:miter lim="127000"/>
            </a:ln>
          </p:spPr>
          <p:style>
            <a:lnRef idx="0">
              <a:srgbClr val="000000">
                <a:alpha val="0"/>
              </a:srgbClr>
            </a:lnRef>
            <a:fillRef idx="1">
              <a:srgbClr val="FFEF10"/>
            </a:fillRef>
            <a:effectRef idx="0">
              <a:scrgbClr r="0" g="0" b="0"/>
            </a:effectRef>
            <a:fontRef idx="none"/>
          </p:style>
          <p:txBody>
            <a:bodyPr/>
            <a:lstStyle/>
            <a:p>
              <a:endParaRPr lang="zh-CN" altLang="en-US"/>
            </a:p>
          </p:txBody>
        </p:sp>
        <p:sp>
          <p:nvSpPr>
            <p:cNvPr id="23" name="Shape 1772"/>
            <p:cNvSpPr/>
            <p:nvPr/>
          </p:nvSpPr>
          <p:spPr>
            <a:xfrm>
              <a:off x="288005"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4" name="Rectangle 1774"/>
            <p:cNvSpPr/>
            <p:nvPr/>
          </p:nvSpPr>
          <p:spPr>
            <a:xfrm>
              <a:off x="664284" y="666508"/>
              <a:ext cx="148220"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A</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5" name="Shape 1775"/>
            <p:cNvSpPr/>
            <p:nvPr/>
          </p:nvSpPr>
          <p:spPr>
            <a:xfrm>
              <a:off x="864014" y="288005"/>
              <a:ext cx="864014" cy="864014"/>
            </a:xfrm>
            <a:custGeom>
              <a:avLst/>
              <a:gdLst/>
              <a:ahLst/>
              <a:cxnLst/>
              <a:rect l="0" t="0" r="0" b="0"/>
              <a:pathLst>
                <a:path w="864014" h="864014">
                  <a:moveTo>
                    <a:pt x="864014" y="432007"/>
                  </a:moveTo>
                  <a:cubicBezTo>
                    <a:pt x="864014" y="193413"/>
                    <a:pt x="670601" y="0"/>
                    <a:pt x="432007" y="0"/>
                  </a:cubicBezTo>
                  <a:cubicBezTo>
                    <a:pt x="193413" y="0"/>
                    <a:pt x="0" y="193413"/>
                    <a:pt x="0" y="432007"/>
                  </a:cubicBezTo>
                  <a:cubicBezTo>
                    <a:pt x="0" y="670601"/>
                    <a:pt x="193413" y="864014"/>
                    <a:pt x="432007" y="864014"/>
                  </a:cubicBezTo>
                  <a:cubicBezTo>
                    <a:pt x="670601" y="864014"/>
                    <a:pt x="864014" y="670601"/>
                    <a:pt x="864014" y="432007"/>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sp>
          <p:nvSpPr>
            <p:cNvPr id="26" name="Rectangle 1777"/>
            <p:cNvSpPr/>
            <p:nvPr/>
          </p:nvSpPr>
          <p:spPr>
            <a:xfrm>
              <a:off x="1235708" y="666508"/>
              <a:ext cx="150219" cy="179318"/>
            </a:xfrm>
            <a:prstGeom prst="rect">
              <a:avLst/>
            </a:prstGeom>
            <a:ln>
              <a:noFill/>
            </a:ln>
          </p:spPr>
          <p:txBody>
            <a:bodyPr vert="horz" lIns="0" tIns="0" rIns="0" bIns="0" rtlCol="0">
              <a:noAutofit/>
            </a:bodyPr>
            <a:lstStyle/>
            <a:p>
              <a:pPr marL="6350" marR="569595" indent="-6350" algn="l">
                <a:lnSpc>
                  <a:spcPct val="107000"/>
                </a:lnSpc>
                <a:spcAft>
                  <a:spcPts val="800"/>
                </a:spcAft>
              </a:pPr>
              <a:r>
                <a:rPr lang="en-US" sz="1200" i="1" kern="100">
                  <a:solidFill>
                    <a:srgbClr val="000000"/>
                  </a:solidFill>
                  <a:effectLst/>
                  <a:latin typeface="Cambria" panose="02040503050406030204" pitchFamily="18" charset="0"/>
                  <a:ea typeface="Cambria" panose="02040503050406030204" pitchFamily="18" charset="0"/>
                  <a:cs typeface="Cambria" panose="02040503050406030204" pitchFamily="18" charset="0"/>
                </a:rPr>
                <a:t>B</a:t>
              </a:r>
              <a:endParaRPr lang="zh-CN" sz="1200" kern="10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8" name="Shape 1778"/>
            <p:cNvSpPr/>
            <p:nvPr/>
          </p:nvSpPr>
          <p:spPr>
            <a:xfrm>
              <a:off x="0" y="0"/>
              <a:ext cx="2016032" cy="1440023"/>
            </a:xfrm>
            <a:custGeom>
              <a:avLst/>
              <a:gdLst/>
              <a:ahLst/>
              <a:cxnLst/>
              <a:rect l="0" t="0" r="0" b="0"/>
              <a:pathLst>
                <a:path w="2016032" h="1440023">
                  <a:moveTo>
                    <a:pt x="0" y="1389412"/>
                  </a:moveTo>
                  <a:lnTo>
                    <a:pt x="0" y="50611"/>
                  </a:lnTo>
                  <a:cubicBezTo>
                    <a:pt x="0" y="22659"/>
                    <a:pt x="22659" y="0"/>
                    <a:pt x="50611" y="0"/>
                  </a:cubicBezTo>
                  <a:lnTo>
                    <a:pt x="1965422" y="0"/>
                  </a:lnTo>
                  <a:cubicBezTo>
                    <a:pt x="1993373" y="0"/>
                    <a:pt x="2016032" y="22659"/>
                    <a:pt x="2016032" y="50611"/>
                  </a:cubicBezTo>
                  <a:lnTo>
                    <a:pt x="2016032" y="1389412"/>
                  </a:lnTo>
                  <a:cubicBezTo>
                    <a:pt x="2016032" y="1417364"/>
                    <a:pt x="1993373" y="1440023"/>
                    <a:pt x="1965422" y="1440023"/>
                  </a:cubicBezTo>
                  <a:lnTo>
                    <a:pt x="50611" y="1440023"/>
                  </a:lnTo>
                  <a:cubicBezTo>
                    <a:pt x="22659" y="1440023"/>
                    <a:pt x="0" y="1417364"/>
                    <a:pt x="0" y="1389412"/>
                  </a:cubicBezTo>
                  <a:close/>
                </a:path>
              </a:pathLst>
            </a:custGeom>
            <a:ln w="5061" cap="flat">
              <a:miter lim="127000"/>
            </a:ln>
          </p:spPr>
          <p:style>
            <a:lnRef idx="1">
              <a:srgbClr val="000000"/>
            </a:lnRef>
            <a:fillRef idx="0">
              <a:srgbClr val="000000">
                <a:alpha val="0"/>
              </a:srgbClr>
            </a:fillRef>
            <a:effectRef idx="0">
              <a:scrgbClr r="0" g="0" b="0"/>
            </a:effectRef>
            <a:fontRef idx="none"/>
          </p:style>
          <p:txBody>
            <a:bodyPr/>
            <a:lstStyle/>
            <a:p>
              <a:endParaRPr lang="zh-CN" altLang="en-US"/>
            </a:p>
          </p:txBody>
        </p:sp>
      </p:grpSp>
      <p:sp>
        <p:nvSpPr>
          <p:cNvPr id="2" name="矩形 1"/>
          <p:cNvSpPr/>
          <p:nvPr/>
        </p:nvSpPr>
        <p:spPr>
          <a:xfrm>
            <a:off x="1085201" y="2833998"/>
            <a:ext cx="3088153" cy="892552"/>
          </a:xfrm>
          <a:prstGeom prst="rect">
            <a:avLst/>
          </a:prstGeom>
        </p:spPr>
        <p:txBody>
          <a:bodyPr wrap="none">
            <a:spAutoFit/>
          </a:bodyPr>
          <a:lstStyle/>
          <a:p>
            <a:r>
              <a:rPr lang="en-US" altLang="zh-CN" sz="2400" b="1" dirty="0">
                <a:solidFill>
                  <a:schemeClr val="tx1">
                    <a:lumMod val="65000"/>
                    <a:lumOff val="35000"/>
                  </a:schemeClr>
                </a:solidFill>
                <a:latin typeface="+mn-ea"/>
                <a:cs typeface="+mn-ea"/>
              </a:rPr>
              <a:t>Remark</a:t>
            </a:r>
            <a:r>
              <a:rPr lang="zh-CN" altLang="en-US" sz="2400" b="1" dirty="0">
                <a:solidFill>
                  <a:schemeClr val="tx1">
                    <a:lumMod val="65000"/>
                    <a:lumOff val="35000"/>
                  </a:schemeClr>
                </a:solidFill>
                <a:latin typeface="+mn-ea"/>
                <a:cs typeface="+mn-ea"/>
              </a:rPr>
              <a:t> </a:t>
            </a:r>
            <a:endParaRPr lang="en-US" altLang="zh-CN" sz="2400"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 all sets A and B,</a:t>
            </a:r>
          </a:p>
        </p:txBody>
      </p:sp>
      <p:sp>
        <p:nvSpPr>
          <p:cNvPr id="29" name="矩形 28"/>
          <p:cNvSpPr/>
          <p:nvPr/>
        </p:nvSpPr>
        <p:spPr>
          <a:xfrm>
            <a:off x="1034083" y="4578456"/>
            <a:ext cx="696523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if A ⊂ B , then A ∪ B = B.</a:t>
            </a:r>
            <a:endParaRPr lang="zh-CN" altLang="zh-CN" sz="2800" dirty="0"/>
          </a:p>
        </p:txBody>
      </p:sp>
      <p:sp>
        <p:nvSpPr>
          <p:cNvPr id="30" name="矩形 29"/>
          <p:cNvSpPr/>
          <p:nvPr/>
        </p:nvSpPr>
        <p:spPr>
          <a:xfrm>
            <a:off x="1085201" y="5550773"/>
            <a:ext cx="9531189" cy="523212"/>
          </a:xfrm>
          <a:prstGeom prst="rect">
            <a:avLst/>
          </a:prstGeom>
        </p:spPr>
        <p:txBody>
          <a:bodyPr wrap="square" lIns="91431" tIns="45716" rIns="91431" bIns="45716">
            <a:spAutoFit/>
          </a:bodyPr>
          <a:lstStyle/>
          <a:p>
            <a:r>
              <a:rPr lang="en-US" altLang="zh-CN" sz="2800" dirty="0">
                <a:solidFill>
                  <a:srgbClr val="C00000"/>
                </a:solidFill>
                <a:latin typeface="Cambria Math" panose="02040503050406030204" pitchFamily="18" charset="0"/>
                <a:ea typeface="Cambria Math" panose="02040503050406030204" pitchFamily="18" charset="0"/>
                <a:cs typeface="+mn-ea"/>
              </a:rPr>
              <a:t>The concept of union can be extended to more than two sets.</a:t>
            </a:r>
            <a:endParaRPr lang="zh-CN" altLang="zh-CN" sz="2800" dirty="0">
              <a:solidFill>
                <a:srgbClr val="C00000"/>
              </a:solidFill>
            </a:endParaRPr>
          </a:p>
        </p:txBody>
      </p:sp>
      <p:sp>
        <p:nvSpPr>
          <p:cNvPr id="4" name="右箭头 3"/>
          <p:cNvSpPr/>
          <p:nvPr/>
        </p:nvSpPr>
        <p:spPr>
          <a:xfrm>
            <a:off x="9886640" y="6168186"/>
            <a:ext cx="544959" cy="378429"/>
          </a:xfrm>
          <a:prstGeom prst="rightArrow">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52723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400"/>
                                        <p:tgtEl>
                                          <p:spTgt spid="18"/>
                                        </p:tgtEl>
                                        <p:attrNameLst>
                                          <p:attrName>ppt_y</p:attrName>
                                        </p:attrNameLst>
                                      </p:cBhvr>
                                      <p:tavLst>
                                        <p:tav tm="0">
                                          <p:val>
                                            <p:strVal val="#ppt_y-#ppt_h*1.125000"/>
                                          </p:val>
                                        </p:tav>
                                        <p:tav tm="100000">
                                          <p:val>
                                            <p:strVal val="#ppt_y"/>
                                          </p:val>
                                        </p:tav>
                                      </p:tavLst>
                                    </p:anim>
                                    <p:animEffect transition="in" filter="wipe(down)">
                                      <p:cBhvr>
                                        <p:cTn id="8" dur="4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400"/>
                                        <p:tgtEl>
                                          <p:spTgt spid="19"/>
                                        </p:tgtEl>
                                        <p:attrNameLst>
                                          <p:attrName>ppt_y</p:attrName>
                                        </p:attrNameLst>
                                      </p:cBhvr>
                                      <p:tavLst>
                                        <p:tav tm="0">
                                          <p:val>
                                            <p:strVal val="#ppt_y-#ppt_h*1.125000"/>
                                          </p:val>
                                        </p:tav>
                                        <p:tav tm="100000">
                                          <p:val>
                                            <p:strVal val="#ppt_y"/>
                                          </p:val>
                                        </p:tav>
                                      </p:tavLst>
                                    </p:anim>
                                    <p:animEffect transition="in" filter="wipe(down)">
                                      <p:cBhvr>
                                        <p:cTn id="20" dur="4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400"/>
                                        <p:tgtEl>
                                          <p:spTgt spid="29"/>
                                        </p:tgtEl>
                                        <p:attrNameLst>
                                          <p:attrName>ppt_y</p:attrName>
                                        </p:attrNameLst>
                                      </p:cBhvr>
                                      <p:tavLst>
                                        <p:tav tm="0">
                                          <p:val>
                                            <p:strVal val="#ppt_y-#ppt_h*1.125000"/>
                                          </p:val>
                                        </p:tav>
                                        <p:tav tm="100000">
                                          <p:val>
                                            <p:strVal val="#ppt_y"/>
                                          </p:val>
                                        </p:tav>
                                      </p:tavLst>
                                    </p:anim>
                                    <p:animEffect transition="in" filter="wipe(down)">
                                      <p:cBhvr>
                                        <p:cTn id="26" dur="4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400"/>
                                        <p:tgtEl>
                                          <p:spTgt spid="30"/>
                                        </p:tgtEl>
                                        <p:attrNameLst>
                                          <p:attrName>ppt_y</p:attrName>
                                        </p:attrNameLst>
                                      </p:cBhvr>
                                      <p:tavLst>
                                        <p:tav tm="0">
                                          <p:val>
                                            <p:strVal val="#ppt_y-#ppt_h*1.125000"/>
                                          </p:val>
                                        </p:tav>
                                        <p:tav tm="100000">
                                          <p:val>
                                            <p:strVal val="#ppt_y"/>
                                          </p:val>
                                        </p:tav>
                                      </p:tavLst>
                                    </p:anim>
                                    <p:animEffect transition="in" filter="wipe(down)">
                                      <p:cBhvr>
                                        <p:cTn id="32" dur="400"/>
                                        <p:tgtEl>
                                          <p:spTgt spid="3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down)">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 grpId="0"/>
      <p:bldP spid="29" grpId="0"/>
      <p:bldP spid="30"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4893</TotalTime>
  <Words>7432</Words>
  <Application>Microsoft Office PowerPoint</Application>
  <PresentationFormat>宽屏</PresentationFormat>
  <Paragraphs>684</Paragraphs>
  <Slides>80</Slides>
  <Notes>80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80</vt:i4>
      </vt:variant>
    </vt:vector>
  </HeadingPairs>
  <TitlesOfParts>
    <vt:vector size="92" baseType="lpstr">
      <vt:lpstr>Adobe 仿宋 Std R</vt:lpstr>
      <vt:lpstr>Adobe 黑体 Std R</vt:lpstr>
      <vt:lpstr>Adobe 楷体 Std R</vt:lpstr>
      <vt:lpstr>HelveticaInserat-Roman-SemiB</vt:lpstr>
      <vt:lpstr>Thorndale Duospace WT J</vt:lpstr>
      <vt:lpstr>等线 Light</vt:lpstr>
      <vt:lpstr>微软雅黑</vt:lpstr>
      <vt:lpstr>Arial</vt:lpstr>
      <vt:lpstr>Calibri</vt:lpstr>
      <vt:lpstr>Cambria</vt:lpstr>
      <vt:lpstr>Cambria Math</vt:lpstr>
      <vt:lpstr>Office 主题​​</vt:lpstr>
      <vt:lpstr>PowerPoint 演示文稿</vt:lpstr>
      <vt:lpstr>PowerPoint 演示文稿</vt:lpstr>
      <vt:lpstr>1.1 Random Experiments</vt:lpstr>
      <vt:lpstr>PowerPoint 演示文稿</vt:lpstr>
      <vt:lpstr>1.2 Sample Space</vt:lpstr>
      <vt:lpstr>PowerPoint 演示文稿</vt:lpstr>
      <vt:lpstr>1.3 Relations and Operations between Events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1.4 The Definition of Probability</vt:lpstr>
      <vt:lpstr>PowerPoint 演示文稿</vt:lpstr>
      <vt:lpstr>PowerPoint 演示文稿</vt:lpstr>
      <vt:lpstr>PowerPoint 演示文稿</vt:lpstr>
      <vt:lpstr>PowerPoint 演示文稿</vt:lpstr>
      <vt:lpstr>PowerPoint 演示文稿</vt:lpstr>
      <vt:lpstr>1.5 Equally Likely Outcomes Model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1.6 Conditional Probability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1.7 Total Probability and Bayes’Theorem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1.8 Independent Events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551</cp:revision>
  <cp:lastPrinted>2023-02-25T01:44:56Z</cp:lastPrinted>
  <dcterms:created xsi:type="dcterms:W3CDTF">2016-06-07T15:36:47Z</dcterms:created>
  <dcterms:modified xsi:type="dcterms:W3CDTF">2023-03-30T01:13:05Z</dcterms:modified>
</cp:coreProperties>
</file>