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8"/>
  </p:notesMasterIdLst>
  <p:sldIdLst>
    <p:sldId id="290" r:id="rId2"/>
    <p:sldId id="291" r:id="rId3"/>
    <p:sldId id="331" r:id="rId4"/>
    <p:sldId id="437" r:id="rId5"/>
    <p:sldId id="519" r:id="rId6"/>
    <p:sldId id="520" r:id="rId7"/>
    <p:sldId id="332" r:id="rId8"/>
    <p:sldId id="438" r:id="rId9"/>
    <p:sldId id="521" r:id="rId10"/>
    <p:sldId id="522" r:id="rId11"/>
    <p:sldId id="440" r:id="rId12"/>
    <p:sldId id="523" r:id="rId13"/>
    <p:sldId id="442" r:id="rId14"/>
    <p:sldId id="443" r:id="rId15"/>
    <p:sldId id="444" r:id="rId16"/>
    <p:sldId id="445" r:id="rId17"/>
    <p:sldId id="524" r:id="rId18"/>
    <p:sldId id="525" r:id="rId19"/>
    <p:sldId id="526" r:id="rId20"/>
    <p:sldId id="527" r:id="rId21"/>
    <p:sldId id="528" r:id="rId22"/>
    <p:sldId id="529" r:id="rId23"/>
    <p:sldId id="530" r:id="rId24"/>
    <p:sldId id="531" r:id="rId25"/>
    <p:sldId id="532" r:id="rId26"/>
    <p:sldId id="533" r:id="rId27"/>
    <p:sldId id="534" r:id="rId28"/>
    <p:sldId id="591" r:id="rId29"/>
    <p:sldId id="592" r:id="rId30"/>
    <p:sldId id="535" r:id="rId31"/>
    <p:sldId id="536" r:id="rId32"/>
    <p:sldId id="537" r:id="rId33"/>
    <p:sldId id="538" r:id="rId34"/>
    <p:sldId id="539" r:id="rId35"/>
    <p:sldId id="540" r:id="rId36"/>
    <p:sldId id="541" r:id="rId37"/>
    <p:sldId id="542" r:id="rId38"/>
    <p:sldId id="543" r:id="rId39"/>
    <p:sldId id="544" r:id="rId40"/>
    <p:sldId id="545" r:id="rId41"/>
    <p:sldId id="546" r:id="rId42"/>
    <p:sldId id="547" r:id="rId43"/>
    <p:sldId id="548" r:id="rId44"/>
    <p:sldId id="549" r:id="rId45"/>
    <p:sldId id="593" r:id="rId46"/>
    <p:sldId id="550" r:id="rId47"/>
    <p:sldId id="551" r:id="rId48"/>
    <p:sldId id="552" r:id="rId49"/>
    <p:sldId id="553" r:id="rId50"/>
    <p:sldId id="554" r:id="rId51"/>
    <p:sldId id="555" r:id="rId52"/>
    <p:sldId id="556" r:id="rId53"/>
    <p:sldId id="557" r:id="rId54"/>
    <p:sldId id="558" r:id="rId55"/>
    <p:sldId id="559" r:id="rId56"/>
    <p:sldId id="560" r:id="rId57"/>
    <p:sldId id="561" r:id="rId58"/>
    <p:sldId id="562" r:id="rId59"/>
    <p:sldId id="563" r:id="rId60"/>
    <p:sldId id="564" r:id="rId61"/>
    <p:sldId id="565" r:id="rId62"/>
    <p:sldId id="566" r:id="rId63"/>
    <p:sldId id="567" r:id="rId64"/>
    <p:sldId id="568" r:id="rId65"/>
    <p:sldId id="569" r:id="rId66"/>
    <p:sldId id="570" r:id="rId67"/>
    <p:sldId id="571" r:id="rId68"/>
    <p:sldId id="572" r:id="rId69"/>
    <p:sldId id="573" r:id="rId70"/>
    <p:sldId id="574" r:id="rId71"/>
    <p:sldId id="575" r:id="rId72"/>
    <p:sldId id="576" r:id="rId73"/>
    <p:sldId id="577" r:id="rId74"/>
    <p:sldId id="578" r:id="rId75"/>
    <p:sldId id="579" r:id="rId76"/>
    <p:sldId id="580" r:id="rId77"/>
    <p:sldId id="581" r:id="rId78"/>
    <p:sldId id="582" r:id="rId79"/>
    <p:sldId id="583" r:id="rId80"/>
    <p:sldId id="584" r:id="rId81"/>
    <p:sldId id="585" r:id="rId82"/>
    <p:sldId id="586" r:id="rId83"/>
    <p:sldId id="587" r:id="rId84"/>
    <p:sldId id="588" r:id="rId85"/>
    <p:sldId id="589" r:id="rId86"/>
    <p:sldId id="590" r:id="rId87"/>
  </p:sldIdLst>
  <p:sldSz cx="12192000" cy="6858000"/>
  <p:notesSz cx="6858000" cy="9144000"/>
  <p:custDataLst>
    <p:tags r:id="rId89"/>
  </p:custDataLst>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999">
          <p15:clr>
            <a:srgbClr val="A4A3A4"/>
          </p15:clr>
        </p15:guide>
        <p15:guide id="2" orient="horz" pos="1366">
          <p15:clr>
            <a:srgbClr val="A4A3A4"/>
          </p15:clr>
        </p15:guide>
        <p15:guide id="3" orient="horz" pos="2682">
          <p15:clr>
            <a:srgbClr val="A4A3A4"/>
          </p15:clr>
        </p15:guide>
        <p15:guide id="4" pos="3840">
          <p15:clr>
            <a:srgbClr val="A4A3A4"/>
          </p15:clr>
        </p15:guide>
        <p15:guide id="5" pos="1141">
          <p15:clr>
            <a:srgbClr val="A4A3A4"/>
          </p15:clr>
        </p15:guide>
        <p15:guide id="6" pos="5632">
          <p15:clr>
            <a:srgbClr val="A4A3A4"/>
          </p15:clr>
        </p15:guide>
        <p15:guide id="7" pos="7038">
          <p15:clr>
            <a:srgbClr val="A4A3A4"/>
          </p15:clr>
        </p15:guide>
        <p15:guide id="8" pos="288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F91A0"/>
    <a:srgbClr val="308234"/>
    <a:srgbClr val="79B0BD"/>
    <a:srgbClr val="3A3A3A"/>
    <a:srgbClr val="FFC001"/>
    <a:srgbClr val="FAFAFA"/>
    <a:srgbClr val="F0B700"/>
    <a:srgbClr val="E2AC00"/>
    <a:srgbClr val="B08600"/>
    <a:srgbClr val="F6B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729" autoAdjust="0"/>
    <p:restoredTop sz="94660" autoAdjust="0"/>
  </p:normalViewPr>
  <p:slideViewPr>
    <p:cSldViewPr snapToGrid="0">
      <p:cViewPr varScale="1">
        <p:scale>
          <a:sx n="114" d="100"/>
          <a:sy n="114" d="100"/>
        </p:scale>
        <p:origin x="318" y="108"/>
      </p:cViewPr>
      <p:guideLst>
        <p:guide orient="horz" pos="2999"/>
        <p:guide orient="horz" pos="1366"/>
        <p:guide orient="horz" pos="2682"/>
        <p:guide pos="3840"/>
        <p:guide pos="1141"/>
        <p:guide pos="5632"/>
        <p:guide pos="7038"/>
        <p:guide pos="2887"/>
      </p:guideLst>
    </p:cSldViewPr>
  </p:slideViewPr>
  <p:outlineViewPr>
    <p:cViewPr>
      <p:scale>
        <a:sx n="33" d="100"/>
        <a:sy n="33" d="100"/>
      </p:scale>
      <p:origin x="0" y="-153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C5185088-C21B-4EF8-9223-736203207FFA}" type="datetimeFigureOut">
              <a:rPr lang="zh-CN" altLang="en-US"/>
              <a:pPr>
                <a:defRPr/>
              </a:pPr>
              <a:t>2022/11/29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B56F162B-F023-4A11-961C-6EBAE8C7F26C}" type="slidenum">
              <a:rPr lang="zh-CN" altLang="en-US"/>
              <a:pPr>
                <a:defRPr/>
              </a:pPr>
              <a:t>‹#›</a:t>
            </a:fld>
            <a:endParaRPr lang="zh-CN" altLang="en-US"/>
          </a:p>
        </p:txBody>
      </p:sp>
    </p:spTree>
    <p:extLst>
      <p:ext uri="{BB962C8B-B14F-4D97-AF65-F5344CB8AC3E}">
        <p14:creationId xmlns:p14="http://schemas.microsoft.com/office/powerpoint/2010/main" val="11617003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174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C9893E-D398-49AB-9F31-1DD7AC590138}" type="slidenum">
              <a:rPr lang="zh-CN" altLang="en-US" smtClean="0">
                <a:cs typeface="等线"/>
              </a:rPr>
              <a:pPr fontAlgn="base">
                <a:spcBef>
                  <a:spcPct val="0"/>
                </a:spcBef>
                <a:spcAft>
                  <a:spcPct val="0"/>
                </a:spcAft>
                <a:defRPr/>
              </a:pPr>
              <a:t>1</a:t>
            </a:fld>
            <a:endParaRPr lang="zh-CN" altLang="en-US">
              <a:cs typeface="等线"/>
            </a:endParaRPr>
          </a:p>
        </p:txBody>
      </p:sp>
    </p:spTree>
    <p:extLst>
      <p:ext uri="{BB962C8B-B14F-4D97-AF65-F5344CB8AC3E}">
        <p14:creationId xmlns:p14="http://schemas.microsoft.com/office/powerpoint/2010/main" val="2926180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10</a:t>
            </a:fld>
            <a:endParaRPr lang="zh-CN" altLang="en-US"/>
          </a:p>
        </p:txBody>
      </p:sp>
    </p:spTree>
    <p:extLst>
      <p:ext uri="{BB962C8B-B14F-4D97-AF65-F5344CB8AC3E}">
        <p14:creationId xmlns:p14="http://schemas.microsoft.com/office/powerpoint/2010/main" val="36388363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11</a:t>
            </a:fld>
            <a:endParaRPr lang="zh-CN" altLang="en-US"/>
          </a:p>
        </p:txBody>
      </p:sp>
    </p:spTree>
    <p:extLst>
      <p:ext uri="{BB962C8B-B14F-4D97-AF65-F5344CB8AC3E}">
        <p14:creationId xmlns:p14="http://schemas.microsoft.com/office/powerpoint/2010/main" val="11395728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12</a:t>
            </a:fld>
            <a:endParaRPr lang="zh-CN" altLang="en-US"/>
          </a:p>
        </p:txBody>
      </p:sp>
    </p:spTree>
    <p:extLst>
      <p:ext uri="{BB962C8B-B14F-4D97-AF65-F5344CB8AC3E}">
        <p14:creationId xmlns:p14="http://schemas.microsoft.com/office/powerpoint/2010/main" val="1606475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13</a:t>
            </a:fld>
            <a:endParaRPr lang="zh-CN" altLang="en-US"/>
          </a:p>
        </p:txBody>
      </p:sp>
    </p:spTree>
    <p:extLst>
      <p:ext uri="{BB962C8B-B14F-4D97-AF65-F5344CB8AC3E}">
        <p14:creationId xmlns:p14="http://schemas.microsoft.com/office/powerpoint/2010/main" val="2938914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14</a:t>
            </a:fld>
            <a:endParaRPr lang="zh-CN" altLang="en-US"/>
          </a:p>
        </p:txBody>
      </p:sp>
    </p:spTree>
    <p:extLst>
      <p:ext uri="{BB962C8B-B14F-4D97-AF65-F5344CB8AC3E}">
        <p14:creationId xmlns:p14="http://schemas.microsoft.com/office/powerpoint/2010/main" val="36029236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15</a:t>
            </a:fld>
            <a:endParaRPr lang="zh-CN" altLang="en-US"/>
          </a:p>
        </p:txBody>
      </p:sp>
    </p:spTree>
    <p:extLst>
      <p:ext uri="{BB962C8B-B14F-4D97-AF65-F5344CB8AC3E}">
        <p14:creationId xmlns:p14="http://schemas.microsoft.com/office/powerpoint/2010/main" val="2442949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16</a:t>
            </a:fld>
            <a:endParaRPr lang="zh-CN" altLang="en-US"/>
          </a:p>
        </p:txBody>
      </p:sp>
    </p:spTree>
    <p:extLst>
      <p:ext uri="{BB962C8B-B14F-4D97-AF65-F5344CB8AC3E}">
        <p14:creationId xmlns:p14="http://schemas.microsoft.com/office/powerpoint/2010/main" val="41125135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17</a:t>
            </a:fld>
            <a:endParaRPr lang="zh-CN" altLang="en-US"/>
          </a:p>
        </p:txBody>
      </p:sp>
    </p:spTree>
    <p:extLst>
      <p:ext uri="{BB962C8B-B14F-4D97-AF65-F5344CB8AC3E}">
        <p14:creationId xmlns:p14="http://schemas.microsoft.com/office/powerpoint/2010/main" val="88896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18</a:t>
            </a:fld>
            <a:endParaRPr lang="zh-CN" altLang="en-US"/>
          </a:p>
        </p:txBody>
      </p:sp>
    </p:spTree>
    <p:extLst>
      <p:ext uri="{BB962C8B-B14F-4D97-AF65-F5344CB8AC3E}">
        <p14:creationId xmlns:p14="http://schemas.microsoft.com/office/powerpoint/2010/main" val="37882437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19</a:t>
            </a:fld>
            <a:endParaRPr lang="zh-CN" altLang="en-US"/>
          </a:p>
        </p:txBody>
      </p:sp>
    </p:spTree>
    <p:extLst>
      <p:ext uri="{BB962C8B-B14F-4D97-AF65-F5344CB8AC3E}">
        <p14:creationId xmlns:p14="http://schemas.microsoft.com/office/powerpoint/2010/main" val="107326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3796"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A52D1F-50B3-45F2-81CE-C62D0FC8BA68}" type="slidenum">
              <a:rPr lang="zh-CN" altLang="en-US" smtClean="0">
                <a:cs typeface="等线"/>
              </a:rPr>
              <a:pPr fontAlgn="base">
                <a:spcBef>
                  <a:spcPct val="0"/>
                </a:spcBef>
                <a:spcAft>
                  <a:spcPct val="0"/>
                </a:spcAft>
                <a:defRPr/>
              </a:pPr>
              <a:t>2</a:t>
            </a:fld>
            <a:endParaRPr lang="zh-CN" altLang="en-US">
              <a:cs typeface="等线"/>
            </a:endParaRPr>
          </a:p>
        </p:txBody>
      </p:sp>
    </p:spTree>
    <p:extLst>
      <p:ext uri="{BB962C8B-B14F-4D97-AF65-F5344CB8AC3E}">
        <p14:creationId xmlns:p14="http://schemas.microsoft.com/office/powerpoint/2010/main" val="63687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20</a:t>
            </a:fld>
            <a:endParaRPr lang="zh-CN" altLang="en-US"/>
          </a:p>
        </p:txBody>
      </p:sp>
    </p:spTree>
    <p:extLst>
      <p:ext uri="{BB962C8B-B14F-4D97-AF65-F5344CB8AC3E}">
        <p14:creationId xmlns:p14="http://schemas.microsoft.com/office/powerpoint/2010/main" val="41328622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21</a:t>
            </a:fld>
            <a:endParaRPr lang="zh-CN" altLang="en-US"/>
          </a:p>
        </p:txBody>
      </p:sp>
    </p:spTree>
    <p:extLst>
      <p:ext uri="{BB962C8B-B14F-4D97-AF65-F5344CB8AC3E}">
        <p14:creationId xmlns:p14="http://schemas.microsoft.com/office/powerpoint/2010/main" val="2034982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22</a:t>
            </a:fld>
            <a:endParaRPr lang="zh-CN" altLang="en-US"/>
          </a:p>
        </p:txBody>
      </p:sp>
    </p:spTree>
    <p:extLst>
      <p:ext uri="{BB962C8B-B14F-4D97-AF65-F5344CB8AC3E}">
        <p14:creationId xmlns:p14="http://schemas.microsoft.com/office/powerpoint/2010/main" val="14435707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23</a:t>
            </a:fld>
            <a:endParaRPr lang="zh-CN" altLang="en-US"/>
          </a:p>
        </p:txBody>
      </p:sp>
    </p:spTree>
    <p:extLst>
      <p:ext uri="{BB962C8B-B14F-4D97-AF65-F5344CB8AC3E}">
        <p14:creationId xmlns:p14="http://schemas.microsoft.com/office/powerpoint/2010/main" val="704682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24</a:t>
            </a:fld>
            <a:endParaRPr lang="zh-CN" altLang="en-US"/>
          </a:p>
        </p:txBody>
      </p:sp>
    </p:spTree>
    <p:extLst>
      <p:ext uri="{BB962C8B-B14F-4D97-AF65-F5344CB8AC3E}">
        <p14:creationId xmlns:p14="http://schemas.microsoft.com/office/powerpoint/2010/main" val="24417083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25</a:t>
            </a:fld>
            <a:endParaRPr lang="zh-CN" altLang="en-US"/>
          </a:p>
        </p:txBody>
      </p:sp>
    </p:spTree>
    <p:extLst>
      <p:ext uri="{BB962C8B-B14F-4D97-AF65-F5344CB8AC3E}">
        <p14:creationId xmlns:p14="http://schemas.microsoft.com/office/powerpoint/2010/main" val="24223848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26</a:t>
            </a:fld>
            <a:endParaRPr lang="zh-CN" altLang="en-US"/>
          </a:p>
        </p:txBody>
      </p:sp>
    </p:spTree>
    <p:extLst>
      <p:ext uri="{BB962C8B-B14F-4D97-AF65-F5344CB8AC3E}">
        <p14:creationId xmlns:p14="http://schemas.microsoft.com/office/powerpoint/2010/main" val="40456548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27</a:t>
            </a:fld>
            <a:endParaRPr lang="zh-CN" altLang="en-US"/>
          </a:p>
        </p:txBody>
      </p:sp>
    </p:spTree>
    <p:extLst>
      <p:ext uri="{BB962C8B-B14F-4D97-AF65-F5344CB8AC3E}">
        <p14:creationId xmlns:p14="http://schemas.microsoft.com/office/powerpoint/2010/main" val="12526427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28</a:t>
            </a:fld>
            <a:endParaRPr lang="zh-CN" altLang="en-US"/>
          </a:p>
        </p:txBody>
      </p:sp>
    </p:spTree>
    <p:extLst>
      <p:ext uri="{BB962C8B-B14F-4D97-AF65-F5344CB8AC3E}">
        <p14:creationId xmlns:p14="http://schemas.microsoft.com/office/powerpoint/2010/main" val="8562526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29</a:t>
            </a:fld>
            <a:endParaRPr lang="zh-CN" altLang="en-US"/>
          </a:p>
        </p:txBody>
      </p:sp>
    </p:spTree>
    <p:extLst>
      <p:ext uri="{BB962C8B-B14F-4D97-AF65-F5344CB8AC3E}">
        <p14:creationId xmlns:p14="http://schemas.microsoft.com/office/powerpoint/2010/main" val="3536897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a:t>
            </a:fld>
            <a:endParaRPr lang="zh-CN" altLang="en-US"/>
          </a:p>
        </p:txBody>
      </p:sp>
    </p:spTree>
    <p:extLst>
      <p:ext uri="{BB962C8B-B14F-4D97-AF65-F5344CB8AC3E}">
        <p14:creationId xmlns:p14="http://schemas.microsoft.com/office/powerpoint/2010/main" val="9766465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30</a:t>
            </a:fld>
            <a:endParaRPr lang="zh-CN" altLang="en-US"/>
          </a:p>
        </p:txBody>
      </p:sp>
    </p:spTree>
    <p:extLst>
      <p:ext uri="{BB962C8B-B14F-4D97-AF65-F5344CB8AC3E}">
        <p14:creationId xmlns:p14="http://schemas.microsoft.com/office/powerpoint/2010/main" val="1747485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31</a:t>
            </a:fld>
            <a:endParaRPr lang="zh-CN" altLang="en-US"/>
          </a:p>
        </p:txBody>
      </p:sp>
    </p:spTree>
    <p:extLst>
      <p:ext uri="{BB962C8B-B14F-4D97-AF65-F5344CB8AC3E}">
        <p14:creationId xmlns:p14="http://schemas.microsoft.com/office/powerpoint/2010/main" val="21013614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32</a:t>
            </a:fld>
            <a:endParaRPr lang="zh-CN" altLang="en-US"/>
          </a:p>
        </p:txBody>
      </p:sp>
    </p:spTree>
    <p:extLst>
      <p:ext uri="{BB962C8B-B14F-4D97-AF65-F5344CB8AC3E}">
        <p14:creationId xmlns:p14="http://schemas.microsoft.com/office/powerpoint/2010/main" val="39511290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33</a:t>
            </a:fld>
            <a:endParaRPr lang="zh-CN" altLang="en-US"/>
          </a:p>
        </p:txBody>
      </p:sp>
    </p:spTree>
    <p:extLst>
      <p:ext uri="{BB962C8B-B14F-4D97-AF65-F5344CB8AC3E}">
        <p14:creationId xmlns:p14="http://schemas.microsoft.com/office/powerpoint/2010/main" val="16881441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34</a:t>
            </a:fld>
            <a:endParaRPr lang="zh-CN" altLang="en-US"/>
          </a:p>
        </p:txBody>
      </p:sp>
    </p:spTree>
    <p:extLst>
      <p:ext uri="{BB962C8B-B14F-4D97-AF65-F5344CB8AC3E}">
        <p14:creationId xmlns:p14="http://schemas.microsoft.com/office/powerpoint/2010/main" val="31731949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35</a:t>
            </a:fld>
            <a:endParaRPr lang="zh-CN" altLang="en-US"/>
          </a:p>
        </p:txBody>
      </p:sp>
    </p:spTree>
    <p:extLst>
      <p:ext uri="{BB962C8B-B14F-4D97-AF65-F5344CB8AC3E}">
        <p14:creationId xmlns:p14="http://schemas.microsoft.com/office/powerpoint/2010/main" val="27705426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36</a:t>
            </a:fld>
            <a:endParaRPr lang="zh-CN" altLang="en-US"/>
          </a:p>
        </p:txBody>
      </p:sp>
    </p:spTree>
    <p:extLst>
      <p:ext uri="{BB962C8B-B14F-4D97-AF65-F5344CB8AC3E}">
        <p14:creationId xmlns:p14="http://schemas.microsoft.com/office/powerpoint/2010/main" val="36146745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37</a:t>
            </a:fld>
            <a:endParaRPr lang="zh-CN" altLang="en-US"/>
          </a:p>
        </p:txBody>
      </p:sp>
    </p:spTree>
    <p:extLst>
      <p:ext uri="{BB962C8B-B14F-4D97-AF65-F5344CB8AC3E}">
        <p14:creationId xmlns:p14="http://schemas.microsoft.com/office/powerpoint/2010/main" val="41253692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38</a:t>
            </a:fld>
            <a:endParaRPr lang="zh-CN" altLang="en-US"/>
          </a:p>
        </p:txBody>
      </p:sp>
    </p:spTree>
    <p:extLst>
      <p:ext uri="{BB962C8B-B14F-4D97-AF65-F5344CB8AC3E}">
        <p14:creationId xmlns:p14="http://schemas.microsoft.com/office/powerpoint/2010/main" val="38235645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39</a:t>
            </a:fld>
            <a:endParaRPr lang="zh-CN" altLang="en-US"/>
          </a:p>
        </p:txBody>
      </p:sp>
    </p:spTree>
    <p:extLst>
      <p:ext uri="{BB962C8B-B14F-4D97-AF65-F5344CB8AC3E}">
        <p14:creationId xmlns:p14="http://schemas.microsoft.com/office/powerpoint/2010/main" val="1106776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a:t>
            </a:fld>
            <a:endParaRPr lang="zh-CN" altLang="en-US"/>
          </a:p>
        </p:txBody>
      </p:sp>
    </p:spTree>
    <p:extLst>
      <p:ext uri="{BB962C8B-B14F-4D97-AF65-F5344CB8AC3E}">
        <p14:creationId xmlns:p14="http://schemas.microsoft.com/office/powerpoint/2010/main" val="6292604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40</a:t>
            </a:fld>
            <a:endParaRPr lang="zh-CN" altLang="en-US"/>
          </a:p>
        </p:txBody>
      </p:sp>
    </p:spTree>
    <p:extLst>
      <p:ext uri="{BB962C8B-B14F-4D97-AF65-F5344CB8AC3E}">
        <p14:creationId xmlns:p14="http://schemas.microsoft.com/office/powerpoint/2010/main" val="4565161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41</a:t>
            </a:fld>
            <a:endParaRPr lang="zh-CN" altLang="en-US"/>
          </a:p>
        </p:txBody>
      </p:sp>
    </p:spTree>
    <p:extLst>
      <p:ext uri="{BB962C8B-B14F-4D97-AF65-F5344CB8AC3E}">
        <p14:creationId xmlns:p14="http://schemas.microsoft.com/office/powerpoint/2010/main" val="29025390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42</a:t>
            </a:fld>
            <a:endParaRPr lang="zh-CN" altLang="en-US"/>
          </a:p>
        </p:txBody>
      </p:sp>
    </p:spTree>
    <p:extLst>
      <p:ext uri="{BB962C8B-B14F-4D97-AF65-F5344CB8AC3E}">
        <p14:creationId xmlns:p14="http://schemas.microsoft.com/office/powerpoint/2010/main" val="3647607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43</a:t>
            </a:fld>
            <a:endParaRPr lang="zh-CN" altLang="en-US"/>
          </a:p>
        </p:txBody>
      </p:sp>
    </p:spTree>
    <p:extLst>
      <p:ext uri="{BB962C8B-B14F-4D97-AF65-F5344CB8AC3E}">
        <p14:creationId xmlns:p14="http://schemas.microsoft.com/office/powerpoint/2010/main" val="19141946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44</a:t>
            </a:fld>
            <a:endParaRPr lang="zh-CN" altLang="en-US"/>
          </a:p>
        </p:txBody>
      </p:sp>
    </p:spTree>
    <p:extLst>
      <p:ext uri="{BB962C8B-B14F-4D97-AF65-F5344CB8AC3E}">
        <p14:creationId xmlns:p14="http://schemas.microsoft.com/office/powerpoint/2010/main" val="6391670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45</a:t>
            </a:fld>
            <a:endParaRPr lang="zh-CN" altLang="en-US"/>
          </a:p>
        </p:txBody>
      </p:sp>
    </p:spTree>
    <p:extLst>
      <p:ext uri="{BB962C8B-B14F-4D97-AF65-F5344CB8AC3E}">
        <p14:creationId xmlns:p14="http://schemas.microsoft.com/office/powerpoint/2010/main" val="26330261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46</a:t>
            </a:fld>
            <a:endParaRPr lang="zh-CN" altLang="en-US"/>
          </a:p>
        </p:txBody>
      </p:sp>
    </p:spTree>
    <p:extLst>
      <p:ext uri="{BB962C8B-B14F-4D97-AF65-F5344CB8AC3E}">
        <p14:creationId xmlns:p14="http://schemas.microsoft.com/office/powerpoint/2010/main" val="16910697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47</a:t>
            </a:fld>
            <a:endParaRPr lang="zh-CN" altLang="en-US"/>
          </a:p>
        </p:txBody>
      </p:sp>
    </p:spTree>
    <p:extLst>
      <p:ext uri="{BB962C8B-B14F-4D97-AF65-F5344CB8AC3E}">
        <p14:creationId xmlns:p14="http://schemas.microsoft.com/office/powerpoint/2010/main" val="338378450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48</a:t>
            </a:fld>
            <a:endParaRPr lang="zh-CN" altLang="en-US"/>
          </a:p>
        </p:txBody>
      </p:sp>
    </p:spTree>
    <p:extLst>
      <p:ext uri="{BB962C8B-B14F-4D97-AF65-F5344CB8AC3E}">
        <p14:creationId xmlns:p14="http://schemas.microsoft.com/office/powerpoint/2010/main" val="29866916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49</a:t>
            </a:fld>
            <a:endParaRPr lang="zh-CN" altLang="en-US"/>
          </a:p>
        </p:txBody>
      </p:sp>
    </p:spTree>
    <p:extLst>
      <p:ext uri="{BB962C8B-B14F-4D97-AF65-F5344CB8AC3E}">
        <p14:creationId xmlns:p14="http://schemas.microsoft.com/office/powerpoint/2010/main" val="1040855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a:t>
            </a:fld>
            <a:endParaRPr lang="zh-CN" altLang="en-US"/>
          </a:p>
        </p:txBody>
      </p:sp>
    </p:spTree>
    <p:extLst>
      <p:ext uri="{BB962C8B-B14F-4D97-AF65-F5344CB8AC3E}">
        <p14:creationId xmlns:p14="http://schemas.microsoft.com/office/powerpoint/2010/main" val="4996952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50</a:t>
            </a:fld>
            <a:endParaRPr lang="zh-CN" altLang="en-US"/>
          </a:p>
        </p:txBody>
      </p:sp>
    </p:spTree>
    <p:extLst>
      <p:ext uri="{BB962C8B-B14F-4D97-AF65-F5344CB8AC3E}">
        <p14:creationId xmlns:p14="http://schemas.microsoft.com/office/powerpoint/2010/main" val="347878295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51</a:t>
            </a:fld>
            <a:endParaRPr lang="zh-CN" altLang="en-US"/>
          </a:p>
        </p:txBody>
      </p:sp>
    </p:spTree>
    <p:extLst>
      <p:ext uri="{BB962C8B-B14F-4D97-AF65-F5344CB8AC3E}">
        <p14:creationId xmlns:p14="http://schemas.microsoft.com/office/powerpoint/2010/main" val="72614754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52</a:t>
            </a:fld>
            <a:endParaRPr lang="zh-CN" altLang="en-US"/>
          </a:p>
        </p:txBody>
      </p:sp>
    </p:spTree>
    <p:extLst>
      <p:ext uri="{BB962C8B-B14F-4D97-AF65-F5344CB8AC3E}">
        <p14:creationId xmlns:p14="http://schemas.microsoft.com/office/powerpoint/2010/main" val="28715430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53</a:t>
            </a:fld>
            <a:endParaRPr lang="zh-CN" altLang="en-US"/>
          </a:p>
        </p:txBody>
      </p:sp>
    </p:spTree>
    <p:extLst>
      <p:ext uri="{BB962C8B-B14F-4D97-AF65-F5344CB8AC3E}">
        <p14:creationId xmlns:p14="http://schemas.microsoft.com/office/powerpoint/2010/main" val="40325258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54</a:t>
            </a:fld>
            <a:endParaRPr lang="zh-CN" altLang="en-US"/>
          </a:p>
        </p:txBody>
      </p:sp>
    </p:spTree>
    <p:extLst>
      <p:ext uri="{BB962C8B-B14F-4D97-AF65-F5344CB8AC3E}">
        <p14:creationId xmlns:p14="http://schemas.microsoft.com/office/powerpoint/2010/main" val="39810391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55</a:t>
            </a:fld>
            <a:endParaRPr lang="zh-CN" altLang="en-US"/>
          </a:p>
        </p:txBody>
      </p:sp>
    </p:spTree>
    <p:extLst>
      <p:ext uri="{BB962C8B-B14F-4D97-AF65-F5344CB8AC3E}">
        <p14:creationId xmlns:p14="http://schemas.microsoft.com/office/powerpoint/2010/main" val="38252602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56</a:t>
            </a:fld>
            <a:endParaRPr lang="zh-CN" altLang="en-US"/>
          </a:p>
        </p:txBody>
      </p:sp>
    </p:spTree>
    <p:extLst>
      <p:ext uri="{BB962C8B-B14F-4D97-AF65-F5344CB8AC3E}">
        <p14:creationId xmlns:p14="http://schemas.microsoft.com/office/powerpoint/2010/main" val="238309930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57</a:t>
            </a:fld>
            <a:endParaRPr lang="zh-CN" altLang="en-US"/>
          </a:p>
        </p:txBody>
      </p:sp>
    </p:spTree>
    <p:extLst>
      <p:ext uri="{BB962C8B-B14F-4D97-AF65-F5344CB8AC3E}">
        <p14:creationId xmlns:p14="http://schemas.microsoft.com/office/powerpoint/2010/main" val="261661312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58</a:t>
            </a:fld>
            <a:endParaRPr lang="zh-CN" altLang="en-US"/>
          </a:p>
        </p:txBody>
      </p:sp>
    </p:spTree>
    <p:extLst>
      <p:ext uri="{BB962C8B-B14F-4D97-AF65-F5344CB8AC3E}">
        <p14:creationId xmlns:p14="http://schemas.microsoft.com/office/powerpoint/2010/main" val="5551274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59</a:t>
            </a:fld>
            <a:endParaRPr lang="zh-CN" altLang="en-US"/>
          </a:p>
        </p:txBody>
      </p:sp>
    </p:spTree>
    <p:extLst>
      <p:ext uri="{BB962C8B-B14F-4D97-AF65-F5344CB8AC3E}">
        <p14:creationId xmlns:p14="http://schemas.microsoft.com/office/powerpoint/2010/main" val="62207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a:t>
            </a:fld>
            <a:endParaRPr lang="zh-CN" altLang="en-US"/>
          </a:p>
        </p:txBody>
      </p:sp>
    </p:spTree>
    <p:extLst>
      <p:ext uri="{BB962C8B-B14F-4D97-AF65-F5344CB8AC3E}">
        <p14:creationId xmlns:p14="http://schemas.microsoft.com/office/powerpoint/2010/main" val="96398934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60</a:t>
            </a:fld>
            <a:endParaRPr lang="zh-CN" altLang="en-US"/>
          </a:p>
        </p:txBody>
      </p:sp>
    </p:spTree>
    <p:extLst>
      <p:ext uri="{BB962C8B-B14F-4D97-AF65-F5344CB8AC3E}">
        <p14:creationId xmlns:p14="http://schemas.microsoft.com/office/powerpoint/2010/main" val="32143794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61</a:t>
            </a:fld>
            <a:endParaRPr lang="zh-CN" altLang="en-US"/>
          </a:p>
        </p:txBody>
      </p:sp>
    </p:spTree>
    <p:extLst>
      <p:ext uri="{BB962C8B-B14F-4D97-AF65-F5344CB8AC3E}">
        <p14:creationId xmlns:p14="http://schemas.microsoft.com/office/powerpoint/2010/main" val="318247096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62</a:t>
            </a:fld>
            <a:endParaRPr lang="zh-CN" altLang="en-US"/>
          </a:p>
        </p:txBody>
      </p:sp>
    </p:spTree>
    <p:extLst>
      <p:ext uri="{BB962C8B-B14F-4D97-AF65-F5344CB8AC3E}">
        <p14:creationId xmlns:p14="http://schemas.microsoft.com/office/powerpoint/2010/main" val="149338748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63</a:t>
            </a:fld>
            <a:endParaRPr lang="zh-CN" altLang="en-US"/>
          </a:p>
        </p:txBody>
      </p:sp>
    </p:spTree>
    <p:extLst>
      <p:ext uri="{BB962C8B-B14F-4D97-AF65-F5344CB8AC3E}">
        <p14:creationId xmlns:p14="http://schemas.microsoft.com/office/powerpoint/2010/main" val="215107165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64</a:t>
            </a:fld>
            <a:endParaRPr lang="zh-CN" altLang="en-US"/>
          </a:p>
        </p:txBody>
      </p:sp>
    </p:spTree>
    <p:extLst>
      <p:ext uri="{BB962C8B-B14F-4D97-AF65-F5344CB8AC3E}">
        <p14:creationId xmlns:p14="http://schemas.microsoft.com/office/powerpoint/2010/main" val="273134352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65</a:t>
            </a:fld>
            <a:endParaRPr lang="zh-CN" altLang="en-US"/>
          </a:p>
        </p:txBody>
      </p:sp>
    </p:spTree>
    <p:extLst>
      <p:ext uri="{BB962C8B-B14F-4D97-AF65-F5344CB8AC3E}">
        <p14:creationId xmlns:p14="http://schemas.microsoft.com/office/powerpoint/2010/main" val="419960937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66</a:t>
            </a:fld>
            <a:endParaRPr lang="zh-CN" altLang="en-US"/>
          </a:p>
        </p:txBody>
      </p:sp>
    </p:spTree>
    <p:extLst>
      <p:ext uri="{BB962C8B-B14F-4D97-AF65-F5344CB8AC3E}">
        <p14:creationId xmlns:p14="http://schemas.microsoft.com/office/powerpoint/2010/main" val="348340074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67</a:t>
            </a:fld>
            <a:endParaRPr lang="zh-CN" altLang="en-US"/>
          </a:p>
        </p:txBody>
      </p:sp>
    </p:spTree>
    <p:extLst>
      <p:ext uri="{BB962C8B-B14F-4D97-AF65-F5344CB8AC3E}">
        <p14:creationId xmlns:p14="http://schemas.microsoft.com/office/powerpoint/2010/main" val="29810769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68</a:t>
            </a:fld>
            <a:endParaRPr lang="zh-CN" altLang="en-US"/>
          </a:p>
        </p:txBody>
      </p:sp>
    </p:spTree>
    <p:extLst>
      <p:ext uri="{BB962C8B-B14F-4D97-AF65-F5344CB8AC3E}">
        <p14:creationId xmlns:p14="http://schemas.microsoft.com/office/powerpoint/2010/main" val="214912688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69</a:t>
            </a:fld>
            <a:endParaRPr lang="zh-CN" altLang="en-US"/>
          </a:p>
        </p:txBody>
      </p:sp>
    </p:spTree>
    <p:extLst>
      <p:ext uri="{BB962C8B-B14F-4D97-AF65-F5344CB8AC3E}">
        <p14:creationId xmlns:p14="http://schemas.microsoft.com/office/powerpoint/2010/main" val="922191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a:t>
            </a:fld>
            <a:endParaRPr lang="zh-CN" altLang="en-US"/>
          </a:p>
        </p:txBody>
      </p:sp>
    </p:spTree>
    <p:extLst>
      <p:ext uri="{BB962C8B-B14F-4D97-AF65-F5344CB8AC3E}">
        <p14:creationId xmlns:p14="http://schemas.microsoft.com/office/powerpoint/2010/main" val="40995998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70</a:t>
            </a:fld>
            <a:endParaRPr lang="zh-CN" altLang="en-US"/>
          </a:p>
        </p:txBody>
      </p:sp>
    </p:spTree>
    <p:extLst>
      <p:ext uri="{BB962C8B-B14F-4D97-AF65-F5344CB8AC3E}">
        <p14:creationId xmlns:p14="http://schemas.microsoft.com/office/powerpoint/2010/main" val="266267346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71</a:t>
            </a:fld>
            <a:endParaRPr lang="zh-CN" altLang="en-US"/>
          </a:p>
        </p:txBody>
      </p:sp>
    </p:spTree>
    <p:extLst>
      <p:ext uri="{BB962C8B-B14F-4D97-AF65-F5344CB8AC3E}">
        <p14:creationId xmlns:p14="http://schemas.microsoft.com/office/powerpoint/2010/main" val="158198035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72</a:t>
            </a:fld>
            <a:endParaRPr lang="zh-CN" altLang="en-US"/>
          </a:p>
        </p:txBody>
      </p:sp>
    </p:spTree>
    <p:extLst>
      <p:ext uri="{BB962C8B-B14F-4D97-AF65-F5344CB8AC3E}">
        <p14:creationId xmlns:p14="http://schemas.microsoft.com/office/powerpoint/2010/main" val="297002259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73</a:t>
            </a:fld>
            <a:endParaRPr lang="zh-CN" altLang="en-US"/>
          </a:p>
        </p:txBody>
      </p:sp>
    </p:spTree>
    <p:extLst>
      <p:ext uri="{BB962C8B-B14F-4D97-AF65-F5344CB8AC3E}">
        <p14:creationId xmlns:p14="http://schemas.microsoft.com/office/powerpoint/2010/main" val="112116907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74</a:t>
            </a:fld>
            <a:endParaRPr lang="zh-CN" altLang="en-US"/>
          </a:p>
        </p:txBody>
      </p:sp>
    </p:spTree>
    <p:extLst>
      <p:ext uri="{BB962C8B-B14F-4D97-AF65-F5344CB8AC3E}">
        <p14:creationId xmlns:p14="http://schemas.microsoft.com/office/powerpoint/2010/main" val="368944585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75</a:t>
            </a:fld>
            <a:endParaRPr lang="zh-CN" altLang="en-US"/>
          </a:p>
        </p:txBody>
      </p:sp>
    </p:spTree>
    <p:extLst>
      <p:ext uri="{BB962C8B-B14F-4D97-AF65-F5344CB8AC3E}">
        <p14:creationId xmlns:p14="http://schemas.microsoft.com/office/powerpoint/2010/main" val="211591331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76</a:t>
            </a:fld>
            <a:endParaRPr lang="zh-CN" altLang="en-US"/>
          </a:p>
        </p:txBody>
      </p:sp>
    </p:spTree>
    <p:extLst>
      <p:ext uri="{BB962C8B-B14F-4D97-AF65-F5344CB8AC3E}">
        <p14:creationId xmlns:p14="http://schemas.microsoft.com/office/powerpoint/2010/main" val="407650778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77</a:t>
            </a:fld>
            <a:endParaRPr lang="zh-CN" altLang="en-US"/>
          </a:p>
        </p:txBody>
      </p:sp>
    </p:spTree>
    <p:extLst>
      <p:ext uri="{BB962C8B-B14F-4D97-AF65-F5344CB8AC3E}">
        <p14:creationId xmlns:p14="http://schemas.microsoft.com/office/powerpoint/2010/main" val="419556794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78</a:t>
            </a:fld>
            <a:endParaRPr lang="zh-CN" altLang="en-US"/>
          </a:p>
        </p:txBody>
      </p:sp>
    </p:spTree>
    <p:extLst>
      <p:ext uri="{BB962C8B-B14F-4D97-AF65-F5344CB8AC3E}">
        <p14:creationId xmlns:p14="http://schemas.microsoft.com/office/powerpoint/2010/main" val="24556038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79</a:t>
            </a:fld>
            <a:endParaRPr lang="zh-CN" altLang="en-US"/>
          </a:p>
        </p:txBody>
      </p:sp>
    </p:spTree>
    <p:extLst>
      <p:ext uri="{BB962C8B-B14F-4D97-AF65-F5344CB8AC3E}">
        <p14:creationId xmlns:p14="http://schemas.microsoft.com/office/powerpoint/2010/main" val="813397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a:t>
            </a:fld>
            <a:endParaRPr lang="zh-CN" altLang="en-US"/>
          </a:p>
        </p:txBody>
      </p:sp>
    </p:spTree>
    <p:extLst>
      <p:ext uri="{BB962C8B-B14F-4D97-AF65-F5344CB8AC3E}">
        <p14:creationId xmlns:p14="http://schemas.microsoft.com/office/powerpoint/2010/main" val="272269976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80</a:t>
            </a:fld>
            <a:endParaRPr lang="zh-CN" altLang="en-US"/>
          </a:p>
        </p:txBody>
      </p:sp>
    </p:spTree>
    <p:extLst>
      <p:ext uri="{BB962C8B-B14F-4D97-AF65-F5344CB8AC3E}">
        <p14:creationId xmlns:p14="http://schemas.microsoft.com/office/powerpoint/2010/main" val="165160767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81</a:t>
            </a:fld>
            <a:endParaRPr lang="zh-CN" altLang="en-US"/>
          </a:p>
        </p:txBody>
      </p:sp>
    </p:spTree>
    <p:extLst>
      <p:ext uri="{BB962C8B-B14F-4D97-AF65-F5344CB8AC3E}">
        <p14:creationId xmlns:p14="http://schemas.microsoft.com/office/powerpoint/2010/main" val="322182504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82</a:t>
            </a:fld>
            <a:endParaRPr lang="zh-CN" altLang="en-US"/>
          </a:p>
        </p:txBody>
      </p:sp>
    </p:spTree>
    <p:extLst>
      <p:ext uri="{BB962C8B-B14F-4D97-AF65-F5344CB8AC3E}">
        <p14:creationId xmlns:p14="http://schemas.microsoft.com/office/powerpoint/2010/main" val="177378847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83</a:t>
            </a:fld>
            <a:endParaRPr lang="zh-CN" altLang="en-US"/>
          </a:p>
        </p:txBody>
      </p:sp>
    </p:spTree>
    <p:extLst>
      <p:ext uri="{BB962C8B-B14F-4D97-AF65-F5344CB8AC3E}">
        <p14:creationId xmlns:p14="http://schemas.microsoft.com/office/powerpoint/2010/main" val="142705479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84</a:t>
            </a:fld>
            <a:endParaRPr lang="zh-CN" altLang="en-US"/>
          </a:p>
        </p:txBody>
      </p:sp>
    </p:spTree>
    <p:extLst>
      <p:ext uri="{BB962C8B-B14F-4D97-AF65-F5344CB8AC3E}">
        <p14:creationId xmlns:p14="http://schemas.microsoft.com/office/powerpoint/2010/main" val="226119997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85</a:t>
            </a:fld>
            <a:endParaRPr lang="zh-CN" altLang="en-US"/>
          </a:p>
        </p:txBody>
      </p:sp>
    </p:spTree>
    <p:extLst>
      <p:ext uri="{BB962C8B-B14F-4D97-AF65-F5344CB8AC3E}">
        <p14:creationId xmlns:p14="http://schemas.microsoft.com/office/powerpoint/2010/main" val="408008892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86</a:t>
            </a:fld>
            <a:endParaRPr lang="zh-CN" altLang="en-US"/>
          </a:p>
        </p:txBody>
      </p:sp>
    </p:spTree>
    <p:extLst>
      <p:ext uri="{BB962C8B-B14F-4D97-AF65-F5344CB8AC3E}">
        <p14:creationId xmlns:p14="http://schemas.microsoft.com/office/powerpoint/2010/main" val="122594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9</a:t>
            </a:fld>
            <a:endParaRPr lang="zh-CN" altLang="en-US"/>
          </a:p>
        </p:txBody>
      </p:sp>
    </p:spTree>
    <p:extLst>
      <p:ext uri="{BB962C8B-B14F-4D97-AF65-F5344CB8AC3E}">
        <p14:creationId xmlns:p14="http://schemas.microsoft.com/office/powerpoint/2010/main" val="29652231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lvl1pPr>
              <a:defRPr/>
            </a:lvl1pPr>
          </a:lstStyle>
          <a:p>
            <a:pPr>
              <a:defRPr/>
            </a:pPr>
            <a:fld id="{E35C92A8-CA83-4116-B942-5BB950F728F7}" type="datetimeFigureOut">
              <a:rPr lang="zh-CN" altLang="en-US"/>
              <a:pPr>
                <a:defRPr/>
              </a:pPr>
              <a:t>2022/11/29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0C6DDC8-72A5-49C0-BCC0-6AA2493B5DD1}" type="slidenum">
              <a:rPr lang="zh-CN" altLang="en-US"/>
              <a:pPr>
                <a:defRPr/>
              </a:pPr>
              <a:t>‹#›</a:t>
            </a:fld>
            <a:endParaRPr lang="zh-CN" altLang="en-US"/>
          </a:p>
        </p:txBody>
      </p:sp>
    </p:spTree>
    <p:extLst>
      <p:ext uri="{BB962C8B-B14F-4D97-AF65-F5344CB8AC3E}">
        <p14:creationId xmlns:p14="http://schemas.microsoft.com/office/powerpoint/2010/main" val="30623751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938DBB8-DB13-4BF9-8D45-A66BEF9B8924}" type="datetimeFigureOut">
              <a:rPr lang="zh-CN" altLang="en-US"/>
              <a:pPr>
                <a:defRPr/>
              </a:pPr>
              <a:t>2022/11/29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764DE05-1123-4929-BD04-19624C65C784}" type="slidenum">
              <a:rPr lang="zh-CN" altLang="en-US"/>
              <a:pPr>
                <a:defRPr/>
              </a:pPr>
              <a:t>‹#›</a:t>
            </a:fld>
            <a:endParaRPr lang="zh-CN" altLang="en-US"/>
          </a:p>
        </p:txBody>
      </p:sp>
    </p:spTree>
    <p:extLst>
      <p:ext uri="{BB962C8B-B14F-4D97-AF65-F5344CB8AC3E}">
        <p14:creationId xmlns:p14="http://schemas.microsoft.com/office/powerpoint/2010/main" val="14061291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10490" y="309705"/>
            <a:ext cx="4828310" cy="594157"/>
          </a:xfrm>
        </p:spPr>
        <p:txBody>
          <a:bodyPr/>
          <a:lstStyle>
            <a:lvl1pPr>
              <a:defRPr sz="2800" b="1">
                <a:solidFill>
                  <a:schemeClr val="tx1">
                    <a:lumMod val="75000"/>
                    <a:lumOff val="25000"/>
                  </a:schemeClr>
                </a:solidFill>
              </a:defRPr>
            </a:lvl1pPr>
          </a:lstStyle>
          <a:p>
            <a:r>
              <a:rPr lang="zh-CN" altLang="en-US"/>
              <a:t>单击此处编辑母版标题样式</a:t>
            </a:r>
          </a:p>
        </p:txBody>
      </p:sp>
      <p:sp>
        <p:nvSpPr>
          <p:cNvPr id="6" name="任意多边形 5"/>
          <p:cNvSpPr/>
          <p:nvPr userDrawn="1"/>
        </p:nvSpPr>
        <p:spPr>
          <a:xfrm rot="16200000" flipV="1">
            <a:off x="-172135" y="118881"/>
            <a:ext cx="959281" cy="721520"/>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userDrawn="1"/>
        </p:nvSpPr>
        <p:spPr>
          <a:xfrm rot="16200000" flipV="1">
            <a:off x="-182596" y="258797"/>
            <a:ext cx="980201" cy="721518"/>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3757062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l="-10000" r="-10000"/>
          </a:stretch>
        </a:blipFill>
        <a:effectLst/>
      </p:bgPr>
    </p:bg>
    <p:spTree>
      <p:nvGrpSpPr>
        <p:cNvPr id="1" name=""/>
        <p:cNvGrpSpPr/>
        <p:nvPr/>
      </p:nvGrpSpPr>
      <p:grpSpPr>
        <a:xfrm>
          <a:off x="0" y="0"/>
          <a:ext cx="0" cy="0"/>
          <a:chOff x="0" y="0"/>
          <a:chExt cx="0" cy="0"/>
        </a:xfrm>
      </p:grpSpPr>
      <p:sp>
        <p:nvSpPr>
          <p:cNvPr id="5122"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5123"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EA00E739-6AAD-4EF0-B519-D912208CEF5D}" type="datetimeFigureOut">
              <a:rPr lang="zh-CN" altLang="en-US"/>
              <a:pPr>
                <a:defRPr/>
              </a:pPr>
              <a:t>2022/11/29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FF39F2F5-AAEC-484E-8D1B-150359545A16}" type="slidenum">
              <a:rPr lang="zh-CN" altLang="en-US"/>
              <a:pPr>
                <a:defRPr/>
              </a:pPr>
              <a:t>‹#›</a:t>
            </a:fld>
            <a:endParaRPr lang="zh-CN" altLang="en-US"/>
          </a:p>
        </p:txBody>
      </p:sp>
      <p:pic>
        <p:nvPicPr>
          <p:cNvPr id="2" name="图片 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682287" y="0"/>
            <a:ext cx="1343025" cy="134302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Lst>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等线"/>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等线"/>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等线"/>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等线"/>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等线"/>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39.emf"/></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40.png"/><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70.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480.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51.png"/><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image" Target="../media/image510.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54.png"/></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550.png"/></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62.png"/><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2.xml"/><Relationship Id="rId1" Type="http://schemas.openxmlformats.org/officeDocument/2006/relationships/slideLayout" Target="../slideLayouts/slideLayout3.xml"/><Relationship Id="rId5" Type="http://schemas.openxmlformats.org/officeDocument/2006/relationships/image" Target="../media/image67.png"/><Relationship Id="rId4" Type="http://schemas.openxmlformats.org/officeDocument/2006/relationships/image" Target="../media/image65.png"/></Relationships>
</file>

<file path=ppt/slides/_rels/slide4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68.png"/></Relationships>
</file>

<file path=ppt/slides/_rels/slide44.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71.png"/><Relationship Id="rId5" Type="http://schemas.openxmlformats.org/officeDocument/2006/relationships/image" Target="../media/image72.png"/><Relationship Id="rId4" Type="http://schemas.openxmlformats.org/officeDocument/2006/relationships/image" Target="../media/image70.png"/></Relationships>
</file>

<file path=ppt/slides/_rels/slide4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4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81.png"/></Relationships>
</file>

<file path=ppt/slides/_rels/slide4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8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0.png"/></Relationships>
</file>

<file path=ppt/slides/_rels/slide5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1.xml"/><Relationship Id="rId1" Type="http://schemas.openxmlformats.org/officeDocument/2006/relationships/slideLayout" Target="../slideLayouts/slideLayout3.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5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92.png"/></Relationships>
</file>

<file path=ppt/slides/_rels/slide53.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3.png"/><Relationship Id="rId7" Type="http://schemas.openxmlformats.org/officeDocument/2006/relationships/image" Target="../media/image97.png"/><Relationship Id="rId2" Type="http://schemas.openxmlformats.org/officeDocument/2006/relationships/notesSlide" Target="../notesSlides/notesSlide53.xml"/><Relationship Id="rId1" Type="http://schemas.openxmlformats.org/officeDocument/2006/relationships/slideLayout" Target="../slideLayouts/slideLayout3.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5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4.xml"/><Relationship Id="rId1" Type="http://schemas.openxmlformats.org/officeDocument/2006/relationships/slideLayout" Target="../slideLayouts/slideLayout3.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5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104.png"/></Relationships>
</file>

<file path=ppt/slides/_rels/slide5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56.xml"/><Relationship Id="rId1" Type="http://schemas.openxmlformats.org/officeDocument/2006/relationships/slideLayout" Target="../slideLayouts/slideLayout3.xml"/><Relationship Id="rId4" Type="http://schemas.openxmlformats.org/officeDocument/2006/relationships/image" Target="../media/image1050.png"/></Relationships>
</file>

<file path=ppt/slides/_rels/slide57.xml.rels><?xml version="1.0" encoding="UTF-8" standalone="yes"?>
<Relationships xmlns="http://schemas.openxmlformats.org/package/2006/relationships"><Relationship Id="rId3" Type="http://schemas.openxmlformats.org/officeDocument/2006/relationships/image" Target="../media/image106.png"/><Relationship Id="rId7" Type="http://schemas.openxmlformats.org/officeDocument/2006/relationships/image" Target="../media/image110.png"/><Relationship Id="rId2" Type="http://schemas.openxmlformats.org/officeDocument/2006/relationships/notesSlide" Target="../notesSlides/notesSlide57.xml"/><Relationship Id="rId1" Type="http://schemas.openxmlformats.org/officeDocument/2006/relationships/slideLayout" Target="../slideLayouts/slideLayout3.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5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58.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12.png"/></Relationships>
</file>

<file path=ppt/slides/_rels/slide5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59.xml"/><Relationship Id="rId1" Type="http://schemas.openxmlformats.org/officeDocument/2006/relationships/slideLayout" Target="../slideLayouts/slideLayout3.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61.xml"/><Relationship Id="rId1" Type="http://schemas.openxmlformats.org/officeDocument/2006/relationships/slideLayout" Target="../slideLayouts/slideLayout3.xml"/><Relationship Id="rId4" Type="http://schemas.openxmlformats.org/officeDocument/2006/relationships/image" Target="../media/image119.png"/></Relationships>
</file>

<file path=ppt/slides/_rels/slide62.xml.rels><?xml version="1.0" encoding="UTF-8" standalone="yes"?>
<Relationships xmlns="http://schemas.openxmlformats.org/package/2006/relationships"><Relationship Id="rId3" Type="http://schemas.openxmlformats.org/officeDocument/2006/relationships/image" Target="../media/image120.png"/><Relationship Id="rId7" Type="http://schemas.openxmlformats.org/officeDocument/2006/relationships/image" Target="../media/image124.png"/><Relationship Id="rId2" Type="http://schemas.openxmlformats.org/officeDocument/2006/relationships/notesSlide" Target="../notesSlides/notesSlide62.xml"/><Relationship Id="rId1" Type="http://schemas.openxmlformats.org/officeDocument/2006/relationships/slideLayout" Target="../slideLayouts/slideLayout3.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slides/_rels/slide6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63.xml"/><Relationship Id="rId1" Type="http://schemas.openxmlformats.org/officeDocument/2006/relationships/slideLayout" Target="../slideLayouts/slideLayout3.xml"/><Relationship Id="rId5" Type="http://schemas.openxmlformats.org/officeDocument/2006/relationships/image" Target="../media/image127.png"/><Relationship Id="rId4" Type="http://schemas.openxmlformats.org/officeDocument/2006/relationships/image" Target="../media/image126.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67.xml"/><Relationship Id="rId1" Type="http://schemas.openxmlformats.org/officeDocument/2006/relationships/slideLayout" Target="../slideLayouts/slideLayout3.xml"/><Relationship Id="rId4" Type="http://schemas.openxmlformats.org/officeDocument/2006/relationships/image" Target="../media/image131.png"/></Relationships>
</file>

<file path=ppt/slides/_rels/slide68.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68.xml"/><Relationship Id="rId1" Type="http://schemas.openxmlformats.org/officeDocument/2006/relationships/slideLayout" Target="../slideLayouts/slideLayout3.xml"/><Relationship Id="rId4" Type="http://schemas.openxmlformats.org/officeDocument/2006/relationships/image" Target="../media/image133.png"/></Relationships>
</file>

<file path=ppt/slides/_rels/slide69.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69.xml"/><Relationship Id="rId1" Type="http://schemas.openxmlformats.org/officeDocument/2006/relationships/slideLayout" Target="../slideLayouts/slideLayout3.xml"/><Relationship Id="rId4" Type="http://schemas.openxmlformats.org/officeDocument/2006/relationships/image" Target="../media/image135.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70.xml"/><Relationship Id="rId1" Type="http://schemas.openxmlformats.org/officeDocument/2006/relationships/slideLayout" Target="../slideLayouts/slideLayout3.xml"/><Relationship Id="rId4" Type="http://schemas.openxmlformats.org/officeDocument/2006/relationships/image" Target="../media/image137.png"/></Relationships>
</file>

<file path=ppt/slides/_rels/slide71.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71.xml"/><Relationship Id="rId1" Type="http://schemas.openxmlformats.org/officeDocument/2006/relationships/slideLayout" Target="../slideLayouts/slideLayout3.xml"/><Relationship Id="rId5" Type="http://schemas.openxmlformats.org/officeDocument/2006/relationships/image" Target="../media/image140.png"/><Relationship Id="rId4" Type="http://schemas.openxmlformats.org/officeDocument/2006/relationships/image" Target="../media/image139.png"/></Relationships>
</file>

<file path=ppt/slides/_rels/slide72.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72.xml"/><Relationship Id="rId1" Type="http://schemas.openxmlformats.org/officeDocument/2006/relationships/slideLayout" Target="../slideLayouts/slideLayout3.xml"/><Relationship Id="rId4" Type="http://schemas.openxmlformats.org/officeDocument/2006/relationships/image" Target="../media/image142.png"/></Relationships>
</file>

<file path=ppt/slides/_rels/slide73.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73.xml"/><Relationship Id="rId1" Type="http://schemas.openxmlformats.org/officeDocument/2006/relationships/slideLayout" Target="../slideLayouts/slideLayout3.xml"/><Relationship Id="rId4" Type="http://schemas.openxmlformats.org/officeDocument/2006/relationships/image" Target="../media/image144.png"/></Relationships>
</file>

<file path=ppt/slides/_rels/slide74.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74.xml"/><Relationship Id="rId1" Type="http://schemas.openxmlformats.org/officeDocument/2006/relationships/slideLayout" Target="../slideLayouts/slideLayout3.xml"/><Relationship Id="rId4" Type="http://schemas.openxmlformats.org/officeDocument/2006/relationships/image" Target="../media/image146.png"/></Relationships>
</file>

<file path=ppt/slides/_rels/slide75.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75.xml"/><Relationship Id="rId1" Type="http://schemas.openxmlformats.org/officeDocument/2006/relationships/slideLayout" Target="../slideLayouts/slideLayout3.xml"/><Relationship Id="rId5" Type="http://schemas.openxmlformats.org/officeDocument/2006/relationships/image" Target="../media/image149.png"/><Relationship Id="rId4" Type="http://schemas.openxmlformats.org/officeDocument/2006/relationships/image" Target="../media/image148.png"/></Relationships>
</file>

<file path=ppt/slides/_rels/slide76.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76.xml"/><Relationship Id="rId1" Type="http://schemas.openxmlformats.org/officeDocument/2006/relationships/slideLayout" Target="../slideLayouts/slideLayout3.xml"/><Relationship Id="rId5" Type="http://schemas.openxmlformats.org/officeDocument/2006/relationships/image" Target="../media/image152.png"/><Relationship Id="rId4" Type="http://schemas.openxmlformats.org/officeDocument/2006/relationships/image" Target="../media/image151.png"/></Relationships>
</file>

<file path=ppt/slides/_rels/slide77.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77.xml"/><Relationship Id="rId1" Type="http://schemas.openxmlformats.org/officeDocument/2006/relationships/slideLayout" Target="../slideLayouts/slideLayout3.xml"/><Relationship Id="rId5" Type="http://schemas.openxmlformats.org/officeDocument/2006/relationships/image" Target="../media/image155.png"/><Relationship Id="rId4" Type="http://schemas.openxmlformats.org/officeDocument/2006/relationships/image" Target="../media/image154.png"/></Relationships>
</file>

<file path=ppt/slides/_rels/slide78.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78.xml"/><Relationship Id="rId1" Type="http://schemas.openxmlformats.org/officeDocument/2006/relationships/slideLayout" Target="../slideLayouts/slideLayout3.xml"/><Relationship Id="rId4" Type="http://schemas.openxmlformats.org/officeDocument/2006/relationships/image" Target="../media/image158.png"/></Relationships>
</file>

<file path=ppt/slides/_rels/slide79.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79.xml"/><Relationship Id="rId1" Type="http://schemas.openxmlformats.org/officeDocument/2006/relationships/slideLayout" Target="../slideLayouts/slideLayout3.xml"/><Relationship Id="rId5" Type="http://schemas.openxmlformats.org/officeDocument/2006/relationships/image" Target="../media/image160.png"/><Relationship Id="rId4" Type="http://schemas.openxmlformats.org/officeDocument/2006/relationships/image" Target="../media/image15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82.xml"/><Relationship Id="rId1" Type="http://schemas.openxmlformats.org/officeDocument/2006/relationships/slideLayout" Target="../slideLayouts/slideLayout3.xml"/><Relationship Id="rId5" Type="http://schemas.openxmlformats.org/officeDocument/2006/relationships/image" Target="../media/image165.png"/><Relationship Id="rId4" Type="http://schemas.openxmlformats.org/officeDocument/2006/relationships/image" Target="../media/image164.png"/></Relationships>
</file>

<file path=ppt/slides/_rels/slide83.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83.xml"/><Relationship Id="rId1" Type="http://schemas.openxmlformats.org/officeDocument/2006/relationships/slideLayout" Target="../slideLayouts/slideLayout3.xml"/><Relationship Id="rId6" Type="http://schemas.openxmlformats.org/officeDocument/2006/relationships/image" Target="../media/image169.png"/><Relationship Id="rId5" Type="http://schemas.openxmlformats.org/officeDocument/2006/relationships/image" Target="../media/image167.png"/><Relationship Id="rId4" Type="http://schemas.openxmlformats.org/officeDocument/2006/relationships/image" Target="../media/image168.png"/></Relationships>
</file>

<file path=ppt/slides/_rels/slide84.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86.xml"/><Relationship Id="rId1" Type="http://schemas.openxmlformats.org/officeDocument/2006/relationships/slideLayout" Target="../slideLayouts/slideLayout3.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173.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675126" y="-391598"/>
            <a:ext cx="4885525" cy="12235776"/>
          </a:xfrm>
          <a:prstGeom prst="rect">
            <a:avLst/>
          </a:prstGeom>
        </p:spPr>
      </p:pic>
      <p:sp>
        <p:nvSpPr>
          <p:cNvPr id="20" name="PA_文本框 19"/>
          <p:cNvSpPr txBox="1"/>
          <p:nvPr>
            <p:custDataLst>
              <p:tags r:id="rId1"/>
            </p:custDataLst>
          </p:nvPr>
        </p:nvSpPr>
        <p:spPr>
          <a:xfrm>
            <a:off x="4525076" y="2059268"/>
            <a:ext cx="3660489" cy="830997"/>
          </a:xfrm>
          <a:prstGeom prst="rect">
            <a:avLst/>
          </a:prstGeom>
          <a:noFill/>
        </p:spPr>
        <p:txBody>
          <a:bodyPr wrap="none" rtlCol="0">
            <a:spAutoFit/>
          </a:bodyPr>
          <a:lstStyle/>
          <a:p>
            <a:pPr lvl="1" algn="ctr"/>
            <a:r>
              <a:rPr lang="en-US" altLang="zh-CN" sz="4800" b="1" dirty="0">
                <a:ln w="12700">
                  <a:noFill/>
                  <a:prstDash val="solid"/>
                </a:ln>
                <a:solidFill>
                  <a:srgbClr val="4F91A0"/>
                </a:solidFill>
                <a:latin typeface="+mn-ea"/>
                <a:ea typeface="+mn-ea"/>
                <a:cs typeface="+mn-ea"/>
              </a:rPr>
              <a:t>Chapter 6</a:t>
            </a:r>
            <a:endParaRPr lang="zh-CN" altLang="en-US" sz="4800" b="1" dirty="0">
              <a:ln w="12700">
                <a:noFill/>
                <a:prstDash val="solid"/>
              </a:ln>
              <a:solidFill>
                <a:srgbClr val="4F91A0"/>
              </a:solidFill>
              <a:latin typeface="+mn-ea"/>
              <a:ea typeface="+mn-ea"/>
              <a:cs typeface="+mn-ea"/>
            </a:endParaRPr>
          </a:p>
        </p:txBody>
      </p:sp>
      <p:sp>
        <p:nvSpPr>
          <p:cNvPr id="22" name="PA_矩形 21"/>
          <p:cNvSpPr/>
          <p:nvPr>
            <p:custDataLst>
              <p:tags r:id="rId2"/>
            </p:custDataLst>
          </p:nvPr>
        </p:nvSpPr>
        <p:spPr>
          <a:xfrm>
            <a:off x="4973371" y="3510151"/>
            <a:ext cx="2763897" cy="707886"/>
          </a:xfrm>
          <a:prstGeom prst="rect">
            <a:avLst/>
          </a:prstGeom>
        </p:spPr>
        <p:txBody>
          <a:bodyPr wrap="none">
            <a:spAutoFit/>
          </a:bodyPr>
          <a:lstStyle/>
          <a:p>
            <a:pPr algn="ctr"/>
            <a:r>
              <a:rPr lang="en-US" altLang="zh-CN" sz="4000" dirty="0">
                <a:solidFill>
                  <a:srgbClr val="4F91A0"/>
                </a:solidFill>
                <a:latin typeface="+mn-ea"/>
                <a:ea typeface="+mn-ea"/>
                <a:cs typeface="+mn-ea"/>
              </a:rPr>
              <a:t>Estimation</a:t>
            </a:r>
            <a:endParaRPr lang="zh-CN" altLang="en-US" sz="4000" dirty="0">
              <a:solidFill>
                <a:srgbClr val="4F91A0"/>
              </a:solidFill>
              <a:latin typeface="+mn-ea"/>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200"/>
                                        <p:tgtEl>
                                          <p:spTgt spid="3"/>
                                        </p:tgtEl>
                                      </p:cBhvr>
                                    </p:animEffect>
                                  </p:childTnLst>
                                </p:cTn>
                              </p:par>
                            </p:childTnLst>
                          </p:cTn>
                        </p:par>
                        <p:par>
                          <p:cTn id="8" fill="hold">
                            <p:stCondLst>
                              <p:cond delay="12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0"/>
                                        </p:tgtEl>
                                        <p:attrNameLst>
                                          <p:attrName>style.visibility</p:attrName>
                                        </p:attrNameLst>
                                      </p:cBhvr>
                                      <p:to>
                                        <p:strVal val="visible"/>
                                      </p:to>
                                    </p:set>
                                    <p:anim calcmode="lin" valueType="num">
                                      <p:cBhvr>
                                        <p:cTn id="11" dur="8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2" dur="800" fill="hold"/>
                                        <p:tgtEl>
                                          <p:spTgt spid="20"/>
                                        </p:tgtEl>
                                        <p:attrNameLst>
                                          <p:attrName>ppt_y</p:attrName>
                                        </p:attrNameLst>
                                      </p:cBhvr>
                                      <p:tavLst>
                                        <p:tav tm="0">
                                          <p:val>
                                            <p:strVal val="#ppt_y"/>
                                          </p:val>
                                        </p:tav>
                                        <p:tav tm="100000">
                                          <p:val>
                                            <p:strVal val="#ppt_y"/>
                                          </p:val>
                                        </p:tav>
                                      </p:tavLst>
                                    </p:anim>
                                    <p:anim calcmode="lin" valueType="num">
                                      <p:cBhvr>
                                        <p:cTn id="13" dur="8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4" dur="8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800" tmFilter="0,0; .5, 1; 1, 1"/>
                                        <p:tgtEl>
                                          <p:spTgt spid="20"/>
                                        </p:tgtEl>
                                      </p:cBhvr>
                                    </p:animEffect>
                                  </p:childTnLst>
                                </p:cTn>
                              </p:par>
                            </p:childTnLst>
                          </p:cTn>
                        </p:par>
                        <p:par>
                          <p:cTn id="16" fill="hold">
                            <p:stCondLst>
                              <p:cond delay="2560"/>
                            </p:stCondLst>
                            <p:childTnLst>
                              <p:par>
                                <p:cTn id="17" presetID="16" presetClass="entr" presetSubtype="37"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outVertical)">
                                      <p:cBhvr>
                                        <p:cTn id="1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6.1	Population and sample</a:t>
            </a:r>
          </a:p>
        </p:txBody>
      </p:sp>
      <p:sp>
        <p:nvSpPr>
          <p:cNvPr id="16" name="矩形 47"/>
          <p:cNvSpPr>
            <a:spLocks noChangeArrowheads="1"/>
          </p:cNvSpPr>
          <p:nvPr/>
        </p:nvSpPr>
        <p:spPr bwMode="auto">
          <a:xfrm>
            <a:off x="606779" y="1191999"/>
            <a:ext cx="10962294" cy="107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sample j-</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raw moment:</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sample j-</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central moment:</a:t>
            </a:r>
          </a:p>
        </p:txBody>
      </p:sp>
      <p:pic>
        <p:nvPicPr>
          <p:cNvPr id="3" name="图片 2"/>
          <p:cNvPicPr>
            <a:picLocks noChangeAspect="1"/>
          </p:cNvPicPr>
          <p:nvPr/>
        </p:nvPicPr>
        <p:blipFill>
          <a:blip r:embed="rId3"/>
          <a:stretch>
            <a:fillRect/>
          </a:stretch>
        </p:blipFill>
        <p:spPr>
          <a:xfrm>
            <a:off x="4601227" y="1349458"/>
            <a:ext cx="3472254" cy="381947"/>
          </a:xfrm>
          <a:prstGeom prst="rect">
            <a:avLst/>
          </a:prstGeom>
        </p:spPr>
      </p:pic>
      <p:pic>
        <p:nvPicPr>
          <p:cNvPr id="4" name="图片 3"/>
          <p:cNvPicPr>
            <a:picLocks noChangeAspect="1"/>
          </p:cNvPicPr>
          <p:nvPr/>
        </p:nvPicPr>
        <p:blipFill>
          <a:blip r:embed="rId4"/>
          <a:stretch>
            <a:fillRect/>
          </a:stretch>
        </p:blipFill>
        <p:spPr>
          <a:xfrm>
            <a:off x="5120307" y="1888864"/>
            <a:ext cx="4186647" cy="337633"/>
          </a:xfrm>
          <a:prstGeom prst="rect">
            <a:avLst/>
          </a:prstGeom>
        </p:spPr>
      </p:pic>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606779" y="2270812"/>
                <a:ext cx="10962294" cy="375031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b="1" dirty="0">
                    <a:solidFill>
                      <a:schemeClr val="accent5">
                        <a:lumMod val="50000"/>
                      </a:schemeClr>
                    </a:solidFill>
                    <a:latin typeface="Cambria Math" panose="02040503050406030204" pitchFamily="18" charset="0"/>
                    <a:ea typeface="Cambria Math" panose="02040503050406030204" pitchFamily="18" charset="0"/>
                    <a:cs typeface="+mn-ea"/>
                    <a:sym typeface="微软雅黑" pitchFamily="34" charset="-122"/>
                  </a:rPr>
                  <a:t>Note: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above statistics are numeric characteristics of sample. The corresponding parts for population are as follows:</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population mean E(X) = µ</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population variance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Var</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 E(X − E(X))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l-G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endPar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population standard deviation </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 =</a:t>
                </a:r>
                <a14:m>
                  <m:oMath xmlns:m="http://schemas.openxmlformats.org/officeDocument/2006/math">
                    <m:rad>
                      <m:radPr>
                        <m:degHide m:val="on"/>
                        <m:ctrlPr>
                          <a:rPr lang="el-GR"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rad>
                  </m:oMath>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population j-</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raw moment E(</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30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j</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j = 1,2,···</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population j-</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central moment E{[X − E(X)]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j</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j = 1,2,···</a:t>
                </a:r>
              </a:p>
            </p:txBody>
          </p:sp>
        </mc:Choice>
        <mc:Fallback xmlns="">
          <p:sp>
            <p:nvSpPr>
              <p:cNvPr id="7" name="矩形 47"/>
              <p:cNvSpPr>
                <a:spLocks noRot="1" noChangeAspect="1" noMove="1" noResize="1" noEditPoints="1" noAdjustHandles="1" noChangeArrowheads="1" noChangeShapeType="1" noTextEdit="1"/>
              </p:cNvSpPr>
              <p:nvPr/>
            </p:nvSpPr>
            <p:spPr bwMode="auto">
              <a:xfrm>
                <a:off x="606779" y="2270812"/>
                <a:ext cx="10962294" cy="3750314"/>
              </a:xfrm>
              <a:prstGeom prst="rect">
                <a:avLst/>
              </a:prstGeom>
              <a:blipFill>
                <a:blip r:embed="rId5"/>
                <a:stretch>
                  <a:fillRect l="-1168" t="-813" b="-422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40838368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400"/>
                                        <p:tgtEl>
                                          <p:spTgt spid="16"/>
                                        </p:tgtEl>
                                        <p:attrNameLst>
                                          <p:attrName>ppt_y</p:attrName>
                                        </p:attrNameLst>
                                      </p:cBhvr>
                                      <p:tavLst>
                                        <p:tav tm="0">
                                          <p:val>
                                            <p:strVal val="#ppt_y-#ppt_h*1.125000"/>
                                          </p:val>
                                        </p:tav>
                                        <p:tav tm="100000">
                                          <p:val>
                                            <p:strVal val="#ppt_y"/>
                                          </p:val>
                                        </p:tav>
                                      </p:tavLst>
                                    </p:anim>
                                    <p:animEffect transition="in" filter="wipe(down)">
                                      <p:cBhvr>
                                        <p:cTn id="8" dur="400"/>
                                        <p:tgtEl>
                                          <p:spTgt spid="16"/>
                                        </p:tgtEl>
                                      </p:cBhvr>
                                    </p:animEffect>
                                  </p:childTnLst>
                                </p:cTn>
                              </p:par>
                              <p:par>
                                <p:cTn id="9" presetID="1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400"/>
                                        <p:tgtEl>
                                          <p:spTgt spid="3"/>
                                        </p:tgtEl>
                                        <p:attrNameLst>
                                          <p:attrName>ppt_y</p:attrName>
                                        </p:attrNameLst>
                                      </p:cBhvr>
                                      <p:tavLst>
                                        <p:tav tm="0">
                                          <p:val>
                                            <p:strVal val="#ppt_y-#ppt_h*1.125000"/>
                                          </p:val>
                                        </p:tav>
                                        <p:tav tm="100000">
                                          <p:val>
                                            <p:strVal val="#ppt_y"/>
                                          </p:val>
                                        </p:tav>
                                      </p:tavLst>
                                    </p:anim>
                                    <p:animEffect transition="in" filter="wipe(down)">
                                      <p:cBhvr>
                                        <p:cTn id="12" dur="400"/>
                                        <p:tgtEl>
                                          <p:spTgt spid="3"/>
                                        </p:tgtEl>
                                      </p:cBhvr>
                                    </p:animEffect>
                                  </p:childTnLst>
                                </p:cTn>
                              </p:par>
                              <p:par>
                                <p:cTn id="13" presetID="12" presetClass="entr" presetSubtype="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400"/>
                                        <p:tgtEl>
                                          <p:spTgt spid="4"/>
                                        </p:tgtEl>
                                        <p:attrNameLst>
                                          <p:attrName>ppt_y</p:attrName>
                                        </p:attrNameLst>
                                      </p:cBhvr>
                                      <p:tavLst>
                                        <p:tav tm="0">
                                          <p:val>
                                            <p:strVal val="#ppt_y-#ppt_h*1.125000"/>
                                          </p:val>
                                        </p:tav>
                                        <p:tav tm="100000">
                                          <p:val>
                                            <p:strVal val="#ppt_y"/>
                                          </p:val>
                                        </p:tav>
                                      </p:tavLst>
                                    </p:anim>
                                    <p:animEffect transition="in" filter="wipe(down)">
                                      <p:cBhvr>
                                        <p:cTn id="16" dur="4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400"/>
                                        <p:tgtEl>
                                          <p:spTgt spid="7"/>
                                        </p:tgtEl>
                                        <p:attrNameLst>
                                          <p:attrName>ppt_y</p:attrName>
                                        </p:attrNameLst>
                                      </p:cBhvr>
                                      <p:tavLst>
                                        <p:tav tm="0">
                                          <p:val>
                                            <p:strVal val="#ppt_y-#ppt_h*1.125000"/>
                                          </p:val>
                                        </p:tav>
                                        <p:tav tm="100000">
                                          <p:val>
                                            <p:strVal val="#ppt_y"/>
                                          </p:val>
                                        </p:tav>
                                      </p:tavLst>
                                    </p:anim>
                                    <p:animEffect transition="in" filter="wipe(down)">
                                      <p:cBhvr>
                                        <p:cTn id="22"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01583" y="2100329"/>
            <a:ext cx="10633926" cy="366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sample drawn from X,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specific observations, reorder them so that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 ≤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let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be the observation of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called the k-</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ordered statistic. The first order statistic (or smallest order statistic) is the minimum of the sample, that is,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min{X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n-</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order statistic (or largest order statistic) is the maximum, that is,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max{X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statistical range is defined as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endPar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6.1	Population and sample</a:t>
            </a:r>
          </a:p>
        </p:txBody>
      </p:sp>
      <p:sp>
        <p:nvSpPr>
          <p:cNvPr id="4" name="矩形 3"/>
          <p:cNvSpPr/>
          <p:nvPr/>
        </p:nvSpPr>
        <p:spPr>
          <a:xfrm>
            <a:off x="901583" y="1481321"/>
            <a:ext cx="2609415"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6.1.3</a:t>
            </a:r>
          </a:p>
        </p:txBody>
      </p:sp>
    </p:spTree>
    <p:extLst>
      <p:ext uri="{BB962C8B-B14F-4D97-AF65-F5344CB8AC3E}">
        <p14:creationId xmlns:p14="http://schemas.microsoft.com/office/powerpoint/2010/main" val="17008852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700703"/>
            <a:ext cx="10633926"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sample drawn from X,</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specific observations, reorder them so that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 ≤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empirical distribution function is defined as</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6.1	Population and sample</a:t>
            </a:r>
          </a:p>
        </p:txBody>
      </p:sp>
      <p:sp>
        <p:nvSpPr>
          <p:cNvPr id="4" name="矩形 3"/>
          <p:cNvSpPr/>
          <p:nvPr/>
        </p:nvSpPr>
        <p:spPr>
          <a:xfrm>
            <a:off x="765041" y="1191999"/>
            <a:ext cx="2609415"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6.1.4</a:t>
            </a:r>
          </a:p>
        </p:txBody>
      </p:sp>
      <p:pic>
        <p:nvPicPr>
          <p:cNvPr id="3" name="图片 2"/>
          <p:cNvPicPr>
            <a:picLocks noChangeAspect="1"/>
          </p:cNvPicPr>
          <p:nvPr/>
        </p:nvPicPr>
        <p:blipFill>
          <a:blip r:embed="rId3"/>
          <a:stretch>
            <a:fillRect/>
          </a:stretch>
        </p:blipFill>
        <p:spPr>
          <a:xfrm>
            <a:off x="3039357" y="3073061"/>
            <a:ext cx="5018531" cy="1042663"/>
          </a:xfrm>
          <a:prstGeom prst="rect">
            <a:avLst/>
          </a:prstGeom>
        </p:spPr>
      </p:pic>
      <p:sp>
        <p:nvSpPr>
          <p:cNvPr id="6" name="矩形 47"/>
          <p:cNvSpPr>
            <a:spLocks noChangeArrowheads="1"/>
          </p:cNvSpPr>
          <p:nvPr/>
        </p:nvSpPr>
        <p:spPr bwMode="auto">
          <a:xfrm>
            <a:off x="765041" y="3969336"/>
            <a:ext cx="11051821" cy="224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where I() is the indicator function.</a:t>
            </a:r>
          </a:p>
          <a:p>
            <a:pPr>
              <a:spcBef>
                <a:spcPct val="0"/>
              </a:spcBef>
              <a:buNone/>
            </a:pPr>
            <a:r>
              <a:rPr lang="en-US" altLang="zh-CN" sz="2800" b="1" dirty="0">
                <a:solidFill>
                  <a:schemeClr val="accent5">
                    <a:lumMod val="50000"/>
                  </a:schemeClr>
                </a:solidFill>
                <a:latin typeface="Cambria Math" panose="02040503050406030204" pitchFamily="18" charset="0"/>
                <a:ea typeface="Cambria Math" panose="02040503050406030204" pitchFamily="18" charset="0"/>
                <a:cs typeface="+mn-ea"/>
                <a:sym typeface="微软雅黑" pitchFamily="34" charset="-122"/>
              </a:rPr>
              <a:t>Note: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empirical distribution function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describes the frequency of the event {X ≤ x} and cumulative distribution function F(x) = P(X ≤ x), according to the law of large numbers, as n is large enough,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converges to F(x).</a:t>
            </a:r>
          </a:p>
        </p:txBody>
      </p:sp>
    </p:spTree>
    <p:extLst>
      <p:ext uri="{BB962C8B-B14F-4D97-AF65-F5344CB8AC3E}">
        <p14:creationId xmlns:p14="http://schemas.microsoft.com/office/powerpoint/2010/main" val="39305641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400"/>
                                        <p:tgtEl>
                                          <p:spTgt spid="6"/>
                                        </p:tgtEl>
                                        <p:attrNameLst>
                                          <p:attrName>ppt_y</p:attrName>
                                        </p:attrNameLst>
                                      </p:cBhvr>
                                      <p:tavLst>
                                        <p:tav tm="0">
                                          <p:val>
                                            <p:strVal val="#ppt_y-#ppt_h*1.125000"/>
                                          </p:val>
                                        </p:tav>
                                        <p:tav tm="100000">
                                          <p:val>
                                            <p:strVal val="#ppt_y"/>
                                          </p:val>
                                        </p:tav>
                                      </p:tavLst>
                                    </p:anim>
                                    <p:animEffect transition="in" filter="wipe(down)">
                                      <p:cBhvr>
                                        <p:cTn id="16" dur="400"/>
                                        <p:tgtEl>
                                          <p:spTgt spid="6"/>
                                        </p:tgtEl>
                                      </p:cBhvr>
                                    </p:animEffect>
                                  </p:childTnLst>
                                </p:cTn>
                              </p:par>
                              <p:par>
                                <p:cTn id="17" presetID="1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400"/>
                                        <p:tgtEl>
                                          <p:spTgt spid="3"/>
                                        </p:tgtEl>
                                        <p:attrNameLst>
                                          <p:attrName>ppt_y</p:attrName>
                                        </p:attrNameLst>
                                      </p:cBhvr>
                                      <p:tavLst>
                                        <p:tav tm="0">
                                          <p:val>
                                            <p:strVal val="#ppt_y-#ppt_h*1.125000"/>
                                          </p:val>
                                        </p:tav>
                                        <p:tav tm="100000">
                                          <p:val>
                                            <p:strVal val="#ppt_y"/>
                                          </p:val>
                                        </p:tav>
                                      </p:tavLst>
                                    </p:anim>
                                    <p:animEffect transition="in" filter="wipe(down)">
                                      <p:cBhvr>
                                        <p:cTn id="20"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412045"/>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6.1.3</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−0.02,−0.38,−0.23,2.15,1.57,−1.73,0.28,0.73, −0.14,−1.20 is a set of observations, the empirical distribution function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is sketched in Figure 6.1.</a:t>
            </a:r>
            <a:endParaRPr lang="zh-CN" altLang="en-US" sz="2400" dirty="0">
              <a:solidFill>
                <a:schemeClr val="tx1">
                  <a:lumMod val="65000"/>
                  <a:lumOff val="35000"/>
                </a:schemeClr>
              </a:solidFill>
              <a:latin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6.1	Population and sample</a:t>
            </a:r>
          </a:p>
        </p:txBody>
      </p:sp>
      <p:pic>
        <p:nvPicPr>
          <p:cNvPr id="4" name="图片 3"/>
          <p:cNvPicPr>
            <a:picLocks noChangeAspect="1"/>
          </p:cNvPicPr>
          <p:nvPr/>
        </p:nvPicPr>
        <p:blipFill>
          <a:blip r:embed="rId3"/>
          <a:stretch>
            <a:fillRect/>
          </a:stretch>
        </p:blipFill>
        <p:spPr>
          <a:xfrm>
            <a:off x="5990125" y="2407627"/>
            <a:ext cx="4010025" cy="4133850"/>
          </a:xfrm>
          <a:prstGeom prst="rect">
            <a:avLst/>
          </a:prstGeom>
          <a:ln>
            <a:noFill/>
          </a:ln>
          <a:effectLst>
            <a:softEdge rad="112500"/>
          </a:effectLst>
        </p:spPr>
      </p:pic>
    </p:spTree>
    <p:extLst>
      <p:ext uri="{BB962C8B-B14F-4D97-AF65-F5344CB8AC3E}">
        <p14:creationId xmlns:p14="http://schemas.microsoft.com/office/powerpoint/2010/main" val="38872204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562969" y="1753554"/>
                <a:ext cx="11066061" cy="372992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In practice, the distribution function F(</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x;θ</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of population X is usually known with one or more parameters θ which needs to be estimated from a sample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set of specific observations. We want to construct an appropriate statistic </a:t>
                </a:r>
                <a14:m>
                  <m:oMath xmlns:m="http://schemas.openxmlformats.org/officeDocument/2006/math">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use its observation</a:t>
                </a:r>
                <a14:m>
                  <m:oMath xmlns:m="http://schemas.openxmlformats.org/officeDocument/2006/math">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to estimate the value of θ.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called an estimator and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called an estimate. We will introduce some methods to find the estimator.</a:t>
                </a:r>
                <a:endPar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562969" y="1753554"/>
                <a:ext cx="11066061" cy="3729924"/>
              </a:xfrm>
              <a:prstGeom prst="rect">
                <a:avLst/>
              </a:prstGeom>
              <a:blipFill>
                <a:blip r:embed="rId3"/>
                <a:stretch>
                  <a:fillRect l="-1101" t="-817" r="-1872" b="-359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504637"/>
            <a:ext cx="7107719" cy="810454"/>
          </a:xfrm>
        </p:spPr>
        <p:txBody>
          <a:bodyPr/>
          <a:lstStyle/>
          <a:p>
            <a:r>
              <a:rPr lang="en-US" altLang="zh-CN" sz="2400" dirty="0">
                <a:solidFill>
                  <a:schemeClr val="tx2"/>
                </a:solidFill>
                <a:latin typeface="+mj-ea"/>
                <a:cs typeface="+mn-ea"/>
              </a:rPr>
              <a:t>6.2	Moment Estimation</a:t>
            </a:r>
          </a:p>
        </p:txBody>
      </p:sp>
    </p:spTree>
    <p:extLst>
      <p:ext uri="{BB962C8B-B14F-4D97-AF65-F5344CB8AC3E}">
        <p14:creationId xmlns:p14="http://schemas.microsoft.com/office/powerpoint/2010/main" val="18953587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992886"/>
            <a:ext cx="11099855" cy="292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6.2.1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Assume that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form a random sample from a distribution X with a k-dimensional parameter θ. We consider the following moments:</a:t>
            </a:r>
          </a:p>
          <a:p>
            <a:pPr>
              <a:lnSpc>
                <a:spcPct val="150000"/>
              </a:lnSpc>
              <a:spcBef>
                <a:spcPct val="0"/>
              </a:spcBef>
              <a:buNone/>
            </a:pPr>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sample moments:  </a:t>
            </a:r>
          </a:p>
          <a:p>
            <a:pPr>
              <a:lnSpc>
                <a:spcPct val="150000"/>
              </a:lnSpc>
              <a:spcBef>
                <a:spcPct val="0"/>
              </a:spcBef>
              <a:buNone/>
            </a:pPr>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population moments: </a:t>
            </a:r>
          </a:p>
          <a:p>
            <a:pPr>
              <a:spcBef>
                <a:spcPct val="0"/>
              </a:spcBef>
              <a:buNone/>
            </a:pP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6.2	Moment Estimation</a:t>
            </a: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765041" y="3413332"/>
                <a:ext cx="11099855" cy="90799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j = 1,··· ,k.. Set up the k equations </a:t>
                </a:r>
                <a:r>
                  <a:rPr lang="en-US" altLang="zh-CN" sz="24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a:t>
                </a:r>
                <a:r>
                  <a:rPr lang="en-US" altLang="zh-CN" sz="24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j</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µ</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j</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(θ) and solve for θ. The solution </a:t>
                </a:r>
                <a14:m>
                  <m:oMath xmlns:m="http://schemas.openxmlformats.org/officeDocument/2006/math">
                    <m:acc>
                      <m:accPr>
                        <m:chr m:val="̂"/>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oMath>
                </a14:m>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the moment estimator of θ</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11" name="矩形 47"/>
              <p:cNvSpPr>
                <a:spLocks noRot="1" noChangeAspect="1" noMove="1" noResize="1" noEditPoints="1" noAdjustHandles="1" noChangeArrowheads="1" noChangeShapeType="1" noTextEdit="1"/>
              </p:cNvSpPr>
              <p:nvPr/>
            </p:nvSpPr>
            <p:spPr bwMode="auto">
              <a:xfrm>
                <a:off x="765041" y="3413332"/>
                <a:ext cx="11099855" cy="907997"/>
              </a:xfrm>
              <a:prstGeom prst="rect">
                <a:avLst/>
              </a:prstGeom>
              <a:blipFill>
                <a:blip r:embed="rId3"/>
                <a:stretch>
                  <a:fillRect l="-824" t="-4027" r="-769" b="-1745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3" name="矩形 47"/>
          <p:cNvSpPr>
            <a:spLocks noChangeArrowheads="1"/>
          </p:cNvSpPr>
          <p:nvPr/>
        </p:nvSpPr>
        <p:spPr bwMode="auto">
          <a:xfrm>
            <a:off x="765040" y="4334427"/>
            <a:ext cx="10770467" cy="224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This method of deriving estimators is called the method of moments. An important statistical principle, the substitution principle, is used in this method. The method of moments is the oldest method of deriving point estimators, although they may not be the best estimators. In some cases, a moment estimator does not exist.</a:t>
            </a:r>
          </a:p>
        </p:txBody>
      </p:sp>
      <p:pic>
        <p:nvPicPr>
          <p:cNvPr id="3" name="图片 2"/>
          <p:cNvPicPr>
            <a:picLocks noChangeAspect="1"/>
          </p:cNvPicPr>
          <p:nvPr/>
        </p:nvPicPr>
        <p:blipFill>
          <a:blip r:embed="rId4"/>
          <a:stretch>
            <a:fillRect/>
          </a:stretch>
        </p:blipFill>
        <p:spPr>
          <a:xfrm>
            <a:off x="3704782" y="2406942"/>
            <a:ext cx="2133412" cy="406951"/>
          </a:xfrm>
          <a:prstGeom prst="rect">
            <a:avLst/>
          </a:prstGeom>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37994" y="2907290"/>
            <a:ext cx="3200400"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81039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400"/>
                                        <p:tgtEl>
                                          <p:spTgt spid="3"/>
                                        </p:tgtEl>
                                        <p:attrNameLst>
                                          <p:attrName>ppt_y</p:attrName>
                                        </p:attrNameLst>
                                      </p:cBhvr>
                                      <p:tavLst>
                                        <p:tav tm="0">
                                          <p:val>
                                            <p:strVal val="#ppt_y-#ppt_h*1.125000"/>
                                          </p:val>
                                        </p:tav>
                                        <p:tav tm="100000">
                                          <p:val>
                                            <p:strVal val="#ppt_y"/>
                                          </p:val>
                                        </p:tav>
                                      </p:tavLst>
                                    </p:anim>
                                    <p:animEffect transition="in" filter="wipe(down)">
                                      <p:cBhvr>
                                        <p:cTn id="12" dur="400"/>
                                        <p:tgtEl>
                                          <p:spTgt spid="3"/>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400"/>
                                        <p:tgtEl>
                                          <p:spTgt spid="11"/>
                                        </p:tgtEl>
                                        <p:attrNameLst>
                                          <p:attrName>ppt_y</p:attrName>
                                        </p:attrNameLst>
                                      </p:cBhvr>
                                      <p:tavLst>
                                        <p:tav tm="0">
                                          <p:val>
                                            <p:strVal val="#ppt_y-#ppt_h*1.125000"/>
                                          </p:val>
                                        </p:tav>
                                        <p:tav tm="100000">
                                          <p:val>
                                            <p:strVal val="#ppt_y"/>
                                          </p:val>
                                        </p:tav>
                                      </p:tavLst>
                                    </p:anim>
                                    <p:animEffect transition="in" filter="wipe(down)">
                                      <p:cBhvr>
                                        <p:cTn id="16" dur="4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p:tgtEl>
                                          <p:spTgt spid="13"/>
                                        </p:tgtEl>
                                        <p:attrNameLst>
                                          <p:attrName>ppt_y</p:attrName>
                                        </p:attrNameLst>
                                      </p:cBhvr>
                                      <p:tavLst>
                                        <p:tav tm="0">
                                          <p:val>
                                            <p:strVal val="#ppt_y-#ppt_h*1.125000"/>
                                          </p:val>
                                        </p:tav>
                                        <p:tav tm="100000">
                                          <p:val>
                                            <p:strVal val="#ppt_y"/>
                                          </p:val>
                                        </p:tav>
                                      </p:tavLst>
                                    </p:anim>
                                    <p:animEffect transition="in" filter="wipe(down)">
                                      <p:cBhvr>
                                        <p:cTn id="22"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1"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412045"/>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6.2.1</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form a random sample from a distribution X with the parameter θ = (µ,σ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where µ = E(X) and 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Var</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Find the moment estimator of θ.</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6.2	Moment Estimation</a:t>
            </a: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765041" y="3287271"/>
                <a:ext cx="11099855" cy="234717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Since</a:t>
                </a:r>
                <a:r>
                  <a:rPr lang="en-US" altLang="zh-CN" sz="2800" b="1" dirty="0">
                    <a:solidFill>
                      <a:schemeClr val="tx1">
                        <a:lumMod val="85000"/>
                        <a:lumOff val="1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µ</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𝑎𝑛𝑑</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Var</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a:t>
                </a:r>
              </a:p>
              <a:p>
                <a:pPr>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we obtain the moment estimator</a:t>
                </a:r>
              </a:p>
              <a:p>
                <a:pPr>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1" name="矩形 47"/>
              <p:cNvSpPr>
                <a:spLocks noRot="1" noChangeAspect="1" noMove="1" noResize="1" noEditPoints="1" noAdjustHandles="1" noChangeArrowheads="1" noChangeShapeType="1" noTextEdit="1"/>
              </p:cNvSpPr>
              <p:nvPr/>
            </p:nvSpPr>
            <p:spPr bwMode="auto">
              <a:xfrm>
                <a:off x="765041" y="3287271"/>
                <a:ext cx="11099855" cy="2347173"/>
              </a:xfrm>
              <a:prstGeom prst="rect">
                <a:avLst/>
              </a:prstGeom>
              <a:blipFill>
                <a:blip r:embed="rId3"/>
                <a:stretch>
                  <a:fillRect l="-1098" t="-181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2" name="矩形 47"/>
          <p:cNvSpPr>
            <a:spLocks noChangeArrowheads="1"/>
          </p:cNvSpPr>
          <p:nvPr/>
        </p:nvSpPr>
        <p:spPr bwMode="auto">
          <a:xfrm>
            <a:off x="765041" y="2811532"/>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a:blip r:embed="rId4"/>
          <a:stretch>
            <a:fillRect/>
          </a:stretch>
        </p:blipFill>
        <p:spPr>
          <a:xfrm>
            <a:off x="1830063" y="3896661"/>
            <a:ext cx="3163967" cy="733847"/>
          </a:xfrm>
          <a:prstGeom prst="rect">
            <a:avLst/>
          </a:prstGeom>
        </p:spPr>
      </p:pic>
      <p:pic>
        <p:nvPicPr>
          <p:cNvPr id="4" name="图片 3"/>
          <p:cNvPicPr>
            <a:picLocks noChangeAspect="1"/>
          </p:cNvPicPr>
          <p:nvPr/>
        </p:nvPicPr>
        <p:blipFill>
          <a:blip r:embed="rId5"/>
          <a:stretch>
            <a:fillRect/>
          </a:stretch>
        </p:blipFill>
        <p:spPr>
          <a:xfrm>
            <a:off x="4413283" y="5141410"/>
            <a:ext cx="3357324" cy="785243"/>
          </a:xfrm>
          <a:prstGeom prst="rect">
            <a:avLst/>
          </a:prstGeom>
        </p:spPr>
      </p:pic>
    </p:spTree>
    <p:extLst>
      <p:ext uri="{BB962C8B-B14F-4D97-AF65-F5344CB8AC3E}">
        <p14:creationId xmlns:p14="http://schemas.microsoft.com/office/powerpoint/2010/main" val="30384102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400"/>
                                        <p:tgtEl>
                                          <p:spTgt spid="12"/>
                                        </p:tgtEl>
                                        <p:attrNameLst>
                                          <p:attrName>ppt_y</p:attrName>
                                        </p:attrNameLst>
                                      </p:cBhvr>
                                      <p:tavLst>
                                        <p:tav tm="0">
                                          <p:val>
                                            <p:strVal val="#ppt_y-#ppt_h*1.125000"/>
                                          </p:val>
                                        </p:tav>
                                        <p:tav tm="100000">
                                          <p:val>
                                            <p:strVal val="#ppt_y"/>
                                          </p:val>
                                        </p:tav>
                                      </p:tavLst>
                                    </p:anim>
                                    <p:animEffect transition="in" filter="wipe(down)">
                                      <p:cBhvr>
                                        <p:cTn id="15" dur="400"/>
                                        <p:tgtEl>
                                          <p:spTgt spid="12"/>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400"/>
                                        <p:tgtEl>
                                          <p:spTgt spid="11"/>
                                        </p:tgtEl>
                                        <p:attrNameLst>
                                          <p:attrName>ppt_y</p:attrName>
                                        </p:attrNameLst>
                                      </p:cBhvr>
                                      <p:tavLst>
                                        <p:tav tm="0">
                                          <p:val>
                                            <p:strVal val="#ppt_y-#ppt_h*1.125000"/>
                                          </p:val>
                                        </p:tav>
                                        <p:tav tm="100000">
                                          <p:val>
                                            <p:strVal val="#ppt_y"/>
                                          </p:val>
                                        </p:tav>
                                      </p:tavLst>
                                    </p:anim>
                                    <p:animEffect transition="in" filter="wipe(down)">
                                      <p:cBhvr>
                                        <p:cTn id="19" dur="400"/>
                                        <p:tgtEl>
                                          <p:spTgt spid="11"/>
                                        </p:tgtEl>
                                      </p:cBhvr>
                                    </p:animEffect>
                                  </p:childTnLst>
                                </p:cTn>
                              </p:par>
                              <p:par>
                                <p:cTn id="20" presetID="12" presetClass="entr" presetSubtype="1"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400"/>
                                        <p:tgtEl>
                                          <p:spTgt spid="3"/>
                                        </p:tgtEl>
                                        <p:attrNameLst>
                                          <p:attrName>ppt_y</p:attrName>
                                        </p:attrNameLst>
                                      </p:cBhvr>
                                      <p:tavLst>
                                        <p:tav tm="0">
                                          <p:val>
                                            <p:strVal val="#ppt_y-#ppt_h*1.125000"/>
                                          </p:val>
                                        </p:tav>
                                        <p:tav tm="100000">
                                          <p:val>
                                            <p:strVal val="#ppt_y"/>
                                          </p:val>
                                        </p:tav>
                                      </p:tavLst>
                                    </p:anim>
                                    <p:animEffect transition="in" filter="wipe(down)">
                                      <p:cBhvr>
                                        <p:cTn id="23" dur="400"/>
                                        <p:tgtEl>
                                          <p:spTgt spid="3"/>
                                        </p:tgtEl>
                                      </p:cBhvr>
                                    </p:animEffect>
                                  </p:childTnLst>
                                </p:cTn>
                              </p:par>
                              <p:par>
                                <p:cTn id="24" presetID="12" presetClass="entr" presetSubtype="1"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400"/>
                                        <p:tgtEl>
                                          <p:spTgt spid="4"/>
                                        </p:tgtEl>
                                        <p:attrNameLst>
                                          <p:attrName>ppt_y</p:attrName>
                                        </p:attrNameLst>
                                      </p:cBhvr>
                                      <p:tavLst>
                                        <p:tav tm="0">
                                          <p:val>
                                            <p:strVal val="#ppt_y-#ppt_h*1.125000"/>
                                          </p:val>
                                        </p:tav>
                                        <p:tav tm="100000">
                                          <p:val>
                                            <p:strVal val="#ppt_y"/>
                                          </p:val>
                                        </p:tav>
                                      </p:tavLst>
                                    </p:anim>
                                    <p:animEffect transition="in" filter="wipe(down)">
                                      <p:cBhvr>
                                        <p:cTn id="2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412045"/>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6.2.2</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We consider a sample of size n from the gamma distribution with unknown parameters α and β.</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6.2	Moment Estimation</a:t>
            </a:r>
          </a:p>
        </p:txBody>
      </p:sp>
      <p:sp>
        <p:nvSpPr>
          <p:cNvPr id="11" name="矩形 47"/>
          <p:cNvSpPr>
            <a:spLocks noChangeArrowheads="1"/>
          </p:cNvSpPr>
          <p:nvPr/>
        </p:nvSpPr>
        <p:spPr bwMode="auto">
          <a:xfrm>
            <a:off x="765040" y="4539107"/>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method of moments says to replace the right-hand sides of these equations by the sample moments and then solve for α and β.</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m</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m</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a:t>
            </a:r>
          </a:p>
        </p:txBody>
      </p:sp>
      <p:sp>
        <p:nvSpPr>
          <p:cNvPr id="12" name="矩形 47"/>
          <p:cNvSpPr>
            <a:spLocks noChangeArrowheads="1"/>
          </p:cNvSpPr>
          <p:nvPr/>
        </p:nvSpPr>
        <p:spPr bwMode="auto">
          <a:xfrm>
            <a:off x="765041" y="3727150"/>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5" name="图片 4"/>
          <p:cNvPicPr>
            <a:picLocks noChangeAspect="1"/>
          </p:cNvPicPr>
          <p:nvPr/>
        </p:nvPicPr>
        <p:blipFill>
          <a:blip r:embed="rId3"/>
          <a:stretch>
            <a:fillRect/>
          </a:stretch>
        </p:blipFill>
        <p:spPr>
          <a:xfrm>
            <a:off x="4022668" y="2413616"/>
            <a:ext cx="4584598" cy="840729"/>
          </a:xfrm>
          <a:prstGeom prst="rect">
            <a:avLst/>
          </a:prstGeom>
        </p:spPr>
      </p:pic>
      <p:sp>
        <p:nvSpPr>
          <p:cNvPr id="9" name="矩形 47"/>
          <p:cNvSpPr>
            <a:spLocks noChangeArrowheads="1"/>
          </p:cNvSpPr>
          <p:nvPr/>
        </p:nvSpPr>
        <p:spPr bwMode="auto">
          <a:xfrm>
            <a:off x="765040" y="3206872"/>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Find the moment estimators of α and β.</a:t>
            </a:r>
          </a:p>
        </p:txBody>
      </p:sp>
      <p:pic>
        <p:nvPicPr>
          <p:cNvPr id="7" name="图片 6"/>
          <p:cNvPicPr>
            <a:picLocks noChangeAspect="1"/>
          </p:cNvPicPr>
          <p:nvPr/>
        </p:nvPicPr>
        <p:blipFill>
          <a:blip r:embed="rId4"/>
          <a:stretch>
            <a:fillRect/>
          </a:stretch>
        </p:blipFill>
        <p:spPr>
          <a:xfrm>
            <a:off x="3233178" y="3913337"/>
            <a:ext cx="5189854" cy="674050"/>
          </a:xfrm>
          <a:prstGeom prst="rect">
            <a:avLst/>
          </a:prstGeom>
        </p:spPr>
      </p:pic>
      <p:pic>
        <p:nvPicPr>
          <p:cNvPr id="8" name="图片 7"/>
          <p:cNvPicPr>
            <a:picLocks noChangeAspect="1"/>
          </p:cNvPicPr>
          <p:nvPr/>
        </p:nvPicPr>
        <p:blipFill>
          <a:blip r:embed="rId5"/>
          <a:stretch>
            <a:fillRect/>
          </a:stretch>
        </p:blipFill>
        <p:spPr>
          <a:xfrm>
            <a:off x="4983963" y="5448952"/>
            <a:ext cx="2911529" cy="592010"/>
          </a:xfrm>
          <a:prstGeom prst="rect">
            <a:avLst/>
          </a:prstGeom>
        </p:spPr>
      </p:pic>
    </p:spTree>
    <p:extLst>
      <p:ext uri="{BB962C8B-B14F-4D97-AF65-F5344CB8AC3E}">
        <p14:creationId xmlns:p14="http://schemas.microsoft.com/office/powerpoint/2010/main" val="1226608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400"/>
                                        <p:tgtEl>
                                          <p:spTgt spid="12"/>
                                        </p:tgtEl>
                                        <p:attrNameLst>
                                          <p:attrName>ppt_y</p:attrName>
                                        </p:attrNameLst>
                                      </p:cBhvr>
                                      <p:tavLst>
                                        <p:tav tm="0">
                                          <p:val>
                                            <p:strVal val="#ppt_y-#ppt_h*1.125000"/>
                                          </p:val>
                                        </p:tav>
                                        <p:tav tm="100000">
                                          <p:val>
                                            <p:strVal val="#ppt_y"/>
                                          </p:val>
                                        </p:tav>
                                      </p:tavLst>
                                    </p:anim>
                                    <p:animEffect transition="in" filter="wipe(down)">
                                      <p:cBhvr>
                                        <p:cTn id="25" dur="400"/>
                                        <p:tgtEl>
                                          <p:spTgt spid="12"/>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p:tgtEl>
                                          <p:spTgt spid="11"/>
                                        </p:tgtEl>
                                        <p:attrNameLst>
                                          <p:attrName>ppt_y</p:attrName>
                                        </p:attrNameLst>
                                      </p:cBhvr>
                                      <p:tavLst>
                                        <p:tav tm="0">
                                          <p:val>
                                            <p:strVal val="#ppt_y-#ppt_h*1.125000"/>
                                          </p:val>
                                        </p:tav>
                                        <p:tav tm="100000">
                                          <p:val>
                                            <p:strVal val="#ppt_y"/>
                                          </p:val>
                                        </p:tav>
                                      </p:tavLst>
                                    </p:anim>
                                    <p:animEffect transition="in" filter="wipe(down)">
                                      <p:cBhvr>
                                        <p:cTn id="29" dur="400"/>
                                        <p:tgtEl>
                                          <p:spTgt spid="11"/>
                                        </p:tgtEl>
                                      </p:cBhvr>
                                    </p:animEffect>
                                  </p:childTnLst>
                                </p:cTn>
                              </p:par>
                              <p:par>
                                <p:cTn id="30" presetID="12" presetClass="entr" presetSubtype="1"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400"/>
                                        <p:tgtEl>
                                          <p:spTgt spid="7"/>
                                        </p:tgtEl>
                                        <p:attrNameLst>
                                          <p:attrName>ppt_y</p:attrName>
                                        </p:attrNameLst>
                                      </p:cBhvr>
                                      <p:tavLst>
                                        <p:tav tm="0">
                                          <p:val>
                                            <p:strVal val="#ppt_y-#ppt_h*1.125000"/>
                                          </p:val>
                                        </p:tav>
                                        <p:tav tm="100000">
                                          <p:val>
                                            <p:strVal val="#ppt_y"/>
                                          </p:val>
                                        </p:tav>
                                      </p:tavLst>
                                    </p:anim>
                                    <p:animEffect transition="in" filter="wipe(down)">
                                      <p:cBhvr>
                                        <p:cTn id="33" dur="400"/>
                                        <p:tgtEl>
                                          <p:spTgt spid="7"/>
                                        </p:tgtEl>
                                      </p:cBhvr>
                                    </p:animEffect>
                                  </p:childTnLst>
                                </p:cTn>
                              </p:par>
                              <p:par>
                                <p:cTn id="34" presetID="12" presetClass="entr" presetSubtype="1"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400"/>
                                        <p:tgtEl>
                                          <p:spTgt spid="8"/>
                                        </p:tgtEl>
                                        <p:attrNameLst>
                                          <p:attrName>ppt_y</p:attrName>
                                        </p:attrNameLst>
                                      </p:cBhvr>
                                      <p:tavLst>
                                        <p:tav tm="0">
                                          <p:val>
                                            <p:strVal val="#ppt_y-#ppt_h*1.125000"/>
                                          </p:val>
                                        </p:tav>
                                        <p:tav tm="100000">
                                          <p:val>
                                            <p:strVal val="#ppt_y"/>
                                          </p:val>
                                        </p:tav>
                                      </p:tavLst>
                                    </p:anim>
                                    <p:animEffect transition="in" filter="wipe(down)">
                                      <p:cBhvr>
                                        <p:cTn id="37"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1" grpId="0"/>
      <p:bldP spid="12"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412045"/>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6.2.3</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form a random sample from the uniform distribution X ∼ U(</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a,b</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where a &lt; b are unknown parameters. Find the moment estimators of a and b.</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6.2	Moment Estimation</a:t>
            </a:r>
          </a:p>
        </p:txBody>
      </p:sp>
      <p:sp>
        <p:nvSpPr>
          <p:cNvPr id="11" name="矩形 47"/>
          <p:cNvSpPr>
            <a:spLocks noChangeArrowheads="1"/>
          </p:cNvSpPr>
          <p:nvPr/>
        </p:nvSpPr>
        <p:spPr bwMode="auto">
          <a:xfrm>
            <a:off x="765040" y="3270991"/>
            <a:ext cx="11099855" cy="224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Since</a:t>
            </a:r>
          </a:p>
          <a:p>
            <a:pPr>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a:t>
            </a:r>
          </a:p>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Solve these equations and obtain the moment estimator </a:t>
            </a:r>
          </a:p>
        </p:txBody>
      </p:sp>
      <p:sp>
        <p:nvSpPr>
          <p:cNvPr id="12" name="矩形 47"/>
          <p:cNvSpPr>
            <a:spLocks noChangeArrowheads="1"/>
          </p:cNvSpPr>
          <p:nvPr/>
        </p:nvSpPr>
        <p:spPr bwMode="auto">
          <a:xfrm>
            <a:off x="765040" y="2712382"/>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a:blip r:embed="rId3"/>
          <a:stretch>
            <a:fillRect/>
          </a:stretch>
        </p:blipFill>
        <p:spPr>
          <a:xfrm>
            <a:off x="1903634" y="3270991"/>
            <a:ext cx="6789523" cy="472431"/>
          </a:xfrm>
          <a:prstGeom prst="rect">
            <a:avLst/>
          </a:prstGeom>
        </p:spPr>
      </p:pic>
      <p:pic>
        <p:nvPicPr>
          <p:cNvPr id="4" name="图片 3"/>
          <p:cNvPicPr>
            <a:picLocks noChangeAspect="1"/>
          </p:cNvPicPr>
          <p:nvPr/>
        </p:nvPicPr>
        <p:blipFill>
          <a:blip r:embed="rId4"/>
          <a:stretch>
            <a:fillRect/>
          </a:stretch>
        </p:blipFill>
        <p:spPr>
          <a:xfrm>
            <a:off x="1461452" y="3871564"/>
            <a:ext cx="4437123" cy="860934"/>
          </a:xfrm>
          <a:prstGeom prst="rect">
            <a:avLst/>
          </a:prstGeom>
        </p:spPr>
      </p:pic>
      <p:pic>
        <p:nvPicPr>
          <p:cNvPr id="10" name="图片 9"/>
          <p:cNvPicPr>
            <a:picLocks noChangeAspect="1"/>
          </p:cNvPicPr>
          <p:nvPr/>
        </p:nvPicPr>
        <p:blipFill>
          <a:blip r:embed="rId5"/>
          <a:stretch>
            <a:fillRect/>
          </a:stretch>
        </p:blipFill>
        <p:spPr>
          <a:xfrm>
            <a:off x="4258425" y="5488327"/>
            <a:ext cx="3883251" cy="1006769"/>
          </a:xfrm>
          <a:prstGeom prst="rect">
            <a:avLst/>
          </a:prstGeom>
        </p:spPr>
      </p:pic>
    </p:spTree>
    <p:extLst>
      <p:ext uri="{BB962C8B-B14F-4D97-AF65-F5344CB8AC3E}">
        <p14:creationId xmlns:p14="http://schemas.microsoft.com/office/powerpoint/2010/main" val="20522628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400"/>
                                        <p:tgtEl>
                                          <p:spTgt spid="12"/>
                                        </p:tgtEl>
                                        <p:attrNameLst>
                                          <p:attrName>ppt_y</p:attrName>
                                        </p:attrNameLst>
                                      </p:cBhvr>
                                      <p:tavLst>
                                        <p:tav tm="0">
                                          <p:val>
                                            <p:strVal val="#ppt_y-#ppt_h*1.125000"/>
                                          </p:val>
                                        </p:tav>
                                        <p:tav tm="100000">
                                          <p:val>
                                            <p:strVal val="#ppt_y"/>
                                          </p:val>
                                        </p:tav>
                                      </p:tavLst>
                                    </p:anim>
                                    <p:animEffect transition="in" filter="wipe(down)">
                                      <p:cBhvr>
                                        <p:cTn id="15" dur="400"/>
                                        <p:tgtEl>
                                          <p:spTgt spid="12"/>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400"/>
                                        <p:tgtEl>
                                          <p:spTgt spid="11"/>
                                        </p:tgtEl>
                                        <p:attrNameLst>
                                          <p:attrName>ppt_y</p:attrName>
                                        </p:attrNameLst>
                                      </p:cBhvr>
                                      <p:tavLst>
                                        <p:tav tm="0">
                                          <p:val>
                                            <p:strVal val="#ppt_y-#ppt_h*1.125000"/>
                                          </p:val>
                                        </p:tav>
                                        <p:tav tm="100000">
                                          <p:val>
                                            <p:strVal val="#ppt_y"/>
                                          </p:val>
                                        </p:tav>
                                      </p:tavLst>
                                    </p:anim>
                                    <p:animEffect transition="in" filter="wipe(down)">
                                      <p:cBhvr>
                                        <p:cTn id="19" dur="400"/>
                                        <p:tgtEl>
                                          <p:spTgt spid="11"/>
                                        </p:tgtEl>
                                      </p:cBhvr>
                                    </p:animEffect>
                                  </p:childTnLst>
                                </p:cTn>
                              </p:par>
                              <p:par>
                                <p:cTn id="20" presetID="12" presetClass="entr" presetSubtype="1"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400"/>
                                        <p:tgtEl>
                                          <p:spTgt spid="3"/>
                                        </p:tgtEl>
                                        <p:attrNameLst>
                                          <p:attrName>ppt_y</p:attrName>
                                        </p:attrNameLst>
                                      </p:cBhvr>
                                      <p:tavLst>
                                        <p:tav tm="0">
                                          <p:val>
                                            <p:strVal val="#ppt_y-#ppt_h*1.125000"/>
                                          </p:val>
                                        </p:tav>
                                        <p:tav tm="100000">
                                          <p:val>
                                            <p:strVal val="#ppt_y"/>
                                          </p:val>
                                        </p:tav>
                                      </p:tavLst>
                                    </p:anim>
                                    <p:animEffect transition="in" filter="wipe(down)">
                                      <p:cBhvr>
                                        <p:cTn id="23" dur="400"/>
                                        <p:tgtEl>
                                          <p:spTgt spid="3"/>
                                        </p:tgtEl>
                                      </p:cBhvr>
                                    </p:animEffect>
                                  </p:childTnLst>
                                </p:cTn>
                              </p:par>
                              <p:par>
                                <p:cTn id="24" presetID="12" presetClass="entr" presetSubtype="1"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400"/>
                                        <p:tgtEl>
                                          <p:spTgt spid="4"/>
                                        </p:tgtEl>
                                        <p:attrNameLst>
                                          <p:attrName>ppt_y</p:attrName>
                                        </p:attrNameLst>
                                      </p:cBhvr>
                                      <p:tavLst>
                                        <p:tav tm="0">
                                          <p:val>
                                            <p:strVal val="#ppt_y-#ppt_h*1.125000"/>
                                          </p:val>
                                        </p:tav>
                                        <p:tav tm="100000">
                                          <p:val>
                                            <p:strVal val="#ppt_y"/>
                                          </p:val>
                                        </p:tav>
                                      </p:tavLst>
                                    </p:anim>
                                    <p:animEffect transition="in" filter="wipe(down)">
                                      <p:cBhvr>
                                        <p:cTn id="27" dur="400"/>
                                        <p:tgtEl>
                                          <p:spTgt spid="4"/>
                                        </p:tgtEl>
                                      </p:cBhvr>
                                    </p:animEffect>
                                  </p:childTnLst>
                                </p:cTn>
                              </p:par>
                              <p:par>
                                <p:cTn id="28" presetID="12" presetClass="entr" presetSubtype="1"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400"/>
                                        <p:tgtEl>
                                          <p:spTgt spid="10"/>
                                        </p:tgtEl>
                                        <p:attrNameLst>
                                          <p:attrName>ppt_y</p:attrName>
                                        </p:attrNameLst>
                                      </p:cBhvr>
                                      <p:tavLst>
                                        <p:tav tm="0">
                                          <p:val>
                                            <p:strVal val="#ppt_y-#ppt_h*1.125000"/>
                                          </p:val>
                                        </p:tav>
                                        <p:tav tm="100000">
                                          <p:val>
                                            <p:strVal val="#ppt_y"/>
                                          </p:val>
                                        </p:tav>
                                      </p:tavLst>
                                    </p:anim>
                                    <p:animEffect transition="in" filter="wipe(down)">
                                      <p:cBhvr>
                                        <p:cTn id="31"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6.3	Maximum Likelihood Estimation</a:t>
            </a:r>
          </a:p>
        </p:txBody>
      </p:sp>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765041" y="1407234"/>
                <a:ext cx="10812715" cy="476783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we have a random sample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whose assumed probability distribution X depends on some unknown parameter θ. Our goal here will be to find a point estimator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,such that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good point estimate of θ, where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the observed values of the random sample.</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basic idea behind the method of maximum likelihood estimation is as follows: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maximum likelihood estimation chooses the estimate of θ as the value for the parameter that makes the observed data most probable.</a:t>
                </a:r>
              </a:p>
            </p:txBody>
          </p:sp>
        </mc:Choice>
        <mc:Fallback xmlns="">
          <p:sp>
            <p:nvSpPr>
              <p:cNvPr id="10" name="矩形 47"/>
              <p:cNvSpPr>
                <a:spLocks noRot="1" noChangeAspect="1" noMove="1" noResize="1" noEditPoints="1" noAdjustHandles="1" noChangeArrowheads="1" noChangeShapeType="1" noTextEdit="1"/>
              </p:cNvSpPr>
              <p:nvPr/>
            </p:nvSpPr>
            <p:spPr bwMode="auto">
              <a:xfrm>
                <a:off x="765041" y="1407234"/>
                <a:ext cx="10812715" cy="4767836"/>
              </a:xfrm>
              <a:prstGeom prst="rect">
                <a:avLst/>
              </a:prstGeom>
              <a:blipFill>
                <a:blip r:embed="rId3"/>
                <a:stretch>
                  <a:fillRect l="-1127" t="-639" r="-1747" b="-204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1030501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rot="16200000" flipV="1">
            <a:off x="-2489201" y="2408238"/>
            <a:ext cx="6259513" cy="1443038"/>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27" name="任意多边形 26"/>
          <p:cNvSpPr/>
          <p:nvPr/>
        </p:nvSpPr>
        <p:spPr>
          <a:xfrm rot="16200000" flipV="1">
            <a:off x="-2557463" y="2938463"/>
            <a:ext cx="6396037" cy="1443038"/>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cxnSp>
        <p:nvCxnSpPr>
          <p:cNvPr id="9" name="直接连接符 8"/>
          <p:cNvCxnSpPr/>
          <p:nvPr/>
        </p:nvCxnSpPr>
        <p:spPr>
          <a:xfrm rot="16200000" flipV="1">
            <a:off x="-529431" y="638969"/>
            <a:ext cx="2419350" cy="1103312"/>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901979" y="431666"/>
            <a:ext cx="4631204" cy="1138773"/>
          </a:xfrm>
          <a:prstGeom prst="rect">
            <a:avLst/>
          </a:prstGeom>
          <a:noFill/>
        </p:spPr>
        <p:txBody>
          <a:bodyPr wrap="none">
            <a:spAutoFit/>
          </a:bodyPr>
          <a:lstStyle/>
          <a:p>
            <a:pPr lvl="0" fontAlgn="auto">
              <a:spcBef>
                <a:spcPts val="0"/>
              </a:spcBef>
              <a:spcAft>
                <a:spcPts val="0"/>
              </a:spcAft>
              <a:defRPr/>
            </a:pPr>
            <a:r>
              <a:rPr lang="en-US" altLang="zh-CN" sz="3200" b="1" dirty="0">
                <a:solidFill>
                  <a:srgbClr val="4F91A0"/>
                </a:solidFill>
                <a:latin typeface="微软雅黑"/>
                <a:ea typeface="微软雅黑"/>
                <a:cs typeface="+mn-ea"/>
              </a:rPr>
              <a:t>Chapter 6  Estimation</a:t>
            </a:r>
          </a:p>
          <a:p>
            <a:pPr fontAlgn="auto">
              <a:spcBef>
                <a:spcPts val="0"/>
              </a:spcBef>
              <a:spcAft>
                <a:spcPts val="0"/>
              </a:spcAft>
              <a:defRPr/>
            </a:pPr>
            <a:endParaRPr lang="en-US" altLang="zh-CN" sz="3600" b="1" dirty="0">
              <a:solidFill>
                <a:schemeClr val="tx2"/>
              </a:solidFill>
              <a:latin typeface="+mn-ea"/>
              <a:ea typeface="+mn-ea"/>
              <a:cs typeface="+mn-ea"/>
            </a:endParaRPr>
          </a:p>
        </p:txBody>
      </p:sp>
      <p:cxnSp>
        <p:nvCxnSpPr>
          <p:cNvPr id="16" name="直接连接符 15"/>
          <p:cNvCxnSpPr/>
          <p:nvPr/>
        </p:nvCxnSpPr>
        <p:spPr>
          <a:xfrm flipH="1">
            <a:off x="2135372" y="1101388"/>
            <a:ext cx="7713989" cy="20899"/>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10009726" y="6493032"/>
            <a:ext cx="1730375" cy="271462"/>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33" name="任意多边形 32"/>
          <p:cNvSpPr/>
          <p:nvPr/>
        </p:nvSpPr>
        <p:spPr>
          <a:xfrm rot="2700000">
            <a:off x="11716544" y="3017044"/>
            <a:ext cx="950913" cy="949325"/>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15" name="文本框 9"/>
          <p:cNvSpPr txBox="1">
            <a:spLocks noChangeArrowheads="1"/>
          </p:cNvSpPr>
          <p:nvPr/>
        </p:nvSpPr>
        <p:spPr bwMode="auto">
          <a:xfrm>
            <a:off x="2715508" y="1877080"/>
            <a:ext cx="43525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6.1	Population and sample</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18" name="文本框 9"/>
          <p:cNvSpPr txBox="1">
            <a:spLocks noChangeArrowheads="1"/>
          </p:cNvSpPr>
          <p:nvPr/>
        </p:nvSpPr>
        <p:spPr bwMode="auto">
          <a:xfrm>
            <a:off x="2715508" y="2471215"/>
            <a:ext cx="3974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6.2	Moment Estimation</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19" name="文本框 9"/>
          <p:cNvSpPr txBox="1">
            <a:spLocks noChangeArrowheads="1"/>
          </p:cNvSpPr>
          <p:nvPr/>
        </p:nvSpPr>
        <p:spPr bwMode="auto">
          <a:xfrm>
            <a:off x="2715508" y="3030725"/>
            <a:ext cx="58401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6.3	Maximum Likelihood Estimation</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0" name="文本框 9"/>
          <p:cNvSpPr txBox="1">
            <a:spLocks noChangeArrowheads="1"/>
          </p:cNvSpPr>
          <p:nvPr/>
        </p:nvSpPr>
        <p:spPr bwMode="auto">
          <a:xfrm>
            <a:off x="2715508" y="3624860"/>
            <a:ext cx="52201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6.4	Properties of Estimators</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1" name="文本框 9"/>
          <p:cNvSpPr txBox="1">
            <a:spLocks noChangeArrowheads="1"/>
          </p:cNvSpPr>
          <p:nvPr/>
        </p:nvSpPr>
        <p:spPr bwMode="auto">
          <a:xfrm>
            <a:off x="2715508" y="4190688"/>
            <a:ext cx="54690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6.5	Three Important Distributions</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2" name="文本框 9"/>
          <p:cNvSpPr txBox="1">
            <a:spLocks noChangeArrowheads="1"/>
          </p:cNvSpPr>
          <p:nvPr/>
        </p:nvSpPr>
        <p:spPr bwMode="auto">
          <a:xfrm>
            <a:off x="2715508" y="4799125"/>
            <a:ext cx="4091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6.6	Confidence Intervals</a:t>
            </a:r>
            <a:endParaRPr lang="zh-CN" altLang="en-US" sz="2800" dirty="0">
              <a:latin typeface="Adobe 仿宋 Std R" panose="02020400000000000000" pitchFamily="18" charset="-122"/>
              <a:ea typeface="Adobe 仿宋 Std R" panose="02020400000000000000" pitchFamily="18" charset="-122"/>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inVertical)">
                                      <p:cBhvr>
                                        <p:cTn id="18" dur="500"/>
                                        <p:tgtEl>
                                          <p:spTgt spid="1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500" fill="hold"/>
                                        <p:tgtEl>
                                          <p:spTgt spid="1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anim calcmode="lin" valueType="num">
                                      <p:cBhvr>
                                        <p:cTn id="27" dur="500" fill="hold"/>
                                        <p:tgtEl>
                                          <p:spTgt spid="18"/>
                                        </p:tgtEl>
                                        <p:attrNameLst>
                                          <p:attrName>ppt_x</p:attrName>
                                        </p:attrNameLst>
                                      </p:cBhvr>
                                      <p:tavLst>
                                        <p:tav tm="0">
                                          <p:val>
                                            <p:strVal val="#ppt_x"/>
                                          </p:val>
                                        </p:tav>
                                        <p:tav tm="100000">
                                          <p:val>
                                            <p:strVal val="#ppt_x"/>
                                          </p:val>
                                        </p:tav>
                                      </p:tavLst>
                                    </p:anim>
                                    <p:anim calcmode="lin" valueType="num">
                                      <p:cBhvr>
                                        <p:cTn id="28" dur="5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anim calcmode="lin" valueType="num">
                                      <p:cBhvr>
                                        <p:cTn id="32" dur="500" fill="hold"/>
                                        <p:tgtEl>
                                          <p:spTgt spid="19"/>
                                        </p:tgtEl>
                                        <p:attrNameLst>
                                          <p:attrName>ppt_x</p:attrName>
                                        </p:attrNameLst>
                                      </p:cBhvr>
                                      <p:tavLst>
                                        <p:tav tm="0">
                                          <p:val>
                                            <p:strVal val="#ppt_x"/>
                                          </p:val>
                                        </p:tav>
                                        <p:tav tm="100000">
                                          <p:val>
                                            <p:strVal val="#ppt_x"/>
                                          </p:val>
                                        </p:tav>
                                      </p:tavLst>
                                    </p:anim>
                                    <p:anim calcmode="lin" valueType="num">
                                      <p:cBhvr>
                                        <p:cTn id="33" dur="500" fill="hold"/>
                                        <p:tgtEl>
                                          <p:spTgt spid="1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ppt_x</p:attrName>
                                        </p:attrNameLst>
                                      </p:cBhvr>
                                      <p:tavLst>
                                        <p:tav tm="0">
                                          <p:val>
                                            <p:strVal val="#ppt_x"/>
                                          </p:val>
                                        </p:tav>
                                        <p:tav tm="100000">
                                          <p:val>
                                            <p:strVal val="#ppt_x"/>
                                          </p:val>
                                        </p:tav>
                                      </p:tavLst>
                                    </p:anim>
                                    <p:anim calcmode="lin" valueType="num">
                                      <p:cBhvr>
                                        <p:cTn id="38" dur="500" fill="hold"/>
                                        <p:tgtEl>
                                          <p:spTgt spid="2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anim calcmode="lin" valueType="num">
                                      <p:cBhvr>
                                        <p:cTn id="42" dur="500" fill="hold"/>
                                        <p:tgtEl>
                                          <p:spTgt spid="21"/>
                                        </p:tgtEl>
                                        <p:attrNameLst>
                                          <p:attrName>ppt_x</p:attrName>
                                        </p:attrNameLst>
                                      </p:cBhvr>
                                      <p:tavLst>
                                        <p:tav tm="0">
                                          <p:val>
                                            <p:strVal val="#ppt_x"/>
                                          </p:val>
                                        </p:tav>
                                        <p:tav tm="100000">
                                          <p:val>
                                            <p:strVal val="#ppt_x"/>
                                          </p:val>
                                        </p:tav>
                                      </p:tavLst>
                                    </p:anim>
                                    <p:anim calcmode="lin" valueType="num">
                                      <p:cBhvr>
                                        <p:cTn id="43" dur="500" fill="hold"/>
                                        <p:tgtEl>
                                          <p:spTgt spid="2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animBg="1"/>
      <p:bldP spid="15" grpId="0"/>
      <p:bldP spid="18" grpId="0"/>
      <p:bldP spid="19" grpId="0"/>
      <p:bldP spid="20" grpId="0"/>
      <p:bldP spid="21"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432502"/>
                <a:ext cx="11099855" cy="255453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6.3.1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When the joint PDF or the joint PF</a:t>
                </a:r>
              </a:p>
              <a:p>
                <a:pPr>
                  <a:spcBef>
                    <a:spcPct val="0"/>
                  </a:spcBef>
                  <a:buNone/>
                </a:pPr>
                <a14:m>
                  <m:oMathPara xmlns:m="http://schemas.openxmlformats.org/officeDocument/2006/math">
                    <m:oMathParaPr>
                      <m:jc m:val="centerGroup"/>
                    </m:oMathParaPr>
                    <m:oMath xmlns:m="http://schemas.openxmlformats.org/officeDocument/2006/math">
                      <m:sSub>
                        <m:sSubPr>
                          <m:ctrlPr>
                            <a:rPr lang="en-US" altLang="zh-CN" sz="240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ctrlPr>
                        </m:sSubPr>
                        <m:e>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𝑓</m:t>
                          </m:r>
                        </m:e>
                        <m:sub>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𝑛</m:t>
                          </m:r>
                        </m:sub>
                      </m:sSub>
                      <m:d>
                        <m:dPr>
                          <m:ctrlP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ctrlPr>
                        </m:dPr>
                        <m:e>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𝑥</m:t>
                          </m:r>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m:t>
                          </m:r>
                          <m:r>
                            <a:rPr lang="zh-CN" altLang="en-US"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𝜃</m:t>
                          </m:r>
                        </m:e>
                      </m:d>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m:t>
                      </m:r>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𝑓</m:t>
                      </m:r>
                      <m:d>
                        <m:dPr>
                          <m:ctrlP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ctrlPr>
                        </m:dPr>
                        <m:e>
                          <m:sSub>
                            <m:sSubPr>
                              <m:ctrlP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ctrlPr>
                            </m:sSubPr>
                            <m:e>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𝑥</m:t>
                              </m:r>
                            </m:e>
                            <m:sub>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1</m:t>
                              </m:r>
                            </m:sub>
                          </m:sSub>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m:t>
                          </m:r>
                          <m:r>
                            <a:rPr lang="zh-CN" altLang="en-US"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𝜃</m:t>
                          </m:r>
                        </m:e>
                      </m:d>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𝑓</m:t>
                      </m:r>
                      <m:d>
                        <m:dPr>
                          <m:ctrlP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dPr>
                        <m:e>
                          <m:sSub>
                            <m:sSubPr>
                              <m:ctrlP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sSubPr>
                            <m:e>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𝑥</m:t>
                              </m:r>
                            </m:e>
                            <m:sub>
                              <m:r>
                                <a:rPr lang="en-US" altLang="zh-CN" sz="24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𝑛</m:t>
                              </m:r>
                            </m:sub>
                          </m:sSub>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m:t>
                          </m:r>
                          <m:r>
                            <a:rPr lang="zh-CN" altLang="en-US"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𝜃</m:t>
                          </m:r>
                        </m:e>
                      </m:d>
                    </m:oMath>
                  </m:oMathPara>
                </a14:m>
                <a:endPar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of the observations in a random sample is regarded as a function of θ for given values of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it is called the likelihood function and denoted by</a:t>
                </a:r>
              </a:p>
              <a:p>
                <a:pPr>
                  <a:spcBef>
                    <a:spcPct val="0"/>
                  </a:spcBef>
                  <a:buNone/>
                </a:pPr>
                <a14:m>
                  <m:oMathPara xmlns:m="http://schemas.openxmlformats.org/officeDocument/2006/math">
                    <m:oMathParaPr>
                      <m:jc m:val="centerGroup"/>
                    </m:oMathParaPr>
                    <m:oMath xmlns:m="http://schemas.openxmlformats.org/officeDocument/2006/math">
                      <m:r>
                        <a:rPr lang="en-US" altLang="zh-CN" sz="2400" b="0" i="1" smtClean="0">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𝐿</m:t>
                      </m:r>
                      <m:d>
                        <m:dPr>
                          <m:ctrlP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dPr>
                        <m:e>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𝑥</m:t>
                          </m:r>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m:t>
                          </m:r>
                          <m:r>
                            <a:rPr lang="zh-CN" altLang="en-US"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𝜃</m:t>
                          </m:r>
                        </m:e>
                      </m:d>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m:t>
                      </m:r>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𝑓</m:t>
                      </m:r>
                      <m:d>
                        <m:dPr>
                          <m:ctrlP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dPr>
                        <m:e>
                          <m:sSub>
                            <m:sSubPr>
                              <m:ctrlP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sSubPr>
                            <m:e>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𝑥</m:t>
                              </m:r>
                            </m:e>
                            <m:sub>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1</m:t>
                              </m:r>
                            </m:sub>
                          </m:sSub>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m:t>
                          </m:r>
                          <m:r>
                            <a:rPr lang="zh-CN" altLang="en-US"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𝜃</m:t>
                          </m:r>
                        </m:e>
                      </m:d>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𝑓</m:t>
                      </m:r>
                      <m:d>
                        <m:dPr>
                          <m:ctrlP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dPr>
                        <m:e>
                          <m:sSub>
                            <m:sSubPr>
                              <m:ctrlP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sSubPr>
                            <m:e>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𝑥</m:t>
                              </m:r>
                            </m:e>
                            <m:sub>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𝑛</m:t>
                              </m:r>
                            </m:sub>
                          </m:sSub>
                          <m: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m:t>
                          </m:r>
                          <m:r>
                            <a:rPr lang="zh-CN" altLang="en-US"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𝜃</m:t>
                          </m:r>
                        </m:e>
                      </m:d>
                    </m:oMath>
                  </m:oMathPara>
                </a14:m>
                <a:endPar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432502"/>
                <a:ext cx="11099855" cy="2554537"/>
              </a:xfrm>
              <a:prstGeom prst="rect">
                <a:avLst/>
              </a:prstGeom>
              <a:blipFill>
                <a:blip r:embed="rId3"/>
                <a:stretch>
                  <a:fillRect l="-1098" t="-2864" r="-1757" b="-262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6.3	Maximum Likelihood Estimation</a:t>
            </a:r>
          </a:p>
        </p:txBody>
      </p:sp>
      <p:sp>
        <p:nvSpPr>
          <p:cNvPr id="13" name="矩形 47"/>
          <p:cNvSpPr>
            <a:spLocks noChangeArrowheads="1"/>
          </p:cNvSpPr>
          <p:nvPr/>
        </p:nvSpPr>
        <p:spPr bwMode="auto">
          <a:xfrm>
            <a:off x="765040" y="4055674"/>
            <a:ext cx="10770467"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2">
                    <a:lumMod val="75000"/>
                  </a:schemeClr>
                </a:solidFill>
                <a:latin typeface="Cambria Math" panose="02040503050406030204" pitchFamily="18" charset="0"/>
                <a:ea typeface="Cambria Math" panose="02040503050406030204" pitchFamily="18" charset="0"/>
                <a:cs typeface="+mn-ea"/>
                <a:sym typeface="微软雅黑" pitchFamily="34" charset="-122"/>
              </a:rPr>
              <a:t>Note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expressions for the likelihood function and the joint PDF or the joint PF are identical. For the likelihood function, the parameter θ is a variable and the observations are fixed. For the joint PDF or the joint PF, the parameter θ is fixed and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variables.</a:t>
            </a:r>
          </a:p>
        </p:txBody>
      </p:sp>
    </p:spTree>
    <p:extLst>
      <p:ext uri="{BB962C8B-B14F-4D97-AF65-F5344CB8AC3E}">
        <p14:creationId xmlns:p14="http://schemas.microsoft.com/office/powerpoint/2010/main" val="3263224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400"/>
                                        <p:tgtEl>
                                          <p:spTgt spid="13"/>
                                        </p:tgtEl>
                                        <p:attrNameLst>
                                          <p:attrName>ppt_y</p:attrName>
                                        </p:attrNameLst>
                                      </p:cBhvr>
                                      <p:tavLst>
                                        <p:tav tm="0">
                                          <p:val>
                                            <p:strVal val="#ppt_y-#ppt_h*1.125000"/>
                                          </p:val>
                                        </p:tav>
                                        <p:tav tm="100000">
                                          <p:val>
                                            <p:strVal val="#ppt_y"/>
                                          </p:val>
                                        </p:tav>
                                      </p:tavLst>
                                    </p:anim>
                                    <p:animEffect transition="in" filter="wipe(down)">
                                      <p:cBhvr>
                                        <p:cTn id="14"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0" y="1268921"/>
                <a:ext cx="11099855" cy="290796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6.3.2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each possible observed vector x = (</a:t>
                </a:r>
                <a:r>
                  <a:rPr lang="en-US" altLang="zh-CN" sz="2800" dirty="0">
                    <a:solidFill>
                      <a:schemeClr val="tx1">
                        <a:lumMod val="65000"/>
                        <a:lumOff val="35000"/>
                      </a:schemeClr>
                    </a:solidFill>
                    <a:latin typeface="+mn-ea"/>
                    <a:cs typeface="Thorndale Duospace WT J" panose="02020609050405020304" pitchFamily="49" charset="-122"/>
                    <a:sym typeface="微软雅黑" pitchFamily="34" charset="-122"/>
                  </a:rPr>
                  <a:t>x</a:t>
                </a:r>
                <a:r>
                  <a:rPr lang="en-US" altLang="zh-CN" sz="2800" baseline="-25000" dirty="0">
                    <a:solidFill>
                      <a:schemeClr val="tx1">
                        <a:lumMod val="65000"/>
                        <a:lumOff val="35000"/>
                      </a:schemeClr>
                    </a:solidFill>
                    <a:latin typeface="+mn-ea"/>
                    <a:cs typeface="Thorndale Duospace WT J" panose="02020609050405020304" pitchFamily="49" charset="-122"/>
                    <a:sym typeface="微软雅黑" pitchFamily="34" charset="-122"/>
                  </a:rPr>
                  <a:t>1</a:t>
                </a:r>
                <a:r>
                  <a:rPr lang="en-US" altLang="zh-CN" sz="2800" dirty="0">
                    <a:solidFill>
                      <a:schemeClr val="tx1">
                        <a:lumMod val="65000"/>
                        <a:lumOff val="35000"/>
                      </a:schemeClr>
                    </a:solidFill>
                    <a:latin typeface="+mn-ea"/>
                    <a:cs typeface="Thorndale Duospace WT J" panose="02020609050405020304" pitchFamily="49" charset="-122"/>
                    <a:sym typeface="微软雅黑" pitchFamily="34" charset="-122"/>
                  </a:rPr>
                  <a:t>,··· ,</a:t>
                </a:r>
                <a:r>
                  <a:rPr lang="en-US" altLang="zh-CN" sz="2800" dirty="0" err="1">
                    <a:solidFill>
                      <a:schemeClr val="tx1">
                        <a:lumMod val="65000"/>
                        <a:lumOff val="35000"/>
                      </a:schemeClr>
                    </a:solidFill>
                    <a:latin typeface="+mn-ea"/>
                    <a:cs typeface="Thorndale Duospace WT J" panose="02020609050405020304" pitchFamily="49" charset="-122"/>
                    <a:sym typeface="微软雅黑" pitchFamily="34" charset="-122"/>
                  </a:rPr>
                  <a:t>x</a:t>
                </a:r>
                <a:r>
                  <a:rPr lang="en-US" altLang="zh-CN" sz="2800" baseline="-25000" dirty="0" err="1">
                    <a:solidFill>
                      <a:schemeClr val="tx1">
                        <a:lumMod val="65000"/>
                        <a:lumOff val="35000"/>
                      </a:schemeClr>
                    </a:solidFill>
                    <a:latin typeface="+mn-ea"/>
                    <a:cs typeface="Thorndale Duospace WT J" panose="02020609050405020304" pitchFamily="49" charset="-122"/>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let</a:t>
                </a:r>
              </a:p>
              <a:p>
                <a:pPr>
                  <a:spcBef>
                    <a:spcPct val="0"/>
                  </a:spcBef>
                  <a:buNone/>
                </a:pPr>
                <a14:m>
                  <m:oMathPara xmlns:m="http://schemas.openxmlformats.org/officeDocument/2006/math">
                    <m:oMathParaPr>
                      <m:jc m:val="centerGroup"/>
                    </m:oMathParaPr>
                    <m:oMath xmlns:m="http://schemas.openxmlformats.org/officeDocument/2006/math">
                      <m:acc>
                        <m:accPr>
                          <m:chr m:val="̂"/>
                          <m:ctrlPr>
                            <a:rPr lang="en-US" altLang="zh-CN" sz="240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ctrlPr>
                        </m:accPr>
                        <m:e>
                          <m:r>
                            <a:rPr lang="zh-CN" altLang="en-US" sz="240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𝜃</m:t>
                          </m:r>
                        </m:e>
                      </m:acc>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m:t>
                      </m:r>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𝑎𝑟𝑔</m:t>
                      </m:r>
                      <m:func>
                        <m:funcPr>
                          <m:ctrlP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ctrlPr>
                        </m:funcPr>
                        <m:fName>
                          <m:limLow>
                            <m:limLowPr>
                              <m:ctrlP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ctrlPr>
                            </m:limLowPr>
                            <m:e>
                              <m:r>
                                <m:rPr>
                                  <m:sty m:val="p"/>
                                </m:rPr>
                                <a:rPr lang="en-US" altLang="zh-CN" sz="2400" b="0" i="0"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max</m:t>
                              </m:r>
                            </m:e>
                            <m:lim>
                              <m:r>
                                <a:rPr lang="zh-CN" altLang="en-US"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𝜃</m:t>
                              </m:r>
                            </m:lim>
                          </m:limLow>
                        </m:fName>
                        <m:e>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𝐿</m:t>
                          </m:r>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m:t>
                          </m:r>
                          <m:r>
                            <a:rPr lang="zh-CN" altLang="en-US"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𝜃</m:t>
                          </m:r>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m:t>
                          </m:r>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𝑥</m:t>
                          </m:r>
                          <m:r>
                            <a:rPr lang="en-US" altLang="zh-CN" sz="2400" b="0" i="1" smtClean="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m:t>
                          </m:r>
                        </m:e>
                      </m:func>
                    </m:oMath>
                  </m:oMathPara>
                </a14:m>
                <a:endPar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a:p>
                <a:pPr>
                  <a:spcBef>
                    <a:spcPct val="0"/>
                  </a:spcBef>
                  <a:buNone/>
                </a:pPr>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Denote a value of </a:t>
                </a:r>
                <a:r>
                  <a:rPr lang="en-US" altLang="zh-CN" sz="2400" i="1" dirty="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a:t>θ ∈ Ω </a:t>
                </a:r>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for which the likelihood function is a maximum, and let</a:t>
                </a:r>
                <a:r>
                  <a:rPr lang="en-US" altLang="zh-CN" sz="2400" i="1" dirty="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a:t> </a:t>
                </a:r>
                <a14:m>
                  <m:oMath xmlns:m="http://schemas.openxmlformats.org/officeDocument/2006/math">
                    <m:acc>
                      <m:accPr>
                        <m:chr m:val="̂"/>
                        <m:ctrlPr>
                          <a:rPr lang="en-US" altLang="zh-CN" sz="2400" i="1">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ctrlPr>
                      </m:accPr>
                      <m:e>
                        <m:r>
                          <a:rPr lang="zh-CN" altLang="en-US" sz="2400" i="1">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𝜃</m:t>
                        </m:r>
                      </m:e>
                    </m:acc>
                    <m:r>
                      <a:rPr lang="zh-CN" altLang="en-US" sz="2400" i="1">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 </m:t>
                    </m:r>
                  </m:oMath>
                </a14:m>
                <a:r>
                  <a:rPr lang="en-US" altLang="zh-CN" sz="2400" i="1" dirty="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a:t>(X)</a:t>
                </a:r>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 be the estimator of </a:t>
                </a:r>
                <a:r>
                  <a:rPr lang="en-US" altLang="zh-CN" sz="2400" i="1" dirty="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a:t>θ</a:t>
                </a:r>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 defined in this way. The estimator </a:t>
                </a:r>
                <a14:m>
                  <m:oMath xmlns:m="http://schemas.openxmlformats.org/officeDocument/2006/math">
                    <m:acc>
                      <m:accPr>
                        <m:chr m:val="̂"/>
                        <m:ctrlPr>
                          <a:rPr lang="en-US" altLang="zh-CN"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accPr>
                      <m:e>
                        <m:r>
                          <a:rPr lang="zh-CN" altLang="en-US" sz="24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𝜃</m:t>
                        </m:r>
                      </m:e>
                    </m:acc>
                  </m:oMath>
                </a14:m>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 is called a maximum likelihood estimator of </a:t>
                </a:r>
                <a:r>
                  <a:rPr lang="en-US" altLang="zh-CN" sz="2400" i="1" dirty="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a:t>θ</a:t>
                </a:r>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 After </a:t>
                </a:r>
                <a:r>
                  <a:rPr lang="en-US" altLang="zh-CN" sz="2400" i="1" dirty="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a:t>X = x </a:t>
                </a:r>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is observed, the value </a:t>
                </a:r>
                <a14:m>
                  <m:oMath xmlns:m="http://schemas.openxmlformats.org/officeDocument/2006/math">
                    <m:acc>
                      <m:accPr>
                        <m:chr m:val="̂"/>
                        <m:ctrlPr>
                          <a:rPr lang="en-US" altLang="zh-CN" sz="2400" i="1">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ctrlPr>
                      </m:accPr>
                      <m:e>
                        <m:r>
                          <a:rPr lang="zh-CN" altLang="en-US" sz="2400" i="1">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𝜃</m:t>
                        </m:r>
                      </m:e>
                    </m:acc>
                    <m:r>
                      <a:rPr lang="zh-CN" altLang="en-US" sz="2400" i="1">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m:t> </m:t>
                    </m:r>
                  </m:oMath>
                </a14:m>
                <a:r>
                  <a:rPr lang="en-US" altLang="zh-CN" sz="2400" i="1" dirty="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a:t>(x) </a:t>
                </a:r>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is called a maximum likelihood estimate (MLE) of </a:t>
                </a:r>
                <a:r>
                  <a:rPr lang="en-US" altLang="zh-CN" sz="2400" i="1" dirty="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a:t>θ</a:t>
                </a:r>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 The set </a:t>
                </a:r>
                <a:r>
                  <a:rPr lang="en-US" altLang="zh-CN" sz="2400" i="1" dirty="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a:t>Ω</a:t>
                </a:r>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 of all possible values of a parameter/parameters is called a parameter space.</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40" y="1268921"/>
                <a:ext cx="11099855" cy="2907967"/>
              </a:xfrm>
              <a:prstGeom prst="rect">
                <a:avLst/>
              </a:prstGeom>
              <a:blipFill>
                <a:blip r:embed="rId3"/>
                <a:stretch>
                  <a:fillRect l="-1098" t="-2306" r="-1043" b="-398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6.3	Maximum Likelihood Estimation</a:t>
            </a:r>
          </a:p>
        </p:txBody>
      </p:sp>
      <p:sp>
        <p:nvSpPr>
          <p:cNvPr id="13" name="矩形 47"/>
          <p:cNvSpPr>
            <a:spLocks noChangeArrowheads="1"/>
          </p:cNvSpPr>
          <p:nvPr/>
        </p:nvSpPr>
        <p:spPr bwMode="auto">
          <a:xfrm>
            <a:off x="765040" y="4176888"/>
            <a:ext cx="10770467"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2">
                    <a:lumMod val="75000"/>
                  </a:schemeClr>
                </a:solidFill>
                <a:latin typeface="Cambria Math" panose="02040503050406030204" pitchFamily="18" charset="0"/>
                <a:ea typeface="Cambria Math" panose="02040503050406030204" pitchFamily="18" charset="0"/>
                <a:cs typeface="+mn-ea"/>
                <a:sym typeface="微软雅黑" pitchFamily="34" charset="-122"/>
              </a:rPr>
              <a:t>Note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rather than maximizing</a:t>
            </a:r>
            <a:r>
              <a:rPr lang="en-US" altLang="zh-CN" sz="2400" i="1" dirty="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a:t> L(</a:t>
            </a:r>
            <a:r>
              <a:rPr lang="en-US" altLang="zh-CN" sz="2400" i="1" dirty="0" err="1">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a:t>θ;x</a:t>
            </a:r>
            <a:r>
              <a:rPr lang="en-US" altLang="zh-CN" sz="2400" i="1" dirty="0">
                <a:solidFill>
                  <a:schemeClr val="tx1">
                    <a:lumMod val="65000"/>
                    <a:lumOff val="35000"/>
                  </a:schemeClr>
                </a:solidFill>
                <a:latin typeface="Cambria Math" panose="02040503050406030204" pitchFamily="18" charset="0"/>
                <a:ea typeface="+mn-ea"/>
                <a:cs typeface="Thorndale Duospace WT J" panose="02020609050405020304" pitchFamily="49" charset="-122"/>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which can be quite tedious, we often use the fact that the logarithm is an increasing function so it will be equivalent to maximize the log-likelihood:</a:t>
            </a:r>
          </a:p>
        </p:txBody>
      </p:sp>
      <p:pic>
        <p:nvPicPr>
          <p:cNvPr id="5" name="Picture 888409"/>
          <p:cNvPicPr/>
          <p:nvPr/>
        </p:nvPicPr>
        <p:blipFill>
          <a:blip r:embed="rId4"/>
          <a:stretch>
            <a:fillRect/>
          </a:stretch>
        </p:blipFill>
        <p:spPr>
          <a:xfrm>
            <a:off x="4856699" y="5561874"/>
            <a:ext cx="2915699" cy="821341"/>
          </a:xfrm>
          <a:prstGeom prst="rect">
            <a:avLst/>
          </a:prstGeom>
        </p:spPr>
      </p:pic>
    </p:spTree>
    <p:extLst>
      <p:ext uri="{BB962C8B-B14F-4D97-AF65-F5344CB8AC3E}">
        <p14:creationId xmlns:p14="http://schemas.microsoft.com/office/powerpoint/2010/main" val="21734265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400"/>
                                        <p:tgtEl>
                                          <p:spTgt spid="13"/>
                                        </p:tgtEl>
                                        <p:attrNameLst>
                                          <p:attrName>ppt_y</p:attrName>
                                        </p:attrNameLst>
                                      </p:cBhvr>
                                      <p:tavLst>
                                        <p:tav tm="0">
                                          <p:val>
                                            <p:strVal val="#ppt_y-#ppt_h*1.125000"/>
                                          </p:val>
                                        </p:tav>
                                        <p:tav tm="100000">
                                          <p:val>
                                            <p:strVal val="#ppt_y"/>
                                          </p:val>
                                        </p:tav>
                                      </p:tavLst>
                                    </p:anim>
                                    <p:animEffect transition="in" filter="wipe(down)">
                                      <p:cBhvr>
                                        <p:cTn id="14" dur="400"/>
                                        <p:tgtEl>
                                          <p:spTgt spid="13"/>
                                        </p:tgtEl>
                                      </p:cBhvr>
                                    </p:animEffect>
                                  </p:childTnLst>
                                </p:cTn>
                              </p:par>
                              <p:par>
                                <p:cTn id="15" presetID="12" presetClass="entr" presetSubtype="1"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400"/>
                                        <p:tgtEl>
                                          <p:spTgt spid="5"/>
                                        </p:tgtEl>
                                        <p:attrNameLst>
                                          <p:attrName>ppt_y</p:attrName>
                                        </p:attrNameLst>
                                      </p:cBhvr>
                                      <p:tavLst>
                                        <p:tav tm="0">
                                          <p:val>
                                            <p:strVal val="#ppt_y-#ppt_h*1.125000"/>
                                          </p:val>
                                        </p:tav>
                                        <p:tav tm="100000">
                                          <p:val>
                                            <p:strVal val="#ppt_y"/>
                                          </p:val>
                                        </p:tav>
                                      </p:tavLst>
                                    </p:anim>
                                    <p:animEffect transition="in" filter="wipe(down)">
                                      <p:cBhvr>
                                        <p:cTn id="18"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191999"/>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6.3.1</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Choose a sample of size 3 from the exponential distribution with parameter λ &gt; 0, the observed data are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3</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(3,1.5,2.1). find the maximum likelihood estimate of λ.</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6.3	Maximum Likelihood Estimation</a:t>
            </a: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765041" y="3597245"/>
                <a:ext cx="11099855" cy="269784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likelihood function is</a:t>
                </a:r>
              </a:p>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𝐿</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d>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d>
                        <m:d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d>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d>
                        <m:d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e>
                      </m:d>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d>
                        <m:d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sub>
                          </m:sSub>
                        </m:e>
                      </m:d>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sup>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sup>
                      </m:sSup>
                      <m:sSup>
                        <m:sSup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𝑒</m:t>
                          </m:r>
                        </m:e>
                        <m:sup>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sub>
                          </m:s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p>
                      </m:sSup>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sup>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sup>
                      </m:sSup>
                      <m:sSup>
                        <m:sSup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𝑒</m:t>
                          </m:r>
                        </m:e>
                        <m:sup>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6.6</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sup>
                      </m:sSup>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Since log is an increasing function, the value of λ that maximizes the likelihood function L(λ) will be the same as the value of λ that maximizes</a:t>
                </a:r>
              </a:p>
              <a:p>
                <a:pPr>
                  <a:spcBef>
                    <a:spcPct val="0"/>
                  </a:spcBef>
                  <a:buNone/>
                </a:pPr>
                <a14:m>
                  <m:oMathPara xmlns:m="http://schemas.openxmlformats.org/officeDocument/2006/math">
                    <m:oMathParaPr>
                      <m:jc m:val="centerGroup"/>
                    </m:oMathParaPr>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𝑙</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d>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unc>
                        <m:func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uncPr>
                        <m:fNa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ln</m:t>
                          </m:r>
                        </m:fName>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𝐿</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d>
                        </m:e>
                      </m:func>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func>
                        <m:func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uncPr>
                        <m:fName>
                          <m:r>
                            <m:rPr>
                              <m:sty m:val="p"/>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ln</m:t>
                          </m:r>
                        </m:fName>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func>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−6.6</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1" name="矩形 47"/>
              <p:cNvSpPr>
                <a:spLocks noRot="1" noChangeAspect="1" noMove="1" noResize="1" noEditPoints="1" noAdjustHandles="1" noChangeArrowheads="1" noChangeShapeType="1" noTextEdit="1"/>
              </p:cNvSpPr>
              <p:nvPr/>
            </p:nvSpPr>
            <p:spPr bwMode="auto">
              <a:xfrm>
                <a:off x="765041" y="3597245"/>
                <a:ext cx="11099855" cy="2697846"/>
              </a:xfrm>
              <a:prstGeom prst="rect">
                <a:avLst/>
              </a:prstGeom>
              <a:blipFill>
                <a:blip r:embed="rId3"/>
                <a:stretch>
                  <a:fillRect l="-1098" t="-225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2" name="矩形 47"/>
          <p:cNvSpPr>
            <a:spLocks noChangeArrowheads="1"/>
          </p:cNvSpPr>
          <p:nvPr/>
        </p:nvSpPr>
        <p:spPr bwMode="auto">
          <a:xfrm>
            <a:off x="765041" y="2576985"/>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9" name="Picture 888410"/>
          <p:cNvPicPr/>
          <p:nvPr/>
        </p:nvPicPr>
        <p:blipFill>
          <a:blip r:embed="rId4"/>
          <a:stretch>
            <a:fillRect/>
          </a:stretch>
        </p:blipFill>
        <p:spPr>
          <a:xfrm>
            <a:off x="3287981" y="2956722"/>
            <a:ext cx="3411757" cy="676519"/>
          </a:xfrm>
          <a:prstGeom prst="rect">
            <a:avLst/>
          </a:prstGeom>
        </p:spPr>
      </p:pic>
    </p:spTree>
    <p:extLst>
      <p:ext uri="{BB962C8B-B14F-4D97-AF65-F5344CB8AC3E}">
        <p14:creationId xmlns:p14="http://schemas.microsoft.com/office/powerpoint/2010/main" val="18403417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400"/>
                                        <p:tgtEl>
                                          <p:spTgt spid="12"/>
                                        </p:tgtEl>
                                        <p:attrNameLst>
                                          <p:attrName>ppt_y</p:attrName>
                                        </p:attrNameLst>
                                      </p:cBhvr>
                                      <p:tavLst>
                                        <p:tav tm="0">
                                          <p:val>
                                            <p:strVal val="#ppt_y-#ppt_h*1.125000"/>
                                          </p:val>
                                        </p:tav>
                                        <p:tav tm="100000">
                                          <p:val>
                                            <p:strVal val="#ppt_y"/>
                                          </p:val>
                                        </p:tav>
                                      </p:tavLst>
                                    </p:anim>
                                    <p:animEffect transition="in" filter="wipe(down)">
                                      <p:cBhvr>
                                        <p:cTn id="15" dur="400"/>
                                        <p:tgtEl>
                                          <p:spTgt spid="12"/>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400"/>
                                        <p:tgtEl>
                                          <p:spTgt spid="11"/>
                                        </p:tgtEl>
                                        <p:attrNameLst>
                                          <p:attrName>ppt_y</p:attrName>
                                        </p:attrNameLst>
                                      </p:cBhvr>
                                      <p:tavLst>
                                        <p:tav tm="0">
                                          <p:val>
                                            <p:strVal val="#ppt_y-#ppt_h*1.125000"/>
                                          </p:val>
                                        </p:tav>
                                        <p:tav tm="100000">
                                          <p:val>
                                            <p:strVal val="#ppt_y"/>
                                          </p:val>
                                        </p:tav>
                                      </p:tavLst>
                                    </p:anim>
                                    <p:animEffect transition="in" filter="wipe(down)">
                                      <p:cBhvr>
                                        <p:cTn id="19" dur="400"/>
                                        <p:tgtEl>
                                          <p:spTgt spid="11"/>
                                        </p:tgtEl>
                                      </p:cBhvr>
                                    </p:animEffect>
                                  </p:childTnLst>
                                </p:cTn>
                              </p:par>
                              <p:par>
                                <p:cTn id="20" presetID="12" presetClass="entr" presetSubtype="1"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400"/>
                                        <p:tgtEl>
                                          <p:spTgt spid="9"/>
                                        </p:tgtEl>
                                        <p:attrNameLst>
                                          <p:attrName>ppt_y</p:attrName>
                                        </p:attrNameLst>
                                      </p:cBhvr>
                                      <p:tavLst>
                                        <p:tav tm="0">
                                          <p:val>
                                            <p:strVal val="#ppt_y-#ppt_h*1.125000"/>
                                          </p:val>
                                        </p:tav>
                                        <p:tav tm="100000">
                                          <p:val>
                                            <p:strVal val="#ppt_y"/>
                                          </p:val>
                                        </p:tav>
                                      </p:tavLst>
                                    </p:anim>
                                    <p:animEffect transition="in" filter="wipe(down)">
                                      <p:cBhvr>
                                        <p:cTn id="23"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6.3	Maximum Likelihood Estimation</a:t>
            </a:r>
          </a:p>
        </p:txBody>
      </p:sp>
      <p:sp>
        <p:nvSpPr>
          <p:cNvPr id="10" name="矩形 47"/>
          <p:cNvSpPr>
            <a:spLocks noChangeArrowheads="1"/>
          </p:cNvSpPr>
          <p:nvPr/>
        </p:nvSpPr>
        <p:spPr bwMode="auto">
          <a:xfrm>
            <a:off x="765040" y="1191999"/>
            <a:ext cx="10812715" cy="107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log-likelihood function l(λ) is sketched in Figure 6.2. Taking the derivative, setting the derivative to 0, and solving for λ yields</a:t>
            </a:r>
          </a:p>
        </p:txBody>
      </p:sp>
      <mc:AlternateContent xmlns:mc="http://schemas.openxmlformats.org/markup-compatibility/2006" xmlns:a14="http://schemas.microsoft.com/office/drawing/2010/main">
        <mc:Choice Requires="a14">
          <p:sp>
            <p:nvSpPr>
              <p:cNvPr id="4" name="矩形 47"/>
              <p:cNvSpPr>
                <a:spLocks noChangeArrowheads="1"/>
              </p:cNvSpPr>
              <p:nvPr/>
            </p:nvSpPr>
            <p:spPr bwMode="auto">
              <a:xfrm>
                <a:off x="765039" y="4970770"/>
                <a:ext cx="10812715" cy="164691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14:m>
                  <m:oMathPara xmlns:m="http://schemas.openxmlformats.org/officeDocument/2006/math">
                    <m:oMathParaPr>
                      <m:jc m:val="centerGroup"/>
                    </m:oMathParaPr>
                    <m:oMath xmlns:m="http://schemas.openxmlformats.org/officeDocument/2006/math">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𝑑𝑙</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−6.6, </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𝑙</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d>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num>
                        <m:den>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&lt;0, </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𝑑𝑙</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d>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6.6</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=0.455</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maximum likelihood estimate is then 0.455.</a:t>
                </a:r>
              </a:p>
            </p:txBody>
          </p:sp>
        </mc:Choice>
        <mc:Fallback xmlns="">
          <p:sp>
            <p:nvSpPr>
              <p:cNvPr id="4" name="矩形 47"/>
              <p:cNvSpPr>
                <a:spLocks noRot="1" noChangeAspect="1" noMove="1" noResize="1" noEditPoints="1" noAdjustHandles="1" noChangeArrowheads="1" noChangeShapeType="1" noTextEdit="1"/>
              </p:cNvSpPr>
              <p:nvPr/>
            </p:nvSpPr>
            <p:spPr bwMode="auto">
              <a:xfrm>
                <a:off x="765039" y="4970770"/>
                <a:ext cx="10812715" cy="1646918"/>
              </a:xfrm>
              <a:prstGeom prst="rect">
                <a:avLst/>
              </a:prstGeom>
              <a:blipFill>
                <a:blip r:embed="rId3"/>
                <a:stretch>
                  <a:fillRect l="-1127" b="-627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5" name="图片 4"/>
          <p:cNvPicPr>
            <a:picLocks noChangeAspect="1"/>
          </p:cNvPicPr>
          <p:nvPr/>
        </p:nvPicPr>
        <p:blipFill>
          <a:blip r:embed="rId4"/>
          <a:stretch>
            <a:fillRect/>
          </a:stretch>
        </p:blipFill>
        <p:spPr>
          <a:xfrm>
            <a:off x="3967209" y="2270811"/>
            <a:ext cx="3154560" cy="2761533"/>
          </a:xfrm>
          <a:prstGeom prst="rect">
            <a:avLst/>
          </a:prstGeom>
          <a:ln>
            <a:noFill/>
          </a:ln>
          <a:effectLst>
            <a:softEdge rad="112500"/>
          </a:effectLst>
        </p:spPr>
      </p:pic>
    </p:spTree>
    <p:extLst>
      <p:ext uri="{BB962C8B-B14F-4D97-AF65-F5344CB8AC3E}">
        <p14:creationId xmlns:p14="http://schemas.microsoft.com/office/powerpoint/2010/main" val="42415839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400"/>
                                        <p:tgtEl>
                                          <p:spTgt spid="4"/>
                                        </p:tgtEl>
                                        <p:attrNameLst>
                                          <p:attrName>ppt_y</p:attrName>
                                        </p:attrNameLst>
                                      </p:cBhvr>
                                      <p:tavLst>
                                        <p:tav tm="0">
                                          <p:val>
                                            <p:strVal val="#ppt_y-#ppt_h*1.125000"/>
                                          </p:val>
                                        </p:tav>
                                        <p:tav tm="100000">
                                          <p:val>
                                            <p:strVal val="#ppt_y"/>
                                          </p:val>
                                        </p:tav>
                                      </p:tavLst>
                                    </p:anim>
                                    <p:animEffect transition="in" filter="wipe(down)">
                                      <p:cBhvr>
                                        <p:cTn id="14" dur="400"/>
                                        <p:tgtEl>
                                          <p:spTgt spid="4"/>
                                        </p:tgtEl>
                                      </p:cBhvr>
                                    </p:animEffect>
                                  </p:childTnLst>
                                </p:cTn>
                              </p:par>
                              <p:par>
                                <p:cTn id="15" presetID="12" presetClass="entr" presetSubtype="1"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400"/>
                                        <p:tgtEl>
                                          <p:spTgt spid="5"/>
                                        </p:tgtEl>
                                        <p:attrNameLst>
                                          <p:attrName>ppt_y</p:attrName>
                                        </p:attrNameLst>
                                      </p:cBhvr>
                                      <p:tavLst>
                                        <p:tav tm="0">
                                          <p:val>
                                            <p:strVal val="#ppt_y-#ppt_h*1.125000"/>
                                          </p:val>
                                        </p:tav>
                                        <p:tav tm="100000">
                                          <p:val>
                                            <p:strVal val="#ppt_y"/>
                                          </p:val>
                                        </p:tav>
                                      </p:tavLst>
                                    </p:anim>
                                    <p:animEffect transition="in" filter="wipe(down)">
                                      <p:cBhvr>
                                        <p:cTn id="18"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191999"/>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6.3.2</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that X is a discrete random variable with the following probability function: where 0 &lt; θ &lt; 1 is a parameter.</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6.3	Maximum Likelihood Estimation</a:t>
            </a: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765041" y="4709190"/>
                <a:ext cx="11099855" cy="140249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likelihood function is</a:t>
                </a:r>
                <a:endPar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𝐿</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hr m:val="∏"/>
                          <m:limLoc m:val="subSup"/>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1"/>
                            </m:r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10</m:t>
                          </m:r>
                        </m:sup>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𝑃</m:t>
                          </m:r>
                          <m:d>
                            <m:d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d>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f>
                                <m:f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zh-CN" altLang="en-US"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num>
                                <m:den>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den>
                              </m:f>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sup>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den>
                              </m:f>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sup>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sup>
                          </m:sSup>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zh-CN" altLang="en-US"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den>
                              </m:f>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sup>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sup>
                          </m:sSup>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f>
                                <m:f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zh-CN" altLang="en-US"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num>
                                <m:den>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den>
                              </m:f>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sup>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nary>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1" name="矩形 47"/>
              <p:cNvSpPr>
                <a:spLocks noRot="1" noChangeAspect="1" noMove="1" noResize="1" noEditPoints="1" noAdjustHandles="1" noChangeArrowheads="1" noChangeShapeType="1" noTextEdit="1"/>
              </p:cNvSpPr>
              <p:nvPr/>
            </p:nvSpPr>
            <p:spPr bwMode="auto">
              <a:xfrm>
                <a:off x="765041" y="4709190"/>
                <a:ext cx="11099855" cy="1402492"/>
              </a:xfrm>
              <a:prstGeom prst="rect">
                <a:avLst/>
              </a:prstGeom>
              <a:blipFill>
                <a:blip r:embed="rId3"/>
                <a:stretch>
                  <a:fillRect l="-384" t="-478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2" name="矩形 47"/>
          <p:cNvSpPr>
            <a:spLocks noChangeArrowheads="1"/>
          </p:cNvSpPr>
          <p:nvPr/>
        </p:nvSpPr>
        <p:spPr bwMode="auto">
          <a:xfrm>
            <a:off x="765041" y="4229383"/>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4" name="图片 3"/>
          <p:cNvPicPr>
            <a:picLocks noChangeAspect="1"/>
          </p:cNvPicPr>
          <p:nvPr/>
        </p:nvPicPr>
        <p:blipFill rotWithShape="1">
          <a:blip r:embed="rId4"/>
          <a:srcRect l="22847" t="-11431" r="22066" b="21248"/>
          <a:stretch/>
        </p:blipFill>
        <p:spPr>
          <a:xfrm>
            <a:off x="3077308" y="2020772"/>
            <a:ext cx="5345723" cy="1100229"/>
          </a:xfrm>
          <a:prstGeom prst="rect">
            <a:avLst/>
          </a:prstGeom>
        </p:spPr>
      </p:pic>
      <p:sp>
        <p:nvSpPr>
          <p:cNvPr id="13" name="矩形 47"/>
          <p:cNvSpPr>
            <a:spLocks noChangeArrowheads="1"/>
          </p:cNvSpPr>
          <p:nvPr/>
        </p:nvSpPr>
        <p:spPr bwMode="auto">
          <a:xfrm>
            <a:off x="765041" y="2906869"/>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following 10 independent observations were taken from such a distribution: (3,0,2,1,3,2,1,0,2,1). What is the maximum likelihood estimate of θ ?</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Tree>
    <p:extLst>
      <p:ext uri="{BB962C8B-B14F-4D97-AF65-F5344CB8AC3E}">
        <p14:creationId xmlns:p14="http://schemas.microsoft.com/office/powerpoint/2010/main" val="34514101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400"/>
                                        <p:tgtEl>
                                          <p:spTgt spid="12"/>
                                        </p:tgtEl>
                                        <p:attrNameLst>
                                          <p:attrName>ppt_y</p:attrName>
                                        </p:attrNameLst>
                                      </p:cBhvr>
                                      <p:tavLst>
                                        <p:tav tm="0">
                                          <p:val>
                                            <p:strVal val="#ppt_y-#ppt_h*1.125000"/>
                                          </p:val>
                                        </p:tav>
                                        <p:tav tm="100000">
                                          <p:val>
                                            <p:strVal val="#ppt_y"/>
                                          </p:val>
                                        </p:tav>
                                      </p:tavLst>
                                    </p:anim>
                                    <p:animEffect transition="in" filter="wipe(down)">
                                      <p:cBhvr>
                                        <p:cTn id="25" dur="400"/>
                                        <p:tgtEl>
                                          <p:spTgt spid="12"/>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p:tgtEl>
                                          <p:spTgt spid="11"/>
                                        </p:tgtEl>
                                        <p:attrNameLst>
                                          <p:attrName>ppt_y</p:attrName>
                                        </p:attrNameLst>
                                      </p:cBhvr>
                                      <p:tavLst>
                                        <p:tav tm="0">
                                          <p:val>
                                            <p:strVal val="#ppt_y-#ppt_h*1.125000"/>
                                          </p:val>
                                        </p:tav>
                                        <p:tav tm="100000">
                                          <p:val>
                                            <p:strVal val="#ppt_y"/>
                                          </p:val>
                                        </p:tav>
                                      </p:tavLst>
                                    </p:anim>
                                    <p:animEffect transition="in" filter="wipe(down)">
                                      <p:cBhvr>
                                        <p:cTn id="29"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6.3	Maximum Likelihood Estimation</a:t>
            </a:r>
          </a:p>
        </p:txBody>
      </p:sp>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765040" y="1077129"/>
                <a:ext cx="10812715" cy="224676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likelihood function L(θ) is not easy to maximize. Let us consider the log-likelihood function</a:t>
                </a:r>
              </a:p>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𝑙</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unc>
                        <m:func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uncPr>
                        <m:fName>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ln</m:t>
                          </m:r>
                        </m:fName>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𝐿</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fun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=5</m:t>
                      </m:r>
                      <m:func>
                        <m:func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uncPr>
                        <m:fName>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ln</m:t>
                          </m:r>
                        </m:fName>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e>
                      </m:fun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−10</m:t>
                      </m:r>
                      <m:func>
                        <m:func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uncPr>
                        <m:fName>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ln</m:t>
                          </m:r>
                        </m:fName>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e>
                      </m:fun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+5</m:t>
                      </m:r>
                      <m:func>
                        <m:func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uncPr>
                        <m:fName>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ln</m:t>
                          </m:r>
                        </m:fName>
                        <m:e>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fun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+5</m:t>
                      </m:r>
                      <m:func>
                        <m:func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uncPr>
                        <m:fName>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ln</m:t>
                          </m:r>
                        </m:fName>
                        <m:e>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d>
                        </m:e>
                      </m:fun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log-likelihood function </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𝑙</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(θ) is sketched in Figure 6.3. Taking the derivative, setting the derivative to 0, and solving for θ yields</a:t>
                </a:r>
              </a:p>
            </p:txBody>
          </p:sp>
        </mc:Choice>
        <mc:Fallback xmlns="">
          <p:sp>
            <p:nvSpPr>
              <p:cNvPr id="10" name="矩形 47"/>
              <p:cNvSpPr>
                <a:spLocks noRot="1" noChangeAspect="1" noMove="1" noResize="1" noEditPoints="1" noAdjustHandles="1" noChangeArrowheads="1" noChangeShapeType="1" noTextEdit="1"/>
              </p:cNvSpPr>
              <p:nvPr/>
            </p:nvSpPr>
            <p:spPr bwMode="auto">
              <a:xfrm>
                <a:off x="765040" y="1077129"/>
                <a:ext cx="10812715" cy="2246761"/>
              </a:xfrm>
              <a:prstGeom prst="rect">
                <a:avLst/>
              </a:prstGeom>
              <a:blipFill>
                <a:blip r:embed="rId3"/>
                <a:stretch>
                  <a:fillRect l="-1127" t="-2989" b="-679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矩形 47"/>
              <p:cNvSpPr>
                <a:spLocks noChangeArrowheads="1"/>
              </p:cNvSpPr>
              <p:nvPr/>
            </p:nvSpPr>
            <p:spPr bwMode="auto">
              <a:xfrm>
                <a:off x="765040" y="3481754"/>
                <a:ext cx="6937023" cy="245220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14:m>
                  <m:oMath xmlns:m="http://schemas.openxmlformats.org/officeDocument/2006/math">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𝑑𝑙</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5</m:t>
                        </m:r>
                      </m:num>
                      <m:den>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5</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𝑙</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d>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5</m:t>
                        </m:r>
                      </m:num>
                      <m:den>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5</m:t>
                        </m:r>
                      </m:num>
                      <m:den>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d>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&lt;0</m:t>
                    </m:r>
                  </m:oMath>
                </a14:m>
                <a:r>
                  <a:rPr lang="en-US" altLang="zh-CN" sz="2800" b="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lnSpc>
                    <a:spcPct val="120000"/>
                  </a:lnSpc>
                  <a:spcBef>
                    <a:spcPct val="0"/>
                  </a:spcBef>
                  <a:buNone/>
                </a:pPr>
                <a:r>
                  <a:rPr lang="en-US" altLang="zh-CN" sz="2800" b="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𝑑𝑙</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d>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maximum likelihood</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estimate is then </a:t>
                </a:r>
                <a14:m>
                  <m:oMath xmlns:m="http://schemas.openxmlformats.org/officeDocument/2006/math">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4" name="矩形 47"/>
              <p:cNvSpPr>
                <a:spLocks noRot="1" noChangeAspect="1" noMove="1" noResize="1" noEditPoints="1" noAdjustHandles="1" noChangeArrowheads="1" noChangeShapeType="1" noTextEdit="1"/>
              </p:cNvSpPr>
              <p:nvPr/>
            </p:nvSpPr>
            <p:spPr bwMode="auto">
              <a:xfrm>
                <a:off x="765040" y="3481754"/>
                <a:ext cx="6937023" cy="2452202"/>
              </a:xfrm>
              <a:prstGeom prst="rect">
                <a:avLst/>
              </a:prstGeom>
              <a:blipFill>
                <a:blip r:embed="rId4"/>
                <a:stretch>
                  <a:fillRect l="-1757" b="-74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3" name="图片 2"/>
          <p:cNvPicPr>
            <a:picLocks noChangeAspect="1"/>
          </p:cNvPicPr>
          <p:nvPr/>
        </p:nvPicPr>
        <p:blipFill>
          <a:blip r:embed="rId5"/>
          <a:stretch>
            <a:fillRect/>
          </a:stretch>
        </p:blipFill>
        <p:spPr>
          <a:xfrm>
            <a:off x="8205656" y="3481754"/>
            <a:ext cx="3595650" cy="3158341"/>
          </a:xfrm>
          <a:prstGeom prst="rect">
            <a:avLst/>
          </a:prstGeom>
          <a:ln>
            <a:noFill/>
          </a:ln>
          <a:effectLst>
            <a:softEdge rad="112500"/>
          </a:effectLst>
        </p:spPr>
      </p:pic>
    </p:spTree>
    <p:extLst>
      <p:ext uri="{BB962C8B-B14F-4D97-AF65-F5344CB8AC3E}">
        <p14:creationId xmlns:p14="http://schemas.microsoft.com/office/powerpoint/2010/main" val="38343560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400"/>
                                        <p:tgtEl>
                                          <p:spTgt spid="4"/>
                                        </p:tgtEl>
                                        <p:attrNameLst>
                                          <p:attrName>ppt_y</p:attrName>
                                        </p:attrNameLst>
                                      </p:cBhvr>
                                      <p:tavLst>
                                        <p:tav tm="0">
                                          <p:val>
                                            <p:strVal val="#ppt_y-#ppt_h*1.125000"/>
                                          </p:val>
                                        </p:tav>
                                        <p:tav tm="100000">
                                          <p:val>
                                            <p:strVal val="#ppt_y"/>
                                          </p:val>
                                        </p:tav>
                                      </p:tavLst>
                                    </p:anim>
                                    <p:animEffect transition="in" filter="wipe(down)">
                                      <p:cBhvr>
                                        <p:cTn id="14" dur="400"/>
                                        <p:tgtEl>
                                          <p:spTgt spid="4"/>
                                        </p:tgtEl>
                                      </p:cBhvr>
                                    </p:animEffect>
                                  </p:childTnLst>
                                </p:cTn>
                              </p:par>
                              <p:par>
                                <p:cTn id="15" presetID="12" presetClass="entr" presetSubtype="1"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400"/>
                                        <p:tgtEl>
                                          <p:spTgt spid="3"/>
                                        </p:tgtEl>
                                        <p:attrNameLst>
                                          <p:attrName>ppt_y</p:attrName>
                                        </p:attrNameLst>
                                      </p:cBhvr>
                                      <p:tavLst>
                                        <p:tav tm="0">
                                          <p:val>
                                            <p:strVal val="#ppt_y-#ppt_h*1.125000"/>
                                          </p:val>
                                        </p:tav>
                                        <p:tav tm="100000">
                                          <p:val>
                                            <p:strVal val="#ppt_y"/>
                                          </p:val>
                                        </p:tav>
                                      </p:tavLst>
                                    </p:anim>
                                    <p:animEffect transition="in" filter="wipe(down)">
                                      <p:cBhvr>
                                        <p:cTn id="18"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191999"/>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6.3.3</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that the random variables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form a random sample from the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Bernoulli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distribution with parameter θ, which is unknown (0 ≤ θ ≤ 1). Find the MLE of θ.</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6.3	Maximum Likelihood Estimation</a:t>
            </a:r>
          </a:p>
        </p:txBody>
      </p:sp>
      <p:sp>
        <p:nvSpPr>
          <p:cNvPr id="11" name="矩形 47"/>
          <p:cNvSpPr>
            <a:spLocks noChangeArrowheads="1"/>
          </p:cNvSpPr>
          <p:nvPr/>
        </p:nvSpPr>
        <p:spPr bwMode="auto">
          <a:xfrm>
            <a:off x="765040" y="3097813"/>
            <a:ext cx="11099855" cy="1402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all observed values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rgbClr val="FF0000"/>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rgbClr val="FF0000"/>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rgbClr val="FF0000"/>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each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either 0 or</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 the likelihood function is</a:t>
            </a:r>
          </a:p>
          <a:p>
            <a:pPr>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2" name="矩形 47"/>
          <p:cNvSpPr>
            <a:spLocks noChangeArrowheads="1"/>
          </p:cNvSpPr>
          <p:nvPr/>
        </p:nvSpPr>
        <p:spPr bwMode="auto">
          <a:xfrm>
            <a:off x="765041" y="2576985"/>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a:blip r:embed="rId3"/>
          <a:stretch>
            <a:fillRect/>
          </a:stretch>
        </p:blipFill>
        <p:spPr>
          <a:xfrm>
            <a:off x="2918437" y="3961971"/>
            <a:ext cx="5892865" cy="757495"/>
          </a:xfrm>
          <a:prstGeom prst="rect">
            <a:avLst/>
          </a:prstGeom>
        </p:spPr>
      </p:pic>
      <p:sp>
        <p:nvSpPr>
          <p:cNvPr id="9" name="矩形 47"/>
          <p:cNvSpPr>
            <a:spLocks noChangeArrowheads="1"/>
          </p:cNvSpPr>
          <p:nvPr/>
        </p:nvSpPr>
        <p:spPr bwMode="auto">
          <a:xfrm>
            <a:off x="765039" y="4633286"/>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us consider the log-likelihood function</a:t>
            </a:r>
          </a:p>
        </p:txBody>
      </p:sp>
      <p:pic>
        <p:nvPicPr>
          <p:cNvPr id="5" name="图片 4"/>
          <p:cNvPicPr>
            <a:picLocks noChangeAspect="1"/>
          </p:cNvPicPr>
          <p:nvPr/>
        </p:nvPicPr>
        <p:blipFill>
          <a:blip r:embed="rId4"/>
          <a:stretch>
            <a:fillRect/>
          </a:stretch>
        </p:blipFill>
        <p:spPr>
          <a:xfrm>
            <a:off x="2632228" y="5227554"/>
            <a:ext cx="6465282" cy="790718"/>
          </a:xfrm>
          <a:prstGeom prst="rect">
            <a:avLst/>
          </a:prstGeom>
        </p:spPr>
      </p:pic>
    </p:spTree>
    <p:extLst>
      <p:ext uri="{BB962C8B-B14F-4D97-AF65-F5344CB8AC3E}">
        <p14:creationId xmlns:p14="http://schemas.microsoft.com/office/powerpoint/2010/main" val="184825958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400"/>
                                        <p:tgtEl>
                                          <p:spTgt spid="12"/>
                                        </p:tgtEl>
                                        <p:attrNameLst>
                                          <p:attrName>ppt_y</p:attrName>
                                        </p:attrNameLst>
                                      </p:cBhvr>
                                      <p:tavLst>
                                        <p:tav tm="0">
                                          <p:val>
                                            <p:strVal val="#ppt_y-#ppt_h*1.125000"/>
                                          </p:val>
                                        </p:tav>
                                        <p:tav tm="100000">
                                          <p:val>
                                            <p:strVal val="#ppt_y"/>
                                          </p:val>
                                        </p:tav>
                                      </p:tavLst>
                                    </p:anim>
                                    <p:animEffect transition="in" filter="wipe(down)">
                                      <p:cBhvr>
                                        <p:cTn id="15" dur="400"/>
                                        <p:tgtEl>
                                          <p:spTgt spid="12"/>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400"/>
                                        <p:tgtEl>
                                          <p:spTgt spid="11"/>
                                        </p:tgtEl>
                                        <p:attrNameLst>
                                          <p:attrName>ppt_y</p:attrName>
                                        </p:attrNameLst>
                                      </p:cBhvr>
                                      <p:tavLst>
                                        <p:tav tm="0">
                                          <p:val>
                                            <p:strVal val="#ppt_y-#ppt_h*1.125000"/>
                                          </p:val>
                                        </p:tav>
                                        <p:tav tm="100000">
                                          <p:val>
                                            <p:strVal val="#ppt_y"/>
                                          </p:val>
                                        </p:tav>
                                      </p:tavLst>
                                    </p:anim>
                                    <p:animEffect transition="in" filter="wipe(down)">
                                      <p:cBhvr>
                                        <p:cTn id="19" dur="400"/>
                                        <p:tgtEl>
                                          <p:spTgt spid="11"/>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400"/>
                                        <p:tgtEl>
                                          <p:spTgt spid="9"/>
                                        </p:tgtEl>
                                        <p:attrNameLst>
                                          <p:attrName>ppt_y</p:attrName>
                                        </p:attrNameLst>
                                      </p:cBhvr>
                                      <p:tavLst>
                                        <p:tav tm="0">
                                          <p:val>
                                            <p:strVal val="#ppt_y-#ppt_h*1.125000"/>
                                          </p:val>
                                        </p:tav>
                                        <p:tav tm="100000">
                                          <p:val>
                                            <p:strVal val="#ppt_y"/>
                                          </p:val>
                                        </p:tav>
                                      </p:tavLst>
                                    </p:anim>
                                    <p:animEffect transition="in" filter="wipe(down)">
                                      <p:cBhvr>
                                        <p:cTn id="23" dur="400"/>
                                        <p:tgtEl>
                                          <p:spTgt spid="9"/>
                                        </p:tgtEl>
                                      </p:cBhvr>
                                    </p:animEffect>
                                  </p:childTnLst>
                                </p:cTn>
                              </p:par>
                              <p:par>
                                <p:cTn id="24" presetID="12" presetClass="entr" presetSubtype="1"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400"/>
                                        <p:tgtEl>
                                          <p:spTgt spid="3"/>
                                        </p:tgtEl>
                                        <p:attrNameLst>
                                          <p:attrName>ppt_y</p:attrName>
                                        </p:attrNameLst>
                                      </p:cBhvr>
                                      <p:tavLst>
                                        <p:tav tm="0">
                                          <p:val>
                                            <p:strVal val="#ppt_y-#ppt_h*1.125000"/>
                                          </p:val>
                                        </p:tav>
                                        <p:tav tm="100000">
                                          <p:val>
                                            <p:strVal val="#ppt_y"/>
                                          </p:val>
                                        </p:tav>
                                      </p:tavLst>
                                    </p:anim>
                                    <p:animEffect transition="in" filter="wipe(down)">
                                      <p:cBhvr>
                                        <p:cTn id="27" dur="400"/>
                                        <p:tgtEl>
                                          <p:spTgt spid="3"/>
                                        </p:tgtEl>
                                      </p:cBhvr>
                                    </p:animEffect>
                                  </p:childTnLst>
                                </p:cTn>
                              </p:par>
                              <p:par>
                                <p:cTn id="28" presetID="12" presetClass="entr" presetSubtype="1"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400"/>
                                        <p:tgtEl>
                                          <p:spTgt spid="5"/>
                                        </p:tgtEl>
                                        <p:attrNameLst>
                                          <p:attrName>ppt_y</p:attrName>
                                        </p:attrNameLst>
                                      </p:cBhvr>
                                      <p:tavLst>
                                        <p:tav tm="0">
                                          <p:val>
                                            <p:strVal val="#ppt_y-#ppt_h*1.125000"/>
                                          </p:val>
                                        </p:tav>
                                        <p:tav tm="100000">
                                          <p:val>
                                            <p:strVal val="#ppt_y"/>
                                          </p:val>
                                        </p:tav>
                                      </p:tavLst>
                                    </p:anim>
                                    <p:animEffect transition="in" filter="wipe(down)">
                                      <p:cBhvr>
                                        <p:cTn id="31"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1" grpId="0"/>
      <p:bldP spid="12"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6.3	Maximum Likelihood Estimation</a:t>
            </a:r>
          </a:p>
        </p:txBody>
      </p:sp>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765040" y="1077129"/>
                <a:ext cx="10812715" cy="551214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14:m>
                  <m:oMathPara xmlns:m="http://schemas.openxmlformats.org/officeDocument/2006/math">
                    <m:oMathParaPr>
                      <m:jc m:val="centerGroup"/>
                    </m:oMathParaPr>
                    <m:oMath xmlns:m="http://schemas.openxmlformats.org/officeDocument/2006/math">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𝑑𝑙</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d>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den>
                      </m:f>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nary>
                            <m:naryPr>
                              <m:chr m:val="∑"/>
                              <m:limLoc m:val="subSup"/>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e>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nary>
                        </m:num>
                        <m:den>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hr m:val="∑"/>
                              <m:limLoc m:val="subSup"/>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nary>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den>
                      </m:f>
                    </m:oMath>
                  </m:oMathPara>
                </a14:m>
                <a:endParaRPr lang="en-US" altLang="zh-CN" sz="2800" b="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①</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a:t>
                </a:r>
                <a14:m>
                  <m:oMath xmlns:m="http://schemas.openxmlformats.org/officeDocument/2006/math">
                    <m:nary>
                      <m:naryPr>
                        <m:chr m:val="∑"/>
                        <m:limLoc m:val="subSup"/>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nary>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𝑑𝑙</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d>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den>
                    </m:f>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&lt;0</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𝑙</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(θ) is a decreasing function of θ, and hence </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𝑙</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(θ) achieves its maximum at </a:t>
                </a:r>
                <a14:m>
                  <m:oMath xmlns:m="http://schemas.openxmlformats.org/officeDocument/2006/math">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acc>
                      <m:accPr>
                        <m: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②</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a:t>
                </a:r>
                <a14:m>
                  <m:oMath xmlns:m="http://schemas.openxmlformats.org/officeDocument/2006/math">
                    <m:nary>
                      <m:naryPr>
                        <m:chr m:val="∑"/>
                        <m:limLoc m:val="subSup"/>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nary>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𝑑𝑙</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d>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den>
                    </m:f>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num>
                      <m:den>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&gt;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𝑙</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(θ) is an increasing function of θ, and hence </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𝑙</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(θ) achieves its maximum at </a:t>
                </a:r>
                <a14:m>
                  <m:oMath xmlns:m="http://schemas.openxmlformats.org/officeDocument/2006/math">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③</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a:t>
                </a:r>
                <a14:m>
                  <m:oMath xmlns:m="http://schemas.openxmlformats.org/officeDocument/2006/math">
                    <m:nary>
                      <m:naryPr>
                        <m:chr m:val="∑"/>
                        <m:limLoc m:val="subSup"/>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nary>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set </a:t>
                </a:r>
                <a14:m>
                  <m:oMath xmlns:m="http://schemas.openxmlformats.org/officeDocument/2006/math">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𝑑𝑙</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d>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den>
                    </m:f>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a:t>
                </a:r>
                <a14:m>
                  <m:oMath xmlns:m="http://schemas.openxmlformats.org/officeDocument/2006/math">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spcBef>
                    <a:spcPct val="0"/>
                  </a:spcBef>
                  <a:buNone/>
                </a:pPr>
                <a14:m>
                  <m:oMathPara xmlns:m="http://schemas.openxmlformats.org/officeDocument/2006/math">
                    <m:oMathParaPr>
                      <m:jc m:val="centerGroup"/>
                    </m:oMathParaPr>
                    <m:oMath xmlns:m="http://schemas.openxmlformats.org/officeDocument/2006/math">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𝑙</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d>
                        </m:num>
                        <m:den>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den>
                      </m:f>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nary>
                            <m:naryPr>
                              <m:chr m:val="∑"/>
                              <m:limLoc m:val="subSup"/>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nary>
                        </m:num>
                        <m:den>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den>
                      </m:f>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hr m:val="∑"/>
                              <m:limLoc m:val="subSup"/>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nary>
                        </m:num>
                        <m:den>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d>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&lt;0</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then </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𝑙</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(θ) achieves its maximum at</a:t>
                </a:r>
                <a14:m>
                  <m:oMath xmlns:m="http://schemas.openxmlformats.org/officeDocument/2006/math">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Thus the MLE of θ is </a:t>
                </a:r>
                <a14:m>
                  <m:oMath xmlns:m="http://schemas.openxmlformats.org/officeDocument/2006/math">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0" name="矩形 47"/>
              <p:cNvSpPr>
                <a:spLocks noRot="1" noChangeAspect="1" noMove="1" noResize="1" noEditPoints="1" noAdjustHandles="1" noChangeArrowheads="1" noChangeShapeType="1" noTextEdit="1"/>
              </p:cNvSpPr>
              <p:nvPr/>
            </p:nvSpPr>
            <p:spPr bwMode="auto">
              <a:xfrm>
                <a:off x="765040" y="1077129"/>
                <a:ext cx="10812715" cy="5512142"/>
              </a:xfrm>
              <a:prstGeom prst="rect">
                <a:avLst/>
              </a:prstGeom>
              <a:blipFill>
                <a:blip r:embed="rId3"/>
                <a:stretch>
                  <a:fillRect l="-1127" r="-39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424960811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191999"/>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6.3.4</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that the random variables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form a </a:t>
            </a:r>
            <a: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sample from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normal distribution for which the mean µ is unknown and the variance 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known. Find the MLE of µ.</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6.3	Maximum Likelihood Estimation</a:t>
            </a:r>
          </a:p>
        </p:txBody>
      </p:sp>
      <p:sp>
        <p:nvSpPr>
          <p:cNvPr id="11" name="矩形 47"/>
          <p:cNvSpPr>
            <a:spLocks noChangeArrowheads="1"/>
          </p:cNvSpPr>
          <p:nvPr/>
        </p:nvSpPr>
        <p:spPr bwMode="auto">
          <a:xfrm>
            <a:off x="765040" y="3097813"/>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all observed values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likelihood function is</a:t>
            </a:r>
          </a:p>
        </p:txBody>
      </p:sp>
      <p:sp>
        <p:nvSpPr>
          <p:cNvPr id="12" name="矩形 47"/>
          <p:cNvSpPr>
            <a:spLocks noChangeArrowheads="1"/>
          </p:cNvSpPr>
          <p:nvPr/>
        </p:nvSpPr>
        <p:spPr bwMode="auto">
          <a:xfrm>
            <a:off x="765041" y="2576985"/>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9" name="矩形 47"/>
          <p:cNvSpPr>
            <a:spLocks noChangeArrowheads="1"/>
          </p:cNvSpPr>
          <p:nvPr/>
        </p:nvSpPr>
        <p:spPr bwMode="auto">
          <a:xfrm>
            <a:off x="765039" y="4633286"/>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L(µ) will be maximized by the value of µ that minimizes</a:t>
            </a:r>
          </a:p>
        </p:txBody>
      </p:sp>
      <p:pic>
        <p:nvPicPr>
          <p:cNvPr id="4" name="图片 3"/>
          <p:cNvPicPr>
            <a:picLocks noChangeAspect="1"/>
          </p:cNvPicPr>
          <p:nvPr/>
        </p:nvPicPr>
        <p:blipFill>
          <a:blip r:embed="rId3"/>
          <a:stretch>
            <a:fillRect/>
          </a:stretch>
        </p:blipFill>
        <p:spPr>
          <a:xfrm>
            <a:off x="3733963" y="3634816"/>
            <a:ext cx="4741821" cy="847983"/>
          </a:xfrm>
          <a:prstGeom prst="rect">
            <a:avLst/>
          </a:prstGeom>
        </p:spPr>
      </p:pic>
      <p:pic>
        <p:nvPicPr>
          <p:cNvPr id="6" name="图片 5"/>
          <p:cNvPicPr>
            <a:picLocks noChangeAspect="1"/>
          </p:cNvPicPr>
          <p:nvPr/>
        </p:nvPicPr>
        <p:blipFill>
          <a:blip r:embed="rId4"/>
          <a:stretch>
            <a:fillRect/>
          </a:stretch>
        </p:blipFill>
        <p:spPr>
          <a:xfrm>
            <a:off x="3733963" y="5199216"/>
            <a:ext cx="5403507" cy="730494"/>
          </a:xfrm>
          <a:prstGeom prst="rect">
            <a:avLst/>
          </a:prstGeom>
        </p:spPr>
      </p:pic>
    </p:spTree>
    <p:extLst>
      <p:ext uri="{BB962C8B-B14F-4D97-AF65-F5344CB8AC3E}">
        <p14:creationId xmlns:p14="http://schemas.microsoft.com/office/powerpoint/2010/main" val="15551217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400"/>
                                        <p:tgtEl>
                                          <p:spTgt spid="12"/>
                                        </p:tgtEl>
                                        <p:attrNameLst>
                                          <p:attrName>ppt_y</p:attrName>
                                        </p:attrNameLst>
                                      </p:cBhvr>
                                      <p:tavLst>
                                        <p:tav tm="0">
                                          <p:val>
                                            <p:strVal val="#ppt_y-#ppt_h*1.125000"/>
                                          </p:val>
                                        </p:tav>
                                        <p:tav tm="100000">
                                          <p:val>
                                            <p:strVal val="#ppt_y"/>
                                          </p:val>
                                        </p:tav>
                                      </p:tavLst>
                                    </p:anim>
                                    <p:animEffect transition="in" filter="wipe(down)">
                                      <p:cBhvr>
                                        <p:cTn id="15" dur="400"/>
                                        <p:tgtEl>
                                          <p:spTgt spid="12"/>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400"/>
                                        <p:tgtEl>
                                          <p:spTgt spid="11"/>
                                        </p:tgtEl>
                                        <p:attrNameLst>
                                          <p:attrName>ppt_y</p:attrName>
                                        </p:attrNameLst>
                                      </p:cBhvr>
                                      <p:tavLst>
                                        <p:tav tm="0">
                                          <p:val>
                                            <p:strVal val="#ppt_y-#ppt_h*1.125000"/>
                                          </p:val>
                                        </p:tav>
                                        <p:tav tm="100000">
                                          <p:val>
                                            <p:strVal val="#ppt_y"/>
                                          </p:val>
                                        </p:tav>
                                      </p:tavLst>
                                    </p:anim>
                                    <p:animEffect transition="in" filter="wipe(down)">
                                      <p:cBhvr>
                                        <p:cTn id="19" dur="400"/>
                                        <p:tgtEl>
                                          <p:spTgt spid="11"/>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400"/>
                                        <p:tgtEl>
                                          <p:spTgt spid="9"/>
                                        </p:tgtEl>
                                        <p:attrNameLst>
                                          <p:attrName>ppt_y</p:attrName>
                                        </p:attrNameLst>
                                      </p:cBhvr>
                                      <p:tavLst>
                                        <p:tav tm="0">
                                          <p:val>
                                            <p:strVal val="#ppt_y-#ppt_h*1.125000"/>
                                          </p:val>
                                        </p:tav>
                                        <p:tav tm="100000">
                                          <p:val>
                                            <p:strVal val="#ppt_y"/>
                                          </p:val>
                                        </p:tav>
                                      </p:tavLst>
                                    </p:anim>
                                    <p:animEffect transition="in" filter="wipe(down)">
                                      <p:cBhvr>
                                        <p:cTn id="23" dur="400"/>
                                        <p:tgtEl>
                                          <p:spTgt spid="9"/>
                                        </p:tgtEl>
                                      </p:cBhvr>
                                    </p:animEffect>
                                  </p:childTnLst>
                                </p:cTn>
                              </p:par>
                              <p:par>
                                <p:cTn id="24" presetID="12" presetClass="entr" presetSubtype="1"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400"/>
                                        <p:tgtEl>
                                          <p:spTgt spid="4"/>
                                        </p:tgtEl>
                                        <p:attrNameLst>
                                          <p:attrName>ppt_y</p:attrName>
                                        </p:attrNameLst>
                                      </p:cBhvr>
                                      <p:tavLst>
                                        <p:tav tm="0">
                                          <p:val>
                                            <p:strVal val="#ppt_y-#ppt_h*1.125000"/>
                                          </p:val>
                                        </p:tav>
                                        <p:tav tm="100000">
                                          <p:val>
                                            <p:strVal val="#ppt_y"/>
                                          </p:val>
                                        </p:tav>
                                      </p:tavLst>
                                    </p:anim>
                                    <p:animEffect transition="in" filter="wipe(down)">
                                      <p:cBhvr>
                                        <p:cTn id="27" dur="400"/>
                                        <p:tgtEl>
                                          <p:spTgt spid="4"/>
                                        </p:tgtEl>
                                      </p:cBhvr>
                                    </p:animEffect>
                                  </p:childTnLst>
                                </p:cTn>
                              </p:par>
                              <p:par>
                                <p:cTn id="28" presetID="12" presetClass="entr" presetSubtype="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400"/>
                                        <p:tgtEl>
                                          <p:spTgt spid="6"/>
                                        </p:tgtEl>
                                        <p:attrNameLst>
                                          <p:attrName>ppt_y</p:attrName>
                                        </p:attrNameLst>
                                      </p:cBhvr>
                                      <p:tavLst>
                                        <p:tav tm="0">
                                          <p:val>
                                            <p:strVal val="#ppt_y-#ppt_h*1.125000"/>
                                          </p:val>
                                        </p:tav>
                                        <p:tav tm="100000">
                                          <p:val>
                                            <p:strVal val="#ppt_y"/>
                                          </p:val>
                                        </p:tav>
                                      </p:tavLst>
                                    </p:anim>
                                    <p:animEffect transition="in" filter="wipe(down)">
                                      <p:cBhvr>
                                        <p:cTn id="31"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1" grpId="0"/>
      <p:bldP spid="12"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6.3	Maximum Likelihood Estimation</a:t>
            </a:r>
          </a:p>
        </p:txBody>
      </p:sp>
      <mc:AlternateContent xmlns:mc="http://schemas.openxmlformats.org/markup-compatibility/2006">
        <mc:Choice xmlns:a14="http://schemas.microsoft.com/office/drawing/2010/main" Requires="a14">
          <p:sp>
            <p:nvSpPr>
              <p:cNvPr id="10" name="矩形 47"/>
              <p:cNvSpPr>
                <a:spLocks noChangeArrowheads="1"/>
              </p:cNvSpPr>
              <p:nvPr/>
            </p:nvSpPr>
            <p:spPr bwMode="auto">
              <a:xfrm>
                <a:off x="765041" y="1191999"/>
                <a:ext cx="10812715" cy="513915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We see that Q(µ) is a quadratic in µ with positive coefficient on </a:t>
                </a:r>
                <a14:m>
                  <m:oMath xmlns:m="http://schemas.openxmlformats.org/officeDocument/2006/math">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It follows that Q(µ) will be minimized where its derivative is 0.</a:t>
                </a:r>
              </a:p>
              <a:p>
                <a:pPr>
                  <a:lnSpc>
                    <a:spcPct val="150000"/>
                  </a:lnSpc>
                  <a:spcBef>
                    <a:spcPct val="0"/>
                  </a:spcBef>
                  <a:buNone/>
                </a:pPr>
                <a14:m>
                  <m:oMathPara xmlns:m="http://schemas.openxmlformats.org/officeDocument/2006/math">
                    <m:oMathParaPr>
                      <m:jc m:val="centerGroup"/>
                    </m:oMathParaPr>
                    <m:oMath xmlns:m="http://schemas.openxmlformats.org/officeDocument/2006/math">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𝑑𝑄</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µ</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µ</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nary>
                        <m:naryPr>
                          <m: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e>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nary>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oMath>
                  </m:oMathPara>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50000"/>
                  </a:lnSpc>
                  <a:spcBef>
                    <a:spcPct val="0"/>
                  </a:spcBef>
                  <a:buNone/>
                </a:pPr>
                <a14:m>
                  <m:oMathPara xmlns:m="http://schemas.openxmlformats.org/officeDocument/2006/math">
                    <m:oMathParaPr>
                      <m:jc m:val="centerGroup"/>
                    </m:oMathParaPr>
                    <m:oMath xmlns:m="http://schemas.openxmlformats.org/officeDocument/2006/math">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nary>
                            <m:nary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nary>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acc>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maximum likelihood estimator of </a:t>
                </a:r>
                <a14:m>
                  <m:oMath xmlns:m="http://schemas.openxmlformats.org/officeDocument/2006/math">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t>
                </a:r>
                <a14:m>
                  <m:oMath xmlns:m="http://schemas.openxmlformats.org/officeDocument/2006/math">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acc>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bar>
                      <m:barPr>
                        <m:pos m:val="top"/>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bar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ba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p:sp>
            <p:nvSpPr>
              <p:cNvPr id="10" name="矩形 47"/>
              <p:cNvSpPr>
                <a:spLocks noRot="1" noChangeAspect="1" noMove="1" noResize="1" noEditPoints="1" noAdjustHandles="1" noChangeArrowheads="1" noChangeShapeType="1" noTextEdit="1"/>
              </p:cNvSpPr>
              <p:nvPr/>
            </p:nvSpPr>
            <p:spPr bwMode="auto">
              <a:xfrm>
                <a:off x="765041" y="1191999"/>
                <a:ext cx="10812715" cy="5139156"/>
              </a:xfrm>
              <a:prstGeom prst="rect">
                <a:avLst/>
              </a:prstGeom>
              <a:blipFill>
                <a:blip r:embed="rId3"/>
                <a:stretch>
                  <a:fillRect l="-1127" b="-35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571355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028869" y="1302019"/>
            <a:ext cx="10453930" cy="3539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457200" indent="-457200">
              <a:spcBef>
                <a:spcPct val="0"/>
              </a:spcBef>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Maybe the cumulative distribution function is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unknown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or the cumulative distribution function is given with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unknown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parameters. </a:t>
            </a:r>
          </a:p>
          <a:p>
            <a:pPr marL="457200" indent="-457200">
              <a:spcBef>
                <a:spcPct val="0"/>
              </a:spcBef>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cumulative distribution function and its parameters should be inferred based on some observations. </a:t>
            </a:r>
          </a:p>
          <a:p>
            <a:pPr marL="457200" indent="-457200">
              <a:spcBef>
                <a:spcPct val="0"/>
              </a:spcBef>
            </a:pP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Statistics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the science that deals with the collection, classification, analysis, and interpretation of data, and that, by use of mathematical theories of probability, makes decisions.</a:t>
            </a:r>
          </a:p>
        </p:txBody>
      </p:sp>
      <p:sp>
        <p:nvSpPr>
          <p:cNvPr id="2" name="标题 1"/>
          <p:cNvSpPr>
            <a:spLocks noGrp="1"/>
          </p:cNvSpPr>
          <p:nvPr>
            <p:ph type="title"/>
          </p:nvPr>
        </p:nvSpPr>
        <p:spPr>
          <a:xfrm>
            <a:off x="765042" y="381545"/>
            <a:ext cx="7869004" cy="810454"/>
          </a:xfrm>
        </p:spPr>
        <p:txBody>
          <a:bodyPr/>
          <a:lstStyle/>
          <a:p>
            <a:r>
              <a:rPr lang="en-US" altLang="zh-CN" sz="2400" dirty="0">
                <a:solidFill>
                  <a:schemeClr val="tx2"/>
                </a:solidFill>
                <a:latin typeface="+mj-ea"/>
                <a:cs typeface="+mn-ea"/>
              </a:rPr>
              <a:t>6     Estimation</a:t>
            </a:r>
          </a:p>
        </p:txBody>
      </p:sp>
    </p:spTree>
    <p:extLst>
      <p:ext uri="{BB962C8B-B14F-4D97-AF65-F5344CB8AC3E}">
        <p14:creationId xmlns:p14="http://schemas.microsoft.com/office/powerpoint/2010/main" val="9523050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0" y="1366554"/>
                <a:ext cx="11099855" cy="209139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6.3.1</a:t>
                </a:r>
              </a:p>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accPr>
                      <m:e>
                        <m:r>
                          <a:rPr lang="zh-CN" altLang="en-US"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𝜃</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the maximum likelihood estimator of θ and if g is a one-to-one function, then g(</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accPr>
                      <m:e>
                        <m:r>
                          <a:rPr lang="zh-CN" altLang="en-US"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𝜃</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the maximum likelihood estimator of g(θ).</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40" y="1366554"/>
                <a:ext cx="11099855" cy="2091398"/>
              </a:xfrm>
              <a:prstGeom prst="rect">
                <a:avLst/>
              </a:prstGeom>
              <a:blipFill>
                <a:blip r:embed="rId3"/>
                <a:stretch>
                  <a:fillRect l="-1373" b="-728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6.3	Maximum Likelihood Estimation</a:t>
            </a:r>
          </a:p>
        </p:txBody>
      </p:sp>
      <mc:AlternateContent xmlns:mc="http://schemas.openxmlformats.org/markup-compatibility/2006" xmlns:a14="http://schemas.microsoft.com/office/drawing/2010/main">
        <mc:Choice Requires="a14">
          <p:sp>
            <p:nvSpPr>
              <p:cNvPr id="13" name="矩形 47"/>
              <p:cNvSpPr>
                <a:spLocks noChangeArrowheads="1"/>
              </p:cNvSpPr>
              <p:nvPr/>
            </p:nvSpPr>
            <p:spPr bwMode="auto">
              <a:xfrm>
                <a:off x="765040" y="3484348"/>
                <a:ext cx="10770467" cy="197880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sz="2800" b="1" dirty="0">
                    <a:solidFill>
                      <a:schemeClr val="tx2">
                        <a:lumMod val="75000"/>
                      </a:schemeClr>
                    </a:solidFill>
                    <a:latin typeface="Cambria Math" panose="02040503050406030204" pitchFamily="18" charset="0"/>
                    <a:ea typeface="Cambria Math" panose="02040503050406030204" pitchFamily="18" charset="0"/>
                    <a:cs typeface="+mn-ea"/>
                    <a:sym typeface="微软雅黑" pitchFamily="34" charset="-122"/>
                  </a:rPr>
                  <a:t>Note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In other words, we simply substitute in g(θ) the value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ctrlPr>
                      </m:accPr>
                      <m:e>
                        <m:r>
                          <a:rPr lang="zh-CN" altLang="en-US" sz="2800" i="1">
                            <a:solidFill>
                              <a:schemeClr val="tx1">
                                <a:lumMod val="65000"/>
                                <a:lumOff val="35000"/>
                              </a:schemeClr>
                            </a:solidFill>
                            <a:latin typeface="Cambria Math" panose="02040503050406030204" pitchFamily="18" charset="0"/>
                            <a:cs typeface="Thorndale Duospace WT J" panose="02020609050405020304" pitchFamily="49" charset="-122"/>
                            <a:sym typeface="微软雅黑" pitchFamily="34" charset="-122"/>
                          </a:rPr>
                          <m:t>𝜃</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instead of θ and obtain the MLE for the new parameter g(θ). This is called the invariance property of MLE.</a:t>
                </a:r>
              </a:p>
            </p:txBody>
          </p:sp>
        </mc:Choice>
        <mc:Fallback xmlns="">
          <p:sp>
            <p:nvSpPr>
              <p:cNvPr id="13" name="矩形 47"/>
              <p:cNvSpPr>
                <a:spLocks noRot="1" noChangeAspect="1" noMove="1" noResize="1" noEditPoints="1" noAdjustHandles="1" noChangeArrowheads="1" noChangeShapeType="1" noTextEdit="1"/>
              </p:cNvSpPr>
              <p:nvPr/>
            </p:nvSpPr>
            <p:spPr bwMode="auto">
              <a:xfrm>
                <a:off x="765040" y="3484348"/>
                <a:ext cx="10770467" cy="1978803"/>
              </a:xfrm>
              <a:prstGeom prst="rect">
                <a:avLst/>
              </a:prstGeom>
              <a:blipFill>
                <a:blip r:embed="rId4"/>
                <a:stretch>
                  <a:fillRect l="-1132" r="-1132" b="-771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16662719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400"/>
                                        <p:tgtEl>
                                          <p:spTgt spid="13"/>
                                        </p:tgtEl>
                                        <p:attrNameLst>
                                          <p:attrName>ppt_y</p:attrName>
                                        </p:attrNameLst>
                                      </p:cBhvr>
                                      <p:tavLst>
                                        <p:tav tm="0">
                                          <p:val>
                                            <p:strVal val="#ppt_y-#ppt_h*1.125000"/>
                                          </p:val>
                                        </p:tav>
                                        <p:tav tm="100000">
                                          <p:val>
                                            <p:strVal val="#ppt_y"/>
                                          </p:val>
                                        </p:tav>
                                      </p:tavLst>
                                    </p:anim>
                                    <p:animEffect transition="in" filter="wipe(down)">
                                      <p:cBhvr>
                                        <p:cTn id="14"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191999"/>
            <a:ext cx="11099855" cy="17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6.3.7</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that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form a random sample from a normal distribution N(µ,σ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 which both the mean µ and the variance 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unknown. It was found that the MLE of θ = (µ,σ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a:t>
            </a:r>
          </a:p>
          <a:p>
            <a:pPr>
              <a:spcBef>
                <a:spcPct val="0"/>
              </a:spcBef>
              <a:buNone/>
            </a:pP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6.3	Maximum Likelihood Estimation</a:t>
            </a:r>
          </a:p>
        </p:txBody>
      </p:sp>
      <p:sp>
        <p:nvSpPr>
          <p:cNvPr id="11" name="矩形 47"/>
          <p:cNvSpPr>
            <a:spLocks noChangeArrowheads="1"/>
          </p:cNvSpPr>
          <p:nvPr/>
        </p:nvSpPr>
        <p:spPr bwMode="auto">
          <a:xfrm>
            <a:off x="765036" y="3241127"/>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From the invariance property, we can conclude that the MLE of σ is</a:t>
            </a:r>
          </a:p>
        </p:txBody>
      </p:sp>
      <mc:AlternateContent xmlns:mc="http://schemas.openxmlformats.org/markup-compatibility/2006" xmlns:a14="http://schemas.microsoft.com/office/drawing/2010/main">
        <mc:Choice Requires="a14">
          <p:sp>
            <p:nvSpPr>
              <p:cNvPr id="9" name="矩形 47"/>
              <p:cNvSpPr>
                <a:spLocks noChangeArrowheads="1"/>
              </p:cNvSpPr>
              <p:nvPr/>
            </p:nvSpPr>
            <p:spPr bwMode="auto">
              <a:xfrm>
                <a:off x="765035" y="4472233"/>
                <a:ext cx="11099855" cy="52321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also, the MLE of µ</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t>
                </a:r>
                <a14:m>
                  <m:oMath xmlns:m="http://schemas.openxmlformats.org/officeDocument/2006/math">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e>
                        </m:acc>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9" name="矩形 47"/>
              <p:cNvSpPr>
                <a:spLocks noRot="1" noChangeAspect="1" noMove="1" noResize="1" noEditPoints="1" noAdjustHandles="1" noChangeArrowheads="1" noChangeShapeType="1" noTextEdit="1"/>
              </p:cNvSpPr>
              <p:nvPr/>
            </p:nvSpPr>
            <p:spPr bwMode="auto">
              <a:xfrm>
                <a:off x="765035" y="4472233"/>
                <a:ext cx="11099855" cy="523212"/>
              </a:xfrm>
              <a:prstGeom prst="rect">
                <a:avLst/>
              </a:prstGeom>
              <a:blipFill>
                <a:blip r:embed="rId3"/>
                <a:stretch>
                  <a:fillRect l="-384" t="-12941" b="-3294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10" name="Picture 888435"/>
          <p:cNvPicPr/>
          <p:nvPr/>
        </p:nvPicPr>
        <p:blipFill>
          <a:blip r:embed="rId4"/>
          <a:stretch>
            <a:fillRect/>
          </a:stretch>
        </p:blipFill>
        <p:spPr>
          <a:xfrm>
            <a:off x="3332113" y="2535081"/>
            <a:ext cx="4528210" cy="822472"/>
          </a:xfrm>
          <a:prstGeom prst="rect">
            <a:avLst/>
          </a:prstGeom>
        </p:spPr>
      </p:pic>
      <p:pic>
        <p:nvPicPr>
          <p:cNvPr id="4" name="图片 3"/>
          <p:cNvPicPr>
            <a:picLocks noChangeAspect="1"/>
          </p:cNvPicPr>
          <p:nvPr/>
        </p:nvPicPr>
        <p:blipFill>
          <a:blip r:embed="rId5"/>
          <a:stretch>
            <a:fillRect/>
          </a:stretch>
        </p:blipFill>
        <p:spPr>
          <a:xfrm>
            <a:off x="3901994" y="3819035"/>
            <a:ext cx="3388447" cy="525794"/>
          </a:xfrm>
          <a:prstGeom prst="rect">
            <a:avLst/>
          </a:prstGeom>
        </p:spPr>
      </p:pic>
    </p:spTree>
    <p:extLst>
      <p:ext uri="{BB962C8B-B14F-4D97-AF65-F5344CB8AC3E}">
        <p14:creationId xmlns:p14="http://schemas.microsoft.com/office/powerpoint/2010/main" val="21842073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400"/>
                                        <p:tgtEl>
                                          <p:spTgt spid="11"/>
                                        </p:tgtEl>
                                        <p:attrNameLst>
                                          <p:attrName>ppt_y</p:attrName>
                                        </p:attrNameLst>
                                      </p:cBhvr>
                                      <p:tavLst>
                                        <p:tav tm="0">
                                          <p:val>
                                            <p:strVal val="#ppt_y-#ppt_h*1.125000"/>
                                          </p:val>
                                        </p:tav>
                                        <p:tav tm="100000">
                                          <p:val>
                                            <p:strVal val="#ppt_y"/>
                                          </p:val>
                                        </p:tav>
                                      </p:tavLst>
                                    </p:anim>
                                    <p:animEffect transition="in" filter="wipe(down)">
                                      <p:cBhvr>
                                        <p:cTn id="13" dur="400"/>
                                        <p:tgtEl>
                                          <p:spTgt spid="11"/>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400"/>
                                        <p:tgtEl>
                                          <p:spTgt spid="9"/>
                                        </p:tgtEl>
                                        <p:attrNameLst>
                                          <p:attrName>ppt_y</p:attrName>
                                        </p:attrNameLst>
                                      </p:cBhvr>
                                      <p:tavLst>
                                        <p:tav tm="0">
                                          <p:val>
                                            <p:strVal val="#ppt_y-#ppt_h*1.125000"/>
                                          </p:val>
                                        </p:tav>
                                        <p:tav tm="100000">
                                          <p:val>
                                            <p:strVal val="#ppt_y"/>
                                          </p:val>
                                        </p:tav>
                                      </p:tavLst>
                                    </p:anim>
                                    <p:animEffect transition="in" filter="wipe(down)">
                                      <p:cBhvr>
                                        <p:cTn id="17" dur="400"/>
                                        <p:tgtEl>
                                          <p:spTgt spid="9"/>
                                        </p:tgtEl>
                                      </p:cBhvr>
                                    </p:animEffect>
                                  </p:childTnLst>
                                </p:cTn>
                              </p:par>
                              <p:par>
                                <p:cTn id="18" presetID="42"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1"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432502"/>
                <a:ext cx="11099855" cy="292976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6.4.1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An estimator </a:t>
                </a:r>
                <a14:m>
                  <m:oMath xmlns:m="http://schemas.openxmlformats.org/officeDocument/2006/math">
                    <m:acc>
                      <m:accPr>
                        <m:chr m:val="̂"/>
                        <m:ctrlPr>
                          <a:rPr lang="en-US" altLang="zh-CN" sz="2800" i="1" smtClean="0">
                            <a:solidFill>
                              <a:schemeClr val="tx1"/>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solidFill>
                            <a:latin typeface="Cambria Math" panose="02040503050406030204" pitchFamily="18" charset="0"/>
                            <a:ea typeface="Cambria Math" panose="02040503050406030204" pitchFamily="18" charset="0"/>
                            <a:cs typeface="+mn-ea"/>
                            <a:sym typeface="微软雅黑" pitchFamily="34" charset="-122"/>
                          </a:rPr>
                          <m:t>𝜃</m:t>
                        </m:r>
                      </m:e>
                    </m:acc>
                  </m:oMath>
                </a14:m>
                <a:r>
                  <a:rPr lang="en-US" altLang="zh-CN" sz="2800" dirty="0">
                    <a:solidFill>
                      <a:schemeClr val="tx1"/>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is an unbiased estimator of the parameter θ if E[</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θ. An estimator that is not unbiased is called a biased estimator. The bias is the difference</a:t>
                </a:r>
              </a:p>
              <a:p>
                <a:pPr algn="ctr">
                  <a:spcBef>
                    <a:spcPct val="0"/>
                  </a:spcBef>
                  <a:buNone/>
                </a:pPr>
                <a:r>
                  <a:rPr lang="en-US" altLang="zh-CN" sz="2400" dirty="0">
                    <a:solidFill>
                      <a:srgbClr val="C00000"/>
                    </a:solidFill>
                    <a:ea typeface="Cambria Math" panose="02040503050406030204" pitchFamily="18" charset="0"/>
                    <a:cs typeface="+mn-ea"/>
                    <a:sym typeface="微软雅黑" pitchFamily="34" charset="-122"/>
                  </a:rPr>
                  <a:t>bias=E</a:t>
                </a:r>
                <a14:m>
                  <m:oMath xmlns:m="http://schemas.openxmlformats.org/officeDocument/2006/math">
                    <m:acc>
                      <m:accPr>
                        <m:chr m:val="̂"/>
                        <m:ctrlPr>
                          <a:rPr lang="en-US" altLang="zh-CN" sz="2400" i="1">
                            <a:solidFill>
                              <a:srgbClr val="C00000"/>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400" b="0" i="1">
                            <a:solidFill>
                              <a:srgbClr val="C00000"/>
                            </a:solidFill>
                            <a:latin typeface="Cambria Math" panose="02040503050406030204" pitchFamily="18" charset="0"/>
                            <a:ea typeface="Cambria Math" panose="02040503050406030204" pitchFamily="18" charset="0"/>
                            <a:cs typeface="+mn-ea"/>
                            <a:sym typeface="微软雅黑" pitchFamily="34" charset="-122"/>
                          </a:rPr>
                          <m:t>𝜃</m:t>
                        </m:r>
                      </m:e>
                    </m:acc>
                  </m:oMath>
                </a14:m>
                <a:r>
                  <a:rPr lang="en-US" altLang="zh-CN" sz="2400" dirty="0">
                    <a:solidFill>
                      <a:srgbClr val="C00000"/>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1</a:t>
                </a:r>
                <a:r>
                  <a:rPr lang="en-US" altLang="zh-CN" sz="2400" dirty="0">
                    <a:solidFill>
                      <a:srgbClr val="C00000"/>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400" dirty="0">
                    <a:solidFill>
                      <a:srgbClr val="C00000"/>
                    </a:solidFill>
                    <a:latin typeface="Cambria Math" panose="02040503050406030204" pitchFamily="18" charset="0"/>
                    <a:ea typeface="Cambria Math" panose="02040503050406030204" pitchFamily="18" charset="0"/>
                    <a:cs typeface="+mn-ea"/>
                    <a:sym typeface="微软雅黑" pitchFamily="34" charset="-122"/>
                  </a:rPr>
                  <a:t>,··· ,</a:t>
                </a:r>
                <a:r>
                  <a:rPr lang="en-US" altLang="zh-CN" sz="2400"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n</a:t>
                </a:r>
                <a:r>
                  <a:rPr lang="en-US" altLang="zh-CN" sz="2400" dirty="0">
                    <a:solidFill>
                      <a:srgbClr val="C00000"/>
                    </a:solidFill>
                    <a:latin typeface="Cambria Math" panose="02040503050406030204" pitchFamily="18" charset="0"/>
                    <a:ea typeface="Cambria Math" panose="02040503050406030204" pitchFamily="18" charset="0"/>
                    <a:cs typeface="+mn-ea"/>
                    <a:sym typeface="微软雅黑" pitchFamily="34" charset="-122"/>
                  </a:rPr>
                  <a:t>) – θ</a:t>
                </a:r>
              </a:p>
              <a:p>
                <a:pPr>
                  <a:spcBef>
                    <a:spcPct val="0"/>
                  </a:spcBef>
                  <a:buNone/>
                </a:pPr>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The mean squared error (MSE) of an estimator can be used to assess its quality and is defined by</a:t>
                </a:r>
              </a:p>
              <a:p>
                <a:pPr algn="ctr">
                  <a:spcBef>
                    <a:spcPct val="0"/>
                  </a:spcBef>
                  <a:buNone/>
                </a:pPr>
                <a:r>
                  <a:rPr lang="en-US" altLang="zh-CN" sz="2400" dirty="0">
                    <a:solidFill>
                      <a:srgbClr val="C00000"/>
                    </a:solidFill>
                    <a:latin typeface="Cambria Math" panose="02040503050406030204" pitchFamily="18" charset="0"/>
                    <a:ea typeface="Cambria Math" panose="02040503050406030204" pitchFamily="18" charset="0"/>
                    <a:cs typeface="+mn-ea"/>
                    <a:sym typeface="微软雅黑" pitchFamily="34" charset="-122"/>
                  </a:rPr>
                  <a:t>MSE=E{[</a:t>
                </a:r>
                <a14:m>
                  <m:oMath xmlns:m="http://schemas.openxmlformats.org/officeDocument/2006/math">
                    <m:acc>
                      <m:accPr>
                        <m:chr m:val="̂"/>
                        <m:ctrlPr>
                          <a:rPr lang="en-US" altLang="zh-CN" sz="2400" i="1">
                            <a:solidFill>
                              <a:srgbClr val="C00000"/>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400" i="1">
                            <a:solidFill>
                              <a:srgbClr val="C00000"/>
                            </a:solidFill>
                            <a:latin typeface="Cambria Math" panose="02040503050406030204" pitchFamily="18" charset="0"/>
                            <a:ea typeface="Cambria Math" panose="02040503050406030204" pitchFamily="18" charset="0"/>
                            <a:cs typeface="+mn-ea"/>
                            <a:sym typeface="微软雅黑" pitchFamily="34" charset="-122"/>
                          </a:rPr>
                          <m:t>𝜃</m:t>
                        </m:r>
                      </m:e>
                    </m:acc>
                  </m:oMath>
                </a14:m>
                <a:r>
                  <a:rPr lang="en-US" altLang="zh-CN" sz="2400" dirty="0">
                    <a:solidFill>
                      <a:srgbClr val="C00000"/>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1</a:t>
                </a:r>
                <a:r>
                  <a:rPr lang="en-US" altLang="zh-CN" sz="2400" dirty="0">
                    <a:solidFill>
                      <a:srgbClr val="C00000"/>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400" dirty="0">
                    <a:solidFill>
                      <a:srgbClr val="C00000"/>
                    </a:solidFill>
                    <a:latin typeface="Cambria Math" panose="02040503050406030204" pitchFamily="18" charset="0"/>
                    <a:ea typeface="Cambria Math" panose="02040503050406030204" pitchFamily="18" charset="0"/>
                    <a:cs typeface="+mn-ea"/>
                    <a:sym typeface="微软雅黑" pitchFamily="34" charset="-122"/>
                  </a:rPr>
                  <a:t>,··· ,</a:t>
                </a:r>
                <a:r>
                  <a:rPr lang="en-US" altLang="zh-CN" sz="2400"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n</a:t>
                </a:r>
                <a:r>
                  <a:rPr lang="en-US" altLang="zh-CN" sz="2400" dirty="0">
                    <a:solidFill>
                      <a:srgbClr val="C00000"/>
                    </a:solidFill>
                    <a:latin typeface="Cambria Math" panose="02040503050406030204" pitchFamily="18" charset="0"/>
                    <a:ea typeface="Cambria Math" panose="02040503050406030204" pitchFamily="18" charset="0"/>
                    <a:cs typeface="+mn-ea"/>
                    <a:sym typeface="微软雅黑" pitchFamily="34" charset="-122"/>
                  </a:rPr>
                  <a:t>) – θ]</a:t>
                </a:r>
                <a:r>
                  <a:rPr lang="en-US" altLang="zh-CN" sz="2400"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400" dirty="0">
                    <a:solidFill>
                      <a:srgbClr val="C00000"/>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432502"/>
                <a:ext cx="11099855" cy="2929768"/>
              </a:xfrm>
              <a:prstGeom prst="rect">
                <a:avLst/>
              </a:prstGeom>
              <a:blipFill rotWithShape="1">
                <a:blip r:embed="rId3"/>
                <a:stretch>
                  <a:fillRect l="-1098" t="-1871" r="-659" b="-374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6.4	Properties of estimators</a:t>
            </a:r>
          </a:p>
        </p:txBody>
      </p:sp>
      <p:sp>
        <p:nvSpPr>
          <p:cNvPr id="13" name="矩形 47"/>
          <p:cNvSpPr>
            <a:spLocks noChangeArrowheads="1"/>
          </p:cNvSpPr>
          <p:nvPr/>
        </p:nvSpPr>
        <p:spPr bwMode="auto">
          <a:xfrm>
            <a:off x="765040" y="4362270"/>
            <a:ext cx="10770467"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2">
                    <a:lumMod val="75000"/>
                  </a:schemeClr>
                </a:solidFill>
                <a:latin typeface="Cambria Math" panose="02040503050406030204" pitchFamily="18" charset="0"/>
                <a:ea typeface="Cambria Math" panose="02040503050406030204" pitchFamily="18" charset="0"/>
                <a:cs typeface="+mn-ea"/>
                <a:sym typeface="微软雅黑" pitchFamily="34" charset="-122"/>
              </a:rPr>
              <a:t>Note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MSE is a measure of the goodness of an estimator. Estimators with smaller mean squared error are generally preferred to those with larger.</a:t>
            </a:r>
          </a:p>
        </p:txBody>
      </p:sp>
    </p:spTree>
    <p:extLst>
      <p:ext uri="{BB962C8B-B14F-4D97-AF65-F5344CB8AC3E}">
        <p14:creationId xmlns:p14="http://schemas.microsoft.com/office/powerpoint/2010/main" val="40770436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400"/>
                                        <p:tgtEl>
                                          <p:spTgt spid="13"/>
                                        </p:tgtEl>
                                        <p:attrNameLst>
                                          <p:attrName>ppt_y</p:attrName>
                                        </p:attrNameLst>
                                      </p:cBhvr>
                                      <p:tavLst>
                                        <p:tav tm="0">
                                          <p:val>
                                            <p:strVal val="#ppt_y-#ppt_h*1.125000"/>
                                          </p:val>
                                        </p:tav>
                                        <p:tav tm="100000">
                                          <p:val>
                                            <p:strVal val="#ppt_y"/>
                                          </p:val>
                                        </p:tav>
                                      </p:tavLst>
                                    </p:anim>
                                    <p:animEffect transition="in" filter="wipe(down)">
                                      <p:cBhvr>
                                        <p:cTn id="14"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0" y="1786992"/>
                <a:ext cx="11099855" cy="142153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an estimator of the parameter θ, its mean square error can also be expressed by</a:t>
                </a:r>
              </a:p>
              <a:p>
                <a:pPr algn="ctr">
                  <a:spcBef>
                    <a:spcPct val="0"/>
                  </a:spcBef>
                  <a:buNone/>
                </a:pPr>
                <a:r>
                  <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rPr>
                  <a:t>MSE=V[</a:t>
                </a:r>
                <a14:m>
                  <m:oMath xmlns:m="http://schemas.openxmlformats.org/officeDocument/2006/math">
                    <m:acc>
                      <m:accPr>
                        <m:chr m:val="̂"/>
                        <m:ctrlPr>
                          <a:rPr lang="en-US" altLang="zh-CN" sz="2400" i="1">
                            <a:solidFill>
                              <a:srgbClr val="C00000"/>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400" i="1">
                            <a:solidFill>
                              <a:srgbClr val="C00000"/>
                            </a:solidFill>
                            <a:latin typeface="Cambria Math" panose="02040503050406030204" pitchFamily="18" charset="0"/>
                            <a:ea typeface="Cambria Math" panose="02040503050406030204" pitchFamily="18" charset="0"/>
                            <a:cs typeface="+mn-ea"/>
                            <a:sym typeface="微软雅黑" pitchFamily="34" charset="-122"/>
                          </a:rPr>
                          <m:t>𝜃</m:t>
                        </m:r>
                      </m:e>
                    </m:acc>
                  </m:oMath>
                </a14:m>
                <a:r>
                  <a:rPr lang="en-US" altLang="zh-CN" sz="2400" dirty="0">
                    <a:solidFill>
                      <a:srgbClr val="C00000"/>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1</a:t>
                </a:r>
                <a:r>
                  <a:rPr lang="en-US" altLang="zh-CN" sz="2400" dirty="0">
                    <a:solidFill>
                      <a:srgbClr val="C00000"/>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400" dirty="0">
                    <a:solidFill>
                      <a:srgbClr val="C00000"/>
                    </a:solidFill>
                    <a:latin typeface="Cambria Math" panose="02040503050406030204" pitchFamily="18" charset="0"/>
                    <a:ea typeface="Cambria Math" panose="02040503050406030204" pitchFamily="18" charset="0"/>
                    <a:cs typeface="+mn-ea"/>
                    <a:sym typeface="微软雅黑" pitchFamily="34" charset="-122"/>
                  </a:rPr>
                  <a:t>,··· ,</a:t>
                </a:r>
                <a:r>
                  <a:rPr lang="en-US" altLang="zh-CN" sz="2400"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n</a:t>
                </a:r>
                <a:r>
                  <a:rPr lang="en-US" altLang="zh-CN" sz="2400" dirty="0">
                    <a:solidFill>
                      <a:srgbClr val="C00000"/>
                    </a:solidFill>
                    <a:latin typeface="Cambria Math" panose="02040503050406030204" pitchFamily="18" charset="0"/>
                    <a:ea typeface="Cambria Math" panose="02040503050406030204" pitchFamily="18" charset="0"/>
                    <a:cs typeface="+mn-ea"/>
                    <a:sym typeface="微软雅黑" pitchFamily="34" charset="-122"/>
                  </a:rPr>
                  <a:t>)]+bias</a:t>
                </a:r>
                <a:r>
                  <a:rPr lang="en-US" altLang="zh-CN" sz="2400"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40" y="1786992"/>
                <a:ext cx="11099855" cy="1421535"/>
              </a:xfrm>
              <a:prstGeom prst="rect">
                <a:avLst/>
              </a:prstGeom>
              <a:blipFill>
                <a:blip r:embed="rId3"/>
                <a:stretch>
                  <a:fillRect l="-1098" t="-3004" b="-987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6.4	Properties of estimators</a:t>
            </a:r>
          </a:p>
        </p:txBody>
      </p:sp>
      <mc:AlternateContent xmlns:mc="http://schemas.openxmlformats.org/markup-compatibility/2006" xmlns:a14="http://schemas.microsoft.com/office/drawing/2010/main">
        <mc:Choice Requires="a14">
          <p:sp>
            <p:nvSpPr>
              <p:cNvPr id="13" name="矩形 47"/>
              <p:cNvSpPr>
                <a:spLocks noChangeArrowheads="1"/>
              </p:cNvSpPr>
              <p:nvPr/>
            </p:nvSpPr>
            <p:spPr bwMode="auto">
              <a:xfrm>
                <a:off x="765040" y="3460759"/>
                <a:ext cx="10770467" cy="316919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𝑀𝑆𝐸</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d>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d>
                            <m:dPr>
                              <m:begChr m:val="["/>
                              <m:end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𝑏𝑖𝑎𝑠</m:t>
                              </m:r>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𝑏𝑖𝑎𝑠</m:t>
                                  </m:r>
                                </m:e>
                              </m:d>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oMath>
                  </m:oMathPara>
                </a14:m>
                <a:endPar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𝑏𝑖𝑎𝑠</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begChr m:val="["/>
                        <m:end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e>
                        </m:d>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𝑏𝑖𝑎𝑠</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b="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𝑏𝑖𝑎𝑠</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Thus, the mean squared error is equal to the variance of the estimator plus the square of the bias. In particular, the mean squared error for an unbiased estimator is its variance.</a:t>
                </a:r>
              </a:p>
            </p:txBody>
          </p:sp>
        </mc:Choice>
        <mc:Fallback xmlns="">
          <p:sp>
            <p:nvSpPr>
              <p:cNvPr id="13" name="矩形 47"/>
              <p:cNvSpPr>
                <a:spLocks noRot="1" noChangeAspect="1" noMove="1" noResize="1" noEditPoints="1" noAdjustHandles="1" noChangeArrowheads="1" noChangeShapeType="1" noTextEdit="1"/>
              </p:cNvSpPr>
              <p:nvPr/>
            </p:nvSpPr>
            <p:spPr bwMode="auto">
              <a:xfrm>
                <a:off x="765040" y="3460759"/>
                <a:ext cx="10770467" cy="3169193"/>
              </a:xfrm>
              <a:prstGeom prst="rect">
                <a:avLst/>
              </a:prstGeom>
              <a:blipFill>
                <a:blip r:embed="rId4"/>
                <a:stretch>
                  <a:fillRect l="-1132" r="-1585" b="-442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5" name="矩形 4"/>
          <p:cNvSpPr/>
          <p:nvPr/>
        </p:nvSpPr>
        <p:spPr>
          <a:xfrm>
            <a:off x="765040" y="1202225"/>
            <a:ext cx="2814150"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6.4.1</a:t>
            </a:r>
          </a:p>
        </p:txBody>
      </p:sp>
      <p:sp>
        <p:nvSpPr>
          <p:cNvPr id="6" name="矩形 5"/>
          <p:cNvSpPr/>
          <p:nvPr/>
        </p:nvSpPr>
        <p:spPr>
          <a:xfrm>
            <a:off x="765040" y="3042380"/>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spTree>
    <p:extLst>
      <p:ext uri="{BB962C8B-B14F-4D97-AF65-F5344CB8AC3E}">
        <p14:creationId xmlns:p14="http://schemas.microsoft.com/office/powerpoint/2010/main" val="14057555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400"/>
                                        <p:tgtEl>
                                          <p:spTgt spid="5"/>
                                        </p:tgtEl>
                                        <p:attrNameLst>
                                          <p:attrName>ppt_y</p:attrName>
                                        </p:attrNameLst>
                                      </p:cBhvr>
                                      <p:tavLst>
                                        <p:tav tm="0">
                                          <p:val>
                                            <p:strVal val="#ppt_y-#ppt_h*1.125000"/>
                                          </p:val>
                                        </p:tav>
                                        <p:tav tm="100000">
                                          <p:val>
                                            <p:strVal val="#ppt_y"/>
                                          </p:val>
                                        </p:tav>
                                      </p:tavLst>
                                    </p:anim>
                                    <p:animEffect transition="in" filter="wipe(down)">
                                      <p:cBhvr>
                                        <p:cTn id="8" dur="400"/>
                                        <p:tgtEl>
                                          <p:spTgt spid="5"/>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400"/>
                                        <p:tgtEl>
                                          <p:spTgt spid="13"/>
                                        </p:tgtEl>
                                        <p:attrNameLst>
                                          <p:attrName>ppt_y</p:attrName>
                                        </p:attrNameLst>
                                      </p:cBhvr>
                                      <p:tavLst>
                                        <p:tav tm="0">
                                          <p:val>
                                            <p:strVal val="#ppt_y-#ppt_h*1.125000"/>
                                          </p:val>
                                        </p:tav>
                                        <p:tav tm="100000">
                                          <p:val>
                                            <p:strVal val="#ppt_y"/>
                                          </p:val>
                                        </p:tav>
                                      </p:tavLst>
                                    </p:anim>
                                    <p:animEffect transition="in" filter="wipe(down)">
                                      <p:cBhvr>
                                        <p:cTn id="18" dur="400"/>
                                        <p:tgtEl>
                                          <p:spTgt spid="13"/>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400"/>
                                        <p:tgtEl>
                                          <p:spTgt spid="6"/>
                                        </p:tgtEl>
                                        <p:attrNameLst>
                                          <p:attrName>ppt_y</p:attrName>
                                        </p:attrNameLst>
                                      </p:cBhvr>
                                      <p:tavLst>
                                        <p:tav tm="0">
                                          <p:val>
                                            <p:strVal val="#ppt_y-#ppt_h*1.125000"/>
                                          </p:val>
                                        </p:tav>
                                        <p:tav tm="100000">
                                          <p:val>
                                            <p:strVal val="#ppt_y"/>
                                          </p:val>
                                        </p:tav>
                                      </p:tavLst>
                                    </p:anim>
                                    <p:animEffect transition="in" filter="wipe(down)">
                                      <p:cBhvr>
                                        <p:cTn id="22"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431199"/>
                <a:ext cx="11099855" cy="307218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6.4.1</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that the random variables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form a random sample from the Bernoulli distribution with parameter θ, which is unknown. It was found that the MLE of θ is the sample mean </a:t>
                </a:r>
                <a14:m>
                  <m:oMath xmlns:m="http://schemas.openxmlformats.org/officeDocument/2006/math">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Since</a:t>
                </a:r>
              </a:p>
              <a:p>
                <a:pPr>
                  <a:lnSpc>
                    <a:spcPct val="150000"/>
                  </a:lnSpc>
                  <a:spcBef>
                    <a:spcPct val="0"/>
                  </a:spcBef>
                  <a:buNone/>
                </a:pPr>
                <a14:m>
                  <m:oMathPara xmlns:m="http://schemas.openxmlformats.org/officeDocument/2006/math">
                    <m:oMathParaPr>
                      <m:jc m:val="centerGroup"/>
                    </m:oMathParaPr>
                    <m:oMath xmlns:m="http://schemas.openxmlformats.org/officeDocument/2006/math">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e>
                      </m:d>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den>
                      </m:f>
                      <m:d>
                        <m:dPr>
                          <m:begChr m:val="["/>
                          <m:endChr m:val="]"/>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d>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e>
                          </m:d>
                        </m:e>
                      </m:d>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den>
                      </m:f>
                      <m:d>
                        <m:d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zh-CN" altLang="en-US"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zh-CN" altLang="en-US"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d>
                      <m:r>
                        <a:rPr lang="en-US" altLang="zh-CN" sz="24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l-GR"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θ</m:t>
                      </m:r>
                    </m:oMath>
                  </m:oMathPara>
                </a14:m>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431199"/>
                <a:ext cx="11099855" cy="3072180"/>
              </a:xfrm>
              <a:prstGeom prst="rect">
                <a:avLst/>
              </a:prstGeom>
              <a:blipFill>
                <a:blip r:embed="rId3"/>
                <a:stretch>
                  <a:fillRect l="-1098" r="-175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6.4	Properties of estimators</a:t>
            </a:r>
          </a:p>
        </p:txBody>
      </p:sp>
      <mc:AlternateContent xmlns:mc="http://schemas.openxmlformats.org/markup-compatibility/2006" xmlns:a14="http://schemas.microsoft.com/office/drawing/2010/main">
        <mc:Choice Requires="a14">
          <p:sp>
            <p:nvSpPr>
              <p:cNvPr id="13" name="矩形 47"/>
              <p:cNvSpPr>
                <a:spLocks noChangeArrowheads="1"/>
              </p:cNvSpPr>
              <p:nvPr/>
            </p:nvSpPr>
            <p:spPr bwMode="auto">
              <a:xfrm>
                <a:off x="765041" y="4503379"/>
                <a:ext cx="11099855" cy="52321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Thus,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an unbiased estimator for θ.</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mc:Choice>
        <mc:Fallback xmlns="">
          <p:sp>
            <p:nvSpPr>
              <p:cNvPr id="13" name="矩形 47"/>
              <p:cNvSpPr>
                <a:spLocks noRot="1" noChangeAspect="1" noMove="1" noResize="1" noEditPoints="1" noAdjustHandles="1" noChangeArrowheads="1" noChangeShapeType="1" noTextEdit="1"/>
              </p:cNvSpPr>
              <p:nvPr/>
            </p:nvSpPr>
            <p:spPr bwMode="auto">
              <a:xfrm>
                <a:off x="765041" y="4503379"/>
                <a:ext cx="11099855" cy="523212"/>
              </a:xfrm>
              <a:prstGeom prst="rect">
                <a:avLst/>
              </a:prstGeom>
              <a:blipFill>
                <a:blip r:embed="rId4"/>
                <a:stretch>
                  <a:fillRect l="-1098" t="-13953" b="-3023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7405709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38" y="1714531"/>
            <a:ext cx="11099855" cy="195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6.4.2</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Let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be a random sample from a distribution X. Assume that the variance 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mean µ of the distribution are finite. Then the sample variance</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6.4	Properties of estimators</a:t>
            </a:r>
          </a:p>
        </p:txBody>
      </p:sp>
      <p:sp>
        <p:nvSpPr>
          <p:cNvPr id="13" name="矩形 47"/>
          <p:cNvSpPr>
            <a:spLocks noChangeArrowheads="1"/>
          </p:cNvSpPr>
          <p:nvPr/>
        </p:nvSpPr>
        <p:spPr bwMode="auto">
          <a:xfrm>
            <a:off x="765038" y="4707381"/>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is an unbiased estimator of the variance 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pic>
        <p:nvPicPr>
          <p:cNvPr id="8" name="Picture 888438"/>
          <p:cNvPicPr/>
          <p:nvPr/>
        </p:nvPicPr>
        <p:blipFill>
          <a:blip r:embed="rId3"/>
          <a:stretch>
            <a:fillRect/>
          </a:stretch>
        </p:blipFill>
        <p:spPr>
          <a:xfrm>
            <a:off x="4294651" y="3668969"/>
            <a:ext cx="3213979" cy="824059"/>
          </a:xfrm>
          <a:prstGeom prst="rect">
            <a:avLst/>
          </a:prstGeom>
        </p:spPr>
      </p:pic>
    </p:spTree>
    <p:extLst>
      <p:ext uri="{BB962C8B-B14F-4D97-AF65-F5344CB8AC3E}">
        <p14:creationId xmlns:p14="http://schemas.microsoft.com/office/powerpoint/2010/main" val="22896977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6.4	Properties of estimators</a:t>
            </a:r>
          </a:p>
        </p:txBody>
      </p:sp>
      <p:sp>
        <p:nvSpPr>
          <p:cNvPr id="13" name="矩形 47"/>
          <p:cNvSpPr>
            <a:spLocks noChangeArrowheads="1"/>
          </p:cNvSpPr>
          <p:nvPr/>
        </p:nvSpPr>
        <p:spPr bwMode="auto">
          <a:xfrm>
            <a:off x="2206978" y="1727262"/>
            <a:ext cx="10770467"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p>
        </p:txBody>
      </p:sp>
      <p:sp>
        <p:nvSpPr>
          <p:cNvPr id="6" name="矩形 5"/>
          <p:cNvSpPr/>
          <p:nvPr/>
        </p:nvSpPr>
        <p:spPr>
          <a:xfrm>
            <a:off x="765040" y="1105341"/>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pic>
        <p:nvPicPr>
          <p:cNvPr id="3" name="图片 2"/>
          <p:cNvPicPr>
            <a:picLocks noChangeAspect="1"/>
          </p:cNvPicPr>
          <p:nvPr/>
        </p:nvPicPr>
        <p:blipFill>
          <a:blip r:embed="rId3"/>
          <a:stretch>
            <a:fillRect/>
          </a:stretch>
        </p:blipFill>
        <p:spPr>
          <a:xfrm>
            <a:off x="2526369" y="1690108"/>
            <a:ext cx="7725361" cy="4659565"/>
          </a:xfrm>
          <a:prstGeom prst="rect">
            <a:avLst/>
          </a:prstGeom>
        </p:spPr>
      </p:pic>
    </p:spTree>
    <p:extLst>
      <p:ext uri="{BB962C8B-B14F-4D97-AF65-F5344CB8AC3E}">
        <p14:creationId xmlns:p14="http://schemas.microsoft.com/office/powerpoint/2010/main" val="14635381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400"/>
                                        <p:tgtEl>
                                          <p:spTgt spid="13"/>
                                        </p:tgtEl>
                                        <p:attrNameLst>
                                          <p:attrName>ppt_y</p:attrName>
                                        </p:attrNameLst>
                                      </p:cBhvr>
                                      <p:tavLst>
                                        <p:tav tm="0">
                                          <p:val>
                                            <p:strVal val="#ppt_y-#ppt_h*1.125000"/>
                                          </p:val>
                                        </p:tav>
                                        <p:tav tm="100000">
                                          <p:val>
                                            <p:strVal val="#ppt_y"/>
                                          </p:val>
                                        </p:tav>
                                      </p:tavLst>
                                    </p:anim>
                                    <p:animEffect transition="in" filter="wipe(down)">
                                      <p:cBhvr>
                                        <p:cTn id="8" dur="400"/>
                                        <p:tgtEl>
                                          <p:spTgt spid="1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400"/>
                                        <p:tgtEl>
                                          <p:spTgt spid="6"/>
                                        </p:tgtEl>
                                        <p:attrNameLst>
                                          <p:attrName>ppt_y</p:attrName>
                                        </p:attrNameLst>
                                      </p:cBhvr>
                                      <p:tavLst>
                                        <p:tav tm="0">
                                          <p:val>
                                            <p:strVal val="#ppt_y-#ppt_h*1.125000"/>
                                          </p:val>
                                        </p:tav>
                                        <p:tav tm="100000">
                                          <p:val>
                                            <p:strVal val="#ppt_y"/>
                                          </p:val>
                                        </p:tav>
                                      </p:tavLst>
                                    </p:anim>
                                    <p:animEffect transition="in" filter="wipe(down)">
                                      <p:cBhvr>
                                        <p:cTn id="12" dur="400"/>
                                        <p:tgtEl>
                                          <p:spTgt spid="6"/>
                                        </p:tgtEl>
                                      </p:cBhvr>
                                    </p:animEffect>
                                  </p:childTnLst>
                                </p:cTn>
                              </p:par>
                              <p:par>
                                <p:cTn id="13" presetID="1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down)">
                                      <p:cBhvr>
                                        <p:cTn id="16"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432502"/>
                <a:ext cx="11099855" cy="140646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6.4.2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a:t>
                </a:r>
                <a14:m>
                  <m:oMath xmlns:m="http://schemas.openxmlformats.org/officeDocument/2006/math">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both unbiased estimators of a parameter θ, we say that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relatively more efficient if</a:t>
                </a:r>
              </a:p>
              <a:p>
                <a:pPr>
                  <a:spcBef>
                    <a:spcPct val="0"/>
                  </a:spcBef>
                  <a:buNone/>
                </a:pPr>
                <a14:m>
                  <m:oMathPara xmlns:m="http://schemas.openxmlformats.org/officeDocument/2006/math">
                    <m:oMathParaPr>
                      <m:jc m:val="centerGroup"/>
                    </m:oMathParaPr>
                    <m:oMath xmlns:m="http://schemas.openxmlformats.org/officeDocument/2006/math">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acc>
                        </m:e>
                      </m:d>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e>
                      </m:acc>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m:oMathPara>
                </a14:m>
                <a:endParaRPr lang="en-US" altLang="zh-CN" sz="24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432502"/>
                <a:ext cx="11099855" cy="1406467"/>
              </a:xfrm>
              <a:prstGeom prst="rect">
                <a:avLst/>
              </a:prstGeom>
              <a:blipFill>
                <a:blip r:embed="rId3"/>
                <a:stretch>
                  <a:fillRect l="-1098" t="-5195" r="-82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6.4	Properties of estimators</a:t>
            </a:r>
          </a:p>
        </p:txBody>
      </p:sp>
      <mc:AlternateContent xmlns:mc="http://schemas.openxmlformats.org/markup-compatibility/2006" xmlns:a14="http://schemas.microsoft.com/office/drawing/2010/main">
        <mc:Choice Requires="a14">
          <p:sp>
            <p:nvSpPr>
              <p:cNvPr id="6" name="矩形 47"/>
              <p:cNvSpPr>
                <a:spLocks noChangeArrowheads="1"/>
              </p:cNvSpPr>
              <p:nvPr/>
            </p:nvSpPr>
            <p:spPr bwMode="auto">
              <a:xfrm>
                <a:off x="765040" y="3166130"/>
                <a:ext cx="11099855" cy="160152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6.4.4</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(n &gt; 2) is a random sample from a Poisson distribution with parameter λ. Let </a:t>
                </a:r>
                <a14:m>
                  <m:oMath xmlns:m="http://schemas.openxmlformats.org/officeDocument/2006/math">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ac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e>
                    </m:acc>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be two unbiased estimators of λ. which one is more efficient?</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mc:Choice>
        <mc:Fallback xmlns="">
          <p:sp>
            <p:nvSpPr>
              <p:cNvPr id="6" name="矩形 47"/>
              <p:cNvSpPr>
                <a:spLocks noRot="1" noChangeAspect="1" noMove="1" noResize="1" noEditPoints="1" noAdjustHandles="1" noChangeArrowheads="1" noChangeShapeType="1" noTextEdit="1"/>
              </p:cNvSpPr>
              <p:nvPr/>
            </p:nvSpPr>
            <p:spPr bwMode="auto">
              <a:xfrm>
                <a:off x="765040" y="3166130"/>
                <a:ext cx="11099855" cy="1601521"/>
              </a:xfrm>
              <a:prstGeom prst="rect">
                <a:avLst/>
              </a:prstGeom>
              <a:blipFill>
                <a:blip r:embed="rId4"/>
                <a:stretch>
                  <a:fillRect l="-1098" t="-4183" b="-684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9035706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6.4	Properties of estimators</a:t>
            </a: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765041" y="1754099"/>
                <a:ext cx="11099855" cy="351819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acc>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e>
                      </m:d>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acc>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e>
                      </m:d>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den>
                      </m:f>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e>
                      </m:ac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e>
                          </m:acc>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Since </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acc>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e>
                        </m:acc>
                      </m:e>
                    </m:d>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more efficient.</a:t>
                </a:r>
              </a:p>
            </p:txBody>
          </p:sp>
        </mc:Choice>
        <mc:Fallback xmlns="">
          <p:sp>
            <p:nvSpPr>
              <p:cNvPr id="11" name="矩形 47"/>
              <p:cNvSpPr>
                <a:spLocks noRot="1" noChangeAspect="1" noMove="1" noResize="1" noEditPoints="1" noAdjustHandles="1" noChangeArrowheads="1" noChangeShapeType="1" noTextEdit="1"/>
              </p:cNvSpPr>
              <p:nvPr/>
            </p:nvSpPr>
            <p:spPr bwMode="auto">
              <a:xfrm>
                <a:off x="765041" y="1754099"/>
                <a:ext cx="11099855" cy="3518199"/>
              </a:xfrm>
              <a:prstGeom prst="rect">
                <a:avLst/>
              </a:prstGeom>
              <a:blipFill>
                <a:blip r:embed="rId3"/>
                <a:stretch>
                  <a:fillRect l="-1098" b="-294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2" name="矩形 47"/>
          <p:cNvSpPr>
            <a:spLocks noChangeArrowheads="1"/>
          </p:cNvSpPr>
          <p:nvPr/>
        </p:nvSpPr>
        <p:spPr bwMode="auto">
          <a:xfrm>
            <a:off x="765041" y="1144709"/>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Tree>
    <p:extLst>
      <p:ext uri="{BB962C8B-B14F-4D97-AF65-F5344CB8AC3E}">
        <p14:creationId xmlns:p14="http://schemas.microsoft.com/office/powerpoint/2010/main" val="2900806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400"/>
                                        <p:tgtEl>
                                          <p:spTgt spid="12"/>
                                        </p:tgtEl>
                                        <p:attrNameLst>
                                          <p:attrName>ppt_y</p:attrName>
                                        </p:attrNameLst>
                                      </p:cBhvr>
                                      <p:tavLst>
                                        <p:tav tm="0">
                                          <p:val>
                                            <p:strVal val="#ppt_y-#ppt_h*1.125000"/>
                                          </p:val>
                                        </p:tav>
                                        <p:tav tm="100000">
                                          <p:val>
                                            <p:strVal val="#ppt_y"/>
                                          </p:val>
                                        </p:tav>
                                      </p:tavLst>
                                    </p:anim>
                                    <p:animEffect transition="in" filter="wipe(down)">
                                      <p:cBhvr>
                                        <p:cTn id="8" dur="400"/>
                                        <p:tgtEl>
                                          <p:spTgt spid="1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400"/>
                                        <p:tgtEl>
                                          <p:spTgt spid="11"/>
                                        </p:tgtEl>
                                        <p:attrNameLst>
                                          <p:attrName>ppt_y</p:attrName>
                                        </p:attrNameLst>
                                      </p:cBhvr>
                                      <p:tavLst>
                                        <p:tav tm="0">
                                          <p:val>
                                            <p:strVal val="#ppt_y-#ppt_h*1.125000"/>
                                          </p:val>
                                        </p:tav>
                                        <p:tav tm="100000">
                                          <p:val>
                                            <p:strVal val="#ppt_y"/>
                                          </p:val>
                                        </p:tav>
                                      </p:tavLst>
                                    </p:anim>
                                    <p:animEffect transition="in" filter="wipe(down)">
                                      <p:cBhvr>
                                        <p:cTn id="12"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432502"/>
                <a:ext cx="11099855" cy="214192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6.4.3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estimator </a:t>
                </a:r>
                <a14:m>
                  <m:oMath xmlns:m="http://schemas.openxmlformats.org/officeDocument/2006/math">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acc>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of a parameter θ is said to be consistent estimator if for any positive  </a:t>
                </a:r>
                <a14:m>
                  <m:oMath xmlns:m="http://schemas.openxmlformats.org/officeDocument/2006/math">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𝜀</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&gt; 0,</a:t>
                </a:r>
              </a:p>
              <a:p>
                <a:pPr>
                  <a:spcBef>
                    <a:spcPct val="0"/>
                  </a:spcBef>
                  <a:buNone/>
                </a:pPr>
                <a:endParaRPr lang="en-US" altLang="zh-CN" sz="2400" b="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endParaRPr lang="en-US" altLang="zh-CN" sz="24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or</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432502"/>
                <a:ext cx="11099855" cy="2141925"/>
              </a:xfrm>
              <a:prstGeom prst="rect">
                <a:avLst/>
              </a:prstGeom>
              <a:blipFill>
                <a:blip r:embed="rId3"/>
                <a:stretch>
                  <a:fillRect l="-1098" t="-3134" r="-714" b="-712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6.4	Properties of estimators</a:t>
            </a:r>
          </a:p>
        </p:txBody>
      </p:sp>
      <p:sp>
        <p:nvSpPr>
          <p:cNvPr id="6" name="矩形 47"/>
          <p:cNvSpPr>
            <a:spLocks noChangeArrowheads="1"/>
          </p:cNvSpPr>
          <p:nvPr/>
        </p:nvSpPr>
        <p:spPr bwMode="auto">
          <a:xfrm>
            <a:off x="765040" y="3865664"/>
            <a:ext cx="11099855"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consistency means that having a sufficiently large number of observations n, it is possible to find the value of θ with arbitrary precision. Under some conditions, the maximum likelihood estimator is consistent.</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pic>
        <p:nvPicPr>
          <p:cNvPr id="3" name="图片 2"/>
          <p:cNvPicPr>
            <a:picLocks noChangeAspect="1"/>
          </p:cNvPicPr>
          <p:nvPr/>
        </p:nvPicPr>
        <p:blipFill>
          <a:blip r:embed="rId4"/>
          <a:stretch>
            <a:fillRect/>
          </a:stretch>
        </p:blipFill>
        <p:spPr>
          <a:xfrm>
            <a:off x="4898071" y="2399487"/>
            <a:ext cx="3032591" cy="499192"/>
          </a:xfrm>
          <a:prstGeom prst="rect">
            <a:avLst/>
          </a:prstGeom>
        </p:spPr>
      </p:pic>
      <p:pic>
        <p:nvPicPr>
          <p:cNvPr id="4" name="图片 3"/>
          <p:cNvPicPr>
            <a:picLocks noChangeAspect="1"/>
          </p:cNvPicPr>
          <p:nvPr/>
        </p:nvPicPr>
        <p:blipFill>
          <a:blip r:embed="rId5"/>
          <a:stretch>
            <a:fillRect/>
          </a:stretch>
        </p:blipFill>
        <p:spPr>
          <a:xfrm>
            <a:off x="4898071" y="3083918"/>
            <a:ext cx="2979838" cy="490509"/>
          </a:xfrm>
          <a:prstGeom prst="rect">
            <a:avLst/>
          </a:prstGeom>
        </p:spPr>
      </p:pic>
    </p:spTree>
    <p:extLst>
      <p:ext uri="{BB962C8B-B14F-4D97-AF65-F5344CB8AC3E}">
        <p14:creationId xmlns:p14="http://schemas.microsoft.com/office/powerpoint/2010/main" val="37362730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400"/>
                                        <p:tgtEl>
                                          <p:spTgt spid="3"/>
                                        </p:tgtEl>
                                        <p:attrNameLst>
                                          <p:attrName>ppt_y</p:attrName>
                                        </p:attrNameLst>
                                      </p:cBhvr>
                                      <p:tavLst>
                                        <p:tav tm="0">
                                          <p:val>
                                            <p:strVal val="#ppt_y-#ppt_h*1.125000"/>
                                          </p:val>
                                        </p:tav>
                                        <p:tav tm="100000">
                                          <p:val>
                                            <p:strVal val="#ppt_y"/>
                                          </p:val>
                                        </p:tav>
                                      </p:tavLst>
                                    </p:anim>
                                    <p:animEffect transition="in" filter="wipe(down)">
                                      <p:cBhvr>
                                        <p:cTn id="8" dur="400"/>
                                        <p:tgtEl>
                                          <p:spTgt spid="3"/>
                                        </p:tgtEl>
                                      </p:cBhvr>
                                    </p:animEffect>
                                  </p:childTnLst>
                                </p:cTn>
                              </p:par>
                              <p:par>
                                <p:cTn id="9" presetID="1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400"/>
                                        <p:tgtEl>
                                          <p:spTgt spid="4"/>
                                        </p:tgtEl>
                                        <p:attrNameLst>
                                          <p:attrName>ppt_y</p:attrName>
                                        </p:attrNameLst>
                                      </p:cBhvr>
                                      <p:tavLst>
                                        <p:tav tm="0">
                                          <p:val>
                                            <p:strVal val="#ppt_y-#ppt_h*1.125000"/>
                                          </p:val>
                                        </p:tav>
                                        <p:tav tm="100000">
                                          <p:val>
                                            <p:strVal val="#ppt_y"/>
                                          </p:val>
                                        </p:tav>
                                      </p:tavLst>
                                    </p:anim>
                                    <p:animEffect transition="in" filter="wipe(down)">
                                      <p:cBhvr>
                                        <p:cTn id="12" dur="400"/>
                                        <p:tgtEl>
                                          <p:spTgt spid="4"/>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400"/>
                                        <p:tgtEl>
                                          <p:spTgt spid="27"/>
                                        </p:tgtEl>
                                        <p:attrNameLst>
                                          <p:attrName>ppt_y</p:attrName>
                                        </p:attrNameLst>
                                      </p:cBhvr>
                                      <p:tavLst>
                                        <p:tav tm="0">
                                          <p:val>
                                            <p:strVal val="#ppt_y-#ppt_h*1.125000"/>
                                          </p:val>
                                        </p:tav>
                                        <p:tav tm="100000">
                                          <p:val>
                                            <p:strVal val="#ppt_y"/>
                                          </p:val>
                                        </p:tav>
                                      </p:tavLst>
                                    </p:anim>
                                    <p:animEffect transition="in" filter="wipe(down)">
                                      <p:cBhvr>
                                        <p:cTn id="16" dur="4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6.1	Population and sample</a:t>
            </a:r>
          </a:p>
        </p:txBody>
      </p:sp>
      <p:sp>
        <p:nvSpPr>
          <p:cNvPr id="10" name="矩形 47"/>
          <p:cNvSpPr>
            <a:spLocks noChangeArrowheads="1"/>
          </p:cNvSpPr>
          <p:nvPr/>
        </p:nvSpPr>
        <p:spPr bwMode="auto">
          <a:xfrm>
            <a:off x="765041" y="1073126"/>
            <a:ext cx="10812715" cy="2308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 population consists of all subjects that are being studied. For example, we want to know the mean lifetime µ of air conditioners in a factory. The population includes the lifetimes of all air conditioners produced by this factory. Typically it is impossible or unfeasible to survey/measure the entire population due to time and cost.</a:t>
            </a:r>
          </a:p>
        </p:txBody>
      </p:sp>
      <mc:AlternateContent xmlns:mc="http://schemas.openxmlformats.org/markup-compatibility/2006" xmlns:a14="http://schemas.microsoft.com/office/drawing/2010/main">
        <mc:Choice Requires="a14">
          <p:sp>
            <p:nvSpPr>
              <p:cNvPr id="16" name="矩形 47"/>
              <p:cNvSpPr>
                <a:spLocks noChangeArrowheads="1"/>
              </p:cNvSpPr>
              <p:nvPr/>
            </p:nvSpPr>
            <p:spPr bwMode="auto">
              <a:xfrm>
                <a:off x="765041" y="3237673"/>
                <a:ext cx="10962294" cy="319471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Instead, we could take a subset of this population called a sample 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4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use this sample of size n to draw inferences about the population X under study, given some conditions. Thus we could measure the mean lifetime </a:t>
                </a:r>
                <a14:m>
                  <m:oMath xmlns:m="http://schemas.openxmlformats.org/officeDocument/2006/math">
                    <m:acc>
                      <m:accPr>
                        <m:chr m:val="̅"/>
                        <m:ctrlPr>
                          <a:rPr lang="en-US" altLang="zh-CN" sz="24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oMath>
                </a14:m>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of air conditioners in a sample of the population which we call a statistic and use this to draw inferences about the parameter of interest in the population. A measurable characteristic of a population, such as a mean µ or standard deviation σ, is called a parameter; but a measurable characteristic of a sample is called a statistic.</a:t>
                </a:r>
              </a:p>
            </p:txBody>
          </p:sp>
        </mc:Choice>
        <mc:Fallback xmlns="">
          <p:sp>
            <p:nvSpPr>
              <p:cNvPr id="16" name="矩形 47"/>
              <p:cNvSpPr>
                <a:spLocks noRot="1" noChangeAspect="1" noMove="1" noResize="1" noEditPoints="1" noAdjustHandles="1" noChangeArrowheads="1" noChangeShapeType="1" noTextEdit="1"/>
              </p:cNvSpPr>
              <p:nvPr/>
            </p:nvSpPr>
            <p:spPr bwMode="auto">
              <a:xfrm>
                <a:off x="765041" y="3237673"/>
                <a:ext cx="10962294" cy="3194713"/>
              </a:xfrm>
              <a:prstGeom prst="rect">
                <a:avLst/>
              </a:prstGeom>
              <a:blipFill>
                <a:blip r:embed="rId3"/>
                <a:stretch>
                  <a:fillRect l="-834" t="-573" r="-445" b="-209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17251035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400"/>
                                        <p:tgtEl>
                                          <p:spTgt spid="16"/>
                                        </p:tgtEl>
                                        <p:attrNameLst>
                                          <p:attrName>ppt_y</p:attrName>
                                        </p:attrNameLst>
                                      </p:cBhvr>
                                      <p:tavLst>
                                        <p:tav tm="0">
                                          <p:val>
                                            <p:strVal val="#ppt_y-#ppt_h*1.125000"/>
                                          </p:val>
                                        </p:tav>
                                        <p:tav tm="100000">
                                          <p:val>
                                            <p:strVal val="#ppt_y"/>
                                          </p:val>
                                        </p:tav>
                                      </p:tavLst>
                                    </p:anim>
                                    <p:animEffect transition="in" filter="wipe(down)">
                                      <p:cBhvr>
                                        <p:cTn id="14" dur="4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6.5	Three important distributions</a:t>
            </a:r>
          </a:p>
        </p:txBody>
      </p:sp>
      <p:sp>
        <p:nvSpPr>
          <p:cNvPr id="10" name="矩形 47"/>
          <p:cNvSpPr>
            <a:spLocks noChangeArrowheads="1"/>
          </p:cNvSpPr>
          <p:nvPr/>
        </p:nvSpPr>
        <p:spPr bwMode="auto">
          <a:xfrm>
            <a:off x="765041" y="1191999"/>
            <a:ext cx="10812715" cy="5262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As a special random variable, statistic is a function of a sample. Its distribution is called sampling distribution. Sampling distribution is important in statistics because it allows analytical considerations to be based on the sampling distribution of a statistic, rather than on the joint probability distribution of all the individual sample values.</a:t>
            </a:r>
          </a:p>
          <a:p>
            <a:pPr>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sampling distribution depends on the underlying distribution of the population, the statistic being considered and the sample size used. In general, it is complicated to determine the sampling distribution of a given statistic. But for population is normal, sampling distributions have been widely investigated. We will introduce three useful sampling distributions in this section.</a:t>
            </a:r>
          </a:p>
        </p:txBody>
      </p:sp>
    </p:spTree>
    <p:extLst>
      <p:ext uri="{BB962C8B-B14F-4D97-AF65-F5344CB8AC3E}">
        <p14:creationId xmlns:p14="http://schemas.microsoft.com/office/powerpoint/2010/main" val="14556120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0" y="1786992"/>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that Z ∼ N(0,1), its density function is given as follows</a:t>
            </a:r>
            <a:endParaRPr lang="en-US" altLang="zh-CN" sz="2400"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6.5	Three important distributions</a:t>
            </a:r>
          </a:p>
        </p:txBody>
      </p:sp>
      <p:sp>
        <p:nvSpPr>
          <p:cNvPr id="13" name="矩形 47"/>
          <p:cNvSpPr>
            <a:spLocks noChangeArrowheads="1"/>
          </p:cNvSpPr>
          <p:nvPr/>
        </p:nvSpPr>
        <p:spPr bwMode="auto">
          <a:xfrm>
            <a:off x="765040" y="4595667"/>
            <a:ext cx="10770467"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Since X = Z</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&lt; Z &lt; ∞, then X ≥ 0.</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	If x ≤ 0, F</a:t>
            </a:r>
            <a:r>
              <a:rPr lang="en-US" altLang="zh-CN" sz="16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 P(X ≤ x) = P(∅) = 0.</a:t>
            </a:r>
          </a:p>
        </p:txBody>
      </p:sp>
      <p:sp>
        <p:nvSpPr>
          <p:cNvPr id="5" name="矩形 4"/>
          <p:cNvSpPr/>
          <p:nvPr/>
        </p:nvSpPr>
        <p:spPr>
          <a:xfrm>
            <a:off x="600411" y="1202225"/>
            <a:ext cx="3143407"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6.5.1</a:t>
            </a:r>
          </a:p>
        </p:txBody>
      </p:sp>
      <p:sp>
        <p:nvSpPr>
          <p:cNvPr id="6" name="矩形 5"/>
          <p:cNvSpPr/>
          <p:nvPr/>
        </p:nvSpPr>
        <p:spPr>
          <a:xfrm>
            <a:off x="765040" y="3945954"/>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pic>
        <p:nvPicPr>
          <p:cNvPr id="3" name="图片 2"/>
          <p:cNvPicPr>
            <a:picLocks noChangeAspect="1"/>
          </p:cNvPicPr>
          <p:nvPr/>
        </p:nvPicPr>
        <p:blipFill>
          <a:blip r:embed="rId3"/>
          <a:stretch>
            <a:fillRect/>
          </a:stretch>
        </p:blipFill>
        <p:spPr>
          <a:xfrm>
            <a:off x="5081290" y="2267301"/>
            <a:ext cx="2137966" cy="708585"/>
          </a:xfrm>
          <a:prstGeom prst="rect">
            <a:avLst/>
          </a:prstGeom>
        </p:spPr>
      </p:pic>
      <p:sp>
        <p:nvSpPr>
          <p:cNvPr id="8" name="矩形 47"/>
          <p:cNvSpPr>
            <a:spLocks noChangeArrowheads="1"/>
          </p:cNvSpPr>
          <p:nvPr/>
        </p:nvSpPr>
        <p:spPr bwMode="auto">
          <a:xfrm>
            <a:off x="765040" y="2926909"/>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if X = Z</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we say that X follows the chi-square distribution with 1 degree of freedom. X ∼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endParaRPr lang="en-US" altLang="zh-CN" sz="2400"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Tree>
    <p:extLst>
      <p:ext uri="{BB962C8B-B14F-4D97-AF65-F5344CB8AC3E}">
        <p14:creationId xmlns:p14="http://schemas.microsoft.com/office/powerpoint/2010/main" val="34560289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400"/>
                                        <p:tgtEl>
                                          <p:spTgt spid="5"/>
                                        </p:tgtEl>
                                        <p:attrNameLst>
                                          <p:attrName>ppt_y</p:attrName>
                                        </p:attrNameLst>
                                      </p:cBhvr>
                                      <p:tavLst>
                                        <p:tav tm="0">
                                          <p:val>
                                            <p:strVal val="#ppt_y-#ppt_h*1.125000"/>
                                          </p:val>
                                        </p:tav>
                                        <p:tav tm="100000">
                                          <p:val>
                                            <p:strVal val="#ppt_y"/>
                                          </p:val>
                                        </p:tav>
                                      </p:tavLst>
                                    </p:anim>
                                    <p:animEffect transition="in" filter="wipe(down)">
                                      <p:cBhvr>
                                        <p:cTn id="8" dur="400"/>
                                        <p:tgtEl>
                                          <p:spTgt spid="5"/>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par>
                                <p:cTn id="13" presetID="1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down)">
                                      <p:cBhvr>
                                        <p:cTn id="16" dur="400"/>
                                        <p:tgtEl>
                                          <p:spTgt spid="3"/>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400"/>
                                        <p:tgtEl>
                                          <p:spTgt spid="8"/>
                                        </p:tgtEl>
                                        <p:attrNameLst>
                                          <p:attrName>ppt_y</p:attrName>
                                        </p:attrNameLst>
                                      </p:cBhvr>
                                      <p:tavLst>
                                        <p:tav tm="0">
                                          <p:val>
                                            <p:strVal val="#ppt_y-#ppt_h*1.125000"/>
                                          </p:val>
                                        </p:tav>
                                        <p:tav tm="100000">
                                          <p:val>
                                            <p:strVal val="#ppt_y"/>
                                          </p:val>
                                        </p:tav>
                                      </p:tavLst>
                                    </p:anim>
                                    <p:animEffect transition="in" filter="wipe(down)">
                                      <p:cBhvr>
                                        <p:cTn id="20" dur="4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400"/>
                                        <p:tgtEl>
                                          <p:spTgt spid="13"/>
                                        </p:tgtEl>
                                        <p:attrNameLst>
                                          <p:attrName>ppt_y</p:attrName>
                                        </p:attrNameLst>
                                      </p:cBhvr>
                                      <p:tavLst>
                                        <p:tav tm="0">
                                          <p:val>
                                            <p:strVal val="#ppt_y-#ppt_h*1.125000"/>
                                          </p:val>
                                        </p:tav>
                                        <p:tav tm="100000">
                                          <p:val>
                                            <p:strVal val="#ppt_y"/>
                                          </p:val>
                                        </p:tav>
                                      </p:tavLst>
                                    </p:anim>
                                    <p:animEffect transition="in" filter="wipe(down)">
                                      <p:cBhvr>
                                        <p:cTn id="26" dur="400"/>
                                        <p:tgtEl>
                                          <p:spTgt spid="13"/>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400"/>
                                        <p:tgtEl>
                                          <p:spTgt spid="6"/>
                                        </p:tgtEl>
                                        <p:attrNameLst>
                                          <p:attrName>ppt_y</p:attrName>
                                        </p:attrNameLst>
                                      </p:cBhvr>
                                      <p:tavLst>
                                        <p:tav tm="0">
                                          <p:val>
                                            <p:strVal val="#ppt_y-#ppt_h*1.125000"/>
                                          </p:val>
                                        </p:tav>
                                        <p:tav tm="100000">
                                          <p:val>
                                            <p:strVal val="#ppt_y"/>
                                          </p:val>
                                        </p:tav>
                                      </p:tavLst>
                                    </p:anim>
                                    <p:animEffect transition="in" filter="wipe(down)">
                                      <p:cBhvr>
                                        <p:cTn id="30"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P spid="5" grpId="0"/>
      <p:bldP spid="6"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6.5	Three important distributions</a:t>
            </a:r>
          </a:p>
        </p:txBody>
      </p:sp>
      <p:sp>
        <p:nvSpPr>
          <p:cNvPr id="10" name="矩形 47"/>
          <p:cNvSpPr>
            <a:spLocks noChangeArrowheads="1"/>
          </p:cNvSpPr>
          <p:nvPr/>
        </p:nvSpPr>
        <p:spPr bwMode="auto">
          <a:xfrm>
            <a:off x="765041" y="1191999"/>
            <a:ext cx="1081271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If x &gt; 0,</a:t>
            </a:r>
          </a:p>
        </p:txBody>
      </p:sp>
      <p:sp>
        <p:nvSpPr>
          <p:cNvPr id="4" name="矩形 47"/>
          <p:cNvSpPr>
            <a:spLocks noChangeArrowheads="1"/>
          </p:cNvSpPr>
          <p:nvPr/>
        </p:nvSpPr>
        <p:spPr bwMode="auto">
          <a:xfrm>
            <a:off x="747456" y="3092431"/>
            <a:ext cx="1081271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a:t>
            </a:r>
          </a:p>
        </p:txBody>
      </p:sp>
      <p:pic>
        <p:nvPicPr>
          <p:cNvPr id="5" name="Picture 888461"/>
          <p:cNvPicPr/>
          <p:nvPr/>
        </p:nvPicPr>
        <p:blipFill>
          <a:blip r:embed="rId3"/>
          <a:stretch>
            <a:fillRect/>
          </a:stretch>
        </p:blipFill>
        <p:spPr>
          <a:xfrm>
            <a:off x="3703319" y="1425435"/>
            <a:ext cx="3858065" cy="1956772"/>
          </a:xfrm>
          <a:prstGeom prst="rect">
            <a:avLst/>
          </a:prstGeom>
        </p:spPr>
      </p:pic>
      <p:pic>
        <p:nvPicPr>
          <p:cNvPr id="6" name="Picture 888462"/>
          <p:cNvPicPr/>
          <p:nvPr/>
        </p:nvPicPr>
        <p:blipFill>
          <a:blip r:embed="rId4"/>
          <a:stretch>
            <a:fillRect/>
          </a:stretch>
        </p:blipFill>
        <p:spPr>
          <a:xfrm>
            <a:off x="2830994" y="3615643"/>
            <a:ext cx="6645637" cy="633731"/>
          </a:xfrm>
          <a:prstGeom prst="rect">
            <a:avLst/>
          </a:prstGeom>
        </p:spPr>
      </p:pic>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747454" y="4318446"/>
                <a:ext cx="10812715" cy="211871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Thus, the PDF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of X is</a:t>
                </a:r>
              </a:p>
              <a:p>
                <a:pPr>
                  <a:spcBef>
                    <a:spcPct val="0"/>
                  </a:spcBef>
                  <a:buNone/>
                </a:pPr>
                <a14:m>
                  <m:oMathPara xmlns:m="http://schemas.openxmlformats.org/officeDocument/2006/math">
                    <m:oMathParaPr>
                      <m:jc m:val="centerGroup"/>
                    </m:oMathParaPr>
                    <m:oMath xmlns:m="http://schemas.openxmlformats.org/officeDocument/2006/math">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sub>
                      </m:sSub>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eqArr>
                            <m:eqArr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eqArrPr>
                            <m:e>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ad>
                                    <m:radPr>
                                      <m:degHide m:val="on"/>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𝜋</m:t>
                                      </m:r>
                                    </m:e>
                                  </m:rad>
                                </m:den>
                              </m:f>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sup>
                              </m:sSup>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𝑒</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sup>
                              </m:sSup>
                            </m:e>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𝑜𝑡h𝑒𝑟𝑤𝑖𝑠𝑒</m:t>
                              </m:r>
                            </m:e>
                          </m:eqAr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&gt;0</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7" name="矩形 47"/>
              <p:cNvSpPr>
                <a:spLocks noRot="1" noChangeAspect="1" noMove="1" noResize="1" noEditPoints="1" noAdjustHandles="1" noChangeArrowheads="1" noChangeShapeType="1" noTextEdit="1"/>
              </p:cNvSpPr>
              <p:nvPr/>
            </p:nvSpPr>
            <p:spPr bwMode="auto">
              <a:xfrm>
                <a:off x="747454" y="4318446"/>
                <a:ext cx="10812715" cy="2118713"/>
              </a:xfrm>
              <a:prstGeom prst="rect">
                <a:avLst/>
              </a:prstGeom>
              <a:blipFill>
                <a:blip r:embed="rId5"/>
                <a:stretch>
                  <a:fillRect l="-1184" t="-287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8793535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400"/>
                                        <p:tgtEl>
                                          <p:spTgt spid="4"/>
                                        </p:tgtEl>
                                        <p:attrNameLst>
                                          <p:attrName>ppt_y</p:attrName>
                                        </p:attrNameLst>
                                      </p:cBhvr>
                                      <p:tavLst>
                                        <p:tav tm="0">
                                          <p:val>
                                            <p:strVal val="#ppt_y-#ppt_h*1.125000"/>
                                          </p:val>
                                        </p:tav>
                                        <p:tav tm="100000">
                                          <p:val>
                                            <p:strVal val="#ppt_y"/>
                                          </p:val>
                                        </p:tav>
                                      </p:tavLst>
                                    </p:anim>
                                    <p:animEffect transition="in" filter="wipe(down)">
                                      <p:cBhvr>
                                        <p:cTn id="12" dur="400"/>
                                        <p:tgtEl>
                                          <p:spTgt spid="4"/>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400"/>
                                        <p:tgtEl>
                                          <p:spTgt spid="7"/>
                                        </p:tgtEl>
                                        <p:attrNameLst>
                                          <p:attrName>ppt_y</p:attrName>
                                        </p:attrNameLst>
                                      </p:cBhvr>
                                      <p:tavLst>
                                        <p:tav tm="0">
                                          <p:val>
                                            <p:strVal val="#ppt_y-#ppt_h*1.125000"/>
                                          </p:val>
                                        </p:tav>
                                        <p:tav tm="100000">
                                          <p:val>
                                            <p:strVal val="#ppt_y"/>
                                          </p:val>
                                        </p:tav>
                                      </p:tavLst>
                                    </p:anim>
                                    <p:animEffect transition="in" filter="wipe(down)">
                                      <p:cBhvr>
                                        <p:cTn id="16" dur="400"/>
                                        <p:tgtEl>
                                          <p:spTgt spid="7"/>
                                        </p:tgtEl>
                                      </p:cBhvr>
                                    </p:animEffect>
                                  </p:childTnLst>
                                </p:cTn>
                              </p:par>
                              <p:par>
                                <p:cTn id="17" presetID="12" presetClass="entr" presetSubtype="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400"/>
                                        <p:tgtEl>
                                          <p:spTgt spid="5"/>
                                        </p:tgtEl>
                                        <p:attrNameLst>
                                          <p:attrName>ppt_y</p:attrName>
                                        </p:attrNameLst>
                                      </p:cBhvr>
                                      <p:tavLst>
                                        <p:tav tm="0">
                                          <p:val>
                                            <p:strVal val="#ppt_y-#ppt_h*1.125000"/>
                                          </p:val>
                                        </p:tav>
                                        <p:tav tm="100000">
                                          <p:val>
                                            <p:strVal val="#ppt_y"/>
                                          </p:val>
                                        </p:tav>
                                      </p:tavLst>
                                    </p:anim>
                                    <p:animEffect transition="in" filter="wipe(down)">
                                      <p:cBhvr>
                                        <p:cTn id="20" dur="400"/>
                                        <p:tgtEl>
                                          <p:spTgt spid="5"/>
                                        </p:tgtEl>
                                      </p:cBhvr>
                                    </p:animEffect>
                                  </p:childTnLst>
                                </p:cTn>
                              </p:par>
                              <p:par>
                                <p:cTn id="21" presetID="12" presetClass="entr" presetSubtype="1"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400"/>
                                        <p:tgtEl>
                                          <p:spTgt spid="6"/>
                                        </p:tgtEl>
                                        <p:attrNameLst>
                                          <p:attrName>ppt_y</p:attrName>
                                        </p:attrNameLst>
                                      </p:cBhvr>
                                      <p:tavLst>
                                        <p:tav tm="0">
                                          <p:val>
                                            <p:strVal val="#ppt_y-#ppt_h*1.125000"/>
                                          </p:val>
                                        </p:tav>
                                        <p:tav tm="100000">
                                          <p:val>
                                            <p:strVal val="#ppt_y"/>
                                          </p:val>
                                        </p:tav>
                                      </p:tavLst>
                                    </p:anim>
                                    <p:animEffect transition="in" filter="wipe(down)">
                                      <p:cBhvr>
                                        <p:cTn id="24"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6.5	Three important distributions</a:t>
            </a:r>
          </a:p>
        </p:txBody>
      </p:sp>
      <p:sp>
        <p:nvSpPr>
          <p:cNvPr id="10" name="矩形 47"/>
          <p:cNvSpPr>
            <a:spLocks noChangeArrowheads="1"/>
          </p:cNvSpPr>
          <p:nvPr/>
        </p:nvSpPr>
        <p:spPr bwMode="auto">
          <a:xfrm>
            <a:off x="765041" y="1191999"/>
            <a:ext cx="1081271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This is the PDF of  Gamma(1/2,2) and it is called the chi-square distribution with 1 degree of freedom. X ∼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p>
        </p:txBody>
      </p:sp>
      <p:sp>
        <p:nvSpPr>
          <p:cNvPr id="4" name="矩形 47"/>
          <p:cNvSpPr>
            <a:spLocks noChangeArrowheads="1"/>
          </p:cNvSpPr>
          <p:nvPr/>
        </p:nvSpPr>
        <p:spPr bwMode="auto">
          <a:xfrm>
            <a:off x="786164" y="3651136"/>
            <a:ext cx="1081271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α &gt; 0,β &gt; 0 are two parameters, Γ(α) is a Gamma function defined by</a:t>
            </a:r>
          </a:p>
        </p:txBody>
      </p:sp>
      <p:sp>
        <p:nvSpPr>
          <p:cNvPr id="8" name="矩形 47"/>
          <p:cNvSpPr>
            <a:spLocks noChangeArrowheads="1"/>
          </p:cNvSpPr>
          <p:nvPr/>
        </p:nvSpPr>
        <p:spPr bwMode="auto">
          <a:xfrm>
            <a:off x="786164" y="2156313"/>
            <a:ext cx="10770467"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2">
                    <a:lumMod val="75000"/>
                  </a:schemeClr>
                </a:solidFill>
                <a:latin typeface="Cambria Math" panose="02040503050406030204" pitchFamily="18" charset="0"/>
                <a:ea typeface="Cambria Math" panose="02040503050406030204" pitchFamily="18" charset="0"/>
                <a:cs typeface="+mn-ea"/>
                <a:sym typeface="微软雅黑" pitchFamily="34" charset="-122"/>
              </a:rPr>
              <a:t>Note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recall that X follows Gamma distribution X ∼ Gamma(α,β) if its density is given by</a:t>
            </a:r>
          </a:p>
        </p:txBody>
      </p:sp>
      <p:pic>
        <p:nvPicPr>
          <p:cNvPr id="3" name="图片 2"/>
          <p:cNvPicPr>
            <a:picLocks noChangeAspect="1"/>
          </p:cNvPicPr>
          <p:nvPr/>
        </p:nvPicPr>
        <p:blipFill>
          <a:blip r:embed="rId3"/>
          <a:stretch>
            <a:fillRect/>
          </a:stretch>
        </p:blipFill>
        <p:spPr>
          <a:xfrm>
            <a:off x="4074852" y="2802192"/>
            <a:ext cx="3797908" cy="848944"/>
          </a:xfrm>
          <a:prstGeom prst="rect">
            <a:avLst/>
          </a:prstGeom>
        </p:spPr>
      </p:pic>
      <p:pic>
        <p:nvPicPr>
          <p:cNvPr id="9" name="图片 8"/>
          <p:cNvPicPr>
            <a:picLocks noChangeAspect="1"/>
          </p:cNvPicPr>
          <p:nvPr/>
        </p:nvPicPr>
        <p:blipFill>
          <a:blip r:embed="rId4"/>
          <a:stretch>
            <a:fillRect/>
          </a:stretch>
        </p:blipFill>
        <p:spPr>
          <a:xfrm>
            <a:off x="4696532" y="4306775"/>
            <a:ext cx="2554548" cy="617350"/>
          </a:xfrm>
          <a:prstGeom prst="rect">
            <a:avLst/>
          </a:prstGeom>
        </p:spPr>
      </p:pic>
      <p:sp>
        <p:nvSpPr>
          <p:cNvPr id="11" name="矩形 47"/>
          <p:cNvSpPr>
            <a:spLocks noChangeArrowheads="1"/>
          </p:cNvSpPr>
          <p:nvPr/>
        </p:nvSpPr>
        <p:spPr bwMode="auto">
          <a:xfrm>
            <a:off x="786164" y="4924125"/>
            <a:ext cx="1081271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Its mean and variance are E(X) = αβ, Var(X) = αβ</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spTree>
    <p:extLst>
      <p:ext uri="{BB962C8B-B14F-4D97-AF65-F5344CB8AC3E}">
        <p14:creationId xmlns:p14="http://schemas.microsoft.com/office/powerpoint/2010/main" val="23938984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400"/>
                                        <p:tgtEl>
                                          <p:spTgt spid="8"/>
                                        </p:tgtEl>
                                        <p:attrNameLst>
                                          <p:attrName>ppt_y</p:attrName>
                                        </p:attrNameLst>
                                      </p:cBhvr>
                                      <p:tavLst>
                                        <p:tav tm="0">
                                          <p:val>
                                            <p:strVal val="#ppt_y-#ppt_h*1.125000"/>
                                          </p:val>
                                        </p:tav>
                                        <p:tav tm="100000">
                                          <p:val>
                                            <p:strVal val="#ppt_y"/>
                                          </p:val>
                                        </p:tav>
                                      </p:tavLst>
                                    </p:anim>
                                    <p:animEffect transition="in" filter="wipe(down)">
                                      <p:cBhvr>
                                        <p:cTn id="14" dur="400"/>
                                        <p:tgtEl>
                                          <p:spTgt spid="8"/>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p:tgtEl>
                                          <p:spTgt spid="11"/>
                                        </p:tgtEl>
                                        <p:attrNameLst>
                                          <p:attrName>ppt_y</p:attrName>
                                        </p:attrNameLst>
                                      </p:cBhvr>
                                      <p:tavLst>
                                        <p:tav tm="0">
                                          <p:val>
                                            <p:strVal val="#ppt_y-#ppt_h*1.125000"/>
                                          </p:val>
                                        </p:tav>
                                        <p:tav tm="100000">
                                          <p:val>
                                            <p:strVal val="#ppt_y"/>
                                          </p:val>
                                        </p:tav>
                                      </p:tavLst>
                                    </p:anim>
                                    <p:animEffect transition="in" filter="wipe(down)">
                                      <p:cBhvr>
                                        <p:cTn id="18" dur="400"/>
                                        <p:tgtEl>
                                          <p:spTgt spid="11"/>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400"/>
                                        <p:tgtEl>
                                          <p:spTgt spid="4"/>
                                        </p:tgtEl>
                                        <p:attrNameLst>
                                          <p:attrName>ppt_y</p:attrName>
                                        </p:attrNameLst>
                                      </p:cBhvr>
                                      <p:tavLst>
                                        <p:tav tm="0">
                                          <p:val>
                                            <p:strVal val="#ppt_y-#ppt_h*1.125000"/>
                                          </p:val>
                                        </p:tav>
                                        <p:tav tm="100000">
                                          <p:val>
                                            <p:strVal val="#ppt_y"/>
                                          </p:val>
                                        </p:tav>
                                      </p:tavLst>
                                    </p:anim>
                                    <p:animEffect transition="in" filter="wipe(down)">
                                      <p:cBhvr>
                                        <p:cTn id="22" dur="400"/>
                                        <p:tgtEl>
                                          <p:spTgt spid="4"/>
                                        </p:tgtEl>
                                      </p:cBhvr>
                                    </p:animEffect>
                                  </p:childTnLst>
                                </p:cTn>
                              </p:par>
                              <p:par>
                                <p:cTn id="23" presetID="12" presetClass="entr" presetSubtype="1"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400"/>
                                        <p:tgtEl>
                                          <p:spTgt spid="3"/>
                                        </p:tgtEl>
                                        <p:attrNameLst>
                                          <p:attrName>ppt_y</p:attrName>
                                        </p:attrNameLst>
                                      </p:cBhvr>
                                      <p:tavLst>
                                        <p:tav tm="0">
                                          <p:val>
                                            <p:strVal val="#ppt_y-#ppt_h*1.125000"/>
                                          </p:val>
                                        </p:tav>
                                        <p:tav tm="100000">
                                          <p:val>
                                            <p:strVal val="#ppt_y"/>
                                          </p:val>
                                        </p:tav>
                                      </p:tavLst>
                                    </p:anim>
                                    <p:animEffect transition="in" filter="wipe(down)">
                                      <p:cBhvr>
                                        <p:cTn id="26" dur="400"/>
                                        <p:tgtEl>
                                          <p:spTgt spid="3"/>
                                        </p:tgtEl>
                                      </p:cBhvr>
                                    </p:animEffect>
                                  </p:childTnLst>
                                </p:cTn>
                              </p:par>
                              <p:par>
                                <p:cTn id="27" presetID="12" presetClass="entr" presetSubtype="1"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400"/>
                                        <p:tgtEl>
                                          <p:spTgt spid="9"/>
                                        </p:tgtEl>
                                        <p:attrNameLst>
                                          <p:attrName>ppt_y</p:attrName>
                                        </p:attrNameLst>
                                      </p:cBhvr>
                                      <p:tavLst>
                                        <p:tav tm="0">
                                          <p:val>
                                            <p:strVal val="#ppt_y-#ppt_h*1.125000"/>
                                          </p:val>
                                        </p:tav>
                                        <p:tav tm="100000">
                                          <p:val>
                                            <p:strVal val="#ppt_y"/>
                                          </p:val>
                                        </p:tav>
                                      </p:tavLst>
                                    </p:anim>
                                    <p:animEffect transition="in" filter="wipe(down)">
                                      <p:cBhvr>
                                        <p:cTn id="30"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8"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105341"/>
                <a:ext cx="11099855" cy="141082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6.5.1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Z</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,Z</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be independent random variables with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Z</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N(0,1), then the statistic  </a:t>
                </a:r>
                <a14:m>
                  <m:oMath xmlns:m="http://schemas.openxmlformats.org/officeDocument/2006/math">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follows the chi-square distribution with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degrees of freedom</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105341"/>
                <a:ext cx="11099855" cy="1410827"/>
              </a:xfrm>
              <a:prstGeom prst="rect">
                <a:avLst/>
              </a:prstGeom>
              <a:blipFill>
                <a:blip r:embed="rId3"/>
                <a:stretch>
                  <a:fillRect l="-1098" t="-4741" b="-1077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6.5	Three important distributions</a:t>
            </a:r>
          </a:p>
        </p:txBody>
      </p:sp>
      <p:sp>
        <p:nvSpPr>
          <p:cNvPr id="6" name="矩形 47"/>
          <p:cNvSpPr>
            <a:spLocks noChangeArrowheads="1"/>
          </p:cNvSpPr>
          <p:nvPr/>
        </p:nvSpPr>
        <p:spPr bwMode="auto">
          <a:xfrm>
            <a:off x="765040" y="4332857"/>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Thus, the PDF of X ∼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is</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pic>
        <p:nvPicPr>
          <p:cNvPr id="5" name="图片 4"/>
          <p:cNvPicPr>
            <a:picLocks noChangeAspect="1"/>
          </p:cNvPicPr>
          <p:nvPr/>
        </p:nvPicPr>
        <p:blipFill>
          <a:blip r:embed="rId4"/>
          <a:stretch>
            <a:fillRect/>
          </a:stretch>
        </p:blipFill>
        <p:spPr>
          <a:xfrm>
            <a:off x="4453357" y="2516168"/>
            <a:ext cx="2885972" cy="343861"/>
          </a:xfrm>
          <a:prstGeom prst="rect">
            <a:avLst/>
          </a:prstGeom>
        </p:spPr>
      </p:pic>
      <mc:AlternateContent xmlns:mc="http://schemas.openxmlformats.org/markup-compatibility/2006" xmlns:a14="http://schemas.microsoft.com/office/drawing/2010/main">
        <mc:Choice Requires="a14">
          <p:sp>
            <p:nvSpPr>
              <p:cNvPr id="8" name="矩形 47"/>
              <p:cNvSpPr>
                <a:spLocks noChangeArrowheads="1"/>
              </p:cNvSpPr>
              <p:nvPr/>
            </p:nvSpPr>
            <p:spPr bwMode="auto">
              <a:xfrm>
                <a:off x="765040" y="2922030"/>
                <a:ext cx="10770467" cy="141082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2">
                        <a:lumMod val="75000"/>
                      </a:schemeClr>
                    </a:solidFill>
                    <a:latin typeface="Cambria Math" panose="02040503050406030204" pitchFamily="18" charset="0"/>
                    <a:ea typeface="Cambria Math" panose="02040503050406030204" pitchFamily="18" charset="0"/>
                    <a:cs typeface="+mn-ea"/>
                    <a:sym typeface="微软雅黑" pitchFamily="34" charset="-122"/>
                  </a:rPr>
                  <a:t>Note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=1,…,n, </a:t>
                </a:r>
                <a14:m>
                  <m:oMath xmlns:m="http://schemas.openxmlformats.org/officeDocument/2006/math">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(1)=Gamma(1/2,2). Applying the additive property of the Gamma distribution(see Theorem 3.5.3), we have </a:t>
                </a:r>
              </a:p>
              <a:p>
                <a:pPr>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8" name="矩形 47"/>
              <p:cNvSpPr>
                <a:spLocks noRot="1" noChangeAspect="1" noMove="1" noResize="1" noEditPoints="1" noAdjustHandles="1" noChangeArrowheads="1" noChangeShapeType="1" noTextEdit="1"/>
              </p:cNvSpPr>
              <p:nvPr/>
            </p:nvSpPr>
            <p:spPr bwMode="auto">
              <a:xfrm>
                <a:off x="765040" y="2922030"/>
                <a:ext cx="10770467" cy="1410827"/>
              </a:xfrm>
              <a:prstGeom prst="rect">
                <a:avLst/>
              </a:prstGeom>
              <a:blipFill>
                <a:blip r:embed="rId5"/>
                <a:stretch>
                  <a:fillRect l="-1132" t="-258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9" name="图片 8"/>
          <p:cNvPicPr>
            <a:picLocks noChangeAspect="1"/>
          </p:cNvPicPr>
          <p:nvPr/>
        </p:nvPicPr>
        <p:blipFill>
          <a:blip r:embed="rId6"/>
          <a:stretch>
            <a:fillRect/>
          </a:stretch>
        </p:blipFill>
        <p:spPr>
          <a:xfrm>
            <a:off x="4009754" y="3932011"/>
            <a:ext cx="4302815" cy="464333"/>
          </a:xfrm>
          <a:prstGeom prst="rect">
            <a:avLst/>
          </a:prstGeom>
        </p:spPr>
      </p:pic>
      <p:pic>
        <p:nvPicPr>
          <p:cNvPr id="10" name="图片 9"/>
          <p:cNvPicPr>
            <a:picLocks noChangeAspect="1"/>
          </p:cNvPicPr>
          <p:nvPr/>
        </p:nvPicPr>
        <p:blipFill>
          <a:blip r:embed="rId7"/>
          <a:stretch>
            <a:fillRect/>
          </a:stretch>
        </p:blipFill>
        <p:spPr>
          <a:xfrm>
            <a:off x="4196062" y="4676718"/>
            <a:ext cx="4591409" cy="999848"/>
          </a:xfrm>
          <a:prstGeom prst="rect">
            <a:avLst/>
          </a:prstGeom>
        </p:spPr>
      </p:pic>
    </p:spTree>
    <p:extLst>
      <p:ext uri="{BB962C8B-B14F-4D97-AF65-F5344CB8AC3E}">
        <p14:creationId xmlns:p14="http://schemas.microsoft.com/office/powerpoint/2010/main" val="42921140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400"/>
                                        <p:tgtEl>
                                          <p:spTgt spid="5"/>
                                        </p:tgtEl>
                                        <p:attrNameLst>
                                          <p:attrName>ppt_y</p:attrName>
                                        </p:attrNameLst>
                                      </p:cBhvr>
                                      <p:tavLst>
                                        <p:tav tm="0">
                                          <p:val>
                                            <p:strVal val="#ppt_y-#ppt_h*1.125000"/>
                                          </p:val>
                                        </p:tav>
                                        <p:tav tm="100000">
                                          <p:val>
                                            <p:strVal val="#ppt_y"/>
                                          </p:val>
                                        </p:tav>
                                      </p:tavLst>
                                    </p:anim>
                                    <p:animEffect transition="in" filter="wipe(down)">
                                      <p:cBhvr>
                                        <p:cTn id="12" dur="4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6"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6.5	Three important distributions</a:t>
            </a:r>
          </a:p>
        </p:txBody>
      </p:sp>
      <p:sp>
        <p:nvSpPr>
          <p:cNvPr id="12" name="矩形 47"/>
          <p:cNvSpPr>
            <a:spLocks noChangeArrowheads="1"/>
          </p:cNvSpPr>
          <p:nvPr/>
        </p:nvSpPr>
        <p:spPr bwMode="auto">
          <a:xfrm>
            <a:off x="720161" y="1152608"/>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various values of the degrees of freedom, the PDF of X ∼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is depicted in Figure 6.5.</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pic>
        <p:nvPicPr>
          <p:cNvPr id="3" name="图片 2">
            <a:extLst>
              <a:ext uri="{FF2B5EF4-FFF2-40B4-BE49-F238E27FC236}">
                <a16:creationId xmlns:a16="http://schemas.microsoft.com/office/drawing/2014/main" id="{7FE22834-64FA-414C-AE58-58628C11612F}"/>
              </a:ext>
            </a:extLst>
          </p:cNvPr>
          <p:cNvPicPr>
            <a:picLocks noChangeAspect="1"/>
          </p:cNvPicPr>
          <p:nvPr/>
        </p:nvPicPr>
        <p:blipFill rotWithShape="1">
          <a:blip r:embed="rId3"/>
          <a:srcRect l="223" t="10133" r="-122" b="-504"/>
          <a:stretch/>
        </p:blipFill>
        <p:spPr>
          <a:xfrm>
            <a:off x="4382203" y="1739043"/>
            <a:ext cx="5036680" cy="4549562"/>
          </a:xfrm>
          <a:prstGeom prst="rect">
            <a:avLst/>
          </a:prstGeom>
        </p:spPr>
      </p:pic>
      <p:sp>
        <p:nvSpPr>
          <p:cNvPr id="4" name="文本框 3">
            <a:extLst>
              <a:ext uri="{FF2B5EF4-FFF2-40B4-BE49-F238E27FC236}">
                <a16:creationId xmlns:a16="http://schemas.microsoft.com/office/drawing/2014/main" id="{8EC347FD-E18C-4612-BEB4-3E03F96CA3B5}"/>
              </a:ext>
            </a:extLst>
          </p:cNvPr>
          <p:cNvSpPr txBox="1"/>
          <p:nvPr/>
        </p:nvSpPr>
        <p:spPr>
          <a:xfrm>
            <a:off x="6406410" y="6378447"/>
            <a:ext cx="1189281" cy="369332"/>
          </a:xfrm>
          <a:prstGeom prst="rect">
            <a:avLst/>
          </a:prstGeom>
          <a:noFill/>
        </p:spPr>
        <p:txBody>
          <a:bodyPr wrap="square" rtlCol="0">
            <a:spAutoFit/>
          </a:bodyPr>
          <a:lstStyle/>
          <a:p>
            <a:r>
              <a:rPr lang="en-US" altLang="zh-CN"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Figure 6.5</a:t>
            </a:r>
            <a:endParaRPr lang="zh-CN" altLang="en-US" dirty="0"/>
          </a:p>
        </p:txBody>
      </p:sp>
    </p:spTree>
    <p:extLst>
      <p:ext uri="{BB962C8B-B14F-4D97-AF65-F5344CB8AC3E}">
        <p14:creationId xmlns:p14="http://schemas.microsoft.com/office/powerpoint/2010/main" val="15235589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0" y="1786992"/>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X ∼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Y ∼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X,Y are independent, then X + Y ∼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n</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endParaRPr lang="en-US" altLang="zh-CN" sz="2400"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6.5	Three important distributions</a:t>
            </a:r>
          </a:p>
        </p:txBody>
      </p:sp>
      <p:sp>
        <p:nvSpPr>
          <p:cNvPr id="5" name="矩形 4"/>
          <p:cNvSpPr/>
          <p:nvPr/>
        </p:nvSpPr>
        <p:spPr>
          <a:xfrm>
            <a:off x="765040" y="1202225"/>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6.5.2</a:t>
            </a:r>
          </a:p>
        </p:txBody>
      </p:sp>
      <p:sp>
        <p:nvSpPr>
          <p:cNvPr id="9" name="矩形 47"/>
          <p:cNvSpPr>
            <a:spLocks noChangeArrowheads="1"/>
          </p:cNvSpPr>
          <p:nvPr/>
        </p:nvSpPr>
        <p:spPr bwMode="auto">
          <a:xfrm>
            <a:off x="765040" y="3422742"/>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X ∼ χ</a:t>
            </a:r>
            <a:r>
              <a:rPr lang="pt-B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then E(X) = n,V(X) = 2n.</a:t>
            </a:r>
            <a:endParaRPr lang="en-US" altLang="zh-CN" sz="2400"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0" name="矩形 9"/>
          <p:cNvSpPr/>
          <p:nvPr/>
        </p:nvSpPr>
        <p:spPr>
          <a:xfrm>
            <a:off x="765040" y="2837975"/>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6.5.3</a:t>
            </a: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765040" y="4595667"/>
                <a:ext cx="10770467" cy="97994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Since X ∼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X can be written as </a:t>
                </a:r>
                <a14:m>
                  <m:oMath xmlns:m="http://schemas.openxmlformats.org/officeDocument/2006/math">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where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Z</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N(0,1),(</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1,2,··· ,n) are independent.</a:t>
                </a:r>
              </a:p>
            </p:txBody>
          </p:sp>
        </mc:Choice>
        <mc:Fallback xmlns="">
          <p:sp>
            <p:nvSpPr>
              <p:cNvPr id="11" name="矩形 47"/>
              <p:cNvSpPr>
                <a:spLocks noRot="1" noChangeAspect="1" noMove="1" noResize="1" noEditPoints="1" noAdjustHandles="1" noChangeArrowheads="1" noChangeShapeType="1" noTextEdit="1"/>
              </p:cNvSpPr>
              <p:nvPr/>
            </p:nvSpPr>
            <p:spPr bwMode="auto">
              <a:xfrm>
                <a:off x="765040" y="4595667"/>
                <a:ext cx="10770467" cy="979940"/>
              </a:xfrm>
              <a:prstGeom prst="rect">
                <a:avLst/>
              </a:prstGeom>
              <a:blipFill>
                <a:blip r:embed="rId3"/>
                <a:stretch>
                  <a:fillRect l="-1132" t="-4348" b="-1614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2" name="矩形 11"/>
          <p:cNvSpPr/>
          <p:nvPr/>
        </p:nvSpPr>
        <p:spPr>
          <a:xfrm>
            <a:off x="765040" y="4067531"/>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spTree>
    <p:extLst>
      <p:ext uri="{BB962C8B-B14F-4D97-AF65-F5344CB8AC3E}">
        <p14:creationId xmlns:p14="http://schemas.microsoft.com/office/powerpoint/2010/main" val="41587795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400"/>
                                        <p:tgtEl>
                                          <p:spTgt spid="5"/>
                                        </p:tgtEl>
                                        <p:attrNameLst>
                                          <p:attrName>ppt_y</p:attrName>
                                        </p:attrNameLst>
                                      </p:cBhvr>
                                      <p:tavLst>
                                        <p:tav tm="0">
                                          <p:val>
                                            <p:strVal val="#ppt_y-#ppt_h*1.125000"/>
                                          </p:val>
                                        </p:tav>
                                        <p:tav tm="100000">
                                          <p:val>
                                            <p:strVal val="#ppt_y"/>
                                          </p:val>
                                        </p:tav>
                                      </p:tavLst>
                                    </p:anim>
                                    <p:animEffect transition="in" filter="wipe(down)">
                                      <p:cBhvr>
                                        <p:cTn id="12" dur="4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400"/>
                                        <p:tgtEl>
                                          <p:spTgt spid="10"/>
                                        </p:tgtEl>
                                        <p:attrNameLst>
                                          <p:attrName>ppt_y</p:attrName>
                                        </p:attrNameLst>
                                      </p:cBhvr>
                                      <p:tavLst>
                                        <p:tav tm="0">
                                          <p:val>
                                            <p:strVal val="#ppt_y-#ppt_h*1.125000"/>
                                          </p:val>
                                        </p:tav>
                                        <p:tav tm="100000">
                                          <p:val>
                                            <p:strVal val="#ppt_y"/>
                                          </p:val>
                                        </p:tav>
                                      </p:tavLst>
                                    </p:anim>
                                    <p:animEffect transition="in" filter="wipe(down)">
                                      <p:cBhvr>
                                        <p:cTn id="18" dur="400"/>
                                        <p:tgtEl>
                                          <p:spTgt spid="10"/>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400"/>
                                        <p:tgtEl>
                                          <p:spTgt spid="9"/>
                                        </p:tgtEl>
                                        <p:attrNameLst>
                                          <p:attrName>ppt_y</p:attrName>
                                        </p:attrNameLst>
                                      </p:cBhvr>
                                      <p:tavLst>
                                        <p:tav tm="0">
                                          <p:val>
                                            <p:strVal val="#ppt_y-#ppt_h*1.125000"/>
                                          </p:val>
                                        </p:tav>
                                        <p:tav tm="100000">
                                          <p:val>
                                            <p:strVal val="#ppt_y"/>
                                          </p:val>
                                        </p:tav>
                                      </p:tavLst>
                                    </p:anim>
                                    <p:animEffect transition="in" filter="wipe(down)">
                                      <p:cBhvr>
                                        <p:cTn id="22" dur="4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400"/>
                                        <p:tgtEl>
                                          <p:spTgt spid="11"/>
                                        </p:tgtEl>
                                        <p:attrNameLst>
                                          <p:attrName>ppt_y</p:attrName>
                                        </p:attrNameLst>
                                      </p:cBhvr>
                                      <p:tavLst>
                                        <p:tav tm="0">
                                          <p:val>
                                            <p:strVal val="#ppt_y-#ppt_h*1.125000"/>
                                          </p:val>
                                        </p:tav>
                                        <p:tav tm="100000">
                                          <p:val>
                                            <p:strVal val="#ppt_y"/>
                                          </p:val>
                                        </p:tav>
                                      </p:tavLst>
                                    </p:anim>
                                    <p:animEffect transition="in" filter="wipe(down)">
                                      <p:cBhvr>
                                        <p:cTn id="28" dur="400"/>
                                        <p:tgtEl>
                                          <p:spTgt spid="11"/>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400"/>
                                        <p:tgtEl>
                                          <p:spTgt spid="12"/>
                                        </p:tgtEl>
                                        <p:attrNameLst>
                                          <p:attrName>ppt_y</p:attrName>
                                        </p:attrNameLst>
                                      </p:cBhvr>
                                      <p:tavLst>
                                        <p:tav tm="0">
                                          <p:val>
                                            <p:strVal val="#ppt_y-#ppt_h*1.125000"/>
                                          </p:val>
                                        </p:tav>
                                        <p:tav tm="100000">
                                          <p:val>
                                            <p:strVal val="#ppt_y"/>
                                          </p:val>
                                        </p:tav>
                                      </p:tavLst>
                                    </p:anim>
                                    <p:animEffect transition="in" filter="wipe(down)">
                                      <p:cBhvr>
                                        <p:cTn id="32"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5" grpId="0"/>
      <p:bldP spid="9" grpId="0"/>
      <p:bldP spid="10" grpId="0"/>
      <p:bldP spid="11" grpId="0"/>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6.5	Three important distributions</a:t>
            </a:r>
          </a:p>
        </p:txBody>
      </p:sp>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765041" y="1191999"/>
                <a:ext cx="10812715" cy="100757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14:m>
                  <m:oMath xmlns:m="http://schemas.openxmlformats.org/officeDocument/2006/math">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d>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oMath>
                </a14:m>
                <a:r>
                  <a:rPr lang="en-US" altLang="zh-CN" sz="24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p>
              <a:p>
                <a:pPr>
                  <a:spcBef>
                    <a:spcPct val="0"/>
                  </a:spcBef>
                  <a:buNone/>
                </a:pPr>
                <a14:m>
                  <m:oMath xmlns:m="http://schemas.openxmlformats.org/officeDocument/2006/math">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sup>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4</m:t>
                            </m:r>
                          </m:sup>
                        </m:sSup>
                      </m:e>
                    </m:d>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d>
                          <m:dPr>
                            <m:begChr m:val="["/>
                            <m:endChr m:val="]"/>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e>
                        </m:d>
                      </m:e>
                      <m:sup>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=3−1=2</m:t>
                    </m:r>
                  </m:oMath>
                </a14:m>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p>
            </p:txBody>
          </p:sp>
        </mc:Choice>
        <mc:Fallback xmlns="">
          <p:sp>
            <p:nvSpPr>
              <p:cNvPr id="10" name="矩形 47"/>
              <p:cNvSpPr>
                <a:spLocks noRot="1" noChangeAspect="1" noMove="1" noResize="1" noEditPoints="1" noAdjustHandles="1" noChangeArrowheads="1" noChangeShapeType="1" noTextEdit="1"/>
              </p:cNvSpPr>
              <p:nvPr/>
            </p:nvSpPr>
            <p:spPr bwMode="auto">
              <a:xfrm>
                <a:off x="765041" y="1191999"/>
                <a:ext cx="10812715" cy="1007575"/>
              </a:xfrm>
              <a:prstGeom prst="rect">
                <a:avLst/>
              </a:prstGeom>
              <a:blipFill>
                <a:blip r:embed="rId3"/>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矩形 47"/>
              <p:cNvSpPr>
                <a:spLocks noChangeArrowheads="1"/>
              </p:cNvSpPr>
              <p:nvPr/>
            </p:nvSpPr>
            <p:spPr bwMode="auto">
              <a:xfrm>
                <a:off x="765039" y="2199574"/>
                <a:ext cx="10812715" cy="167327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above equation holds since we have the following fact: if Z ∼ N(0,1) and n is even, then E(</a:t>
                </a:r>
                <a14:m>
                  <m:oMath xmlns:m="http://schemas.openxmlformats.org/officeDocument/2006/math">
                    <m:sSup>
                      <m:sSupPr>
                        <m:ctrlPr>
                          <a:rPr lang="en-US" altLang="zh-CN" sz="24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m:rPr>
                            <m:sty m:val="p"/>
                          </m:r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e>
                      <m:sup>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sSup>
                  </m:oMath>
                </a14:m>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(n−1)×(n−3)×···×1, see Example 4.6.1. Thus,</a:t>
                </a:r>
              </a:p>
              <a:p>
                <a:pPr>
                  <a:spcBef>
                    <a:spcPct val="0"/>
                  </a:spcBef>
                  <a:buNone/>
                </a:pPr>
                <a14:m>
                  <m:oMath xmlns:m="http://schemas.openxmlformats.org/officeDocument/2006/math">
                    <m:r>
                      <m:rPr>
                        <m:sty m:val="p"/>
                      </m:rPr>
                      <a:rPr lang="en-US" altLang="zh-CN" sz="24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E</m:t>
                    </m:r>
                    <m:d>
                      <m:d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m:rPr>
                            <m:sty m:val="p"/>
                          </m:rPr>
                          <a:rPr lang="en-US" altLang="zh-CN" sz="24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e>
                    </m:d>
                    <m:r>
                      <a:rPr lang="en-US" altLang="zh-CN" sz="24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sty m:val="p"/>
                      </m:rPr>
                      <a:rPr lang="en-US" altLang="zh-CN" sz="24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E</m:t>
                    </m:r>
                    <m:d>
                      <m:d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e>
                          <m: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hr m:val="∑"/>
                        <m:limLoc m:val="subSup"/>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e>
                    </m:nary>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oMath>
                </a14:m>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p>
              <a:p>
                <a:pPr>
                  <a:spcBef>
                    <a:spcPct val="0"/>
                  </a:spcBef>
                  <a:buNone/>
                </a:pPr>
                <a14:m>
                  <m:oMath xmlns:m="http://schemas.openxmlformats.org/officeDocument/2006/math">
                    <m:r>
                      <m:rPr>
                        <m:sty m:val="p"/>
                      </m:rPr>
                      <a:rPr lang="en-US" altLang="zh-CN" sz="240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V</m:t>
                    </m:r>
                    <m:d>
                      <m:d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m:rPr>
                            <m:sty m:val="p"/>
                          </m:rPr>
                          <a:rPr lang="en-US" altLang="zh-CN" sz="24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e>
                    </m:d>
                    <m:r>
                      <a:rPr lang="en-US" altLang="zh-CN" sz="24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e>
                          <m: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hr m:val="∑"/>
                        <m:limLoc m:val="subSup"/>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5"/>
                          </m:r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e>
                              <m: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e>
                    </m:nary>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oMath>
                </a14:m>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p>
            </p:txBody>
          </p:sp>
        </mc:Choice>
        <mc:Fallback>
          <p:sp>
            <p:nvSpPr>
              <p:cNvPr id="4" name="矩形 47"/>
              <p:cNvSpPr>
                <a:spLocks noRot="1" noChangeAspect="1" noMove="1" noResize="1" noEditPoints="1" noAdjustHandles="1" noChangeArrowheads="1" noChangeShapeType="1" noTextEdit="1"/>
              </p:cNvSpPr>
              <p:nvPr/>
            </p:nvSpPr>
            <p:spPr bwMode="auto">
              <a:xfrm>
                <a:off x="765039" y="2199574"/>
                <a:ext cx="10812715" cy="1673271"/>
              </a:xfrm>
              <a:prstGeom prst="rect">
                <a:avLst/>
              </a:prstGeom>
              <a:blipFill>
                <a:blip r:embed="rId4"/>
                <a:stretch>
                  <a:fillRect l="-846" t="-292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765037" y="3926513"/>
                <a:ext cx="10812715" cy="95390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Notice that the chi-square distribution is a special case of Gamma distribution. </a:t>
                </a:r>
                <a:r>
                  <a:rPr lang="el-GR"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χ</a:t>
                </a:r>
                <a:r>
                  <a:rPr lang="el-GR" altLang="zh-CN" sz="24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l-GR"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l-GR"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=Gamma(n/2,2). Thus,</a:t>
                </a:r>
                <a14:m>
                  <m:oMath xmlns:m="http://schemas.openxmlformats.org/officeDocument/2006/math">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num>
                      <m:den>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𝑉</m:t>
                    </m:r>
                    <m:d>
                      <m:d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num>
                      <m:den>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4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e>
                      <m:sup>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oMath>
                </a14:m>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7" name="矩形 47"/>
              <p:cNvSpPr>
                <a:spLocks noRot="1" noChangeAspect="1" noMove="1" noResize="1" noEditPoints="1" noAdjustHandles="1" noChangeArrowheads="1" noChangeShapeType="1" noTextEdit="1"/>
              </p:cNvSpPr>
              <p:nvPr/>
            </p:nvSpPr>
            <p:spPr bwMode="auto">
              <a:xfrm>
                <a:off x="765037" y="3926513"/>
                <a:ext cx="10812715" cy="953907"/>
              </a:xfrm>
              <a:prstGeom prst="rect">
                <a:avLst/>
              </a:prstGeom>
              <a:blipFill>
                <a:blip r:embed="rId5"/>
                <a:stretch>
                  <a:fillRect l="-846" t="-5096" r="-1466" b="-445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47"/>
              <p:cNvSpPr>
                <a:spLocks noChangeArrowheads="1"/>
              </p:cNvSpPr>
              <p:nvPr/>
            </p:nvSpPr>
            <p:spPr bwMode="auto">
              <a:xfrm>
                <a:off x="765037" y="4934088"/>
                <a:ext cx="10770467" cy="128406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2">
                        <a:lumMod val="75000"/>
                      </a:schemeClr>
                    </a:solidFill>
                    <a:latin typeface="Cambria Math" panose="02040503050406030204" pitchFamily="18" charset="0"/>
                    <a:ea typeface="Cambria Math" panose="02040503050406030204" pitchFamily="18" charset="0"/>
                    <a:cs typeface="+mn-ea"/>
                    <a:sym typeface="微软雅黑" pitchFamily="34" charset="-122"/>
                  </a:rPr>
                  <a:t>Note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in general, the shape of the chi-square distribution is right skewed. But as the degrees of freedom n is large enough, </a:t>
                </a:r>
                <a14:m>
                  <m:oMath xmlns:m="http://schemas.openxmlformats.org/officeDocument/2006/math">
                    <m:sSup>
                      <m:sSup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e>
                      <m: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4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l-GR"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χ</a:t>
                </a:r>
                <a:r>
                  <a:rPr lang="el-GR" altLang="zh-CN" sz="24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l-GR"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l-GR"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converges to N(n,2n) because of the central limit theorem.</a:t>
                </a:r>
              </a:p>
            </p:txBody>
          </p:sp>
        </mc:Choice>
        <mc:Fallback xmlns="">
          <p:sp>
            <p:nvSpPr>
              <p:cNvPr id="8" name="矩形 47"/>
              <p:cNvSpPr>
                <a:spLocks noRot="1" noChangeAspect="1" noMove="1" noResize="1" noEditPoints="1" noAdjustHandles="1" noChangeArrowheads="1" noChangeShapeType="1" noTextEdit="1"/>
              </p:cNvSpPr>
              <p:nvPr/>
            </p:nvSpPr>
            <p:spPr bwMode="auto">
              <a:xfrm>
                <a:off x="765037" y="4934088"/>
                <a:ext cx="10770467" cy="1284061"/>
              </a:xfrm>
              <a:prstGeom prst="rect">
                <a:avLst/>
              </a:prstGeom>
              <a:blipFill>
                <a:blip r:embed="rId6"/>
                <a:stretch>
                  <a:fillRect l="-1132" t="-4739" b="-947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8460936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400"/>
                                        <p:tgtEl>
                                          <p:spTgt spid="4"/>
                                        </p:tgtEl>
                                        <p:attrNameLst>
                                          <p:attrName>ppt_y</p:attrName>
                                        </p:attrNameLst>
                                      </p:cBhvr>
                                      <p:tavLst>
                                        <p:tav tm="0">
                                          <p:val>
                                            <p:strVal val="#ppt_y-#ppt_h*1.125000"/>
                                          </p:val>
                                        </p:tav>
                                        <p:tav tm="100000">
                                          <p:val>
                                            <p:strVal val="#ppt_y"/>
                                          </p:val>
                                        </p:tav>
                                      </p:tavLst>
                                    </p:anim>
                                    <p:animEffect transition="in" filter="wipe(down)">
                                      <p:cBhvr>
                                        <p:cTn id="12" dur="400"/>
                                        <p:tgtEl>
                                          <p:spTgt spid="4"/>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400"/>
                                        <p:tgtEl>
                                          <p:spTgt spid="7"/>
                                        </p:tgtEl>
                                        <p:attrNameLst>
                                          <p:attrName>ppt_y</p:attrName>
                                        </p:attrNameLst>
                                      </p:cBhvr>
                                      <p:tavLst>
                                        <p:tav tm="0">
                                          <p:val>
                                            <p:strVal val="#ppt_y-#ppt_h*1.125000"/>
                                          </p:val>
                                        </p:tav>
                                        <p:tav tm="100000">
                                          <p:val>
                                            <p:strVal val="#ppt_y"/>
                                          </p:val>
                                        </p:tav>
                                      </p:tavLst>
                                    </p:anim>
                                    <p:animEffect transition="in" filter="wipe(down)">
                                      <p:cBhvr>
                                        <p:cTn id="16" dur="4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400"/>
                                        <p:tgtEl>
                                          <p:spTgt spid="8"/>
                                        </p:tgtEl>
                                        <p:attrNameLst>
                                          <p:attrName>ppt_y</p:attrName>
                                        </p:attrNameLst>
                                      </p:cBhvr>
                                      <p:tavLst>
                                        <p:tav tm="0">
                                          <p:val>
                                            <p:strVal val="#ppt_y-#ppt_h*1.125000"/>
                                          </p:val>
                                        </p:tav>
                                        <p:tav tm="100000">
                                          <p:val>
                                            <p:strVal val="#ppt_y"/>
                                          </p:val>
                                        </p:tav>
                                      </p:tavLst>
                                    </p:anim>
                                    <p:animEffect transition="in" filter="wipe(down)">
                                      <p:cBhvr>
                                        <p:cTn id="22"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7"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624364" y="1369110"/>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6.5.2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 ∼ N(0,1) and Y ∼ χ2(n) are independent, then the ratio</a:t>
            </a: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6.5	Three important distributions</a:t>
            </a:r>
          </a:p>
        </p:txBody>
      </p:sp>
      <p:sp>
        <p:nvSpPr>
          <p:cNvPr id="12" name="矩形 47"/>
          <p:cNvSpPr>
            <a:spLocks noChangeArrowheads="1"/>
          </p:cNvSpPr>
          <p:nvPr/>
        </p:nvSpPr>
        <p:spPr bwMode="auto">
          <a:xfrm>
            <a:off x="624364" y="2592118"/>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follows the t distribution with degrees of freedom equal to n, denoted by T ∼ t(n).</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pic>
        <p:nvPicPr>
          <p:cNvPr id="11" name="Picture 888477"/>
          <p:cNvPicPr/>
          <p:nvPr/>
        </p:nvPicPr>
        <p:blipFill>
          <a:blip r:embed="rId3"/>
          <a:stretch>
            <a:fillRect/>
          </a:stretch>
        </p:blipFill>
        <p:spPr>
          <a:xfrm>
            <a:off x="4717126" y="1947063"/>
            <a:ext cx="1226474" cy="656520"/>
          </a:xfrm>
          <a:prstGeom prst="rect">
            <a:avLst/>
          </a:prstGeom>
        </p:spPr>
      </p:pic>
      <p:sp>
        <p:nvSpPr>
          <p:cNvPr id="13" name="矩形 47"/>
          <p:cNvSpPr>
            <a:spLocks noChangeArrowheads="1"/>
          </p:cNvSpPr>
          <p:nvPr/>
        </p:nvSpPr>
        <p:spPr bwMode="auto">
          <a:xfrm>
            <a:off x="624364" y="4283319"/>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T ∼ t(n), then its PDF is given by</a:t>
            </a:r>
            <a:endParaRPr lang="en-US" altLang="zh-CN" sz="2400"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4" name="矩形 13"/>
          <p:cNvSpPr/>
          <p:nvPr/>
        </p:nvSpPr>
        <p:spPr>
          <a:xfrm>
            <a:off x="624364" y="3698552"/>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6.5.4</a:t>
            </a:r>
          </a:p>
        </p:txBody>
      </p:sp>
      <p:pic>
        <p:nvPicPr>
          <p:cNvPr id="15" name="Picture 888478"/>
          <p:cNvPicPr/>
          <p:nvPr/>
        </p:nvPicPr>
        <p:blipFill>
          <a:blip r:embed="rId4"/>
          <a:stretch>
            <a:fillRect/>
          </a:stretch>
        </p:blipFill>
        <p:spPr>
          <a:xfrm>
            <a:off x="3434714" y="4886025"/>
            <a:ext cx="5832377" cy="864144"/>
          </a:xfrm>
          <a:prstGeom prst="rect">
            <a:avLst/>
          </a:prstGeom>
        </p:spPr>
      </p:pic>
    </p:spTree>
    <p:extLst>
      <p:ext uri="{BB962C8B-B14F-4D97-AF65-F5344CB8AC3E}">
        <p14:creationId xmlns:p14="http://schemas.microsoft.com/office/powerpoint/2010/main" val="296637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400"/>
                                        <p:tgtEl>
                                          <p:spTgt spid="11"/>
                                        </p:tgtEl>
                                        <p:attrNameLst>
                                          <p:attrName>ppt_y</p:attrName>
                                        </p:attrNameLst>
                                      </p:cBhvr>
                                      <p:tavLst>
                                        <p:tav tm="0">
                                          <p:val>
                                            <p:strVal val="#ppt_y-#ppt_h*1.125000"/>
                                          </p:val>
                                        </p:tav>
                                        <p:tav tm="100000">
                                          <p:val>
                                            <p:strVal val="#ppt_y"/>
                                          </p:val>
                                        </p:tav>
                                      </p:tavLst>
                                    </p:anim>
                                    <p:animEffect transition="in" filter="wipe(down)">
                                      <p:cBhvr>
                                        <p:cTn id="12" dur="4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400"/>
                                        <p:tgtEl>
                                          <p:spTgt spid="14"/>
                                        </p:tgtEl>
                                        <p:attrNameLst>
                                          <p:attrName>ppt_y</p:attrName>
                                        </p:attrNameLst>
                                      </p:cBhvr>
                                      <p:tavLst>
                                        <p:tav tm="0">
                                          <p:val>
                                            <p:strVal val="#ppt_y-#ppt_h*1.125000"/>
                                          </p:val>
                                        </p:tav>
                                        <p:tav tm="100000">
                                          <p:val>
                                            <p:strVal val="#ppt_y"/>
                                          </p:val>
                                        </p:tav>
                                      </p:tavLst>
                                    </p:anim>
                                    <p:animEffect transition="in" filter="wipe(down)">
                                      <p:cBhvr>
                                        <p:cTn id="23" dur="400"/>
                                        <p:tgtEl>
                                          <p:spTgt spid="14"/>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400"/>
                                        <p:tgtEl>
                                          <p:spTgt spid="13"/>
                                        </p:tgtEl>
                                        <p:attrNameLst>
                                          <p:attrName>ppt_y</p:attrName>
                                        </p:attrNameLst>
                                      </p:cBhvr>
                                      <p:tavLst>
                                        <p:tav tm="0">
                                          <p:val>
                                            <p:strVal val="#ppt_y-#ppt_h*1.125000"/>
                                          </p:val>
                                        </p:tav>
                                        <p:tav tm="100000">
                                          <p:val>
                                            <p:strVal val="#ppt_y"/>
                                          </p:val>
                                        </p:tav>
                                      </p:tavLst>
                                    </p:anim>
                                    <p:animEffect transition="in" filter="wipe(down)">
                                      <p:cBhvr>
                                        <p:cTn id="27" dur="400"/>
                                        <p:tgtEl>
                                          <p:spTgt spid="13"/>
                                        </p:tgtEl>
                                      </p:cBhvr>
                                    </p:animEffect>
                                  </p:childTnLst>
                                </p:cTn>
                              </p:par>
                              <p:par>
                                <p:cTn id="28" presetID="12" presetClass="entr" presetSubtype="1"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400"/>
                                        <p:tgtEl>
                                          <p:spTgt spid="15"/>
                                        </p:tgtEl>
                                        <p:attrNameLst>
                                          <p:attrName>ppt_y</p:attrName>
                                        </p:attrNameLst>
                                      </p:cBhvr>
                                      <p:tavLst>
                                        <p:tav tm="0">
                                          <p:val>
                                            <p:strVal val="#ppt_y-#ppt_h*1.125000"/>
                                          </p:val>
                                        </p:tav>
                                        <p:tav tm="100000">
                                          <p:val>
                                            <p:strVal val="#ppt_y"/>
                                          </p:val>
                                        </p:tav>
                                      </p:tavLst>
                                    </p:anim>
                                    <p:animEffect transition="in" filter="wipe(down)">
                                      <p:cBhvr>
                                        <p:cTn id="31" dur="4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2" grpId="0"/>
      <p:bldP spid="13" grpId="0"/>
      <p:bldP spid="1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6.5	Three important distributions</a:t>
            </a:r>
          </a:p>
        </p:txBody>
      </p:sp>
      <p:sp>
        <p:nvSpPr>
          <p:cNvPr id="4" name="矩形 47"/>
          <p:cNvSpPr>
            <a:spLocks noChangeArrowheads="1"/>
          </p:cNvSpPr>
          <p:nvPr/>
        </p:nvSpPr>
        <p:spPr bwMode="auto">
          <a:xfrm>
            <a:off x="765041" y="2976379"/>
            <a:ext cx="6342683" cy="267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As the degrees of freedom n goes to infinity, by the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Stirling’s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approximation, the t distribution converges to N(0,1). For various values of the degrees of freedom, the PDF of T ∼ t(n) is depicted in Figure 6.6.</a:t>
            </a:r>
          </a:p>
        </p:txBody>
      </p:sp>
      <p:sp>
        <p:nvSpPr>
          <p:cNvPr id="8" name="矩形 47"/>
          <p:cNvSpPr>
            <a:spLocks noChangeArrowheads="1"/>
          </p:cNvSpPr>
          <p:nvPr/>
        </p:nvSpPr>
        <p:spPr bwMode="auto">
          <a:xfrm>
            <a:off x="765041" y="1211599"/>
            <a:ext cx="10770467"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2">
                    <a:lumMod val="75000"/>
                  </a:schemeClr>
                </a:solidFill>
                <a:latin typeface="Cambria Math" panose="02040503050406030204" pitchFamily="18" charset="0"/>
                <a:ea typeface="Cambria Math" panose="02040503050406030204" pitchFamily="18" charset="0"/>
                <a:cs typeface="+mn-ea"/>
                <a:sym typeface="微软雅黑" pitchFamily="34" charset="-122"/>
              </a:rPr>
              <a:t>Note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(1) The t distribution with 1 degree of freedom is known as the Cauchy distribution with the probability density function</a:t>
            </a:r>
          </a:p>
        </p:txBody>
      </p:sp>
      <p:pic>
        <p:nvPicPr>
          <p:cNvPr id="12" name="Picture 888482"/>
          <p:cNvPicPr/>
          <p:nvPr/>
        </p:nvPicPr>
        <p:blipFill>
          <a:blip r:embed="rId3"/>
          <a:stretch>
            <a:fillRect/>
          </a:stretch>
        </p:blipFill>
        <p:spPr>
          <a:xfrm>
            <a:off x="2704905" y="2262966"/>
            <a:ext cx="3227989" cy="616145"/>
          </a:xfrm>
          <a:prstGeom prst="rect">
            <a:avLst/>
          </a:prstGeom>
        </p:spPr>
      </p:pic>
      <p:pic>
        <p:nvPicPr>
          <p:cNvPr id="5" name="图片 4"/>
          <p:cNvPicPr>
            <a:picLocks noChangeAspect="1"/>
          </p:cNvPicPr>
          <p:nvPr/>
        </p:nvPicPr>
        <p:blipFill>
          <a:blip r:embed="rId4"/>
          <a:stretch>
            <a:fillRect/>
          </a:stretch>
        </p:blipFill>
        <p:spPr>
          <a:xfrm>
            <a:off x="7369782" y="2801566"/>
            <a:ext cx="3901956" cy="3715627"/>
          </a:xfrm>
          <a:prstGeom prst="rect">
            <a:avLst/>
          </a:prstGeom>
          <a:ln>
            <a:noFill/>
          </a:ln>
          <a:effectLst>
            <a:softEdge rad="112500"/>
          </a:effectLst>
        </p:spPr>
      </p:pic>
    </p:spTree>
    <p:extLst>
      <p:ext uri="{BB962C8B-B14F-4D97-AF65-F5344CB8AC3E}">
        <p14:creationId xmlns:p14="http://schemas.microsoft.com/office/powerpoint/2010/main" val="26366118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400"/>
                                        <p:tgtEl>
                                          <p:spTgt spid="12"/>
                                        </p:tgtEl>
                                        <p:attrNameLst>
                                          <p:attrName>ppt_y</p:attrName>
                                        </p:attrNameLst>
                                      </p:cBhvr>
                                      <p:tavLst>
                                        <p:tav tm="0">
                                          <p:val>
                                            <p:strVal val="#ppt_y-#ppt_h*1.125000"/>
                                          </p:val>
                                        </p:tav>
                                        <p:tav tm="100000">
                                          <p:val>
                                            <p:strVal val="#ppt_y"/>
                                          </p:val>
                                        </p:tav>
                                      </p:tavLst>
                                    </p:anim>
                                    <p:animEffect transition="in" filter="wipe(down)">
                                      <p:cBhvr>
                                        <p:cTn id="8" dur="400"/>
                                        <p:tgtEl>
                                          <p:spTgt spid="1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p:tgtEl>
                                          <p:spTgt spid="8"/>
                                        </p:tgtEl>
                                        <p:attrNameLst>
                                          <p:attrName>ppt_y</p:attrName>
                                        </p:attrNameLst>
                                      </p:cBhvr>
                                      <p:tavLst>
                                        <p:tav tm="0">
                                          <p:val>
                                            <p:strVal val="#ppt_y-#ppt_h*1.125000"/>
                                          </p:val>
                                        </p:tav>
                                        <p:tav tm="100000">
                                          <p:val>
                                            <p:strVal val="#ppt_y"/>
                                          </p:val>
                                        </p:tav>
                                      </p:tavLst>
                                    </p:anim>
                                    <p:animEffect transition="in" filter="wipe(down)">
                                      <p:cBhvr>
                                        <p:cTn id="12" dur="4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400"/>
                                        <p:tgtEl>
                                          <p:spTgt spid="4"/>
                                        </p:tgtEl>
                                        <p:attrNameLst>
                                          <p:attrName>ppt_y</p:attrName>
                                        </p:attrNameLst>
                                      </p:cBhvr>
                                      <p:tavLst>
                                        <p:tav tm="0">
                                          <p:val>
                                            <p:strVal val="#ppt_y-#ppt_h*1.125000"/>
                                          </p:val>
                                        </p:tav>
                                        <p:tav tm="100000">
                                          <p:val>
                                            <p:strVal val="#ppt_y"/>
                                          </p:val>
                                        </p:tav>
                                      </p:tavLst>
                                    </p:anim>
                                    <p:animEffect transition="in" filter="wipe(down)">
                                      <p:cBhvr>
                                        <p:cTn id="18" dur="400"/>
                                        <p:tgtEl>
                                          <p:spTgt spid="4"/>
                                        </p:tgtEl>
                                      </p:cBhvr>
                                    </p:animEffect>
                                  </p:childTnLst>
                                </p:cTn>
                              </p:par>
                              <p:par>
                                <p:cTn id="19" presetID="12" presetClass="entr" presetSubtype="1"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400"/>
                                        <p:tgtEl>
                                          <p:spTgt spid="5"/>
                                        </p:tgtEl>
                                        <p:attrNameLst>
                                          <p:attrName>ppt_y</p:attrName>
                                        </p:attrNameLst>
                                      </p:cBhvr>
                                      <p:tavLst>
                                        <p:tav tm="0">
                                          <p:val>
                                            <p:strVal val="#ppt_y-#ppt_h*1.125000"/>
                                          </p:val>
                                        </p:tav>
                                        <p:tav tm="100000">
                                          <p:val>
                                            <p:strVal val="#ppt_y"/>
                                          </p:val>
                                        </p:tav>
                                      </p:tavLst>
                                    </p:anim>
                                    <p:animEffect transition="in" filter="wipe(down)">
                                      <p:cBhvr>
                                        <p:cTn id="22"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6.1	Population and sample</a:t>
            </a:r>
          </a:p>
        </p:txBody>
      </p:sp>
      <p:sp>
        <p:nvSpPr>
          <p:cNvPr id="10" name="矩形 47"/>
          <p:cNvSpPr>
            <a:spLocks noChangeArrowheads="1"/>
          </p:cNvSpPr>
          <p:nvPr/>
        </p:nvSpPr>
        <p:spPr bwMode="auto">
          <a:xfrm>
            <a:off x="765040" y="1079354"/>
            <a:ext cx="10812715" cy="1421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Every 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drawn from the population X and (X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4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n-dimensional random vector. The specific values of a sample are called observations, denoted by (x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4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sp>
        <p:nvSpPr>
          <p:cNvPr id="16" name="矩形 47"/>
          <p:cNvSpPr>
            <a:spLocks noChangeArrowheads="1"/>
          </p:cNvSpPr>
          <p:nvPr/>
        </p:nvSpPr>
        <p:spPr bwMode="auto">
          <a:xfrm>
            <a:off x="765039" y="2415977"/>
            <a:ext cx="10812715" cy="2308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main purpose of a sample is to estimate or infer some measurements of a population as accurate as possible. There will be some uncertainty and inaccuracy involved in making conclusions about the population based upon a sample. We have fewer members in our sample than our population therefore we have lost some information.</a:t>
            </a:r>
          </a:p>
        </p:txBody>
      </p:sp>
      <p:sp>
        <p:nvSpPr>
          <p:cNvPr id="5" name="矩形 47"/>
          <p:cNvSpPr>
            <a:spLocks noChangeArrowheads="1"/>
          </p:cNvSpPr>
          <p:nvPr/>
        </p:nvSpPr>
        <p:spPr bwMode="auto">
          <a:xfrm>
            <a:off x="765039" y="4656101"/>
            <a:ext cx="10812715" cy="182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 are many ways to select a sample and the study of this is called sampling theory. A commonly used method is called Simple Random Sampling (SRS). In SRS each member of the population has an equal probability of being included in the sample, hence the individuals in the sample are independent and representative.</a:t>
            </a:r>
          </a:p>
        </p:txBody>
      </p:sp>
    </p:spTree>
    <p:extLst>
      <p:ext uri="{BB962C8B-B14F-4D97-AF65-F5344CB8AC3E}">
        <p14:creationId xmlns:p14="http://schemas.microsoft.com/office/powerpoint/2010/main" val="2072271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400"/>
                                        <p:tgtEl>
                                          <p:spTgt spid="16"/>
                                        </p:tgtEl>
                                        <p:attrNameLst>
                                          <p:attrName>ppt_y</p:attrName>
                                        </p:attrNameLst>
                                      </p:cBhvr>
                                      <p:tavLst>
                                        <p:tav tm="0">
                                          <p:val>
                                            <p:strVal val="#ppt_y-#ppt_h*1.125000"/>
                                          </p:val>
                                        </p:tav>
                                        <p:tav tm="100000">
                                          <p:val>
                                            <p:strVal val="#ppt_y"/>
                                          </p:val>
                                        </p:tav>
                                      </p:tavLst>
                                    </p:anim>
                                    <p:animEffect transition="in" filter="wipe(down)">
                                      <p:cBhvr>
                                        <p:cTn id="14" dur="4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400"/>
                                        <p:tgtEl>
                                          <p:spTgt spid="5"/>
                                        </p:tgtEl>
                                        <p:attrNameLst>
                                          <p:attrName>ppt_y</p:attrName>
                                        </p:attrNameLst>
                                      </p:cBhvr>
                                      <p:tavLst>
                                        <p:tav tm="0">
                                          <p:val>
                                            <p:strVal val="#ppt_y-#ppt_h*1.125000"/>
                                          </p:val>
                                        </p:tav>
                                        <p:tav tm="100000">
                                          <p:val>
                                            <p:strVal val="#ppt_y"/>
                                          </p:val>
                                        </p:tav>
                                      </p:tavLst>
                                    </p:anim>
                                    <p:animEffect transition="in" filter="wipe(down)">
                                      <p:cBhvr>
                                        <p:cTn id="20"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0" y="1786992"/>
                <a:ext cx="11099855" cy="66882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Let T ∼ t(n), then E(T) = 0, for n&gt;1;  Var(T)=</a:t>
                </a:r>
                <a14:m>
                  <m:oMath xmlns:m="http://schemas.openxmlformats.org/officeDocument/2006/math">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 n &gt; 2.</a:t>
                </a:r>
                <a:endParaRPr lang="en-US" altLang="zh-CN" sz="2400"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765040" y="1786992"/>
                <a:ext cx="11099855" cy="668829"/>
              </a:xfrm>
              <a:prstGeom prst="rect">
                <a:avLst/>
              </a:prstGeom>
              <a:blipFill>
                <a:blip r:embed="rId3"/>
                <a:stretch>
                  <a:fillRect l="-384" t="-2727" b="-909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6.5	Three important distributions</a:t>
            </a:r>
          </a:p>
        </p:txBody>
      </p:sp>
      <p:sp>
        <p:nvSpPr>
          <p:cNvPr id="5" name="矩形 4"/>
          <p:cNvSpPr/>
          <p:nvPr/>
        </p:nvSpPr>
        <p:spPr>
          <a:xfrm>
            <a:off x="765040" y="1202225"/>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6.5.5</a:t>
            </a: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765040" y="2894971"/>
                <a:ext cx="10770467" cy="240392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𝑇</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num>
                      <m:den>
                        <m:rad>
                          <m:radPr>
                            <m:degHide m:val="on"/>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where X ∼ N(0,1) and Y ∼ </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χ2(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are independent.</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E(X) = 0, E(X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By independence,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𝑇</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ad>
                      <m:radPr>
                        <m:degHide m:val="on"/>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sup>
                        </m:sSup>
                      </m:e>
                    </m:d>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n &gt; 1, </a:t>
                </a:r>
              </a:p>
              <a:p>
                <a:pPr>
                  <a:spcBef>
                    <a:spcPct val="0"/>
                  </a:spcBef>
                  <a:buNone/>
                </a:pP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sup>
                        </m:sSup>
                      </m:e>
                    </m:d>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11" name="矩形 47"/>
              <p:cNvSpPr>
                <a:spLocks noRot="1" noChangeAspect="1" noMove="1" noResize="1" noEditPoints="1" noAdjustHandles="1" noChangeArrowheads="1" noChangeShapeType="1" noTextEdit="1"/>
              </p:cNvSpPr>
              <p:nvPr/>
            </p:nvSpPr>
            <p:spPr bwMode="auto">
              <a:xfrm>
                <a:off x="765040" y="2894971"/>
                <a:ext cx="10770467" cy="2403920"/>
              </a:xfrm>
              <a:prstGeom prst="rect">
                <a:avLst/>
              </a:prstGeom>
              <a:blipFill>
                <a:blip r:embed="rId4"/>
                <a:stretch>
                  <a:fillRect l="-1132" b="-609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2" name="矩形 11"/>
          <p:cNvSpPr/>
          <p:nvPr/>
        </p:nvSpPr>
        <p:spPr>
          <a:xfrm>
            <a:off x="765040" y="2310204"/>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pic>
        <p:nvPicPr>
          <p:cNvPr id="13" name="Picture 888486"/>
          <p:cNvPicPr/>
          <p:nvPr/>
        </p:nvPicPr>
        <p:blipFill>
          <a:blip r:embed="rId5"/>
          <a:stretch>
            <a:fillRect/>
          </a:stretch>
        </p:blipFill>
        <p:spPr>
          <a:xfrm>
            <a:off x="2361946" y="4677628"/>
            <a:ext cx="5006008" cy="621263"/>
          </a:xfrm>
          <a:prstGeom prst="rect">
            <a:avLst/>
          </a:prstGeom>
        </p:spPr>
      </p:pic>
      <mc:AlternateContent xmlns:mc="http://schemas.openxmlformats.org/markup-compatibility/2006" xmlns:a14="http://schemas.microsoft.com/office/drawing/2010/main">
        <mc:Choice Requires="a14">
          <p:sp>
            <p:nvSpPr>
              <p:cNvPr id="14" name="矩形 47"/>
              <p:cNvSpPr>
                <a:spLocks noChangeArrowheads="1"/>
              </p:cNvSpPr>
              <p:nvPr/>
            </p:nvSpPr>
            <p:spPr bwMode="auto">
              <a:xfrm>
                <a:off x="765040" y="5360446"/>
                <a:ext cx="11099855" cy="73718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By independence, </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𝑇</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den>
                        </m:f>
                      </m:e>
                    </m:d>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n &gt; 2, </a:t>
                </a:r>
              </a:p>
            </p:txBody>
          </p:sp>
        </mc:Choice>
        <mc:Fallback xmlns="">
          <p:sp>
            <p:nvSpPr>
              <p:cNvPr id="14" name="矩形 47"/>
              <p:cNvSpPr>
                <a:spLocks noRot="1" noChangeAspect="1" noMove="1" noResize="1" noEditPoints="1" noAdjustHandles="1" noChangeArrowheads="1" noChangeShapeType="1" noTextEdit="1"/>
              </p:cNvSpPr>
              <p:nvPr/>
            </p:nvSpPr>
            <p:spPr bwMode="auto">
              <a:xfrm>
                <a:off x="765040" y="5360446"/>
                <a:ext cx="11099855" cy="737181"/>
              </a:xfrm>
              <a:prstGeom prst="rect">
                <a:avLst/>
              </a:prstGeom>
              <a:blipFill>
                <a:blip r:embed="rId6"/>
                <a:stretch>
                  <a:fillRect l="-1098" b="-661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5934552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400"/>
                                        <p:tgtEl>
                                          <p:spTgt spid="5"/>
                                        </p:tgtEl>
                                        <p:attrNameLst>
                                          <p:attrName>ppt_y</p:attrName>
                                        </p:attrNameLst>
                                      </p:cBhvr>
                                      <p:tavLst>
                                        <p:tav tm="0">
                                          <p:val>
                                            <p:strVal val="#ppt_y-#ppt_h*1.125000"/>
                                          </p:val>
                                        </p:tav>
                                        <p:tav tm="100000">
                                          <p:val>
                                            <p:strVal val="#ppt_y"/>
                                          </p:val>
                                        </p:tav>
                                      </p:tavLst>
                                    </p:anim>
                                    <p:animEffect transition="in" filter="wipe(down)">
                                      <p:cBhvr>
                                        <p:cTn id="12" dur="4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p:tgtEl>
                                          <p:spTgt spid="11"/>
                                        </p:tgtEl>
                                        <p:attrNameLst>
                                          <p:attrName>ppt_y</p:attrName>
                                        </p:attrNameLst>
                                      </p:cBhvr>
                                      <p:tavLst>
                                        <p:tav tm="0">
                                          <p:val>
                                            <p:strVal val="#ppt_y-#ppt_h*1.125000"/>
                                          </p:val>
                                        </p:tav>
                                        <p:tav tm="100000">
                                          <p:val>
                                            <p:strVal val="#ppt_y"/>
                                          </p:val>
                                        </p:tav>
                                      </p:tavLst>
                                    </p:anim>
                                    <p:animEffect transition="in" filter="wipe(down)">
                                      <p:cBhvr>
                                        <p:cTn id="18" dur="400"/>
                                        <p:tgtEl>
                                          <p:spTgt spid="11"/>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400"/>
                                        <p:tgtEl>
                                          <p:spTgt spid="12"/>
                                        </p:tgtEl>
                                        <p:attrNameLst>
                                          <p:attrName>ppt_y</p:attrName>
                                        </p:attrNameLst>
                                      </p:cBhvr>
                                      <p:tavLst>
                                        <p:tav tm="0">
                                          <p:val>
                                            <p:strVal val="#ppt_y-#ppt_h*1.125000"/>
                                          </p:val>
                                        </p:tav>
                                        <p:tav tm="100000">
                                          <p:val>
                                            <p:strVal val="#ppt_y"/>
                                          </p:val>
                                        </p:tav>
                                      </p:tavLst>
                                    </p:anim>
                                    <p:animEffect transition="in" filter="wipe(down)">
                                      <p:cBhvr>
                                        <p:cTn id="22" dur="400"/>
                                        <p:tgtEl>
                                          <p:spTgt spid="12"/>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400"/>
                                        <p:tgtEl>
                                          <p:spTgt spid="14"/>
                                        </p:tgtEl>
                                        <p:attrNameLst>
                                          <p:attrName>ppt_y</p:attrName>
                                        </p:attrNameLst>
                                      </p:cBhvr>
                                      <p:tavLst>
                                        <p:tav tm="0">
                                          <p:val>
                                            <p:strVal val="#ppt_y-#ppt_h*1.125000"/>
                                          </p:val>
                                        </p:tav>
                                        <p:tav tm="100000">
                                          <p:val>
                                            <p:strVal val="#ppt_y"/>
                                          </p:val>
                                        </p:tav>
                                      </p:tavLst>
                                    </p:anim>
                                    <p:animEffect transition="in" filter="wipe(down)">
                                      <p:cBhvr>
                                        <p:cTn id="26" dur="400"/>
                                        <p:tgtEl>
                                          <p:spTgt spid="14"/>
                                        </p:tgtEl>
                                      </p:cBhvr>
                                    </p:animEffect>
                                  </p:childTnLst>
                                </p:cTn>
                              </p:par>
                              <p:par>
                                <p:cTn id="27" presetID="12" presetClass="entr" presetSubtype="1"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400"/>
                                        <p:tgtEl>
                                          <p:spTgt spid="13"/>
                                        </p:tgtEl>
                                        <p:attrNameLst>
                                          <p:attrName>ppt_y</p:attrName>
                                        </p:attrNameLst>
                                      </p:cBhvr>
                                      <p:tavLst>
                                        <p:tav tm="0">
                                          <p:val>
                                            <p:strVal val="#ppt_y-#ppt_h*1.125000"/>
                                          </p:val>
                                        </p:tav>
                                        <p:tav tm="100000">
                                          <p:val>
                                            <p:strVal val="#ppt_y"/>
                                          </p:val>
                                        </p:tav>
                                      </p:tavLst>
                                    </p:anim>
                                    <p:animEffect transition="in" filter="wipe(down)">
                                      <p:cBhvr>
                                        <p:cTn id="30"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5" grpId="0"/>
      <p:bldP spid="11" grpId="0"/>
      <p:bldP spid="12" grpId="0"/>
      <p:bldP spid="1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0" y="1166896"/>
                <a:ext cx="11099855" cy="73718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14:m>
                  <m:oMath xmlns:m="http://schemas.openxmlformats.org/officeDocument/2006/math">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den>
                        </m:f>
                      </m:e>
                    </m:d>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40" y="1166896"/>
                <a:ext cx="11099855" cy="737181"/>
              </a:xfrm>
              <a:prstGeom prst="rect">
                <a:avLst/>
              </a:prstGeom>
              <a:blipFill>
                <a:blip r:embed="rId3"/>
                <a:stretch>
                  <a:fillRect b="-661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6.5	Three important distributions</a:t>
            </a:r>
          </a:p>
        </p:txBody>
      </p:sp>
      <mc:AlternateContent xmlns:mc="http://schemas.openxmlformats.org/markup-compatibility/2006" xmlns:a14="http://schemas.microsoft.com/office/drawing/2010/main">
        <mc:Choice Requires="a14">
          <p:sp>
            <p:nvSpPr>
              <p:cNvPr id="14" name="矩形 47"/>
              <p:cNvSpPr>
                <a:spLocks noChangeArrowheads="1"/>
              </p:cNvSpPr>
              <p:nvPr/>
            </p:nvSpPr>
            <p:spPr bwMode="auto">
              <a:xfrm>
                <a:off x="765039" y="1959299"/>
                <a:ext cx="11099855" cy="66882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 V(T) = E(T</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14:m>
                  <m:oMath xmlns:m="http://schemas.openxmlformats.org/officeDocument/2006/math">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14" name="矩形 47"/>
              <p:cNvSpPr>
                <a:spLocks noRot="1" noChangeAspect="1" noMove="1" noResize="1" noEditPoints="1" noAdjustHandles="1" noChangeArrowheads="1" noChangeShapeType="1" noTextEdit="1"/>
              </p:cNvSpPr>
              <p:nvPr/>
            </p:nvSpPr>
            <p:spPr bwMode="auto">
              <a:xfrm>
                <a:off x="765039" y="1959299"/>
                <a:ext cx="11099855" cy="668829"/>
              </a:xfrm>
              <a:prstGeom prst="rect">
                <a:avLst/>
              </a:prstGeom>
              <a:blipFill>
                <a:blip r:embed="rId4"/>
                <a:stretch>
                  <a:fillRect l="-1098" t="-2727" b="-909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3" name="图片 2"/>
          <p:cNvPicPr>
            <a:picLocks noChangeAspect="1"/>
          </p:cNvPicPr>
          <p:nvPr/>
        </p:nvPicPr>
        <p:blipFill rotWithShape="1">
          <a:blip r:embed="rId5"/>
          <a:srcRect l="-3376" r="1" b="33781"/>
          <a:stretch/>
        </p:blipFill>
        <p:spPr>
          <a:xfrm>
            <a:off x="1793538" y="1222118"/>
            <a:ext cx="6046463" cy="681959"/>
          </a:xfrm>
          <a:prstGeom prst="rect">
            <a:avLst/>
          </a:prstGeom>
        </p:spPr>
      </p:pic>
      <p:sp>
        <p:nvSpPr>
          <p:cNvPr id="10" name="矩形 47"/>
          <p:cNvSpPr>
            <a:spLocks noChangeArrowheads="1"/>
          </p:cNvSpPr>
          <p:nvPr/>
        </p:nvSpPr>
        <p:spPr bwMode="auto">
          <a:xfrm>
            <a:off x="765039" y="2683350"/>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6.5.3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 ∼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 and Y ∼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are independent, then the ratio</a:t>
            </a:r>
          </a:p>
        </p:txBody>
      </p:sp>
      <p:sp>
        <p:nvSpPr>
          <p:cNvPr id="15" name="矩形 47"/>
          <p:cNvSpPr>
            <a:spLocks noChangeArrowheads="1"/>
          </p:cNvSpPr>
          <p:nvPr/>
        </p:nvSpPr>
        <p:spPr bwMode="auto">
          <a:xfrm>
            <a:off x="765038" y="4047086"/>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follows the F distribution with degrees of freedom equal to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denoted by F ∼ F(</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pic>
        <p:nvPicPr>
          <p:cNvPr id="16" name="Picture 888488"/>
          <p:cNvPicPr/>
          <p:nvPr/>
        </p:nvPicPr>
        <p:blipFill>
          <a:blip r:embed="rId6"/>
          <a:stretch>
            <a:fillRect/>
          </a:stretch>
        </p:blipFill>
        <p:spPr>
          <a:xfrm>
            <a:off x="4518563" y="3338255"/>
            <a:ext cx="1249192" cy="708831"/>
          </a:xfrm>
          <a:prstGeom prst="rect">
            <a:avLst/>
          </a:prstGeom>
        </p:spPr>
      </p:pic>
      <p:sp>
        <p:nvSpPr>
          <p:cNvPr id="17" name="矩形 47"/>
          <p:cNvSpPr>
            <a:spLocks noChangeArrowheads="1"/>
          </p:cNvSpPr>
          <p:nvPr/>
        </p:nvSpPr>
        <p:spPr bwMode="auto">
          <a:xfrm>
            <a:off x="765038" y="5001185"/>
            <a:ext cx="10770467"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2">
                    <a:lumMod val="75000"/>
                  </a:schemeClr>
                </a:solidFill>
                <a:latin typeface="Cambria Math" panose="02040503050406030204" pitchFamily="18" charset="0"/>
                <a:ea typeface="Cambria Math" panose="02040503050406030204" pitchFamily="18" charset="0"/>
                <a:cs typeface="+mn-ea"/>
                <a:sym typeface="微软雅黑" pitchFamily="34" charset="-122"/>
              </a:rPr>
              <a:t>Note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F ∼ F(</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1/F ∼ F(</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n,m</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spTree>
    <p:extLst>
      <p:ext uri="{BB962C8B-B14F-4D97-AF65-F5344CB8AC3E}">
        <p14:creationId xmlns:p14="http://schemas.microsoft.com/office/powerpoint/2010/main" val="12900829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400"/>
                                        <p:tgtEl>
                                          <p:spTgt spid="14"/>
                                        </p:tgtEl>
                                        <p:attrNameLst>
                                          <p:attrName>ppt_y</p:attrName>
                                        </p:attrNameLst>
                                      </p:cBhvr>
                                      <p:tavLst>
                                        <p:tav tm="0">
                                          <p:val>
                                            <p:strVal val="#ppt_y-#ppt_h*1.125000"/>
                                          </p:val>
                                        </p:tav>
                                        <p:tav tm="100000">
                                          <p:val>
                                            <p:strVal val="#ppt_y"/>
                                          </p:val>
                                        </p:tav>
                                      </p:tavLst>
                                    </p:anim>
                                    <p:animEffect transition="in" filter="wipe(down)">
                                      <p:cBhvr>
                                        <p:cTn id="12" dur="400"/>
                                        <p:tgtEl>
                                          <p:spTgt spid="14"/>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400"/>
                                        <p:tgtEl>
                                          <p:spTgt spid="10"/>
                                        </p:tgtEl>
                                        <p:attrNameLst>
                                          <p:attrName>ppt_y</p:attrName>
                                        </p:attrNameLst>
                                      </p:cBhvr>
                                      <p:tavLst>
                                        <p:tav tm="0">
                                          <p:val>
                                            <p:strVal val="#ppt_y-#ppt_h*1.125000"/>
                                          </p:val>
                                        </p:tav>
                                        <p:tav tm="100000">
                                          <p:val>
                                            <p:strVal val="#ppt_y"/>
                                          </p:val>
                                        </p:tav>
                                      </p:tavLst>
                                    </p:anim>
                                    <p:animEffect transition="in" filter="wipe(down)">
                                      <p:cBhvr>
                                        <p:cTn id="16" dur="400"/>
                                        <p:tgtEl>
                                          <p:spTgt spid="10"/>
                                        </p:tgtEl>
                                      </p:cBhvr>
                                    </p:animEffect>
                                  </p:childTnLst>
                                </p:cTn>
                              </p:par>
                              <p:par>
                                <p:cTn id="17" presetID="12" presetClass="entr" presetSubtype="1"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400"/>
                                        <p:tgtEl>
                                          <p:spTgt spid="16"/>
                                        </p:tgtEl>
                                        <p:attrNameLst>
                                          <p:attrName>ppt_y</p:attrName>
                                        </p:attrNameLst>
                                      </p:cBhvr>
                                      <p:tavLst>
                                        <p:tav tm="0">
                                          <p:val>
                                            <p:strVal val="#ppt_y-#ppt_h*1.125000"/>
                                          </p:val>
                                        </p:tav>
                                        <p:tav tm="100000">
                                          <p:val>
                                            <p:strVal val="#ppt_y"/>
                                          </p:val>
                                        </p:tav>
                                      </p:tavLst>
                                    </p:anim>
                                    <p:animEffect transition="in" filter="wipe(down)">
                                      <p:cBhvr>
                                        <p:cTn id="20" dur="400"/>
                                        <p:tgtEl>
                                          <p:spTgt spid="16"/>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400"/>
                                        <p:tgtEl>
                                          <p:spTgt spid="17"/>
                                        </p:tgtEl>
                                        <p:attrNameLst>
                                          <p:attrName>ppt_y</p:attrName>
                                        </p:attrNameLst>
                                      </p:cBhvr>
                                      <p:tavLst>
                                        <p:tav tm="0">
                                          <p:val>
                                            <p:strVal val="#ppt_y-#ppt_h*1.125000"/>
                                          </p:val>
                                        </p:tav>
                                        <p:tav tm="100000">
                                          <p:val>
                                            <p:strVal val="#ppt_y"/>
                                          </p:val>
                                        </p:tav>
                                      </p:tavLst>
                                    </p:anim>
                                    <p:animEffect transition="in" filter="wipe(down)">
                                      <p:cBhvr>
                                        <p:cTn id="31" dur="4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4" grpId="0"/>
      <p:bldP spid="10" grpId="0"/>
      <p:bldP spid="15" grpId="0"/>
      <p:bldP spid="1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0" y="1540894"/>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Let F ∼ F(</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its PDF is given by</a:t>
            </a:r>
            <a:endParaRPr lang="en-US" altLang="zh-CN" sz="2400"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6.5	Three important distributions</a:t>
            </a:r>
          </a:p>
        </p:txBody>
      </p:sp>
      <p:sp>
        <p:nvSpPr>
          <p:cNvPr id="5" name="矩形 4"/>
          <p:cNvSpPr/>
          <p:nvPr/>
        </p:nvSpPr>
        <p:spPr>
          <a:xfrm>
            <a:off x="765040" y="956127"/>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6.5.6</a:t>
            </a:r>
          </a:p>
        </p:txBody>
      </p:sp>
      <p:pic>
        <p:nvPicPr>
          <p:cNvPr id="9" name="Picture 888489"/>
          <p:cNvPicPr/>
          <p:nvPr/>
        </p:nvPicPr>
        <p:blipFill>
          <a:blip r:embed="rId3"/>
          <a:stretch>
            <a:fillRect/>
          </a:stretch>
        </p:blipFill>
        <p:spPr>
          <a:xfrm>
            <a:off x="2338755" y="2105480"/>
            <a:ext cx="7455876" cy="898979"/>
          </a:xfrm>
          <a:prstGeom prst="rect">
            <a:avLst/>
          </a:prstGeom>
        </p:spPr>
      </p:pic>
      <p:sp>
        <p:nvSpPr>
          <p:cNvPr id="15" name="矩形 47"/>
          <p:cNvSpPr>
            <a:spLocks noChangeArrowheads="1"/>
          </p:cNvSpPr>
          <p:nvPr/>
        </p:nvSpPr>
        <p:spPr bwMode="auto">
          <a:xfrm>
            <a:off x="765040" y="3373423"/>
            <a:ext cx="5037883"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2">
                    <a:lumMod val="75000"/>
                  </a:schemeClr>
                </a:solidFill>
                <a:latin typeface="Cambria Math" panose="02040503050406030204" pitchFamily="18" charset="0"/>
                <a:ea typeface="Cambria Math" panose="02040503050406030204" pitchFamily="18" charset="0"/>
                <a:cs typeface="+mn-ea"/>
                <a:sym typeface="微软雅黑" pitchFamily="34" charset="-122"/>
              </a:rPr>
              <a:t>Note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 various values of the degrees of freedom, the PDF of F ∼ F(</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depicted in Figure 6.7.</a:t>
            </a:r>
          </a:p>
        </p:txBody>
      </p:sp>
      <p:pic>
        <p:nvPicPr>
          <p:cNvPr id="3" name="图片 2"/>
          <p:cNvPicPr>
            <a:picLocks noChangeAspect="1"/>
          </p:cNvPicPr>
          <p:nvPr/>
        </p:nvPicPr>
        <p:blipFill>
          <a:blip r:embed="rId4"/>
          <a:stretch>
            <a:fillRect/>
          </a:stretch>
        </p:blipFill>
        <p:spPr>
          <a:xfrm>
            <a:off x="6523891" y="3045833"/>
            <a:ext cx="3727938" cy="3620194"/>
          </a:xfrm>
          <a:prstGeom prst="rect">
            <a:avLst/>
          </a:prstGeom>
          <a:ln>
            <a:noFill/>
          </a:ln>
          <a:effectLst>
            <a:softEdge rad="112500"/>
          </a:effectLst>
        </p:spPr>
      </p:pic>
    </p:spTree>
    <p:extLst>
      <p:ext uri="{BB962C8B-B14F-4D97-AF65-F5344CB8AC3E}">
        <p14:creationId xmlns:p14="http://schemas.microsoft.com/office/powerpoint/2010/main" val="32648491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400"/>
                                        <p:tgtEl>
                                          <p:spTgt spid="5"/>
                                        </p:tgtEl>
                                        <p:attrNameLst>
                                          <p:attrName>ppt_y</p:attrName>
                                        </p:attrNameLst>
                                      </p:cBhvr>
                                      <p:tavLst>
                                        <p:tav tm="0">
                                          <p:val>
                                            <p:strVal val="#ppt_y-#ppt_h*1.125000"/>
                                          </p:val>
                                        </p:tav>
                                        <p:tav tm="100000">
                                          <p:val>
                                            <p:strVal val="#ppt_y"/>
                                          </p:val>
                                        </p:tav>
                                      </p:tavLst>
                                    </p:anim>
                                    <p:animEffect transition="in" filter="wipe(down)">
                                      <p:cBhvr>
                                        <p:cTn id="12" dur="400"/>
                                        <p:tgtEl>
                                          <p:spTgt spid="5"/>
                                        </p:tgtEl>
                                      </p:cBhvr>
                                    </p:animEffect>
                                  </p:childTnLst>
                                </p:cTn>
                              </p:par>
                              <p:par>
                                <p:cTn id="13" presetID="12" presetClass="entr" presetSubtype="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400"/>
                                        <p:tgtEl>
                                          <p:spTgt spid="9"/>
                                        </p:tgtEl>
                                        <p:attrNameLst>
                                          <p:attrName>ppt_y</p:attrName>
                                        </p:attrNameLst>
                                      </p:cBhvr>
                                      <p:tavLst>
                                        <p:tav tm="0">
                                          <p:val>
                                            <p:strVal val="#ppt_y-#ppt_h*1.125000"/>
                                          </p:val>
                                        </p:tav>
                                        <p:tav tm="100000">
                                          <p:val>
                                            <p:strVal val="#ppt_y"/>
                                          </p:val>
                                        </p:tav>
                                      </p:tavLst>
                                    </p:anim>
                                    <p:animEffect transition="in" filter="wipe(down)">
                                      <p:cBhvr>
                                        <p:cTn id="16" dur="4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400"/>
                                        <p:tgtEl>
                                          <p:spTgt spid="15"/>
                                        </p:tgtEl>
                                        <p:attrNameLst>
                                          <p:attrName>ppt_y</p:attrName>
                                        </p:attrNameLst>
                                      </p:cBhvr>
                                      <p:tavLst>
                                        <p:tav tm="0">
                                          <p:val>
                                            <p:strVal val="#ppt_y-#ppt_h*1.125000"/>
                                          </p:val>
                                        </p:tav>
                                        <p:tav tm="100000">
                                          <p:val>
                                            <p:strVal val="#ppt_y"/>
                                          </p:val>
                                        </p:tav>
                                      </p:tavLst>
                                    </p:anim>
                                    <p:animEffect transition="in" filter="wipe(down)">
                                      <p:cBhvr>
                                        <p:cTn id="22" dur="400"/>
                                        <p:tgtEl>
                                          <p:spTgt spid="15"/>
                                        </p:tgtEl>
                                      </p:cBhvr>
                                    </p:animEffect>
                                  </p:childTnLst>
                                </p:cTn>
                              </p:par>
                              <p:par>
                                <p:cTn id="23" presetID="12" presetClass="entr" presetSubtype="1"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400"/>
                                        <p:tgtEl>
                                          <p:spTgt spid="3"/>
                                        </p:tgtEl>
                                        <p:attrNameLst>
                                          <p:attrName>ppt_y</p:attrName>
                                        </p:attrNameLst>
                                      </p:cBhvr>
                                      <p:tavLst>
                                        <p:tav tm="0">
                                          <p:val>
                                            <p:strVal val="#ppt_y-#ppt_h*1.125000"/>
                                          </p:val>
                                        </p:tav>
                                        <p:tav tm="100000">
                                          <p:val>
                                            <p:strVal val="#ppt_y"/>
                                          </p:val>
                                        </p:tav>
                                      </p:tavLst>
                                    </p:anim>
                                    <p:animEffect transition="in" filter="wipe(down)">
                                      <p:cBhvr>
                                        <p:cTn id="26"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5" grpId="0"/>
      <p:bldP spid="1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0" y="1786992"/>
                <a:ext cx="11099855" cy="66882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Let F ∼ F(</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𝐹</m:t>
                        </m:r>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 n&gt;2; V(F)=                          , for n&gt;4.                 </a:t>
                </a:r>
                <a:endParaRPr lang="en-US" altLang="zh-CN" sz="2400"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765040" y="1786992"/>
                <a:ext cx="11099855" cy="668829"/>
              </a:xfrm>
              <a:prstGeom prst="rect">
                <a:avLst/>
              </a:prstGeom>
              <a:blipFill>
                <a:blip r:embed="rId3"/>
                <a:stretch>
                  <a:fillRect l="-384" t="-2727" r="-12356" b="-909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6.5	Three important distributions</a:t>
            </a:r>
          </a:p>
        </p:txBody>
      </p:sp>
      <p:sp>
        <p:nvSpPr>
          <p:cNvPr id="5" name="矩形 4"/>
          <p:cNvSpPr/>
          <p:nvPr/>
        </p:nvSpPr>
        <p:spPr>
          <a:xfrm>
            <a:off x="765040" y="1202225"/>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6.5.7</a:t>
            </a: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765040" y="2894971"/>
                <a:ext cx="10770467" cy="120493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𝐹</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𝑚</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where X ∼ </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χ</a:t>
                </a:r>
                <a:r>
                  <a:rPr lang="el-G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 and Y ∼ </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χ</a:t>
                </a:r>
                <a:r>
                  <a:rPr lang="el-G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are independent.</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E(X) = m, E(X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V(X) + (E(X))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2m + m</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11" name="矩形 47"/>
              <p:cNvSpPr>
                <a:spLocks noRot="1" noChangeAspect="1" noMove="1" noResize="1" noEditPoints="1" noAdjustHandles="1" noChangeArrowheads="1" noChangeShapeType="1" noTextEdit="1"/>
              </p:cNvSpPr>
              <p:nvPr/>
            </p:nvSpPr>
            <p:spPr bwMode="auto">
              <a:xfrm>
                <a:off x="765040" y="2894971"/>
                <a:ext cx="10770467" cy="1204937"/>
              </a:xfrm>
              <a:prstGeom prst="rect">
                <a:avLst/>
              </a:prstGeom>
              <a:blipFill>
                <a:blip r:embed="rId4"/>
                <a:stretch>
                  <a:fillRect l="-1132" b="-1262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2" name="矩形 11"/>
          <p:cNvSpPr/>
          <p:nvPr/>
        </p:nvSpPr>
        <p:spPr>
          <a:xfrm>
            <a:off x="765040" y="2310204"/>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mc:AlternateContent xmlns:mc="http://schemas.openxmlformats.org/markup-compatibility/2006" xmlns:a14="http://schemas.microsoft.com/office/drawing/2010/main">
        <mc:Choice Requires="a14">
          <p:sp>
            <p:nvSpPr>
              <p:cNvPr id="14" name="矩形 47"/>
              <p:cNvSpPr>
                <a:spLocks noChangeArrowheads="1"/>
              </p:cNvSpPr>
              <p:nvPr/>
            </p:nvSpPr>
            <p:spPr bwMode="auto">
              <a:xfrm>
                <a:off x="765040" y="4099908"/>
                <a:ext cx="11099855" cy="109971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By independence, </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𝐹</m:t>
                        </m:r>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𝑚</m:t>
                        </m:r>
                      </m:den>
                    </m:f>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p>
                        </m:sSup>
                      </m:e>
                    </m:d>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n &gt; 2,</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 </a:t>
                </a:r>
              </a:p>
            </p:txBody>
          </p:sp>
        </mc:Choice>
        <mc:Fallback xmlns="">
          <p:sp>
            <p:nvSpPr>
              <p:cNvPr id="14" name="矩形 47"/>
              <p:cNvSpPr>
                <a:spLocks noRot="1" noChangeAspect="1" noMove="1" noResize="1" noEditPoints="1" noAdjustHandles="1" noChangeArrowheads="1" noChangeShapeType="1" noTextEdit="1"/>
              </p:cNvSpPr>
              <p:nvPr/>
            </p:nvSpPr>
            <p:spPr bwMode="auto">
              <a:xfrm>
                <a:off x="765040" y="4099908"/>
                <a:ext cx="11099855" cy="1099717"/>
              </a:xfrm>
              <a:prstGeom prst="rect">
                <a:avLst/>
              </a:prstGeom>
              <a:blipFill>
                <a:blip r:embed="rId5"/>
                <a:stretch>
                  <a:fillRect l="-1098" t="-2222" b="-1444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3" name="图片 2"/>
          <p:cNvPicPr>
            <a:picLocks noChangeAspect="1"/>
          </p:cNvPicPr>
          <p:nvPr/>
        </p:nvPicPr>
        <p:blipFill>
          <a:blip r:embed="rId6"/>
          <a:stretch>
            <a:fillRect/>
          </a:stretch>
        </p:blipFill>
        <p:spPr>
          <a:xfrm>
            <a:off x="8318195" y="1822107"/>
            <a:ext cx="1933636" cy="633714"/>
          </a:xfrm>
          <a:prstGeom prst="rect">
            <a:avLst/>
          </a:prstGeom>
        </p:spPr>
      </p:pic>
      <p:sp>
        <p:nvSpPr>
          <p:cNvPr id="10" name="矩形 47"/>
          <p:cNvSpPr>
            <a:spLocks noChangeArrowheads="1"/>
          </p:cNvSpPr>
          <p:nvPr/>
        </p:nvSpPr>
        <p:spPr bwMode="auto">
          <a:xfrm>
            <a:off x="765040" y="5482389"/>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 E</a:t>
            </a:r>
          </a:p>
        </p:txBody>
      </p:sp>
      <p:pic>
        <p:nvPicPr>
          <p:cNvPr id="4" name="图片 3"/>
          <p:cNvPicPr>
            <a:picLocks noChangeAspect="1"/>
          </p:cNvPicPr>
          <p:nvPr/>
        </p:nvPicPr>
        <p:blipFill>
          <a:blip r:embed="rId7"/>
          <a:stretch>
            <a:fillRect/>
          </a:stretch>
        </p:blipFill>
        <p:spPr>
          <a:xfrm>
            <a:off x="1176138" y="4615381"/>
            <a:ext cx="6142570" cy="718924"/>
          </a:xfrm>
          <a:prstGeom prst="rect">
            <a:avLst/>
          </a:prstGeom>
        </p:spPr>
      </p:pic>
      <p:pic>
        <p:nvPicPr>
          <p:cNvPr id="6" name="图片 5"/>
          <p:cNvPicPr>
            <a:picLocks noChangeAspect="1"/>
          </p:cNvPicPr>
          <p:nvPr/>
        </p:nvPicPr>
        <p:blipFill>
          <a:blip r:embed="rId8"/>
          <a:stretch>
            <a:fillRect/>
          </a:stretch>
        </p:blipFill>
        <p:spPr>
          <a:xfrm>
            <a:off x="2764916" y="5538110"/>
            <a:ext cx="3829448" cy="411769"/>
          </a:xfrm>
          <a:prstGeom prst="rect">
            <a:avLst/>
          </a:prstGeom>
        </p:spPr>
      </p:pic>
    </p:spTree>
    <p:extLst>
      <p:ext uri="{BB962C8B-B14F-4D97-AF65-F5344CB8AC3E}">
        <p14:creationId xmlns:p14="http://schemas.microsoft.com/office/powerpoint/2010/main" val="15583656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400"/>
                                        <p:tgtEl>
                                          <p:spTgt spid="5"/>
                                        </p:tgtEl>
                                        <p:attrNameLst>
                                          <p:attrName>ppt_y</p:attrName>
                                        </p:attrNameLst>
                                      </p:cBhvr>
                                      <p:tavLst>
                                        <p:tav tm="0">
                                          <p:val>
                                            <p:strVal val="#ppt_y-#ppt_h*1.125000"/>
                                          </p:val>
                                        </p:tav>
                                        <p:tav tm="100000">
                                          <p:val>
                                            <p:strVal val="#ppt_y"/>
                                          </p:val>
                                        </p:tav>
                                      </p:tavLst>
                                    </p:anim>
                                    <p:animEffect transition="in" filter="wipe(down)">
                                      <p:cBhvr>
                                        <p:cTn id="12" dur="400"/>
                                        <p:tgtEl>
                                          <p:spTgt spid="5"/>
                                        </p:tgtEl>
                                      </p:cBhvr>
                                    </p:animEffect>
                                  </p:childTnLst>
                                </p:cTn>
                              </p:par>
                              <p:par>
                                <p:cTn id="13" presetID="1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down)">
                                      <p:cBhvr>
                                        <p:cTn id="16" dur="4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400"/>
                                        <p:tgtEl>
                                          <p:spTgt spid="11"/>
                                        </p:tgtEl>
                                        <p:attrNameLst>
                                          <p:attrName>ppt_y</p:attrName>
                                        </p:attrNameLst>
                                      </p:cBhvr>
                                      <p:tavLst>
                                        <p:tav tm="0">
                                          <p:val>
                                            <p:strVal val="#ppt_y-#ppt_h*1.125000"/>
                                          </p:val>
                                        </p:tav>
                                        <p:tav tm="100000">
                                          <p:val>
                                            <p:strVal val="#ppt_y"/>
                                          </p:val>
                                        </p:tav>
                                      </p:tavLst>
                                    </p:anim>
                                    <p:animEffect transition="in" filter="wipe(down)">
                                      <p:cBhvr>
                                        <p:cTn id="22" dur="400"/>
                                        <p:tgtEl>
                                          <p:spTgt spid="11"/>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p:tgtEl>
                                          <p:spTgt spid="12"/>
                                        </p:tgtEl>
                                        <p:attrNameLst>
                                          <p:attrName>ppt_y</p:attrName>
                                        </p:attrNameLst>
                                      </p:cBhvr>
                                      <p:tavLst>
                                        <p:tav tm="0">
                                          <p:val>
                                            <p:strVal val="#ppt_y-#ppt_h*1.125000"/>
                                          </p:val>
                                        </p:tav>
                                        <p:tav tm="100000">
                                          <p:val>
                                            <p:strVal val="#ppt_y"/>
                                          </p:val>
                                        </p:tav>
                                      </p:tavLst>
                                    </p:anim>
                                    <p:animEffect transition="in" filter="wipe(down)">
                                      <p:cBhvr>
                                        <p:cTn id="26" dur="400"/>
                                        <p:tgtEl>
                                          <p:spTgt spid="12"/>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400"/>
                                        <p:tgtEl>
                                          <p:spTgt spid="14"/>
                                        </p:tgtEl>
                                        <p:attrNameLst>
                                          <p:attrName>ppt_y</p:attrName>
                                        </p:attrNameLst>
                                      </p:cBhvr>
                                      <p:tavLst>
                                        <p:tav tm="0">
                                          <p:val>
                                            <p:strVal val="#ppt_y-#ppt_h*1.125000"/>
                                          </p:val>
                                        </p:tav>
                                        <p:tav tm="100000">
                                          <p:val>
                                            <p:strVal val="#ppt_y"/>
                                          </p:val>
                                        </p:tav>
                                      </p:tavLst>
                                    </p:anim>
                                    <p:animEffect transition="in" filter="wipe(down)">
                                      <p:cBhvr>
                                        <p:cTn id="30" dur="400"/>
                                        <p:tgtEl>
                                          <p:spTgt spid="14"/>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400"/>
                                        <p:tgtEl>
                                          <p:spTgt spid="10"/>
                                        </p:tgtEl>
                                        <p:attrNameLst>
                                          <p:attrName>ppt_y</p:attrName>
                                        </p:attrNameLst>
                                      </p:cBhvr>
                                      <p:tavLst>
                                        <p:tav tm="0">
                                          <p:val>
                                            <p:strVal val="#ppt_y-#ppt_h*1.125000"/>
                                          </p:val>
                                        </p:tav>
                                        <p:tav tm="100000">
                                          <p:val>
                                            <p:strVal val="#ppt_y"/>
                                          </p:val>
                                        </p:tav>
                                      </p:tavLst>
                                    </p:anim>
                                    <p:animEffect transition="in" filter="wipe(down)">
                                      <p:cBhvr>
                                        <p:cTn id="34" dur="400"/>
                                        <p:tgtEl>
                                          <p:spTgt spid="10"/>
                                        </p:tgtEl>
                                      </p:cBhvr>
                                    </p:animEffect>
                                  </p:childTnLst>
                                </p:cTn>
                              </p:par>
                              <p:par>
                                <p:cTn id="35" presetID="12" presetClass="entr" presetSubtype="1"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400"/>
                                        <p:tgtEl>
                                          <p:spTgt spid="4"/>
                                        </p:tgtEl>
                                        <p:attrNameLst>
                                          <p:attrName>ppt_y</p:attrName>
                                        </p:attrNameLst>
                                      </p:cBhvr>
                                      <p:tavLst>
                                        <p:tav tm="0">
                                          <p:val>
                                            <p:strVal val="#ppt_y-#ppt_h*1.125000"/>
                                          </p:val>
                                        </p:tav>
                                        <p:tav tm="100000">
                                          <p:val>
                                            <p:strVal val="#ppt_y"/>
                                          </p:val>
                                        </p:tav>
                                      </p:tavLst>
                                    </p:anim>
                                    <p:animEffect transition="in" filter="wipe(down)">
                                      <p:cBhvr>
                                        <p:cTn id="38" dur="400"/>
                                        <p:tgtEl>
                                          <p:spTgt spid="4"/>
                                        </p:tgtEl>
                                      </p:cBhvr>
                                    </p:animEffect>
                                  </p:childTnLst>
                                </p:cTn>
                              </p:par>
                              <p:par>
                                <p:cTn id="39" presetID="12" presetClass="entr" presetSubtype="1"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400"/>
                                        <p:tgtEl>
                                          <p:spTgt spid="6"/>
                                        </p:tgtEl>
                                        <p:attrNameLst>
                                          <p:attrName>ppt_y</p:attrName>
                                        </p:attrNameLst>
                                      </p:cBhvr>
                                      <p:tavLst>
                                        <p:tav tm="0">
                                          <p:val>
                                            <p:strVal val="#ppt_y-#ppt_h*1.125000"/>
                                          </p:val>
                                        </p:tav>
                                        <p:tav tm="100000">
                                          <p:val>
                                            <p:strVal val="#ppt_y"/>
                                          </p:val>
                                        </p:tav>
                                      </p:tavLst>
                                    </p:anim>
                                    <p:animEffect transition="in" filter="wipe(down)">
                                      <p:cBhvr>
                                        <p:cTn id="42"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5" grpId="0"/>
      <p:bldP spid="11" grpId="0"/>
      <p:bldP spid="12" grpId="0"/>
      <p:bldP spid="14" grpId="0"/>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6.5	Three important distributions</a:t>
            </a:r>
          </a:p>
        </p:txBody>
      </p:sp>
      <mc:AlternateContent xmlns:mc="http://schemas.openxmlformats.org/markup-compatibility/2006" xmlns:a14="http://schemas.microsoft.com/office/drawing/2010/main">
        <mc:Choice Requires="a14">
          <p:sp>
            <p:nvSpPr>
              <p:cNvPr id="14" name="矩形 47"/>
              <p:cNvSpPr>
                <a:spLocks noChangeArrowheads="1"/>
              </p:cNvSpPr>
              <p:nvPr/>
            </p:nvSpPr>
            <p:spPr bwMode="auto">
              <a:xfrm>
                <a:off x="765039" y="846422"/>
                <a:ext cx="11099855" cy="166647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By independence, </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𝐹</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num>
                      <m:den>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𝑚</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den>
                    </m:f>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𝐸</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If</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n</m:t>
                    </m:r>
                    <m:r>
                      <m:rPr>
                        <m:nor/>
                      </m:rP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&gt; 4, </m:t>
                    </m:r>
                  </m:oMath>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 </a:t>
                </a:r>
              </a:p>
            </p:txBody>
          </p:sp>
        </mc:Choice>
        <mc:Fallback xmlns="">
          <p:sp>
            <p:nvSpPr>
              <p:cNvPr id="14" name="矩形 47"/>
              <p:cNvSpPr>
                <a:spLocks noRot="1" noChangeAspect="1" noMove="1" noResize="1" noEditPoints="1" noAdjustHandles="1" noChangeArrowheads="1" noChangeShapeType="1" noTextEdit="1"/>
              </p:cNvSpPr>
              <p:nvPr/>
            </p:nvSpPr>
            <p:spPr bwMode="auto">
              <a:xfrm>
                <a:off x="765039" y="846422"/>
                <a:ext cx="11099855" cy="1666474"/>
              </a:xfrm>
              <a:prstGeom prst="rect">
                <a:avLst/>
              </a:prstGeom>
              <a:blipFill>
                <a:blip r:embed="rId3"/>
                <a:stretch>
                  <a:fillRect l="-1098" b="-915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6" name="图片 5"/>
          <p:cNvPicPr>
            <a:picLocks noChangeAspect="1"/>
          </p:cNvPicPr>
          <p:nvPr/>
        </p:nvPicPr>
        <p:blipFill>
          <a:blip r:embed="rId4"/>
          <a:stretch>
            <a:fillRect/>
          </a:stretch>
        </p:blipFill>
        <p:spPr>
          <a:xfrm>
            <a:off x="1176138" y="1912787"/>
            <a:ext cx="7246893" cy="731141"/>
          </a:xfrm>
          <a:prstGeom prst="rect">
            <a:avLst/>
          </a:prstGeom>
        </p:spPr>
      </p:pic>
      <p:sp>
        <p:nvSpPr>
          <p:cNvPr id="13" name="矩形 47"/>
          <p:cNvSpPr>
            <a:spLocks noChangeArrowheads="1"/>
          </p:cNvSpPr>
          <p:nvPr/>
        </p:nvSpPr>
        <p:spPr bwMode="auto">
          <a:xfrm>
            <a:off x="765039" y="2683765"/>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 E</a:t>
            </a:r>
          </a:p>
        </p:txBody>
      </p:sp>
      <p:pic>
        <p:nvPicPr>
          <p:cNvPr id="7" name="图片 6"/>
          <p:cNvPicPr>
            <a:picLocks noChangeAspect="1"/>
          </p:cNvPicPr>
          <p:nvPr/>
        </p:nvPicPr>
        <p:blipFill>
          <a:blip r:embed="rId5"/>
          <a:stretch>
            <a:fillRect/>
          </a:stretch>
        </p:blipFill>
        <p:spPr>
          <a:xfrm>
            <a:off x="2766271" y="2722280"/>
            <a:ext cx="6686267" cy="494810"/>
          </a:xfrm>
          <a:prstGeom prst="rect">
            <a:avLst/>
          </a:prstGeom>
        </p:spPr>
      </p:pic>
      <p:pic>
        <p:nvPicPr>
          <p:cNvPr id="8" name="图片 7"/>
          <p:cNvPicPr>
            <a:picLocks noChangeAspect="1"/>
          </p:cNvPicPr>
          <p:nvPr/>
        </p:nvPicPr>
        <p:blipFill>
          <a:blip r:embed="rId6"/>
          <a:stretch>
            <a:fillRect/>
          </a:stretch>
        </p:blipFill>
        <p:spPr>
          <a:xfrm>
            <a:off x="939561" y="3451374"/>
            <a:ext cx="5375405" cy="2121182"/>
          </a:xfrm>
          <a:prstGeom prst="rect">
            <a:avLst/>
          </a:prstGeom>
        </p:spPr>
      </p:pic>
    </p:spTree>
    <p:extLst>
      <p:ext uri="{BB962C8B-B14F-4D97-AF65-F5344CB8AC3E}">
        <p14:creationId xmlns:p14="http://schemas.microsoft.com/office/powerpoint/2010/main" val="2605988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400"/>
                                        <p:tgtEl>
                                          <p:spTgt spid="14"/>
                                        </p:tgtEl>
                                        <p:attrNameLst>
                                          <p:attrName>ppt_y</p:attrName>
                                        </p:attrNameLst>
                                      </p:cBhvr>
                                      <p:tavLst>
                                        <p:tav tm="0">
                                          <p:val>
                                            <p:strVal val="#ppt_y-#ppt_h*1.125000"/>
                                          </p:val>
                                        </p:tav>
                                        <p:tav tm="100000">
                                          <p:val>
                                            <p:strVal val="#ppt_y"/>
                                          </p:val>
                                        </p:tav>
                                      </p:tavLst>
                                    </p:anim>
                                    <p:animEffect transition="in" filter="wipe(down)">
                                      <p:cBhvr>
                                        <p:cTn id="8" dur="400"/>
                                        <p:tgtEl>
                                          <p:spTgt spid="1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400"/>
                                        <p:tgtEl>
                                          <p:spTgt spid="13"/>
                                        </p:tgtEl>
                                        <p:attrNameLst>
                                          <p:attrName>ppt_y</p:attrName>
                                        </p:attrNameLst>
                                      </p:cBhvr>
                                      <p:tavLst>
                                        <p:tav tm="0">
                                          <p:val>
                                            <p:strVal val="#ppt_y-#ppt_h*1.125000"/>
                                          </p:val>
                                        </p:tav>
                                        <p:tav tm="100000">
                                          <p:val>
                                            <p:strVal val="#ppt_y"/>
                                          </p:val>
                                        </p:tav>
                                      </p:tavLst>
                                    </p:anim>
                                    <p:animEffect transition="in" filter="wipe(down)">
                                      <p:cBhvr>
                                        <p:cTn id="12" dur="400"/>
                                        <p:tgtEl>
                                          <p:spTgt spid="13"/>
                                        </p:tgtEl>
                                      </p:cBhvr>
                                    </p:animEffect>
                                  </p:childTnLst>
                                </p:cTn>
                              </p:par>
                              <p:par>
                                <p:cTn id="13" presetID="12" presetClass="entr" presetSubtype="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400"/>
                                        <p:tgtEl>
                                          <p:spTgt spid="6"/>
                                        </p:tgtEl>
                                        <p:attrNameLst>
                                          <p:attrName>ppt_y</p:attrName>
                                        </p:attrNameLst>
                                      </p:cBhvr>
                                      <p:tavLst>
                                        <p:tav tm="0">
                                          <p:val>
                                            <p:strVal val="#ppt_y-#ppt_h*1.125000"/>
                                          </p:val>
                                        </p:tav>
                                        <p:tav tm="100000">
                                          <p:val>
                                            <p:strVal val="#ppt_y"/>
                                          </p:val>
                                        </p:tav>
                                      </p:tavLst>
                                    </p:anim>
                                    <p:animEffect transition="in" filter="wipe(down)">
                                      <p:cBhvr>
                                        <p:cTn id="16" dur="400"/>
                                        <p:tgtEl>
                                          <p:spTgt spid="6"/>
                                        </p:tgtEl>
                                      </p:cBhvr>
                                    </p:animEffect>
                                  </p:childTnLst>
                                </p:cTn>
                              </p:par>
                              <p:par>
                                <p:cTn id="17" presetID="12" presetClass="entr" presetSubtype="1"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400"/>
                                        <p:tgtEl>
                                          <p:spTgt spid="7"/>
                                        </p:tgtEl>
                                        <p:attrNameLst>
                                          <p:attrName>ppt_y</p:attrName>
                                        </p:attrNameLst>
                                      </p:cBhvr>
                                      <p:tavLst>
                                        <p:tav tm="0">
                                          <p:val>
                                            <p:strVal val="#ppt_y-#ppt_h*1.125000"/>
                                          </p:val>
                                        </p:tav>
                                        <p:tav tm="100000">
                                          <p:val>
                                            <p:strVal val="#ppt_y"/>
                                          </p:val>
                                        </p:tav>
                                      </p:tavLst>
                                    </p:anim>
                                    <p:animEffect transition="in" filter="wipe(down)">
                                      <p:cBhvr>
                                        <p:cTn id="20" dur="400"/>
                                        <p:tgtEl>
                                          <p:spTgt spid="7"/>
                                        </p:tgtEl>
                                      </p:cBhvr>
                                    </p:animEffect>
                                  </p:childTnLst>
                                </p:cTn>
                              </p:par>
                              <p:par>
                                <p:cTn id="21" presetID="12" presetClass="entr" presetSubtype="1"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400"/>
                                        <p:tgtEl>
                                          <p:spTgt spid="8"/>
                                        </p:tgtEl>
                                        <p:attrNameLst>
                                          <p:attrName>ppt_y</p:attrName>
                                        </p:attrNameLst>
                                      </p:cBhvr>
                                      <p:tavLst>
                                        <p:tav tm="0">
                                          <p:val>
                                            <p:strVal val="#ppt_y-#ppt_h*1.125000"/>
                                          </p:val>
                                        </p:tav>
                                        <p:tav tm="100000">
                                          <p:val>
                                            <p:strVal val="#ppt_y"/>
                                          </p:val>
                                        </p:tav>
                                      </p:tavLst>
                                    </p:anim>
                                    <p:animEffect transition="in" filter="wipe(down)">
                                      <p:cBhvr>
                                        <p:cTn id="24"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0" y="1786992"/>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Let T ∼ t(n), then T</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F(1,n).</a:t>
            </a:r>
            <a:endParaRPr lang="en-US" altLang="zh-CN" sz="2400"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6.5	Three important distributions</a:t>
            </a:r>
          </a:p>
        </p:txBody>
      </p:sp>
      <p:sp>
        <p:nvSpPr>
          <p:cNvPr id="5" name="矩形 4"/>
          <p:cNvSpPr/>
          <p:nvPr/>
        </p:nvSpPr>
        <p:spPr>
          <a:xfrm>
            <a:off x="765040" y="1202225"/>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6.5.8</a:t>
            </a: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765040" y="2791756"/>
                <a:ext cx="10770467" cy="122705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T</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num>
                      <m:den>
                        <m:rad>
                          <m:radPr>
                            <m:degHide m:val="on"/>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rad>
                      </m:den>
                    </m:f>
                  </m:oMath>
                </a14:m>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X ∼ N(0,1) and Y ∼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are independent</a:t>
                </a:r>
                <a: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χ</a:t>
                </a:r>
                <a:r>
                  <a:rPr lang="el-G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 . Therefore, </a:t>
                </a:r>
              </a:p>
            </p:txBody>
          </p:sp>
        </mc:Choice>
        <mc:Fallback xmlns="">
          <p:sp>
            <p:nvSpPr>
              <p:cNvPr id="11" name="矩形 47"/>
              <p:cNvSpPr>
                <a:spLocks noRot="1" noChangeAspect="1" noMove="1" noResize="1" noEditPoints="1" noAdjustHandles="1" noChangeArrowheads="1" noChangeShapeType="1" noTextEdit="1"/>
              </p:cNvSpPr>
              <p:nvPr/>
            </p:nvSpPr>
            <p:spPr bwMode="auto">
              <a:xfrm>
                <a:off x="765040" y="2791756"/>
                <a:ext cx="10770467" cy="1227059"/>
              </a:xfrm>
              <a:prstGeom prst="rect">
                <a:avLst/>
              </a:prstGeom>
              <a:blipFill rotWithShape="1">
                <a:blip r:embed="rId3"/>
                <a:stretch>
                  <a:fillRect l="-1132" b="-1293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2" name="矩形 11"/>
          <p:cNvSpPr/>
          <p:nvPr/>
        </p:nvSpPr>
        <p:spPr>
          <a:xfrm>
            <a:off x="765040" y="2310204"/>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sp>
        <p:nvSpPr>
          <p:cNvPr id="10" name="矩形 47"/>
          <p:cNvSpPr>
            <a:spLocks noChangeArrowheads="1"/>
          </p:cNvSpPr>
          <p:nvPr/>
        </p:nvSpPr>
        <p:spPr bwMode="auto">
          <a:xfrm>
            <a:off x="765040" y="4133711"/>
            <a:ext cx="11099855"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 is a random variable, F(x) = P(X ≤ x) is its cumulative distribution function (CDF). For any real x, P(X &gt; x) = 1 − P(X ≤ x) = 1 − F(x). Sometimes, we need consider the inverse problem. That is, if P(X &gt; x) = α is given, determine the value of x.</a:t>
            </a:r>
          </a:p>
        </p:txBody>
      </p:sp>
      <p:pic>
        <p:nvPicPr>
          <p:cNvPr id="7" name="图片 6"/>
          <p:cNvPicPr>
            <a:picLocks noChangeAspect="1"/>
          </p:cNvPicPr>
          <p:nvPr/>
        </p:nvPicPr>
        <p:blipFill>
          <a:blip r:embed="rId4"/>
          <a:stretch>
            <a:fillRect/>
          </a:stretch>
        </p:blipFill>
        <p:spPr>
          <a:xfrm>
            <a:off x="3624949" y="3469725"/>
            <a:ext cx="2481785" cy="663986"/>
          </a:xfrm>
          <a:prstGeom prst="rect">
            <a:avLst/>
          </a:prstGeom>
        </p:spPr>
      </p:pic>
    </p:spTree>
    <p:extLst>
      <p:ext uri="{BB962C8B-B14F-4D97-AF65-F5344CB8AC3E}">
        <p14:creationId xmlns:p14="http://schemas.microsoft.com/office/powerpoint/2010/main" val="25403781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400"/>
                                        <p:tgtEl>
                                          <p:spTgt spid="5"/>
                                        </p:tgtEl>
                                        <p:attrNameLst>
                                          <p:attrName>ppt_y</p:attrName>
                                        </p:attrNameLst>
                                      </p:cBhvr>
                                      <p:tavLst>
                                        <p:tav tm="0">
                                          <p:val>
                                            <p:strVal val="#ppt_y-#ppt_h*1.125000"/>
                                          </p:val>
                                        </p:tav>
                                        <p:tav tm="100000">
                                          <p:val>
                                            <p:strVal val="#ppt_y"/>
                                          </p:val>
                                        </p:tav>
                                      </p:tavLst>
                                    </p:anim>
                                    <p:animEffect transition="in" filter="wipe(down)">
                                      <p:cBhvr>
                                        <p:cTn id="12" dur="4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p:tgtEl>
                                          <p:spTgt spid="11"/>
                                        </p:tgtEl>
                                        <p:attrNameLst>
                                          <p:attrName>ppt_y</p:attrName>
                                        </p:attrNameLst>
                                      </p:cBhvr>
                                      <p:tavLst>
                                        <p:tav tm="0">
                                          <p:val>
                                            <p:strVal val="#ppt_y-#ppt_h*1.125000"/>
                                          </p:val>
                                        </p:tav>
                                        <p:tav tm="100000">
                                          <p:val>
                                            <p:strVal val="#ppt_y"/>
                                          </p:val>
                                        </p:tav>
                                      </p:tavLst>
                                    </p:anim>
                                    <p:animEffect transition="in" filter="wipe(down)">
                                      <p:cBhvr>
                                        <p:cTn id="18" dur="400"/>
                                        <p:tgtEl>
                                          <p:spTgt spid="11"/>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400"/>
                                        <p:tgtEl>
                                          <p:spTgt spid="12"/>
                                        </p:tgtEl>
                                        <p:attrNameLst>
                                          <p:attrName>ppt_y</p:attrName>
                                        </p:attrNameLst>
                                      </p:cBhvr>
                                      <p:tavLst>
                                        <p:tav tm="0">
                                          <p:val>
                                            <p:strVal val="#ppt_y-#ppt_h*1.125000"/>
                                          </p:val>
                                        </p:tav>
                                        <p:tav tm="100000">
                                          <p:val>
                                            <p:strVal val="#ppt_y"/>
                                          </p:val>
                                        </p:tav>
                                      </p:tavLst>
                                    </p:anim>
                                    <p:animEffect transition="in" filter="wipe(down)">
                                      <p:cBhvr>
                                        <p:cTn id="22" dur="400"/>
                                        <p:tgtEl>
                                          <p:spTgt spid="12"/>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400"/>
                                        <p:tgtEl>
                                          <p:spTgt spid="10"/>
                                        </p:tgtEl>
                                        <p:attrNameLst>
                                          <p:attrName>ppt_y</p:attrName>
                                        </p:attrNameLst>
                                      </p:cBhvr>
                                      <p:tavLst>
                                        <p:tav tm="0">
                                          <p:val>
                                            <p:strVal val="#ppt_y-#ppt_h*1.125000"/>
                                          </p:val>
                                        </p:tav>
                                        <p:tav tm="100000">
                                          <p:val>
                                            <p:strVal val="#ppt_y"/>
                                          </p:val>
                                        </p:tav>
                                      </p:tavLst>
                                    </p:anim>
                                    <p:animEffect transition="in" filter="wipe(down)">
                                      <p:cBhvr>
                                        <p:cTn id="26" dur="4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400"/>
                                        <p:tgtEl>
                                          <p:spTgt spid="7"/>
                                        </p:tgtEl>
                                        <p:attrNameLst>
                                          <p:attrName>ppt_y</p:attrName>
                                        </p:attrNameLst>
                                      </p:cBhvr>
                                      <p:tavLst>
                                        <p:tav tm="0">
                                          <p:val>
                                            <p:strVal val="#ppt_y-#ppt_h*1.125000"/>
                                          </p:val>
                                        </p:tav>
                                        <p:tav tm="100000">
                                          <p:val>
                                            <p:strVal val="#ppt_y"/>
                                          </p:val>
                                        </p:tav>
                                      </p:tavLst>
                                    </p:anim>
                                    <p:animEffect transition="in" filter="wipe(down)">
                                      <p:cBhvr>
                                        <p:cTn id="32"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5" grpId="0"/>
      <p:bldP spid="11" grpId="0"/>
      <p:bldP spid="12"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624364" y="1369110"/>
                <a:ext cx="11099855" cy="138498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6.5.4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the CDF of X is F(x), 0 &lt; α &lt; 1, then </a:t>
                </a:r>
                <a14:m>
                  <m:oMath xmlns:m="http://schemas.openxmlformats.org/officeDocument/2006/math">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is called upper α quantile or α quantile if</a:t>
                </a:r>
              </a:p>
              <a:p>
                <a:pPr algn="ctr">
                  <a:spcBef>
                    <a:spcPct val="0"/>
                  </a:spcBef>
                  <a:buNone/>
                </a:pPr>
                <a:r>
                  <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rPr>
                  <a:t>P(X &gt; x</a:t>
                </a:r>
                <a:r>
                  <a:rPr lang="el-GR" altLang="zh-CN" sz="2800"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α</a:t>
                </a:r>
                <a:r>
                  <a:rPr lang="el-GR"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rPr>
                  <a:t>) = α.</a:t>
                </a:r>
                <a:endPar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624364" y="1369110"/>
                <a:ext cx="11099855" cy="1384986"/>
              </a:xfrm>
              <a:prstGeom prst="rect">
                <a:avLst/>
              </a:prstGeom>
              <a:blipFill>
                <a:blip r:embed="rId3"/>
                <a:stretch>
                  <a:fillRect l="-1098" t="-5286" b="-1145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6.5	Three important distributions</a:t>
            </a:r>
          </a:p>
        </p:txBody>
      </p:sp>
      <mc:AlternateContent xmlns:mc="http://schemas.openxmlformats.org/markup-compatibility/2006" xmlns:a14="http://schemas.microsoft.com/office/drawing/2010/main">
        <mc:Choice Requires="a14">
          <p:sp>
            <p:nvSpPr>
              <p:cNvPr id="13" name="矩形 47"/>
              <p:cNvSpPr>
                <a:spLocks noChangeArrowheads="1"/>
              </p:cNvSpPr>
              <p:nvPr/>
            </p:nvSpPr>
            <p:spPr bwMode="auto">
              <a:xfrm>
                <a:off x="624361" y="3297907"/>
                <a:ext cx="11099855" cy="239295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 the standard normal distribution Z ∼ N(0,1), the α quantile is denoted by z</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spcBef>
                    <a:spcPct val="0"/>
                  </a:spcBef>
                  <a:buNone/>
                </a:pPr>
                <a14:m>
                  <m:oMathPara xmlns:m="http://schemas.openxmlformats.org/officeDocument/2006/math">
                    <m:oMathParaPr>
                      <m:jc m:val="centerGroup"/>
                    </m:oMathParaPr>
                    <m:oMath xmlns:m="http://schemas.openxmlformats.org/officeDocument/2006/math">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P</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Z</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&gt;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𝑧</m:t>
                              </m:r>
                            </m:e>
                            <m:sub>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sub>
                          </m:sSub>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𝑧</m:t>
                              </m:r>
                            </m:e>
                            <m:sub>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sub>
                          </m:sSub>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p>
                        <m:e>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𝜑</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𝑑𝑥</m:t>
                          </m:r>
                        </m:e>
                      </m:nary>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14:m>
                  <m:oMathPara xmlns:m="http://schemas.openxmlformats.org/officeDocument/2006/math">
                    <m:oMathParaPr>
                      <m:jc m:val="centerGroup"/>
                    </m:oMathParaPr>
                    <m:oMath xmlns:m="http://schemas.openxmlformats.org/officeDocument/2006/math">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𝛷</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𝑧</m:t>
                              </m:r>
                            </m:e>
                            <m:sub>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sub>
                          </m:sSub>
                        </m:e>
                      </m:d>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m:rPr>
                          <m:sty m:val="p"/>
                        </m:rPr>
                        <a:rPr lang="el-GR"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α</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3" name="矩形 47"/>
              <p:cNvSpPr>
                <a:spLocks noRot="1" noChangeAspect="1" noMove="1" noResize="1" noEditPoints="1" noAdjustHandles="1" noChangeArrowheads="1" noChangeShapeType="1" noTextEdit="1"/>
              </p:cNvSpPr>
              <p:nvPr/>
            </p:nvSpPr>
            <p:spPr bwMode="auto">
              <a:xfrm>
                <a:off x="624361" y="3297907"/>
                <a:ext cx="11099855" cy="2392955"/>
              </a:xfrm>
              <a:prstGeom prst="rect">
                <a:avLst/>
              </a:prstGeom>
              <a:blipFill>
                <a:blip r:embed="rId4"/>
                <a:stretch>
                  <a:fillRect l="-1098" t="-279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9" name="矩形 47"/>
          <p:cNvSpPr>
            <a:spLocks noChangeArrowheads="1"/>
          </p:cNvSpPr>
          <p:nvPr/>
        </p:nvSpPr>
        <p:spPr bwMode="auto">
          <a:xfrm>
            <a:off x="624361" y="2756259"/>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2">
                    <a:lumMod val="75000"/>
                  </a:schemeClr>
                </a:solidFill>
                <a:latin typeface="Cambria Math" panose="02040503050406030204" pitchFamily="18" charset="0"/>
                <a:ea typeface="Cambria Math" panose="02040503050406030204" pitchFamily="18" charset="0"/>
                <a:cs typeface="+mn-ea"/>
                <a:sym typeface="微软雅黑" pitchFamily="34" charset="-122"/>
              </a:rPr>
              <a:t>Note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some textbooks define the lower quantile using the left tail.</a:t>
            </a:r>
          </a:p>
        </p:txBody>
      </p:sp>
    </p:spTree>
    <p:extLst>
      <p:ext uri="{BB962C8B-B14F-4D97-AF65-F5344CB8AC3E}">
        <p14:creationId xmlns:p14="http://schemas.microsoft.com/office/powerpoint/2010/main" val="9354824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400"/>
                                        <p:tgtEl>
                                          <p:spTgt spid="9"/>
                                        </p:tgtEl>
                                        <p:attrNameLst>
                                          <p:attrName>ppt_y</p:attrName>
                                        </p:attrNameLst>
                                      </p:cBhvr>
                                      <p:tavLst>
                                        <p:tav tm="0">
                                          <p:val>
                                            <p:strVal val="#ppt_y-#ppt_h*1.125000"/>
                                          </p:val>
                                        </p:tav>
                                        <p:tav tm="100000">
                                          <p:val>
                                            <p:strVal val="#ppt_y"/>
                                          </p:val>
                                        </p:tav>
                                      </p:tavLst>
                                    </p:anim>
                                    <p:animEffect transition="in" filter="wipe(down)">
                                      <p:cBhvr>
                                        <p:cTn id="14" dur="400"/>
                                        <p:tgtEl>
                                          <p:spTgt spid="9"/>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400"/>
                                        <p:tgtEl>
                                          <p:spTgt spid="13"/>
                                        </p:tgtEl>
                                        <p:attrNameLst>
                                          <p:attrName>ppt_y</p:attrName>
                                        </p:attrNameLst>
                                      </p:cBhvr>
                                      <p:tavLst>
                                        <p:tav tm="0">
                                          <p:val>
                                            <p:strVal val="#ppt_y-#ppt_h*1.125000"/>
                                          </p:val>
                                        </p:tav>
                                        <p:tav tm="100000">
                                          <p:val>
                                            <p:strVal val="#ppt_y"/>
                                          </p:val>
                                        </p:tav>
                                      </p:tavLst>
                                    </p:anim>
                                    <p:animEffect transition="in" filter="wipe(down)">
                                      <p:cBhvr>
                                        <p:cTn id="18"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6.5	Three important distributions</a:t>
            </a:r>
          </a:p>
        </p:txBody>
      </p:sp>
      <mc:AlternateContent xmlns:mc="http://schemas.openxmlformats.org/markup-compatibility/2006" xmlns:a14="http://schemas.microsoft.com/office/drawing/2010/main">
        <mc:Choice Requires="a14">
          <p:sp>
            <p:nvSpPr>
              <p:cNvPr id="14" name="矩形 47"/>
              <p:cNvSpPr>
                <a:spLocks noChangeArrowheads="1"/>
              </p:cNvSpPr>
              <p:nvPr/>
            </p:nvSpPr>
            <p:spPr bwMode="auto">
              <a:xfrm>
                <a:off x="765042" y="1444299"/>
                <a:ext cx="11099855" cy="95409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14:m>
                  <m:oMath xmlns:m="http://schemas.openxmlformats.org/officeDocument/2006/math">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𝑧</m:t>
                        </m:r>
                      </m:e>
                      <m:sub>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𝛷</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can be found in the standard normal table. By symmetry, </a:t>
                </a:r>
                <a:r>
                  <a:rPr lang="pl-PL"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z</a:t>
                </a:r>
                <a:r>
                  <a:rPr lang="pl-PL"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1−α </a:t>
                </a:r>
                <a:r>
                  <a:rPr lang="pl-PL"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−z</a:t>
                </a:r>
                <a:r>
                  <a:rPr lang="pl-PL"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a:t>
                </a:r>
                <a:r>
                  <a:rPr lang="pl-PL"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 example, z</a:t>
                </a:r>
                <a:r>
                  <a:rPr lang="pl-PL"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0.05</a:t>
                </a:r>
                <a:r>
                  <a:rPr lang="pl-PL"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1.645,z</a:t>
                </a:r>
                <a:r>
                  <a:rPr lang="pl-PL"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0.95</a:t>
                </a:r>
                <a:r>
                  <a:rPr lang="pl-PL"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−z</a:t>
                </a:r>
                <a:r>
                  <a:rPr lang="pl-PL"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0.05</a:t>
                </a:r>
                <a:r>
                  <a:rPr lang="pl-PL"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−1.645.</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4" name="矩形 47"/>
              <p:cNvSpPr>
                <a:spLocks noRot="1" noChangeAspect="1" noMove="1" noResize="1" noEditPoints="1" noAdjustHandles="1" noChangeArrowheads="1" noChangeShapeType="1" noTextEdit="1"/>
              </p:cNvSpPr>
              <p:nvPr/>
            </p:nvSpPr>
            <p:spPr bwMode="auto">
              <a:xfrm>
                <a:off x="765042" y="1444299"/>
                <a:ext cx="11099855" cy="954099"/>
              </a:xfrm>
              <a:prstGeom prst="rect">
                <a:avLst/>
              </a:prstGeom>
              <a:blipFill>
                <a:blip r:embed="rId3"/>
                <a:stretch>
                  <a:fillRect l="-1098" t="-7051" r="-659" b="-1730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3" name="矩形 47"/>
          <p:cNvSpPr>
            <a:spLocks noChangeArrowheads="1"/>
          </p:cNvSpPr>
          <p:nvPr/>
        </p:nvSpPr>
        <p:spPr bwMode="auto">
          <a:xfrm>
            <a:off x="765041" y="2688327"/>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 the chi-square distribution X ∼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the α quantile is denoted by </a:t>
            </a:r>
          </a:p>
        </p:txBody>
      </p:sp>
      <p:pic>
        <p:nvPicPr>
          <p:cNvPr id="9" name="Picture 888505"/>
          <p:cNvPicPr/>
          <p:nvPr/>
        </p:nvPicPr>
        <p:blipFill>
          <a:blip r:embed="rId4"/>
          <a:stretch>
            <a:fillRect/>
          </a:stretch>
        </p:blipFill>
        <p:spPr>
          <a:xfrm>
            <a:off x="902582" y="3337451"/>
            <a:ext cx="715206" cy="328033"/>
          </a:xfrm>
          <a:prstGeom prst="rect">
            <a:avLst/>
          </a:prstGeom>
        </p:spPr>
      </p:pic>
      <p:pic>
        <p:nvPicPr>
          <p:cNvPr id="10" name="Picture 888506"/>
          <p:cNvPicPr/>
          <p:nvPr/>
        </p:nvPicPr>
        <p:blipFill>
          <a:blip r:embed="rId5"/>
          <a:stretch>
            <a:fillRect/>
          </a:stretch>
        </p:blipFill>
        <p:spPr>
          <a:xfrm>
            <a:off x="4453359" y="3665485"/>
            <a:ext cx="2404643" cy="378978"/>
          </a:xfrm>
          <a:prstGeom prst="rect">
            <a:avLst/>
          </a:prstGeom>
        </p:spPr>
      </p:pic>
      <p:sp>
        <p:nvSpPr>
          <p:cNvPr id="11" name="矩形 47"/>
          <p:cNvSpPr>
            <a:spLocks noChangeArrowheads="1"/>
          </p:cNvSpPr>
          <p:nvPr/>
        </p:nvSpPr>
        <p:spPr bwMode="auto">
          <a:xfrm>
            <a:off x="765041" y="4271313"/>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can be found in the χ2 table. For example,</a:t>
            </a:r>
          </a:p>
        </p:txBody>
      </p:sp>
      <p:pic>
        <p:nvPicPr>
          <p:cNvPr id="3" name="图片 2"/>
          <p:cNvPicPr>
            <a:picLocks noChangeAspect="1"/>
          </p:cNvPicPr>
          <p:nvPr/>
        </p:nvPicPr>
        <p:blipFill>
          <a:blip r:embed="rId6"/>
          <a:stretch>
            <a:fillRect/>
          </a:stretch>
        </p:blipFill>
        <p:spPr>
          <a:xfrm>
            <a:off x="8214736" y="4348531"/>
            <a:ext cx="2361783" cy="337398"/>
          </a:xfrm>
          <a:prstGeom prst="rect">
            <a:avLst/>
          </a:prstGeom>
        </p:spPr>
      </p:pic>
      <p:sp>
        <p:nvSpPr>
          <p:cNvPr id="12" name="矩形 47"/>
          <p:cNvSpPr>
            <a:spLocks noChangeArrowheads="1"/>
          </p:cNvSpPr>
          <p:nvPr/>
        </p:nvSpPr>
        <p:spPr bwMode="auto">
          <a:xfrm>
            <a:off x="765040" y="4869492"/>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n&gt;30, </a:t>
            </a:r>
          </a:p>
        </p:txBody>
      </p:sp>
      <p:pic>
        <p:nvPicPr>
          <p:cNvPr id="4" name="图片 3"/>
          <p:cNvPicPr>
            <a:picLocks noChangeAspect="1"/>
          </p:cNvPicPr>
          <p:nvPr/>
        </p:nvPicPr>
        <p:blipFill rotWithShape="1">
          <a:blip r:embed="rId7"/>
          <a:srcRect l="23377" t="-94636" r="-20219" b="-31896"/>
          <a:stretch/>
        </p:blipFill>
        <p:spPr>
          <a:xfrm>
            <a:off x="2199153" y="4629757"/>
            <a:ext cx="4508412" cy="864431"/>
          </a:xfrm>
          <a:prstGeom prst="rect">
            <a:avLst/>
          </a:prstGeom>
        </p:spPr>
      </p:pic>
    </p:spTree>
    <p:extLst>
      <p:ext uri="{BB962C8B-B14F-4D97-AF65-F5344CB8AC3E}">
        <p14:creationId xmlns:p14="http://schemas.microsoft.com/office/powerpoint/2010/main" val="33977188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400"/>
                                        <p:tgtEl>
                                          <p:spTgt spid="14"/>
                                        </p:tgtEl>
                                        <p:attrNameLst>
                                          <p:attrName>ppt_y</p:attrName>
                                        </p:attrNameLst>
                                      </p:cBhvr>
                                      <p:tavLst>
                                        <p:tav tm="0">
                                          <p:val>
                                            <p:strVal val="#ppt_y-#ppt_h*1.125000"/>
                                          </p:val>
                                        </p:tav>
                                        <p:tav tm="100000">
                                          <p:val>
                                            <p:strVal val="#ppt_y"/>
                                          </p:val>
                                        </p:tav>
                                      </p:tavLst>
                                    </p:anim>
                                    <p:animEffect transition="in" filter="wipe(down)">
                                      <p:cBhvr>
                                        <p:cTn id="8" dur="400"/>
                                        <p:tgtEl>
                                          <p:spTgt spid="1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400"/>
                                        <p:tgtEl>
                                          <p:spTgt spid="13"/>
                                        </p:tgtEl>
                                        <p:attrNameLst>
                                          <p:attrName>ppt_y</p:attrName>
                                        </p:attrNameLst>
                                      </p:cBhvr>
                                      <p:tavLst>
                                        <p:tav tm="0">
                                          <p:val>
                                            <p:strVal val="#ppt_y-#ppt_h*1.125000"/>
                                          </p:val>
                                        </p:tav>
                                        <p:tav tm="100000">
                                          <p:val>
                                            <p:strVal val="#ppt_y"/>
                                          </p:val>
                                        </p:tav>
                                      </p:tavLst>
                                    </p:anim>
                                    <p:animEffect transition="in" filter="wipe(down)">
                                      <p:cBhvr>
                                        <p:cTn id="12" dur="400"/>
                                        <p:tgtEl>
                                          <p:spTgt spid="13"/>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400"/>
                                        <p:tgtEl>
                                          <p:spTgt spid="11"/>
                                        </p:tgtEl>
                                        <p:attrNameLst>
                                          <p:attrName>ppt_y</p:attrName>
                                        </p:attrNameLst>
                                      </p:cBhvr>
                                      <p:tavLst>
                                        <p:tav tm="0">
                                          <p:val>
                                            <p:strVal val="#ppt_y-#ppt_h*1.125000"/>
                                          </p:val>
                                        </p:tav>
                                        <p:tav tm="100000">
                                          <p:val>
                                            <p:strVal val="#ppt_y"/>
                                          </p:val>
                                        </p:tav>
                                      </p:tavLst>
                                    </p:anim>
                                    <p:animEffect transition="in" filter="wipe(down)">
                                      <p:cBhvr>
                                        <p:cTn id="16" dur="400"/>
                                        <p:tgtEl>
                                          <p:spTgt spid="11"/>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400"/>
                                        <p:tgtEl>
                                          <p:spTgt spid="12"/>
                                        </p:tgtEl>
                                        <p:attrNameLst>
                                          <p:attrName>ppt_y</p:attrName>
                                        </p:attrNameLst>
                                      </p:cBhvr>
                                      <p:tavLst>
                                        <p:tav tm="0">
                                          <p:val>
                                            <p:strVal val="#ppt_y-#ppt_h*1.125000"/>
                                          </p:val>
                                        </p:tav>
                                        <p:tav tm="100000">
                                          <p:val>
                                            <p:strVal val="#ppt_y"/>
                                          </p:val>
                                        </p:tav>
                                      </p:tavLst>
                                    </p:anim>
                                    <p:animEffect transition="in" filter="wipe(down)">
                                      <p:cBhvr>
                                        <p:cTn id="20" dur="400"/>
                                        <p:tgtEl>
                                          <p:spTgt spid="12"/>
                                        </p:tgtEl>
                                      </p:cBhvr>
                                    </p:animEffect>
                                  </p:childTnLst>
                                </p:cTn>
                              </p:par>
                              <p:par>
                                <p:cTn id="21" presetID="12" presetClass="entr" presetSubtype="1"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400"/>
                                        <p:tgtEl>
                                          <p:spTgt spid="10"/>
                                        </p:tgtEl>
                                        <p:attrNameLst>
                                          <p:attrName>ppt_y</p:attrName>
                                        </p:attrNameLst>
                                      </p:cBhvr>
                                      <p:tavLst>
                                        <p:tav tm="0">
                                          <p:val>
                                            <p:strVal val="#ppt_y-#ppt_h*1.125000"/>
                                          </p:val>
                                        </p:tav>
                                        <p:tav tm="100000">
                                          <p:val>
                                            <p:strVal val="#ppt_y"/>
                                          </p:val>
                                        </p:tav>
                                      </p:tavLst>
                                    </p:anim>
                                    <p:animEffect transition="in" filter="wipe(down)">
                                      <p:cBhvr>
                                        <p:cTn id="24" dur="400"/>
                                        <p:tgtEl>
                                          <p:spTgt spid="10"/>
                                        </p:tgtEl>
                                      </p:cBhvr>
                                    </p:animEffect>
                                  </p:childTnLst>
                                </p:cTn>
                              </p:par>
                              <p:par>
                                <p:cTn id="25" presetID="12" presetClass="entr" presetSubtype="1"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400"/>
                                        <p:tgtEl>
                                          <p:spTgt spid="4"/>
                                        </p:tgtEl>
                                        <p:attrNameLst>
                                          <p:attrName>ppt_y</p:attrName>
                                        </p:attrNameLst>
                                      </p:cBhvr>
                                      <p:tavLst>
                                        <p:tav tm="0">
                                          <p:val>
                                            <p:strVal val="#ppt_y-#ppt_h*1.125000"/>
                                          </p:val>
                                        </p:tav>
                                        <p:tav tm="100000">
                                          <p:val>
                                            <p:strVal val="#ppt_y"/>
                                          </p:val>
                                        </p:tav>
                                      </p:tavLst>
                                    </p:anim>
                                    <p:animEffect transition="in" filter="wipe(down)">
                                      <p:cBhvr>
                                        <p:cTn id="28" dur="400"/>
                                        <p:tgtEl>
                                          <p:spTgt spid="4"/>
                                        </p:tgtEl>
                                      </p:cBhvr>
                                    </p:animEffect>
                                  </p:childTnLst>
                                </p:cTn>
                              </p:par>
                              <p:par>
                                <p:cTn id="29" presetID="12" presetClass="entr" presetSubtype="1"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400"/>
                                        <p:tgtEl>
                                          <p:spTgt spid="3"/>
                                        </p:tgtEl>
                                        <p:attrNameLst>
                                          <p:attrName>ppt_y</p:attrName>
                                        </p:attrNameLst>
                                      </p:cBhvr>
                                      <p:tavLst>
                                        <p:tav tm="0">
                                          <p:val>
                                            <p:strVal val="#ppt_y-#ppt_h*1.125000"/>
                                          </p:val>
                                        </p:tav>
                                        <p:tav tm="100000">
                                          <p:val>
                                            <p:strVal val="#ppt_y"/>
                                          </p:val>
                                        </p:tav>
                                      </p:tavLst>
                                    </p:anim>
                                    <p:animEffect transition="in" filter="wipe(down)">
                                      <p:cBhvr>
                                        <p:cTn id="32" dur="400"/>
                                        <p:tgtEl>
                                          <p:spTgt spid="3"/>
                                        </p:tgtEl>
                                      </p:cBhvr>
                                    </p:animEffect>
                                  </p:childTnLst>
                                </p:cTn>
                              </p:par>
                              <p:par>
                                <p:cTn id="33" presetID="12" presetClass="entr" presetSubtype="1"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400"/>
                                        <p:tgtEl>
                                          <p:spTgt spid="9"/>
                                        </p:tgtEl>
                                        <p:attrNameLst>
                                          <p:attrName>ppt_y</p:attrName>
                                        </p:attrNameLst>
                                      </p:cBhvr>
                                      <p:tavLst>
                                        <p:tav tm="0">
                                          <p:val>
                                            <p:strVal val="#ppt_y-#ppt_h*1.125000"/>
                                          </p:val>
                                        </p:tav>
                                        <p:tav tm="100000">
                                          <p:val>
                                            <p:strVal val="#ppt_y"/>
                                          </p:val>
                                        </p:tav>
                                      </p:tavLst>
                                    </p:anim>
                                    <p:animEffect transition="in" filter="wipe(down)">
                                      <p:cBhvr>
                                        <p:cTn id="36"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1" grpId="0"/>
      <p:bldP spid="1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0" y="1690108"/>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sample from N(µ,σ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the sample mean and                                              is the sample variance. Then</a:t>
            </a: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6.5	Three important distributions</a:t>
            </a:r>
          </a:p>
        </p:txBody>
      </p:sp>
      <p:sp>
        <p:nvSpPr>
          <p:cNvPr id="5" name="矩形 4"/>
          <p:cNvSpPr/>
          <p:nvPr/>
        </p:nvSpPr>
        <p:spPr>
          <a:xfrm>
            <a:off x="765040" y="1105341"/>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6.5.9</a:t>
            </a: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765040" y="2722574"/>
                <a:ext cx="10770467" cy="382565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514350" indent="-514350">
                  <a:lnSpc>
                    <a:spcPct val="150000"/>
                  </a:lnSpc>
                  <a:spcBef>
                    <a:spcPct val="0"/>
                  </a:spcBef>
                  <a:buAutoNum type="arabicParenBoth"/>
                </a:pP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acc>
                      <m:accPr>
                        <m:chr m:val="̅"/>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𝑿</m:t>
                        </m:r>
                      </m:e>
                    </m:acc>
                  </m:oMath>
                </a14:m>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and S</a:t>
                </a:r>
                <a:r>
                  <a:rPr lang="en-US" altLang="zh-CN" sz="2800" b="1"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are independent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marL="514350" indent="-514350">
                  <a:lnSpc>
                    <a:spcPct val="150000"/>
                  </a:lnSpc>
                  <a:spcBef>
                    <a:spcPct val="0"/>
                  </a:spcBef>
                  <a:buAutoNum type="arabicParenBoth"/>
                </a:pP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f>
                      <m:f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𝑿</m:t>
                            </m:r>
                          </m:e>
                        </m:acc>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𝝁</m:t>
                        </m:r>
                      </m:num>
                      <m:den>
                        <m:r>
                          <a:rPr lang="zh-CN" altLang="en-US"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𝝈</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ad>
                          <m:radPr>
                            <m:degHide m:val="on"/>
                            <m:ctrlP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𝒏</m:t>
                            </m:r>
                          </m:e>
                        </m:rad>
                      </m:den>
                    </m:f>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𝑵</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𝟎</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𝟏</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a:t>
                </a:r>
                <a:endPar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marL="514350" indent="-514350">
                  <a:lnSpc>
                    <a:spcPct val="150000"/>
                  </a:lnSpc>
                  <a:spcBef>
                    <a:spcPct val="0"/>
                  </a:spcBef>
                  <a:buAutoNum type="arabicParenBoth"/>
                </a:pP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f>
                      <m:f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𝒏</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𝟏</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𝑺</m:t>
                            </m:r>
                          </m:e>
                          <m:sup>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𝟐</m:t>
                            </m:r>
                          </m:sup>
                        </m:sSup>
                      </m:num>
                      <m:den>
                        <m:sSup>
                          <m:sSup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𝝈</m:t>
                            </m:r>
                          </m:e>
                          <m:sup>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𝟐</m:t>
                            </m:r>
                          </m:sup>
                        </m:sSup>
                      </m:den>
                    </m:f>
                  </m:oMath>
                </a14:m>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 ∼ χ</a:t>
                </a:r>
                <a:r>
                  <a:rPr lang="en-US" altLang="zh-CN" sz="2800" b="1" baseline="30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(n-1);</a:t>
                </a:r>
                <a:endParaRPr lang="en-US" altLang="zh-CN" sz="28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marL="514350" indent="-514350">
                  <a:lnSpc>
                    <a:spcPct val="150000"/>
                  </a:lnSpc>
                  <a:spcBef>
                    <a:spcPct val="0"/>
                  </a:spcBef>
                  <a:buFont typeface="Arial" charset="0"/>
                  <a:buAutoNum type="arabicParenBoth"/>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f>
                      <m:fPr>
                        <m:ctrlP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ctrlPr>
                      </m:fPr>
                      <m:num>
                        <m:acc>
                          <m:accPr>
                            <m:chr m:val="̅"/>
                            <m:ctrlP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𝑿</m:t>
                            </m:r>
                          </m:e>
                        </m:acc>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𝝁</m:t>
                        </m:r>
                      </m:num>
                      <m:den>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𝑺</m:t>
                        </m:r>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m:t>
                        </m:r>
                        <m:rad>
                          <m:radPr>
                            <m:degHide m:val="on"/>
                            <m:ctrlP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𝒏</m:t>
                            </m:r>
                          </m:e>
                        </m:rad>
                      </m:den>
                    </m:f>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𝒕</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𝒏</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1" i="1" smtClean="0">
                        <a:solidFill>
                          <a:srgbClr val="C00000"/>
                        </a:solidFill>
                        <a:latin typeface="Cambria Math" panose="02040503050406030204" pitchFamily="18" charset="0"/>
                        <a:ea typeface="Cambria Math" panose="02040503050406030204" pitchFamily="18" charset="0"/>
                        <a:cs typeface="+mn-ea"/>
                        <a:sym typeface="微软雅黑" pitchFamily="34" charset="-122"/>
                      </a:rPr>
                      <m:t>𝟏</m:t>
                    </m:r>
                    <m:r>
                      <a:rPr lang="en-US" altLang="zh-CN" sz="2800" b="1" i="1">
                        <a:solidFill>
                          <a:srgbClr val="C00000"/>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11" name="矩形 47"/>
              <p:cNvSpPr>
                <a:spLocks noRot="1" noChangeAspect="1" noMove="1" noResize="1" noEditPoints="1" noAdjustHandles="1" noChangeArrowheads="1" noChangeShapeType="1" noTextEdit="1"/>
              </p:cNvSpPr>
              <p:nvPr/>
            </p:nvSpPr>
            <p:spPr bwMode="auto">
              <a:xfrm>
                <a:off x="765040" y="2722574"/>
                <a:ext cx="10770467" cy="3825655"/>
              </a:xfrm>
              <a:prstGeom prst="rect">
                <a:avLst/>
              </a:prstGeom>
              <a:blipFill>
                <a:blip r:embed="rId3"/>
                <a:stretch>
                  <a:fillRect l="-130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3" name="图片 2"/>
          <p:cNvPicPr>
            <a:picLocks noChangeAspect="1"/>
          </p:cNvPicPr>
          <p:nvPr/>
        </p:nvPicPr>
        <p:blipFill>
          <a:blip r:embed="rId4"/>
          <a:stretch>
            <a:fillRect/>
          </a:stretch>
        </p:blipFill>
        <p:spPr>
          <a:xfrm>
            <a:off x="3591676" y="2225055"/>
            <a:ext cx="3392495" cy="372802"/>
          </a:xfrm>
          <a:prstGeom prst="rect">
            <a:avLst/>
          </a:prstGeom>
        </p:spPr>
      </p:pic>
      <p:pic>
        <p:nvPicPr>
          <p:cNvPr id="7" name="图片 6">
            <a:extLst>
              <a:ext uri="{FF2B5EF4-FFF2-40B4-BE49-F238E27FC236}">
                <a16:creationId xmlns:a16="http://schemas.microsoft.com/office/drawing/2014/main" id="{E6424F94-A5F9-4E7D-BF1F-61B683728DDB}"/>
              </a:ext>
            </a:extLst>
          </p:cNvPr>
          <p:cNvPicPr>
            <a:picLocks noChangeAspect="1"/>
          </p:cNvPicPr>
          <p:nvPr/>
        </p:nvPicPr>
        <p:blipFill>
          <a:blip r:embed="rId5"/>
          <a:stretch>
            <a:fillRect/>
          </a:stretch>
        </p:blipFill>
        <p:spPr>
          <a:xfrm>
            <a:off x="8713930" y="1792285"/>
            <a:ext cx="2149586" cy="400544"/>
          </a:xfrm>
          <a:prstGeom prst="rect">
            <a:avLst/>
          </a:prstGeom>
        </p:spPr>
      </p:pic>
    </p:spTree>
    <p:extLst>
      <p:ext uri="{BB962C8B-B14F-4D97-AF65-F5344CB8AC3E}">
        <p14:creationId xmlns:p14="http://schemas.microsoft.com/office/powerpoint/2010/main" val="4540734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400"/>
                                        <p:tgtEl>
                                          <p:spTgt spid="3"/>
                                        </p:tgtEl>
                                        <p:attrNameLst>
                                          <p:attrName>ppt_y</p:attrName>
                                        </p:attrNameLst>
                                      </p:cBhvr>
                                      <p:tavLst>
                                        <p:tav tm="0">
                                          <p:val>
                                            <p:strVal val="#ppt_y-#ppt_h*1.125000"/>
                                          </p:val>
                                        </p:tav>
                                        <p:tav tm="100000">
                                          <p:val>
                                            <p:strVal val="#ppt_y"/>
                                          </p:val>
                                        </p:tav>
                                      </p:tavLst>
                                    </p:anim>
                                    <p:animEffect transition="in" filter="wipe(down)">
                                      <p:cBhvr>
                                        <p:cTn id="12" dur="400"/>
                                        <p:tgtEl>
                                          <p:spTgt spid="3"/>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400"/>
                                        <p:tgtEl>
                                          <p:spTgt spid="5"/>
                                        </p:tgtEl>
                                        <p:attrNameLst>
                                          <p:attrName>ppt_y</p:attrName>
                                        </p:attrNameLst>
                                      </p:cBhvr>
                                      <p:tavLst>
                                        <p:tav tm="0">
                                          <p:val>
                                            <p:strVal val="#ppt_y-#ppt_h*1.125000"/>
                                          </p:val>
                                        </p:tav>
                                        <p:tav tm="100000">
                                          <p:val>
                                            <p:strVal val="#ppt_y"/>
                                          </p:val>
                                        </p:tav>
                                      </p:tavLst>
                                    </p:anim>
                                    <p:animEffect transition="in" filter="wipe(down)">
                                      <p:cBhvr>
                                        <p:cTn id="16" dur="4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400"/>
                                        <p:tgtEl>
                                          <p:spTgt spid="11"/>
                                        </p:tgtEl>
                                        <p:attrNameLst>
                                          <p:attrName>ppt_y</p:attrName>
                                        </p:attrNameLst>
                                      </p:cBhvr>
                                      <p:tavLst>
                                        <p:tav tm="0">
                                          <p:val>
                                            <p:strVal val="#ppt_y-#ppt_h*1.125000"/>
                                          </p:val>
                                        </p:tav>
                                        <p:tav tm="100000">
                                          <p:val>
                                            <p:strVal val="#ppt_y"/>
                                          </p:val>
                                        </p:tav>
                                      </p:tavLst>
                                    </p:anim>
                                    <p:animEffect transition="in" filter="wipe(down)">
                                      <p:cBhvr>
                                        <p:cTn id="22" dur="400"/>
                                        <p:tgtEl>
                                          <p:spTgt spid="11"/>
                                        </p:tgtEl>
                                      </p:cBhvr>
                                    </p:animEffect>
                                  </p:childTnLst>
                                </p:cTn>
                              </p:par>
                              <p:par>
                                <p:cTn id="23" presetID="12" presetClass="entr" presetSubtype="1"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400"/>
                                        <p:tgtEl>
                                          <p:spTgt spid="7"/>
                                        </p:tgtEl>
                                        <p:attrNameLst>
                                          <p:attrName>ppt_y</p:attrName>
                                        </p:attrNameLst>
                                      </p:cBhvr>
                                      <p:tavLst>
                                        <p:tav tm="0">
                                          <p:val>
                                            <p:strVal val="#ppt_y-#ppt_h*1.125000"/>
                                          </p:val>
                                        </p:tav>
                                        <p:tav tm="100000">
                                          <p:val>
                                            <p:strVal val="#ppt_y"/>
                                          </p:val>
                                        </p:tav>
                                      </p:tavLst>
                                    </p:anim>
                                    <p:animEffect transition="in" filter="wipe(down)">
                                      <p:cBhvr>
                                        <p:cTn id="26"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5" grpId="0"/>
      <p:bldP spid="1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0" y="1567016"/>
                <a:ext cx="11099855" cy="146776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a:t>
                </a:r>
                <a14:m>
                  <m:oMath xmlns:m="http://schemas.openxmlformats.org/officeDocument/2006/math">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and </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sub>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independent random samples from N(µ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N(µ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respectively </a:t>
                </a:r>
                <a14:m>
                  <m:oMath xmlns:m="http://schemas.openxmlformats.org/officeDocument/2006/math">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14:m>
                  <m:oMath xmlns:m="http://schemas.openxmlformats.org/officeDocument/2006/math">
                    <m:sSup>
                      <m:sSupPr>
                        <m:ctrlP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sup>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sSup>
                      <m:sSup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e>
                      <m:sup>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are the sample means and sample variances of the two samples. Then</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40" y="1567016"/>
                <a:ext cx="11099855" cy="1467766"/>
              </a:xfrm>
              <a:prstGeom prst="rect">
                <a:avLst/>
              </a:prstGeom>
              <a:blipFill>
                <a:blip r:embed="rId3"/>
                <a:stretch>
                  <a:fillRect l="-1098" t="-4564" b="-912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6.5	Three important distributions</a:t>
            </a:r>
          </a:p>
        </p:txBody>
      </p:sp>
      <p:sp>
        <p:nvSpPr>
          <p:cNvPr id="5" name="矩形 4"/>
          <p:cNvSpPr/>
          <p:nvPr/>
        </p:nvSpPr>
        <p:spPr>
          <a:xfrm>
            <a:off x="664050" y="982249"/>
            <a:ext cx="263801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6.5.10</a:t>
            </a:r>
          </a:p>
        </p:txBody>
      </p:sp>
      <p:pic>
        <p:nvPicPr>
          <p:cNvPr id="7" name="Picture 888525"/>
          <p:cNvPicPr/>
          <p:nvPr/>
        </p:nvPicPr>
        <p:blipFill>
          <a:blip r:embed="rId4"/>
          <a:stretch>
            <a:fillRect/>
          </a:stretch>
        </p:blipFill>
        <p:spPr>
          <a:xfrm>
            <a:off x="3746109" y="3052093"/>
            <a:ext cx="4782429" cy="927295"/>
          </a:xfrm>
          <a:prstGeom prst="rect">
            <a:avLst/>
          </a:prstGeom>
        </p:spPr>
      </p:pic>
      <mc:AlternateContent xmlns:mc="http://schemas.openxmlformats.org/markup-compatibility/2006" xmlns:a14="http://schemas.microsoft.com/office/drawing/2010/main">
        <mc:Choice Requires="a14">
          <p:sp>
            <p:nvSpPr>
              <p:cNvPr id="8" name="矩形 47"/>
              <p:cNvSpPr>
                <a:spLocks noChangeArrowheads="1"/>
              </p:cNvSpPr>
              <p:nvPr/>
            </p:nvSpPr>
            <p:spPr bwMode="auto">
              <a:xfrm>
                <a:off x="765040" y="4204316"/>
                <a:ext cx="11099855" cy="146776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a:t>
                </a:r>
                <a14:m>
                  <m:oMath xmlns:m="http://schemas.openxmlformats.org/officeDocument/2006/math">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)and (</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sub>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independent random samples from N(µ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N(µ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respectively </a:t>
                </a:r>
                <a14:m>
                  <m:oMath xmlns:m="http://schemas.openxmlformats.org/officeDocument/2006/math">
                    <m:sSup>
                      <m:sSupPr>
                        <m:ctrlP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e>
                      <m:sup>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sSup>
                      <m:sSup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𝑆</m:t>
                            </m:r>
                          </m:e>
                          <m:sub>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e>
                      <m:sup>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are the sample variances. Then</a:t>
                </a:r>
              </a:p>
            </p:txBody>
          </p:sp>
        </mc:Choice>
        <mc:Fallback xmlns="">
          <p:sp>
            <p:nvSpPr>
              <p:cNvPr id="8" name="矩形 47"/>
              <p:cNvSpPr>
                <a:spLocks noRot="1" noChangeAspect="1" noMove="1" noResize="1" noEditPoints="1" noAdjustHandles="1" noChangeArrowheads="1" noChangeShapeType="1" noTextEdit="1"/>
              </p:cNvSpPr>
              <p:nvPr/>
            </p:nvSpPr>
            <p:spPr bwMode="auto">
              <a:xfrm>
                <a:off x="765040" y="4204316"/>
                <a:ext cx="11099855" cy="1467766"/>
              </a:xfrm>
              <a:prstGeom prst="rect">
                <a:avLst/>
              </a:prstGeom>
              <a:blipFill>
                <a:blip r:embed="rId5"/>
                <a:stretch>
                  <a:fillRect l="-1098" t="-5000" b="-958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9" name="矩形 8"/>
          <p:cNvSpPr/>
          <p:nvPr/>
        </p:nvSpPr>
        <p:spPr>
          <a:xfrm>
            <a:off x="664050" y="3619549"/>
            <a:ext cx="263801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6.5.11</a:t>
            </a: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1117" y="5582904"/>
            <a:ext cx="435292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64443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400"/>
                                        <p:tgtEl>
                                          <p:spTgt spid="5"/>
                                        </p:tgtEl>
                                        <p:attrNameLst>
                                          <p:attrName>ppt_y</p:attrName>
                                        </p:attrNameLst>
                                      </p:cBhvr>
                                      <p:tavLst>
                                        <p:tav tm="0">
                                          <p:val>
                                            <p:strVal val="#ppt_y-#ppt_h*1.125000"/>
                                          </p:val>
                                        </p:tav>
                                        <p:tav tm="100000">
                                          <p:val>
                                            <p:strVal val="#ppt_y"/>
                                          </p:val>
                                        </p:tav>
                                      </p:tavLst>
                                    </p:anim>
                                    <p:animEffect transition="in" filter="wipe(down)">
                                      <p:cBhvr>
                                        <p:cTn id="12" dur="400"/>
                                        <p:tgtEl>
                                          <p:spTgt spid="5"/>
                                        </p:tgtEl>
                                      </p:cBhvr>
                                    </p:animEffect>
                                  </p:childTnLst>
                                </p:cTn>
                              </p:par>
                              <p:par>
                                <p:cTn id="13" presetID="12" presetClass="entr" presetSubtype="1"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400"/>
                                        <p:tgtEl>
                                          <p:spTgt spid="7"/>
                                        </p:tgtEl>
                                        <p:attrNameLst>
                                          <p:attrName>ppt_y</p:attrName>
                                        </p:attrNameLst>
                                      </p:cBhvr>
                                      <p:tavLst>
                                        <p:tav tm="0">
                                          <p:val>
                                            <p:strVal val="#ppt_y-#ppt_h*1.125000"/>
                                          </p:val>
                                        </p:tav>
                                        <p:tav tm="100000">
                                          <p:val>
                                            <p:strVal val="#ppt_y"/>
                                          </p:val>
                                        </p:tav>
                                      </p:tavLst>
                                    </p:anim>
                                    <p:animEffect transition="in" filter="wipe(down)">
                                      <p:cBhvr>
                                        <p:cTn id="16" dur="4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400"/>
                                        <p:tgtEl>
                                          <p:spTgt spid="9"/>
                                        </p:tgtEl>
                                        <p:attrNameLst>
                                          <p:attrName>ppt_y</p:attrName>
                                        </p:attrNameLst>
                                      </p:cBhvr>
                                      <p:tavLst>
                                        <p:tav tm="0">
                                          <p:val>
                                            <p:strVal val="#ppt_y-#ppt_h*1.125000"/>
                                          </p:val>
                                        </p:tav>
                                        <p:tav tm="100000">
                                          <p:val>
                                            <p:strVal val="#ppt_y"/>
                                          </p:val>
                                        </p:tav>
                                      </p:tavLst>
                                    </p:anim>
                                    <p:animEffect transition="in" filter="wipe(down)">
                                      <p:cBhvr>
                                        <p:cTn id="22" dur="400"/>
                                        <p:tgtEl>
                                          <p:spTgt spid="9"/>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400"/>
                                        <p:tgtEl>
                                          <p:spTgt spid="8"/>
                                        </p:tgtEl>
                                        <p:attrNameLst>
                                          <p:attrName>ppt_y</p:attrName>
                                        </p:attrNameLst>
                                      </p:cBhvr>
                                      <p:tavLst>
                                        <p:tav tm="0">
                                          <p:val>
                                            <p:strVal val="#ppt_y-#ppt_h*1.125000"/>
                                          </p:val>
                                        </p:tav>
                                        <p:tav tm="100000">
                                          <p:val>
                                            <p:strVal val="#ppt_y"/>
                                          </p:val>
                                        </p:tav>
                                      </p:tavLst>
                                    </p:anim>
                                    <p:animEffect transition="in" filter="wipe(down)">
                                      <p:cBhvr>
                                        <p:cTn id="26"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5"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6.1	Population and sample</a:t>
            </a:r>
          </a:p>
        </p:txBody>
      </p:sp>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765040" y="1079354"/>
                <a:ext cx="10812715" cy="218860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In this textbook, we consider simple random sample. If the population X follows a CDF F(x), then the joint CDF of the sample (X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4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given by</a:t>
                </a:r>
              </a:p>
              <a:p>
                <a:pPr>
                  <a:lnSpc>
                    <a:spcPct val="120000"/>
                  </a:lnSpc>
                  <a:spcBef>
                    <a:spcPct val="0"/>
                  </a:spcBef>
                  <a:buNone/>
                </a:pPr>
                <a14:m>
                  <m:oMathPara xmlns:m="http://schemas.openxmlformats.org/officeDocument/2006/math">
                    <m:oMathParaPr>
                      <m:jc m:val="centerGroup"/>
                    </m:oMathParaPr>
                    <m:oMath xmlns:m="http://schemas.openxmlformats.org/officeDocument/2006/math">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𝐹</m:t>
                      </m:r>
                      <m:d>
                        <m:d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e>
                      </m:d>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hr m:val="∏"/>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𝐹</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nary>
                    </m:oMath>
                  </m:oMathPara>
                </a14:m>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0" name="矩形 47"/>
              <p:cNvSpPr>
                <a:spLocks noRot="1" noChangeAspect="1" noMove="1" noResize="1" noEditPoints="1" noAdjustHandles="1" noChangeArrowheads="1" noChangeShapeType="1" noTextEdit="1"/>
              </p:cNvSpPr>
              <p:nvPr/>
            </p:nvSpPr>
            <p:spPr bwMode="auto">
              <a:xfrm>
                <a:off x="765040" y="1079354"/>
                <a:ext cx="10812715" cy="2188604"/>
              </a:xfrm>
              <a:prstGeom prst="rect">
                <a:avLst/>
              </a:prstGeom>
              <a:blipFill>
                <a:blip r:embed="rId3"/>
                <a:stretch>
                  <a:fillRect l="-846" t="-836" r="-62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47"/>
              <p:cNvSpPr>
                <a:spLocks noChangeArrowheads="1"/>
              </p:cNvSpPr>
              <p:nvPr/>
            </p:nvSpPr>
            <p:spPr bwMode="auto">
              <a:xfrm>
                <a:off x="765038" y="3235167"/>
                <a:ext cx="10812715" cy="93787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X is discrete with probability function p(x), then the joint PF of the sample (X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4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given by </a:t>
                </a:r>
                <a14:m>
                  <m:oMath xmlns:m="http://schemas.openxmlformats.org/officeDocument/2006/math">
                    <m:r>
                      <m:rPr>
                        <m:sty m:val="p"/>
                      </m:rPr>
                      <a:rPr lang="en-US" altLang="zh-CN" sz="24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P</m:t>
                    </m:r>
                    <m:d>
                      <m:d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4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e>
                    </m:d>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hr m:val="∏"/>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nary>
                  </m:oMath>
                </a14:m>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6" name="矩形 47"/>
              <p:cNvSpPr>
                <a:spLocks noRot="1" noChangeAspect="1" noMove="1" noResize="1" noEditPoints="1" noAdjustHandles="1" noChangeArrowheads="1" noChangeShapeType="1" noTextEdit="1"/>
              </p:cNvSpPr>
              <p:nvPr/>
            </p:nvSpPr>
            <p:spPr bwMode="auto">
              <a:xfrm>
                <a:off x="765038" y="3235167"/>
                <a:ext cx="10812715" cy="937877"/>
              </a:xfrm>
              <a:prstGeom prst="rect">
                <a:avLst/>
              </a:prstGeom>
              <a:blipFill>
                <a:blip r:embed="rId4"/>
                <a:stretch>
                  <a:fillRect l="-846" t="-12987" b="-9675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矩形 47"/>
              <p:cNvSpPr>
                <a:spLocks noChangeArrowheads="1"/>
              </p:cNvSpPr>
              <p:nvPr/>
            </p:nvSpPr>
            <p:spPr bwMode="auto">
              <a:xfrm>
                <a:off x="765038" y="4216824"/>
                <a:ext cx="10812715" cy="218860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X is continuous with probability density function f(x), then the joint probability density function of the sample (X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4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given by</a:t>
                </a:r>
              </a:p>
              <a:p>
                <a:pPr>
                  <a:lnSpc>
                    <a:spcPct val="120000"/>
                  </a:lnSpc>
                  <a:spcBef>
                    <a:spcPct val="0"/>
                  </a:spcBef>
                  <a:buNone/>
                </a:pPr>
                <a14:m>
                  <m:oMathPara xmlns:m="http://schemas.openxmlformats.org/officeDocument/2006/math">
                    <m:oMathParaPr>
                      <m:jc m:val="centerGroup"/>
                    </m:oMathParaPr>
                    <m:oMath xmlns:m="http://schemas.openxmlformats.org/officeDocument/2006/math">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d>
                        <m:d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b>
                          </m:s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e>
                      </m:d>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hr m:val="∏"/>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p>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𝑖</m:t>
                              </m:r>
                            </m:sub>
                          </m:s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nary>
                    </m:oMath>
                  </m:oMathPara>
                </a14:m>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5" name="矩形 47"/>
              <p:cNvSpPr>
                <a:spLocks noRot="1" noChangeAspect="1" noMove="1" noResize="1" noEditPoints="1" noAdjustHandles="1" noChangeArrowheads="1" noChangeShapeType="1" noTextEdit="1"/>
              </p:cNvSpPr>
              <p:nvPr/>
            </p:nvSpPr>
            <p:spPr bwMode="auto">
              <a:xfrm>
                <a:off x="765038" y="4216824"/>
                <a:ext cx="10812715" cy="2188604"/>
              </a:xfrm>
              <a:prstGeom prst="rect">
                <a:avLst/>
              </a:prstGeom>
              <a:blipFill>
                <a:blip r:embed="rId5"/>
                <a:stretch>
                  <a:fillRect l="-846" t="-836" r="-56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30374930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400"/>
                                        <p:tgtEl>
                                          <p:spTgt spid="16"/>
                                        </p:tgtEl>
                                        <p:attrNameLst>
                                          <p:attrName>ppt_y</p:attrName>
                                        </p:attrNameLst>
                                      </p:cBhvr>
                                      <p:tavLst>
                                        <p:tav tm="0">
                                          <p:val>
                                            <p:strVal val="#ppt_y-#ppt_h*1.125000"/>
                                          </p:val>
                                        </p:tav>
                                        <p:tav tm="100000">
                                          <p:val>
                                            <p:strVal val="#ppt_y"/>
                                          </p:val>
                                        </p:tav>
                                      </p:tavLst>
                                    </p:anim>
                                    <p:animEffect transition="in" filter="wipe(down)">
                                      <p:cBhvr>
                                        <p:cTn id="14" dur="4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400"/>
                                        <p:tgtEl>
                                          <p:spTgt spid="5"/>
                                        </p:tgtEl>
                                        <p:attrNameLst>
                                          <p:attrName>ppt_y</p:attrName>
                                        </p:attrNameLst>
                                      </p:cBhvr>
                                      <p:tavLst>
                                        <p:tav tm="0">
                                          <p:val>
                                            <p:strVal val="#ppt_y-#ppt_h*1.125000"/>
                                          </p:val>
                                        </p:tav>
                                        <p:tav tm="100000">
                                          <p:val>
                                            <p:strVal val="#ppt_y"/>
                                          </p:val>
                                        </p:tav>
                                      </p:tavLst>
                                    </p:anim>
                                    <p:animEffect transition="in" filter="wipe(down)">
                                      <p:cBhvr>
                                        <p:cTn id="20"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6.6	Confidence intervals</a:t>
            </a:r>
          </a:p>
        </p:txBody>
      </p:sp>
      <p:sp>
        <p:nvSpPr>
          <p:cNvPr id="10" name="矩形 47"/>
          <p:cNvSpPr>
            <a:spLocks noChangeArrowheads="1"/>
          </p:cNvSpPr>
          <p:nvPr/>
        </p:nvSpPr>
        <p:spPr bwMode="auto">
          <a:xfrm>
            <a:off x="765041" y="1191999"/>
            <a:ext cx="10812715" cy="224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In section 1 and 2, we discussed point estimates for parameters from the sample. They provide one single value about the parameter. But a point estimate provides no information about the precision and reliability of estimation. In practice, one needs to calculate and report an entire interval of plausible values, that is a confidence interval (CI).</a:t>
            </a:r>
          </a:p>
        </p:txBody>
      </p:sp>
      <mc:AlternateContent xmlns:mc="http://schemas.openxmlformats.org/markup-compatibility/2006" xmlns:a14="http://schemas.microsoft.com/office/drawing/2010/main">
        <mc:Choice Requires="a14">
          <p:sp>
            <p:nvSpPr>
              <p:cNvPr id="5" name="矩形 47"/>
              <p:cNvSpPr>
                <a:spLocks noChangeArrowheads="1"/>
              </p:cNvSpPr>
              <p:nvPr/>
            </p:nvSpPr>
            <p:spPr bwMode="auto">
              <a:xfrm>
                <a:off x="765041" y="3580166"/>
                <a:ext cx="11099855" cy="229831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6.6.1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sample from X ∼ F(</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x;θ</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where θ is unknown. For pre-specified 0 &lt; α &lt; 1, an interval estimate gives an interval such that the true value is falling into the interval with a given probability.</a:t>
                </a:r>
              </a:p>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𝑃</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acc>
                            <m:accPr>
                              <m: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𝐿</m:t>
                                  </m:r>
                                </m:sub>
                              </m:sSub>
                            </m:e>
                          </m:ac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𝑈</m:t>
                                  </m:r>
                                </m:sub>
                              </m:sSub>
                            </m:e>
                          </m:acc>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5" name="矩形 47"/>
              <p:cNvSpPr>
                <a:spLocks noRot="1" noChangeAspect="1" noMove="1" noResize="1" noEditPoints="1" noAdjustHandles="1" noChangeArrowheads="1" noChangeShapeType="1" noTextEdit="1"/>
              </p:cNvSpPr>
              <p:nvPr/>
            </p:nvSpPr>
            <p:spPr bwMode="auto">
              <a:xfrm>
                <a:off x="765041" y="3580166"/>
                <a:ext cx="11099855" cy="2298313"/>
              </a:xfrm>
              <a:prstGeom prst="rect">
                <a:avLst/>
              </a:prstGeom>
              <a:blipFill>
                <a:blip r:embed="rId3"/>
                <a:stretch>
                  <a:fillRect l="-1098" t="-3448" r="-22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7201123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400"/>
                                        <p:tgtEl>
                                          <p:spTgt spid="5"/>
                                        </p:tgtEl>
                                        <p:attrNameLst>
                                          <p:attrName>ppt_y</p:attrName>
                                        </p:attrNameLst>
                                      </p:cBhvr>
                                      <p:tavLst>
                                        <p:tav tm="0">
                                          <p:val>
                                            <p:strVal val="#ppt_y-#ppt_h*1.125000"/>
                                          </p:val>
                                        </p:tav>
                                        <p:tav tm="100000">
                                          <p:val>
                                            <p:strVal val="#ppt_y"/>
                                          </p:val>
                                        </p:tav>
                                      </p:tavLst>
                                    </p:anim>
                                    <p:animEffect transition="in" filter="wipe(down)">
                                      <p:cBhvr>
                                        <p:cTn id="14"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6.6	Confidence intervals</a:t>
            </a:r>
          </a:p>
        </p:txBody>
      </p:sp>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765041" y="1191999"/>
                <a:ext cx="10812715" cy="142801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14:m>
                  <m:oMath xmlns:m="http://schemas.openxmlformats.org/officeDocument/2006/math">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𝐿</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acc>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𝑈</m:t>
                            </m:r>
                          </m:sub>
                        </m:sSub>
                      </m:e>
                    </m:acc>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𝐿</m:t>
                            </m:r>
                          </m:sub>
                        </m:sSub>
                      </m:e>
                    </m:ac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𝑈</m:t>
                            </m:r>
                          </m:sub>
                        </m:sSub>
                      </m:e>
                    </m:ac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called a 1 − α confidence interval. Statistic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𝐿</m:t>
                            </m:r>
                          </m:sub>
                        </m:sSub>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the confidence lower limit,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𝑈</m:t>
                            </m:r>
                          </m:sub>
                        </m:sSub>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the confidence upper limit, and 1 − α is the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confidence level.</a:t>
                </a:r>
              </a:p>
            </p:txBody>
          </p:sp>
        </mc:Choice>
        <mc:Fallback xmlns="">
          <p:sp>
            <p:nvSpPr>
              <p:cNvPr id="10" name="矩形 47"/>
              <p:cNvSpPr>
                <a:spLocks noRot="1" noChangeAspect="1" noMove="1" noResize="1" noEditPoints="1" noAdjustHandles="1" noChangeArrowheads="1" noChangeShapeType="1" noTextEdit="1"/>
              </p:cNvSpPr>
              <p:nvPr/>
            </p:nvSpPr>
            <p:spPr bwMode="auto">
              <a:xfrm>
                <a:off x="765041" y="1191999"/>
                <a:ext cx="10812715" cy="1428012"/>
              </a:xfrm>
              <a:prstGeom prst="rect">
                <a:avLst/>
              </a:prstGeom>
              <a:blipFill>
                <a:blip r:embed="rId3"/>
                <a:stretch>
                  <a:fillRect l="-1127" t="-2991" r="-846" b="-1111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5" name="矩形 47"/>
          <p:cNvSpPr>
            <a:spLocks noChangeArrowheads="1"/>
          </p:cNvSpPr>
          <p:nvPr/>
        </p:nvSpPr>
        <p:spPr bwMode="auto">
          <a:xfrm>
            <a:off x="765041" y="2620011"/>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most frequently used confidence levels 1−α are 90%, 95% and 99%. The higher the confidence level, the more strongly we believe that the true value of the parameter being estimated lies within the interval.</a:t>
            </a:r>
          </a:p>
        </p:txBody>
      </p:sp>
      <mc:AlternateContent xmlns:mc="http://schemas.openxmlformats.org/markup-compatibility/2006" xmlns:a14="http://schemas.microsoft.com/office/drawing/2010/main">
        <mc:Choice Requires="a14">
          <p:sp>
            <p:nvSpPr>
              <p:cNvPr id="6" name="矩形 47"/>
              <p:cNvSpPr>
                <a:spLocks noChangeArrowheads="1"/>
              </p:cNvSpPr>
              <p:nvPr/>
            </p:nvSpPr>
            <p:spPr bwMode="auto">
              <a:xfrm>
                <a:off x="765040" y="4251181"/>
                <a:ext cx="11099855" cy="169148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6.6.1</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sample from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𝑁</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 where µ is unknown and </a:t>
                </a:r>
                <a14:m>
                  <m:oMath xmlns:m="http://schemas.openxmlformats.org/officeDocument/2006/math">
                    <m:sSup>
                      <m:sSup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e>
                      <m:sup>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400" dirty="0">
                    <a:solidFill>
                      <a:schemeClr val="tx1">
                        <a:lumMod val="65000"/>
                        <a:lumOff val="35000"/>
                      </a:schemeClr>
                    </a:solidFill>
                    <a:latin typeface="+mn-ea"/>
                    <a:ea typeface="+mn-ea"/>
                    <a:cs typeface="Thorndale Duospace WT J" panose="02020609050405020304" pitchFamily="49" charset="-122"/>
                    <a:sym typeface="微软雅黑" pitchFamily="34" charset="-122"/>
                  </a:rPr>
                  <a:t> is known. Find a 1 − α confidence interval of µ.</a:t>
                </a:r>
              </a:p>
              <a:p>
                <a:pPr>
                  <a:spcBef>
                    <a:spcPct val="0"/>
                  </a:spcBef>
                  <a:buNone/>
                </a:pP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mc:Choice>
        <mc:Fallback xmlns="">
          <p:sp>
            <p:nvSpPr>
              <p:cNvPr id="6" name="矩形 47"/>
              <p:cNvSpPr>
                <a:spLocks noRot="1" noChangeAspect="1" noMove="1" noResize="1" noEditPoints="1" noAdjustHandles="1" noChangeArrowheads="1" noChangeShapeType="1" noTextEdit="1"/>
              </p:cNvSpPr>
              <p:nvPr/>
            </p:nvSpPr>
            <p:spPr bwMode="auto">
              <a:xfrm>
                <a:off x="765040" y="4251181"/>
                <a:ext cx="11099855" cy="1691481"/>
              </a:xfrm>
              <a:prstGeom prst="rect">
                <a:avLst/>
              </a:prstGeom>
              <a:blipFill>
                <a:blip r:embed="rId4"/>
                <a:stretch>
                  <a:fillRect l="-1098" t="-395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5139528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400"/>
                                        <p:tgtEl>
                                          <p:spTgt spid="5"/>
                                        </p:tgtEl>
                                        <p:attrNameLst>
                                          <p:attrName>ppt_y</p:attrName>
                                        </p:attrNameLst>
                                      </p:cBhvr>
                                      <p:tavLst>
                                        <p:tav tm="0">
                                          <p:val>
                                            <p:strVal val="#ppt_y-#ppt_h*1.125000"/>
                                          </p:val>
                                        </p:tav>
                                        <p:tav tm="100000">
                                          <p:val>
                                            <p:strVal val="#ppt_y"/>
                                          </p:val>
                                        </p:tav>
                                      </p:tavLst>
                                    </p:anim>
                                    <p:animEffect transition="in" filter="wipe(down)">
                                      <p:cBhvr>
                                        <p:cTn id="12" dur="4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6.6	Confidence intervals</a:t>
            </a: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765041" y="1754099"/>
                <a:ext cx="11099855" cy="119506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key is the sampling distribution of the </a:t>
                </a:r>
                <a: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point estimator.</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Since </a:t>
                </a:r>
                <a14:m>
                  <m:oMath xmlns:m="http://schemas.openxmlformats.org/officeDocument/2006/math">
                    <m:acc>
                      <m:accPr>
                        <m: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𝑁</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a:t>
                </a:r>
              </a:p>
            </p:txBody>
          </p:sp>
        </mc:Choice>
        <mc:Fallback xmlns="">
          <p:sp>
            <p:nvSpPr>
              <p:cNvPr id="11" name="矩形 47"/>
              <p:cNvSpPr>
                <a:spLocks noRot="1" noChangeAspect="1" noMove="1" noResize="1" noEditPoints="1" noAdjustHandles="1" noChangeArrowheads="1" noChangeShapeType="1" noTextEdit="1"/>
              </p:cNvSpPr>
              <p:nvPr/>
            </p:nvSpPr>
            <p:spPr bwMode="auto">
              <a:xfrm>
                <a:off x="765041" y="1754099"/>
                <a:ext cx="11099855" cy="1195063"/>
              </a:xfrm>
              <a:prstGeom prst="rect">
                <a:avLst/>
              </a:prstGeom>
              <a:blipFill>
                <a:blip r:embed="rId3"/>
                <a:stretch>
                  <a:fillRect l="-1098" t="-5612" b="-459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2" name="矩形 47"/>
          <p:cNvSpPr>
            <a:spLocks noChangeArrowheads="1"/>
          </p:cNvSpPr>
          <p:nvPr/>
        </p:nvSpPr>
        <p:spPr bwMode="auto">
          <a:xfrm>
            <a:off x="765041" y="1144709"/>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5" name="Picture 888542"/>
          <p:cNvPicPr/>
          <p:nvPr/>
        </p:nvPicPr>
        <p:blipFill>
          <a:blip r:embed="rId4"/>
          <a:stretch>
            <a:fillRect/>
          </a:stretch>
        </p:blipFill>
        <p:spPr>
          <a:xfrm>
            <a:off x="4453358" y="2322920"/>
            <a:ext cx="1949719" cy="628528"/>
          </a:xfrm>
          <a:prstGeom prst="rect">
            <a:avLst/>
          </a:prstGeom>
        </p:spPr>
      </p:pic>
      <p:sp>
        <p:nvSpPr>
          <p:cNvPr id="6" name="矩形 47"/>
          <p:cNvSpPr>
            <a:spLocks noChangeArrowheads="1"/>
          </p:cNvSpPr>
          <p:nvPr/>
        </p:nvSpPr>
        <p:spPr bwMode="auto">
          <a:xfrm>
            <a:off x="765041" y="2961020"/>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contains the unknown parameter µ but its distribution does not depend on µ. For confidence level 1 − α,</a:t>
            </a:r>
          </a:p>
        </p:txBody>
      </p:sp>
      <p:pic>
        <p:nvPicPr>
          <p:cNvPr id="8" name="Picture 888543"/>
          <p:cNvPicPr/>
          <p:nvPr/>
        </p:nvPicPr>
        <p:blipFill>
          <a:blip r:embed="rId5"/>
          <a:stretch>
            <a:fillRect/>
          </a:stretch>
        </p:blipFill>
        <p:spPr>
          <a:xfrm>
            <a:off x="984738" y="2949162"/>
            <a:ext cx="720970" cy="558570"/>
          </a:xfrm>
          <a:prstGeom prst="rect">
            <a:avLst/>
          </a:prstGeom>
        </p:spPr>
      </p:pic>
      <p:pic>
        <p:nvPicPr>
          <p:cNvPr id="9" name="Picture 888544"/>
          <p:cNvPicPr/>
          <p:nvPr/>
        </p:nvPicPr>
        <p:blipFill>
          <a:blip r:embed="rId6"/>
          <a:stretch>
            <a:fillRect/>
          </a:stretch>
        </p:blipFill>
        <p:spPr>
          <a:xfrm>
            <a:off x="3643360" y="3924692"/>
            <a:ext cx="4023531" cy="735232"/>
          </a:xfrm>
          <a:prstGeom prst="rect">
            <a:avLst/>
          </a:prstGeom>
        </p:spPr>
      </p:pic>
      <p:sp>
        <p:nvSpPr>
          <p:cNvPr id="10" name="矩形 47"/>
          <p:cNvSpPr>
            <a:spLocks noChangeArrowheads="1"/>
          </p:cNvSpPr>
          <p:nvPr/>
        </p:nvSpPr>
        <p:spPr bwMode="auto">
          <a:xfrm>
            <a:off x="765040" y="4659924"/>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z</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the α/2 upper quantile of N(0,1), see Figure 6.8. Therefore,</a:t>
            </a:r>
          </a:p>
        </p:txBody>
      </p:sp>
      <p:pic>
        <p:nvPicPr>
          <p:cNvPr id="13" name="Picture 888545"/>
          <p:cNvPicPr/>
          <p:nvPr/>
        </p:nvPicPr>
        <p:blipFill>
          <a:blip r:embed="rId7"/>
          <a:stretch>
            <a:fillRect/>
          </a:stretch>
        </p:blipFill>
        <p:spPr>
          <a:xfrm>
            <a:off x="3405967" y="5347836"/>
            <a:ext cx="4498316" cy="556090"/>
          </a:xfrm>
          <a:prstGeom prst="rect">
            <a:avLst/>
          </a:prstGeom>
        </p:spPr>
      </p:pic>
    </p:spTree>
    <p:extLst>
      <p:ext uri="{BB962C8B-B14F-4D97-AF65-F5344CB8AC3E}">
        <p14:creationId xmlns:p14="http://schemas.microsoft.com/office/powerpoint/2010/main" val="21480059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400"/>
                                        <p:tgtEl>
                                          <p:spTgt spid="12"/>
                                        </p:tgtEl>
                                        <p:attrNameLst>
                                          <p:attrName>ppt_y</p:attrName>
                                        </p:attrNameLst>
                                      </p:cBhvr>
                                      <p:tavLst>
                                        <p:tav tm="0">
                                          <p:val>
                                            <p:strVal val="#ppt_y-#ppt_h*1.125000"/>
                                          </p:val>
                                        </p:tav>
                                        <p:tav tm="100000">
                                          <p:val>
                                            <p:strVal val="#ppt_y"/>
                                          </p:val>
                                        </p:tav>
                                      </p:tavLst>
                                    </p:anim>
                                    <p:animEffect transition="in" filter="wipe(down)">
                                      <p:cBhvr>
                                        <p:cTn id="8" dur="400"/>
                                        <p:tgtEl>
                                          <p:spTgt spid="1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400"/>
                                        <p:tgtEl>
                                          <p:spTgt spid="11"/>
                                        </p:tgtEl>
                                        <p:attrNameLst>
                                          <p:attrName>ppt_y</p:attrName>
                                        </p:attrNameLst>
                                      </p:cBhvr>
                                      <p:tavLst>
                                        <p:tav tm="0">
                                          <p:val>
                                            <p:strVal val="#ppt_y-#ppt_h*1.125000"/>
                                          </p:val>
                                        </p:tav>
                                        <p:tav tm="100000">
                                          <p:val>
                                            <p:strVal val="#ppt_y"/>
                                          </p:val>
                                        </p:tav>
                                      </p:tavLst>
                                    </p:anim>
                                    <p:animEffect transition="in" filter="wipe(down)">
                                      <p:cBhvr>
                                        <p:cTn id="12" dur="400"/>
                                        <p:tgtEl>
                                          <p:spTgt spid="11"/>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400"/>
                                        <p:tgtEl>
                                          <p:spTgt spid="6"/>
                                        </p:tgtEl>
                                        <p:attrNameLst>
                                          <p:attrName>ppt_y</p:attrName>
                                        </p:attrNameLst>
                                      </p:cBhvr>
                                      <p:tavLst>
                                        <p:tav tm="0">
                                          <p:val>
                                            <p:strVal val="#ppt_y-#ppt_h*1.125000"/>
                                          </p:val>
                                        </p:tav>
                                        <p:tav tm="100000">
                                          <p:val>
                                            <p:strVal val="#ppt_y"/>
                                          </p:val>
                                        </p:tav>
                                      </p:tavLst>
                                    </p:anim>
                                    <p:animEffect transition="in" filter="wipe(down)">
                                      <p:cBhvr>
                                        <p:cTn id="16" dur="400"/>
                                        <p:tgtEl>
                                          <p:spTgt spid="6"/>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400"/>
                                        <p:tgtEl>
                                          <p:spTgt spid="10"/>
                                        </p:tgtEl>
                                        <p:attrNameLst>
                                          <p:attrName>ppt_y</p:attrName>
                                        </p:attrNameLst>
                                      </p:cBhvr>
                                      <p:tavLst>
                                        <p:tav tm="0">
                                          <p:val>
                                            <p:strVal val="#ppt_y-#ppt_h*1.125000"/>
                                          </p:val>
                                        </p:tav>
                                        <p:tav tm="100000">
                                          <p:val>
                                            <p:strVal val="#ppt_y"/>
                                          </p:val>
                                        </p:tav>
                                      </p:tavLst>
                                    </p:anim>
                                    <p:animEffect transition="in" filter="wipe(down)">
                                      <p:cBhvr>
                                        <p:cTn id="20" dur="400"/>
                                        <p:tgtEl>
                                          <p:spTgt spid="10"/>
                                        </p:tgtEl>
                                      </p:cBhvr>
                                    </p:animEffect>
                                  </p:childTnLst>
                                </p:cTn>
                              </p:par>
                              <p:par>
                                <p:cTn id="21" presetID="12" presetClass="entr" presetSubtype="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400"/>
                                        <p:tgtEl>
                                          <p:spTgt spid="5"/>
                                        </p:tgtEl>
                                        <p:attrNameLst>
                                          <p:attrName>ppt_y</p:attrName>
                                        </p:attrNameLst>
                                      </p:cBhvr>
                                      <p:tavLst>
                                        <p:tav tm="0">
                                          <p:val>
                                            <p:strVal val="#ppt_y-#ppt_h*1.125000"/>
                                          </p:val>
                                        </p:tav>
                                        <p:tav tm="100000">
                                          <p:val>
                                            <p:strVal val="#ppt_y"/>
                                          </p:val>
                                        </p:tav>
                                      </p:tavLst>
                                    </p:anim>
                                    <p:animEffect transition="in" filter="wipe(down)">
                                      <p:cBhvr>
                                        <p:cTn id="24" dur="400"/>
                                        <p:tgtEl>
                                          <p:spTgt spid="5"/>
                                        </p:tgtEl>
                                      </p:cBhvr>
                                    </p:animEffect>
                                  </p:childTnLst>
                                </p:cTn>
                              </p:par>
                              <p:par>
                                <p:cTn id="25" presetID="12" presetClass="entr" presetSubtype="1"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400"/>
                                        <p:tgtEl>
                                          <p:spTgt spid="9"/>
                                        </p:tgtEl>
                                        <p:attrNameLst>
                                          <p:attrName>ppt_y</p:attrName>
                                        </p:attrNameLst>
                                      </p:cBhvr>
                                      <p:tavLst>
                                        <p:tav tm="0">
                                          <p:val>
                                            <p:strVal val="#ppt_y-#ppt_h*1.125000"/>
                                          </p:val>
                                        </p:tav>
                                        <p:tav tm="100000">
                                          <p:val>
                                            <p:strVal val="#ppt_y"/>
                                          </p:val>
                                        </p:tav>
                                      </p:tavLst>
                                    </p:anim>
                                    <p:animEffect transition="in" filter="wipe(down)">
                                      <p:cBhvr>
                                        <p:cTn id="28" dur="400"/>
                                        <p:tgtEl>
                                          <p:spTgt spid="9"/>
                                        </p:tgtEl>
                                      </p:cBhvr>
                                    </p:animEffect>
                                  </p:childTnLst>
                                </p:cTn>
                              </p:par>
                              <p:par>
                                <p:cTn id="29" presetID="12" presetClass="entr" presetSubtype="1"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400"/>
                                        <p:tgtEl>
                                          <p:spTgt spid="13"/>
                                        </p:tgtEl>
                                        <p:attrNameLst>
                                          <p:attrName>ppt_y</p:attrName>
                                        </p:attrNameLst>
                                      </p:cBhvr>
                                      <p:tavLst>
                                        <p:tav tm="0">
                                          <p:val>
                                            <p:strVal val="#ppt_y-#ppt_h*1.125000"/>
                                          </p:val>
                                        </p:tav>
                                        <p:tav tm="100000">
                                          <p:val>
                                            <p:strVal val="#ppt_y"/>
                                          </p:val>
                                        </p:tav>
                                      </p:tavLst>
                                    </p:anim>
                                    <p:animEffect transition="in" filter="wipe(down)">
                                      <p:cBhvr>
                                        <p:cTn id="32" dur="400"/>
                                        <p:tgtEl>
                                          <p:spTgt spid="13"/>
                                        </p:tgtEl>
                                      </p:cBhvr>
                                    </p:animEffect>
                                  </p:childTnLst>
                                </p:cTn>
                              </p:par>
                              <p:par>
                                <p:cTn id="33" presetID="12" presetClass="entr" presetSubtype="1"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400"/>
                                        <p:tgtEl>
                                          <p:spTgt spid="8"/>
                                        </p:tgtEl>
                                        <p:attrNameLst>
                                          <p:attrName>ppt_y</p:attrName>
                                        </p:attrNameLst>
                                      </p:cBhvr>
                                      <p:tavLst>
                                        <p:tav tm="0">
                                          <p:val>
                                            <p:strVal val="#ppt_y-#ppt_h*1.125000"/>
                                          </p:val>
                                        </p:tav>
                                        <p:tav tm="100000">
                                          <p:val>
                                            <p:strVal val="#ppt_y"/>
                                          </p:val>
                                        </p:tav>
                                      </p:tavLst>
                                    </p:anim>
                                    <p:animEffect transition="in" filter="wipe(down)">
                                      <p:cBhvr>
                                        <p:cTn id="36"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6" grpId="0"/>
      <p:bldP spid="1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6.6	Confidence intervals</a:t>
            </a:r>
          </a:p>
        </p:txBody>
      </p:sp>
      <p:sp>
        <p:nvSpPr>
          <p:cNvPr id="6" name="矩形 47"/>
          <p:cNvSpPr>
            <a:spLocks noChangeArrowheads="1"/>
          </p:cNvSpPr>
          <p:nvPr/>
        </p:nvSpPr>
        <p:spPr bwMode="auto">
          <a:xfrm>
            <a:off x="413348" y="1563886"/>
            <a:ext cx="7060114"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is a 1 − α confidence interval of µ.</a:t>
            </a:r>
          </a:p>
        </p:txBody>
      </p:sp>
      <p:sp>
        <p:nvSpPr>
          <p:cNvPr id="10" name="矩形 47"/>
          <p:cNvSpPr>
            <a:spLocks noChangeArrowheads="1"/>
          </p:cNvSpPr>
          <p:nvPr/>
        </p:nvSpPr>
        <p:spPr bwMode="auto">
          <a:xfrm>
            <a:off x="413348" y="2628859"/>
            <a:ext cx="7060114" cy="397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 is NOT the probability of the parameter being inside the interval since the parameter is not random. The meaning of confidence interval is as follows: if we select K simple random samples of size n,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k = 1,··· ,K, and we calculate the 1 − α confidence interval from each sample, then about K ×(1−α) of those K intervals would contain the true parameter. </a:t>
            </a:r>
          </a:p>
        </p:txBody>
      </p:sp>
      <p:pic>
        <p:nvPicPr>
          <p:cNvPr id="3" name="图片 2"/>
          <p:cNvPicPr>
            <a:picLocks noChangeAspect="1"/>
          </p:cNvPicPr>
          <p:nvPr/>
        </p:nvPicPr>
        <p:blipFill>
          <a:blip r:embed="rId3"/>
          <a:stretch>
            <a:fillRect/>
          </a:stretch>
        </p:blipFill>
        <p:spPr>
          <a:xfrm>
            <a:off x="7473462" y="381545"/>
            <a:ext cx="3724275" cy="2724150"/>
          </a:xfrm>
          <a:prstGeom prst="rect">
            <a:avLst/>
          </a:prstGeom>
          <a:ln>
            <a:noFill/>
          </a:ln>
          <a:effectLst>
            <a:softEdge rad="112500"/>
          </a:effectLst>
        </p:spPr>
      </p:pic>
      <p:pic>
        <p:nvPicPr>
          <p:cNvPr id="14" name="Picture 888546"/>
          <p:cNvPicPr/>
          <p:nvPr/>
        </p:nvPicPr>
        <p:blipFill>
          <a:blip r:embed="rId4"/>
          <a:stretch>
            <a:fillRect/>
          </a:stretch>
        </p:blipFill>
        <p:spPr>
          <a:xfrm>
            <a:off x="536440" y="1674760"/>
            <a:ext cx="2989383" cy="404031"/>
          </a:xfrm>
          <a:prstGeom prst="rect">
            <a:avLst/>
          </a:prstGeom>
        </p:spPr>
      </p:pic>
      <p:pic>
        <p:nvPicPr>
          <p:cNvPr id="4" name="图片 3"/>
          <p:cNvPicPr>
            <a:picLocks noChangeAspect="1"/>
          </p:cNvPicPr>
          <p:nvPr/>
        </p:nvPicPr>
        <p:blipFill>
          <a:blip r:embed="rId5"/>
          <a:stretch>
            <a:fillRect/>
          </a:stretch>
        </p:blipFill>
        <p:spPr>
          <a:xfrm>
            <a:off x="7473462" y="3396321"/>
            <a:ext cx="3724275" cy="3202848"/>
          </a:xfrm>
          <a:prstGeom prst="rect">
            <a:avLst/>
          </a:prstGeom>
          <a:ln>
            <a:noFill/>
          </a:ln>
          <a:effectLst>
            <a:softEdge rad="112500"/>
          </a:effectLst>
        </p:spPr>
      </p:pic>
      <p:sp>
        <p:nvSpPr>
          <p:cNvPr id="5" name="文本框 4">
            <a:extLst>
              <a:ext uri="{FF2B5EF4-FFF2-40B4-BE49-F238E27FC236}">
                <a16:creationId xmlns:a16="http://schemas.microsoft.com/office/drawing/2014/main" id="{45BA1F7E-E69D-47B3-8BDA-7DE578A071A0}"/>
              </a:ext>
            </a:extLst>
          </p:cNvPr>
          <p:cNvSpPr txBox="1"/>
          <p:nvPr/>
        </p:nvSpPr>
        <p:spPr>
          <a:xfrm>
            <a:off x="8639117" y="2905640"/>
            <a:ext cx="1290257" cy="400110"/>
          </a:xfrm>
          <a:prstGeom prst="rect">
            <a:avLst/>
          </a:prstGeom>
          <a:noFill/>
        </p:spPr>
        <p:txBody>
          <a:bodyPr wrap="square" rtlCol="0">
            <a:spAutoFit/>
          </a:bodyPr>
          <a:lstStyle/>
          <a:p>
            <a:r>
              <a:rPr lang="en-US" altLang="zh-CN" sz="2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Figure 6.8</a:t>
            </a:r>
            <a:endParaRPr lang="zh-CN" altLang="en-US" sz="2000" dirty="0"/>
          </a:p>
        </p:txBody>
      </p:sp>
    </p:spTree>
    <p:extLst>
      <p:ext uri="{BB962C8B-B14F-4D97-AF65-F5344CB8AC3E}">
        <p14:creationId xmlns:p14="http://schemas.microsoft.com/office/powerpoint/2010/main" val="6851374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p:tgtEl>
                                          <p:spTgt spid="6"/>
                                        </p:tgtEl>
                                        <p:attrNameLst>
                                          <p:attrName>ppt_y</p:attrName>
                                        </p:attrNameLst>
                                      </p:cBhvr>
                                      <p:tavLst>
                                        <p:tav tm="0">
                                          <p:val>
                                            <p:strVal val="#ppt_y-#ppt_h*1.125000"/>
                                          </p:val>
                                        </p:tav>
                                        <p:tav tm="100000">
                                          <p:val>
                                            <p:strVal val="#ppt_y"/>
                                          </p:val>
                                        </p:tav>
                                      </p:tavLst>
                                    </p:anim>
                                    <p:animEffect transition="in" filter="wipe(down)">
                                      <p:cBhvr>
                                        <p:cTn id="8" dur="4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400"/>
                                        <p:tgtEl>
                                          <p:spTgt spid="3"/>
                                        </p:tgtEl>
                                        <p:attrNameLst>
                                          <p:attrName>ppt_y</p:attrName>
                                        </p:attrNameLst>
                                      </p:cBhvr>
                                      <p:tavLst>
                                        <p:tav tm="0">
                                          <p:val>
                                            <p:strVal val="#ppt_y-#ppt_h*1.125000"/>
                                          </p:val>
                                        </p:tav>
                                        <p:tav tm="100000">
                                          <p:val>
                                            <p:strVal val="#ppt_y"/>
                                          </p:val>
                                        </p:tav>
                                      </p:tavLst>
                                    </p:anim>
                                    <p:animEffect transition="in" filter="wipe(down)">
                                      <p:cBhvr>
                                        <p:cTn id="12" dur="4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400"/>
                                        <p:tgtEl>
                                          <p:spTgt spid="10"/>
                                        </p:tgtEl>
                                        <p:attrNameLst>
                                          <p:attrName>ppt_y</p:attrName>
                                        </p:attrNameLst>
                                      </p:cBhvr>
                                      <p:tavLst>
                                        <p:tav tm="0">
                                          <p:val>
                                            <p:strVal val="#ppt_y-#ppt_h*1.125000"/>
                                          </p:val>
                                        </p:tav>
                                        <p:tav tm="100000">
                                          <p:val>
                                            <p:strVal val="#ppt_y"/>
                                          </p:val>
                                        </p:tav>
                                      </p:tavLst>
                                    </p:anim>
                                    <p:animEffect transition="in" filter="wipe(down)">
                                      <p:cBhvr>
                                        <p:cTn id="18" dur="400"/>
                                        <p:tgtEl>
                                          <p:spTgt spid="10"/>
                                        </p:tgtEl>
                                      </p:cBhvr>
                                    </p:animEffect>
                                  </p:childTnLst>
                                </p:cTn>
                              </p:par>
                              <p:par>
                                <p:cTn id="19" presetID="12" presetClass="entr" presetSubtype="1"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400"/>
                                        <p:tgtEl>
                                          <p:spTgt spid="4"/>
                                        </p:tgtEl>
                                        <p:attrNameLst>
                                          <p:attrName>ppt_y</p:attrName>
                                        </p:attrNameLst>
                                      </p:cBhvr>
                                      <p:tavLst>
                                        <p:tav tm="0">
                                          <p:val>
                                            <p:strVal val="#ppt_y-#ppt_h*1.125000"/>
                                          </p:val>
                                        </p:tav>
                                        <p:tav tm="100000">
                                          <p:val>
                                            <p:strVal val="#ppt_y"/>
                                          </p:val>
                                        </p:tav>
                                      </p:tavLst>
                                    </p:anim>
                                    <p:animEffect transition="in" filter="wipe(down)">
                                      <p:cBhvr>
                                        <p:cTn id="22"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624363" y="1138019"/>
            <a:ext cx="11099855" cy="224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6.6.2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be a random sample from a distribution that depends on a parameter (or vector of parameters) θ. Let g(X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,θ</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be a random variable whose distribution does not depend on θ, then g(X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,θ</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called a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pivotal quantity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(or simply a pivot).</a:t>
            </a:r>
            <a:endPar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6.6	Confidence intervals</a:t>
            </a:r>
          </a:p>
        </p:txBody>
      </p:sp>
      <p:sp>
        <p:nvSpPr>
          <p:cNvPr id="13" name="矩形 47"/>
          <p:cNvSpPr>
            <a:spLocks noChangeArrowheads="1"/>
          </p:cNvSpPr>
          <p:nvPr/>
        </p:nvSpPr>
        <p:spPr bwMode="auto">
          <a:xfrm>
            <a:off x="624362" y="3144833"/>
            <a:ext cx="11099855" cy="267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Pivotal quantities are fundamental to the construction of confidence intervals, as they allow the statistic to not depend on parameters. The confidence intervals have exactly the stated confidence level, as opposed to so-called “asymptotic” confidence intervals which only have approximately the stated confidence level. The confidence interval can be constructed as follows:</a:t>
            </a:r>
          </a:p>
        </p:txBody>
      </p:sp>
    </p:spTree>
    <p:extLst>
      <p:ext uri="{BB962C8B-B14F-4D97-AF65-F5344CB8AC3E}">
        <p14:creationId xmlns:p14="http://schemas.microsoft.com/office/powerpoint/2010/main" val="3851911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400"/>
                                        <p:tgtEl>
                                          <p:spTgt spid="13"/>
                                        </p:tgtEl>
                                        <p:attrNameLst>
                                          <p:attrName>ppt_y</p:attrName>
                                        </p:attrNameLst>
                                      </p:cBhvr>
                                      <p:tavLst>
                                        <p:tav tm="0">
                                          <p:val>
                                            <p:strVal val="#ppt_y-#ppt_h*1.125000"/>
                                          </p:val>
                                        </p:tav>
                                        <p:tav tm="100000">
                                          <p:val>
                                            <p:strVal val="#ppt_y"/>
                                          </p:val>
                                        </p:tav>
                                      </p:tavLst>
                                    </p:anim>
                                    <p:animEffect transition="in" filter="wipe(down)">
                                      <p:cBhvr>
                                        <p:cTn id="14"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6.6	Confidence intervals</a:t>
            </a:r>
          </a:p>
        </p:txBody>
      </p:sp>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765041" y="1191999"/>
                <a:ext cx="10812715" cy="224676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514350" indent="-514350">
                  <a:spcBef>
                    <a:spcPct val="0"/>
                  </a:spcBef>
                  <a:buAutoNum type="arabicPeriod"/>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Find a pivotal quantity g(X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θ).</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marL="514350" indent="-514350">
                  <a:spcBef>
                    <a:spcPct val="0"/>
                  </a:spcBef>
                  <a:buAutoNum type="arabicPeriod"/>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a specified confidence level, find upper and lower confidence limits on the pivotal quantity, that is, numbers a and b such that</a:t>
                </a:r>
              </a:p>
              <a:p>
                <a:pPr algn="ct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P(a &lt; g(X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θ) &lt;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 = 1 − </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3.   Solve the inequalities: the confidence interval is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𝐿</m:t>
                            </m:r>
                          </m:sub>
                        </m:sSub>
                      </m:e>
                    </m:acc>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𝑈</m:t>
                            </m:r>
                          </m:sub>
                        </m:sSub>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10" name="矩形 47"/>
              <p:cNvSpPr>
                <a:spLocks noRot="1" noChangeAspect="1" noMove="1" noResize="1" noEditPoints="1" noAdjustHandles="1" noChangeArrowheads="1" noChangeShapeType="1" noTextEdit="1"/>
              </p:cNvSpPr>
              <p:nvPr/>
            </p:nvSpPr>
            <p:spPr bwMode="auto">
              <a:xfrm>
                <a:off x="765041" y="1191999"/>
                <a:ext cx="10812715" cy="2246761"/>
              </a:xfrm>
              <a:prstGeom prst="rect">
                <a:avLst/>
              </a:prstGeom>
              <a:blipFill>
                <a:blip r:embed="rId3"/>
                <a:stretch>
                  <a:fillRect l="-1127" t="-2989" b="-760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5" name="矩形 47"/>
          <p:cNvSpPr>
            <a:spLocks noChangeArrowheads="1"/>
          </p:cNvSpPr>
          <p:nvPr/>
        </p:nvSpPr>
        <p:spPr bwMode="auto">
          <a:xfrm>
            <a:off x="765041" y="3580166"/>
            <a:ext cx="11099855" cy="229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constants a and b are called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critical values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They are obtained from a table for the distribution of the pivotal quantity or from a computer program. In general, they are not unique and thus the confidence interval is not unique. A convenient choice is to use equal-tailed critical values as this often leads to the shortest confidence interval.</a:t>
            </a:r>
          </a:p>
        </p:txBody>
      </p:sp>
    </p:spTree>
    <p:extLst>
      <p:ext uri="{BB962C8B-B14F-4D97-AF65-F5344CB8AC3E}">
        <p14:creationId xmlns:p14="http://schemas.microsoft.com/office/powerpoint/2010/main" val="257898878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400"/>
                                        <p:tgtEl>
                                          <p:spTgt spid="5"/>
                                        </p:tgtEl>
                                        <p:attrNameLst>
                                          <p:attrName>ppt_y</p:attrName>
                                        </p:attrNameLst>
                                      </p:cBhvr>
                                      <p:tavLst>
                                        <p:tav tm="0">
                                          <p:val>
                                            <p:strVal val="#ppt_y-#ppt_h*1.125000"/>
                                          </p:val>
                                        </p:tav>
                                        <p:tav tm="100000">
                                          <p:val>
                                            <p:strVal val="#ppt_y"/>
                                          </p:val>
                                        </p:tav>
                                      </p:tavLst>
                                    </p:anim>
                                    <p:animEffect transition="in" filter="wipe(down)">
                                      <p:cBhvr>
                                        <p:cTn id="14"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624363" y="1138019"/>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6.6.1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sample from X ∼N(µ, </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known, then a 1 − α confidence interval of µ is</a:t>
            </a:r>
            <a:endPar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6.6	Confidence intervals</a:t>
            </a:r>
          </a:p>
        </p:txBody>
      </p:sp>
      <p:sp>
        <p:nvSpPr>
          <p:cNvPr id="13" name="矩形 47"/>
          <p:cNvSpPr>
            <a:spLocks noChangeArrowheads="1"/>
          </p:cNvSpPr>
          <p:nvPr/>
        </p:nvSpPr>
        <p:spPr bwMode="auto">
          <a:xfrm>
            <a:off x="624362" y="2637692"/>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We derived this interval in Example 6.6.1.</a:t>
            </a:r>
          </a:p>
        </p:txBody>
      </p:sp>
      <p:pic>
        <p:nvPicPr>
          <p:cNvPr id="5" name="Picture 888548"/>
          <p:cNvPicPr/>
          <p:nvPr/>
        </p:nvPicPr>
        <p:blipFill>
          <a:blip r:embed="rId3"/>
          <a:stretch>
            <a:fillRect/>
          </a:stretch>
        </p:blipFill>
        <p:spPr>
          <a:xfrm>
            <a:off x="4453357" y="2071720"/>
            <a:ext cx="3231120" cy="565972"/>
          </a:xfrm>
          <a:prstGeom prst="rect">
            <a:avLst/>
          </a:prstGeom>
        </p:spPr>
      </p:pic>
      <p:sp>
        <p:nvSpPr>
          <p:cNvPr id="6" name="矩形 47"/>
          <p:cNvSpPr>
            <a:spLocks noChangeArrowheads="1"/>
          </p:cNvSpPr>
          <p:nvPr/>
        </p:nvSpPr>
        <p:spPr bwMode="auto">
          <a:xfrm>
            <a:off x="624362" y="3571393"/>
            <a:ext cx="11099855"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6.6.2</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cost of the textbooks for statistics courses is </a:t>
            </a:r>
            <a:r>
              <a:rPr lang="en-US" altLang="zh-CN" sz="2800" u="sng"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normally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distributed, and the standard deviation is $100. A sample of fifty-five textbooks is selected and the mean cost is $124. Construct the 95% confidence interval for the mean cost of all statistics textbooks.</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Tree>
    <p:extLst>
      <p:ext uri="{BB962C8B-B14F-4D97-AF65-F5344CB8AC3E}">
        <p14:creationId xmlns:p14="http://schemas.microsoft.com/office/powerpoint/2010/main" val="9099317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400"/>
                                        <p:tgtEl>
                                          <p:spTgt spid="13"/>
                                        </p:tgtEl>
                                        <p:attrNameLst>
                                          <p:attrName>ppt_y</p:attrName>
                                        </p:attrNameLst>
                                      </p:cBhvr>
                                      <p:tavLst>
                                        <p:tav tm="0">
                                          <p:val>
                                            <p:strVal val="#ppt_y-#ppt_h*1.125000"/>
                                          </p:val>
                                        </p:tav>
                                        <p:tav tm="100000">
                                          <p:val>
                                            <p:strVal val="#ppt_y"/>
                                          </p:val>
                                        </p:tav>
                                      </p:tavLst>
                                    </p:anim>
                                    <p:animEffect transition="in" filter="wipe(down)">
                                      <p:cBhvr>
                                        <p:cTn id="12" dur="4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12" presetClass="entr" presetSubtype="1"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400"/>
                                        <p:tgtEl>
                                          <p:spTgt spid="5"/>
                                        </p:tgtEl>
                                        <p:attrNameLst>
                                          <p:attrName>ppt_y</p:attrName>
                                        </p:attrNameLst>
                                      </p:cBhvr>
                                      <p:tavLst>
                                        <p:tav tm="0">
                                          <p:val>
                                            <p:strVal val="#ppt_y-#ppt_h*1.125000"/>
                                          </p:val>
                                        </p:tav>
                                        <p:tav tm="100000">
                                          <p:val>
                                            <p:strVal val="#ppt_y"/>
                                          </p:val>
                                        </p:tav>
                                      </p:tavLst>
                                    </p:anim>
                                    <p:animEffect transition="in" filter="wipe(down)">
                                      <p:cBhvr>
                                        <p:cTn id="23"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6.6	Confidence intervals</a:t>
            </a:r>
          </a:p>
        </p:txBody>
      </p:sp>
      <p:sp>
        <p:nvSpPr>
          <p:cNvPr id="11" name="矩形 47"/>
          <p:cNvSpPr>
            <a:spLocks noChangeArrowheads="1"/>
          </p:cNvSpPr>
          <p:nvPr/>
        </p:nvSpPr>
        <p:spPr bwMode="auto">
          <a:xfrm>
            <a:off x="765041" y="1754099"/>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we know the population standard deviation σ = $100. Let µ = the mean cost of all statistics textbooks.</a:t>
            </a:r>
          </a:p>
        </p:txBody>
      </p:sp>
      <p:sp>
        <p:nvSpPr>
          <p:cNvPr id="12" name="矩形 47"/>
          <p:cNvSpPr>
            <a:spLocks noChangeArrowheads="1"/>
          </p:cNvSpPr>
          <p:nvPr/>
        </p:nvSpPr>
        <p:spPr bwMode="auto">
          <a:xfrm>
            <a:off x="765041" y="1144709"/>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AlternateContent xmlns:mc="http://schemas.openxmlformats.org/markup-compatibility/2006" xmlns:a14="http://schemas.microsoft.com/office/drawing/2010/main">
        <mc:Choice Requires="a14">
          <p:sp>
            <p:nvSpPr>
              <p:cNvPr id="6" name="矩形 47"/>
              <p:cNvSpPr>
                <a:spLocks noChangeArrowheads="1"/>
              </p:cNvSpPr>
              <p:nvPr/>
            </p:nvSpPr>
            <p:spPr bwMode="auto">
              <a:xfrm>
                <a:off x="765041" y="2961020"/>
                <a:ext cx="11099855" cy="138498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n=55, </a:t>
                </a:r>
                <a14:m>
                  <m:oMath xmlns:m="http://schemas.openxmlformats.org/officeDocument/2006/math">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ac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=124</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1-α=95%, z</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z</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0.025</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=1.96, The confidence</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interval for µ is</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p>
            </p:txBody>
          </p:sp>
        </mc:Choice>
        <mc:Fallback xmlns="">
          <p:sp>
            <p:nvSpPr>
              <p:cNvPr id="6" name="矩形 47"/>
              <p:cNvSpPr>
                <a:spLocks noRot="1" noChangeAspect="1" noMove="1" noResize="1" noEditPoints="1" noAdjustHandles="1" noChangeArrowheads="1" noChangeShapeType="1" noTextEdit="1"/>
              </p:cNvSpPr>
              <p:nvPr/>
            </p:nvSpPr>
            <p:spPr bwMode="auto">
              <a:xfrm>
                <a:off x="765041" y="2961020"/>
                <a:ext cx="11099855" cy="1384986"/>
              </a:xfrm>
              <a:prstGeom prst="rect">
                <a:avLst/>
              </a:prstGeom>
              <a:blipFill>
                <a:blip r:embed="rId3"/>
                <a:stretch>
                  <a:fillRect l="-1098" t="-484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0" name="矩形 47"/>
          <p:cNvSpPr>
            <a:spLocks noChangeArrowheads="1"/>
          </p:cNvSpPr>
          <p:nvPr/>
        </p:nvSpPr>
        <p:spPr bwMode="auto">
          <a:xfrm>
            <a:off x="765041" y="5014630"/>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We are 95% confident that the mean cost is between $97.6 and $150.4.</a:t>
            </a:r>
          </a:p>
        </p:txBody>
      </p:sp>
      <p:pic>
        <p:nvPicPr>
          <p:cNvPr id="4" name="图片 3"/>
          <p:cNvPicPr>
            <a:picLocks noChangeAspect="1"/>
          </p:cNvPicPr>
          <p:nvPr/>
        </p:nvPicPr>
        <p:blipFill>
          <a:blip r:embed="rId4"/>
          <a:stretch>
            <a:fillRect/>
          </a:stretch>
        </p:blipFill>
        <p:spPr>
          <a:xfrm>
            <a:off x="2269543" y="3891250"/>
            <a:ext cx="8090850" cy="972199"/>
          </a:xfrm>
          <a:prstGeom prst="rect">
            <a:avLst/>
          </a:prstGeom>
        </p:spPr>
      </p:pic>
    </p:spTree>
    <p:extLst>
      <p:ext uri="{BB962C8B-B14F-4D97-AF65-F5344CB8AC3E}">
        <p14:creationId xmlns:p14="http://schemas.microsoft.com/office/powerpoint/2010/main" val="16642624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400"/>
                                        <p:tgtEl>
                                          <p:spTgt spid="12"/>
                                        </p:tgtEl>
                                        <p:attrNameLst>
                                          <p:attrName>ppt_y</p:attrName>
                                        </p:attrNameLst>
                                      </p:cBhvr>
                                      <p:tavLst>
                                        <p:tav tm="0">
                                          <p:val>
                                            <p:strVal val="#ppt_y-#ppt_h*1.125000"/>
                                          </p:val>
                                        </p:tav>
                                        <p:tav tm="100000">
                                          <p:val>
                                            <p:strVal val="#ppt_y"/>
                                          </p:val>
                                        </p:tav>
                                      </p:tavLst>
                                    </p:anim>
                                    <p:animEffect transition="in" filter="wipe(down)">
                                      <p:cBhvr>
                                        <p:cTn id="8" dur="400"/>
                                        <p:tgtEl>
                                          <p:spTgt spid="1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400"/>
                                        <p:tgtEl>
                                          <p:spTgt spid="11"/>
                                        </p:tgtEl>
                                        <p:attrNameLst>
                                          <p:attrName>ppt_y</p:attrName>
                                        </p:attrNameLst>
                                      </p:cBhvr>
                                      <p:tavLst>
                                        <p:tav tm="0">
                                          <p:val>
                                            <p:strVal val="#ppt_y-#ppt_h*1.125000"/>
                                          </p:val>
                                        </p:tav>
                                        <p:tav tm="100000">
                                          <p:val>
                                            <p:strVal val="#ppt_y"/>
                                          </p:val>
                                        </p:tav>
                                      </p:tavLst>
                                    </p:anim>
                                    <p:animEffect transition="in" filter="wipe(down)">
                                      <p:cBhvr>
                                        <p:cTn id="12" dur="400"/>
                                        <p:tgtEl>
                                          <p:spTgt spid="11"/>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400"/>
                                        <p:tgtEl>
                                          <p:spTgt spid="6"/>
                                        </p:tgtEl>
                                        <p:attrNameLst>
                                          <p:attrName>ppt_y</p:attrName>
                                        </p:attrNameLst>
                                      </p:cBhvr>
                                      <p:tavLst>
                                        <p:tav tm="0">
                                          <p:val>
                                            <p:strVal val="#ppt_y-#ppt_h*1.125000"/>
                                          </p:val>
                                        </p:tav>
                                        <p:tav tm="100000">
                                          <p:val>
                                            <p:strVal val="#ppt_y"/>
                                          </p:val>
                                        </p:tav>
                                      </p:tavLst>
                                    </p:anim>
                                    <p:animEffect transition="in" filter="wipe(down)">
                                      <p:cBhvr>
                                        <p:cTn id="16" dur="400"/>
                                        <p:tgtEl>
                                          <p:spTgt spid="6"/>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400"/>
                                        <p:tgtEl>
                                          <p:spTgt spid="10"/>
                                        </p:tgtEl>
                                        <p:attrNameLst>
                                          <p:attrName>ppt_y</p:attrName>
                                        </p:attrNameLst>
                                      </p:cBhvr>
                                      <p:tavLst>
                                        <p:tav tm="0">
                                          <p:val>
                                            <p:strVal val="#ppt_y-#ppt_h*1.125000"/>
                                          </p:val>
                                        </p:tav>
                                        <p:tav tm="100000">
                                          <p:val>
                                            <p:strVal val="#ppt_y"/>
                                          </p:val>
                                        </p:tav>
                                      </p:tavLst>
                                    </p:anim>
                                    <p:animEffect transition="in" filter="wipe(down)">
                                      <p:cBhvr>
                                        <p:cTn id="20" dur="400"/>
                                        <p:tgtEl>
                                          <p:spTgt spid="10"/>
                                        </p:tgtEl>
                                      </p:cBhvr>
                                    </p:animEffect>
                                  </p:childTnLst>
                                </p:cTn>
                              </p:par>
                              <p:par>
                                <p:cTn id="21" presetID="12" presetClass="entr" presetSubtype="1"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400"/>
                                        <p:tgtEl>
                                          <p:spTgt spid="4"/>
                                        </p:tgtEl>
                                        <p:attrNameLst>
                                          <p:attrName>ppt_y</p:attrName>
                                        </p:attrNameLst>
                                      </p:cBhvr>
                                      <p:tavLst>
                                        <p:tav tm="0">
                                          <p:val>
                                            <p:strVal val="#ppt_y-#ppt_h*1.125000"/>
                                          </p:val>
                                        </p:tav>
                                        <p:tav tm="100000">
                                          <p:val>
                                            <p:strVal val="#ppt_y"/>
                                          </p:val>
                                        </p:tav>
                                      </p:tavLst>
                                    </p:anim>
                                    <p:animEffect transition="in" filter="wipe(down)">
                                      <p:cBhvr>
                                        <p:cTn id="24"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6" grpId="0"/>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624363" y="1138019"/>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6.6.2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sample from X ∼ N(µ,σ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unknown, then a 1 − α confidence interval of µ is</a:t>
            </a:r>
            <a:endPar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6.6	Confidence intervals</a:t>
            </a:r>
          </a:p>
        </p:txBody>
      </p:sp>
      <p:sp>
        <p:nvSpPr>
          <p:cNvPr id="13" name="矩形 47"/>
          <p:cNvSpPr>
            <a:spLocks noChangeArrowheads="1"/>
          </p:cNvSpPr>
          <p:nvPr/>
        </p:nvSpPr>
        <p:spPr bwMode="auto">
          <a:xfrm>
            <a:off x="624358" y="3065985"/>
            <a:ext cx="11099855"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the population standard deviation σ is unknown, we can not apply the procedures above. We can not continue to use the standard normal distribution or Z-Table. Since sample variance S</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an unbiased estimator of 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we use the following pivotal quantity</a:t>
            </a:r>
          </a:p>
        </p:txBody>
      </p:sp>
      <p:pic>
        <p:nvPicPr>
          <p:cNvPr id="7" name="Picture 888550"/>
          <p:cNvPicPr/>
          <p:nvPr/>
        </p:nvPicPr>
        <p:blipFill>
          <a:blip r:embed="rId3"/>
          <a:stretch>
            <a:fillRect/>
          </a:stretch>
        </p:blipFill>
        <p:spPr>
          <a:xfrm>
            <a:off x="3729978" y="2092118"/>
            <a:ext cx="5348708" cy="617732"/>
          </a:xfrm>
          <a:prstGeom prst="rect">
            <a:avLst/>
          </a:prstGeom>
        </p:spPr>
      </p:pic>
      <p:sp>
        <p:nvSpPr>
          <p:cNvPr id="8" name="矩形 7"/>
          <p:cNvSpPr/>
          <p:nvPr/>
        </p:nvSpPr>
        <p:spPr>
          <a:xfrm>
            <a:off x="624359" y="2568877"/>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pic>
        <p:nvPicPr>
          <p:cNvPr id="9" name="Picture 888551"/>
          <p:cNvPicPr/>
          <p:nvPr/>
        </p:nvPicPr>
        <p:blipFill>
          <a:blip r:embed="rId4"/>
          <a:stretch>
            <a:fillRect/>
          </a:stretch>
        </p:blipFill>
        <p:spPr>
          <a:xfrm>
            <a:off x="4817603" y="5042230"/>
            <a:ext cx="2713363" cy="673474"/>
          </a:xfrm>
          <a:prstGeom prst="rect">
            <a:avLst/>
          </a:prstGeom>
        </p:spPr>
      </p:pic>
    </p:spTree>
    <p:extLst>
      <p:ext uri="{BB962C8B-B14F-4D97-AF65-F5344CB8AC3E}">
        <p14:creationId xmlns:p14="http://schemas.microsoft.com/office/powerpoint/2010/main" val="20145452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400"/>
                                        <p:tgtEl>
                                          <p:spTgt spid="7"/>
                                        </p:tgtEl>
                                        <p:attrNameLst>
                                          <p:attrName>ppt_y</p:attrName>
                                        </p:attrNameLst>
                                      </p:cBhvr>
                                      <p:tavLst>
                                        <p:tav tm="0">
                                          <p:val>
                                            <p:strVal val="#ppt_y-#ppt_h*1.125000"/>
                                          </p:val>
                                        </p:tav>
                                        <p:tav tm="100000">
                                          <p:val>
                                            <p:strVal val="#ppt_y"/>
                                          </p:val>
                                        </p:tav>
                                      </p:tavLst>
                                    </p:anim>
                                    <p:animEffect transition="in" filter="wipe(down)">
                                      <p:cBhvr>
                                        <p:cTn id="12" dur="4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p:tgtEl>
                                          <p:spTgt spid="13"/>
                                        </p:tgtEl>
                                        <p:attrNameLst>
                                          <p:attrName>ppt_y</p:attrName>
                                        </p:attrNameLst>
                                      </p:cBhvr>
                                      <p:tavLst>
                                        <p:tav tm="0">
                                          <p:val>
                                            <p:strVal val="#ppt_y-#ppt_h*1.125000"/>
                                          </p:val>
                                        </p:tav>
                                        <p:tav tm="100000">
                                          <p:val>
                                            <p:strVal val="#ppt_y"/>
                                          </p:val>
                                        </p:tav>
                                      </p:tavLst>
                                    </p:anim>
                                    <p:animEffect transition="in" filter="wipe(down)">
                                      <p:cBhvr>
                                        <p:cTn id="22" dur="400"/>
                                        <p:tgtEl>
                                          <p:spTgt spid="13"/>
                                        </p:tgtEl>
                                      </p:cBhvr>
                                    </p:animEffect>
                                  </p:childTnLst>
                                </p:cTn>
                              </p:par>
                              <p:par>
                                <p:cTn id="23" presetID="12" presetClass="entr" presetSubtype="1"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400"/>
                                        <p:tgtEl>
                                          <p:spTgt spid="9"/>
                                        </p:tgtEl>
                                        <p:attrNameLst>
                                          <p:attrName>ppt_y</p:attrName>
                                        </p:attrNameLst>
                                      </p:cBhvr>
                                      <p:tavLst>
                                        <p:tav tm="0">
                                          <p:val>
                                            <p:strVal val="#ppt_y-#ppt_h*1.125000"/>
                                          </p:val>
                                        </p:tav>
                                        <p:tav tm="100000">
                                          <p:val>
                                            <p:strVal val="#ppt_y"/>
                                          </p:val>
                                        </p:tav>
                                      </p:tavLst>
                                    </p:anim>
                                    <p:animEffect transition="in" filter="wipe(down)">
                                      <p:cBhvr>
                                        <p:cTn id="26"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624363" y="1138019"/>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confidence level 1 − α,</a:t>
            </a:r>
            <a:endPar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6.6	Confidence intervals</a:t>
            </a:r>
          </a:p>
        </p:txBody>
      </p:sp>
      <p:sp>
        <p:nvSpPr>
          <p:cNvPr id="13" name="矩形 47"/>
          <p:cNvSpPr>
            <a:spLocks noChangeArrowheads="1"/>
          </p:cNvSpPr>
          <p:nvPr/>
        </p:nvSpPr>
        <p:spPr bwMode="auto">
          <a:xfrm>
            <a:off x="624356" y="2377490"/>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t</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− 1) is the α/2 upper quantile of t(n − 1). Therefore,</a:t>
            </a:r>
          </a:p>
        </p:txBody>
      </p:sp>
      <p:pic>
        <p:nvPicPr>
          <p:cNvPr id="10" name="Picture 888552"/>
          <p:cNvPicPr/>
          <p:nvPr/>
        </p:nvPicPr>
        <p:blipFill>
          <a:blip r:embed="rId3"/>
          <a:stretch>
            <a:fillRect/>
          </a:stretch>
        </p:blipFill>
        <p:spPr>
          <a:xfrm>
            <a:off x="3508619" y="1675114"/>
            <a:ext cx="5331330" cy="688493"/>
          </a:xfrm>
          <a:prstGeom prst="rect">
            <a:avLst/>
          </a:prstGeom>
        </p:spPr>
      </p:pic>
      <p:pic>
        <p:nvPicPr>
          <p:cNvPr id="11" name="Picture 888553"/>
          <p:cNvPicPr/>
          <p:nvPr/>
        </p:nvPicPr>
        <p:blipFill>
          <a:blip r:embed="rId4"/>
          <a:stretch>
            <a:fillRect/>
          </a:stretch>
        </p:blipFill>
        <p:spPr>
          <a:xfrm>
            <a:off x="3327659" y="3020827"/>
            <a:ext cx="5728417" cy="551877"/>
          </a:xfrm>
          <a:prstGeom prst="rect">
            <a:avLst/>
          </a:prstGeom>
        </p:spPr>
      </p:pic>
      <p:sp>
        <p:nvSpPr>
          <p:cNvPr id="12" name="矩形 47"/>
          <p:cNvSpPr>
            <a:spLocks noChangeArrowheads="1"/>
          </p:cNvSpPr>
          <p:nvPr/>
        </p:nvSpPr>
        <p:spPr bwMode="auto">
          <a:xfrm>
            <a:off x="624362" y="3571393"/>
            <a:ext cx="11099855"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6.6.3</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 sample of 23 first-year students at a large university has a mean SAT math score of 525 with a standard deviation of 88. Construct the 90% confidence interval for the mean SAT math score for the entire first-year class.</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Tree>
    <p:extLst>
      <p:ext uri="{BB962C8B-B14F-4D97-AF65-F5344CB8AC3E}">
        <p14:creationId xmlns:p14="http://schemas.microsoft.com/office/powerpoint/2010/main" val="2818678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400"/>
                                        <p:tgtEl>
                                          <p:spTgt spid="10"/>
                                        </p:tgtEl>
                                        <p:attrNameLst>
                                          <p:attrName>ppt_y</p:attrName>
                                        </p:attrNameLst>
                                      </p:cBhvr>
                                      <p:tavLst>
                                        <p:tav tm="0">
                                          <p:val>
                                            <p:strVal val="#ppt_y-#ppt_h*1.125000"/>
                                          </p:val>
                                        </p:tav>
                                        <p:tav tm="100000">
                                          <p:val>
                                            <p:strVal val="#ppt_y"/>
                                          </p:val>
                                        </p:tav>
                                      </p:tavLst>
                                    </p:anim>
                                    <p:animEffect transition="in" filter="wipe(down)">
                                      <p:cBhvr>
                                        <p:cTn id="12" dur="400"/>
                                        <p:tgtEl>
                                          <p:spTgt spid="10"/>
                                        </p:tgtEl>
                                      </p:cBhvr>
                                    </p:animEffect>
                                  </p:childTnLst>
                                </p:cTn>
                              </p:par>
                              <p:par>
                                <p:cTn id="13" presetID="12" presetClass="entr" presetSubtype="1"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400"/>
                                        <p:tgtEl>
                                          <p:spTgt spid="11"/>
                                        </p:tgtEl>
                                        <p:attrNameLst>
                                          <p:attrName>ppt_y</p:attrName>
                                        </p:attrNameLst>
                                      </p:cBhvr>
                                      <p:tavLst>
                                        <p:tav tm="0">
                                          <p:val>
                                            <p:strVal val="#ppt_y-#ppt_h*1.125000"/>
                                          </p:val>
                                        </p:tav>
                                        <p:tav tm="100000">
                                          <p:val>
                                            <p:strVal val="#ppt_y"/>
                                          </p:val>
                                        </p:tav>
                                      </p:tavLst>
                                    </p:anim>
                                    <p:animEffect transition="in" filter="wipe(down)">
                                      <p:cBhvr>
                                        <p:cTn id="16" dur="400"/>
                                        <p:tgtEl>
                                          <p:spTgt spid="11"/>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400"/>
                                        <p:tgtEl>
                                          <p:spTgt spid="13"/>
                                        </p:tgtEl>
                                        <p:attrNameLst>
                                          <p:attrName>ppt_y</p:attrName>
                                        </p:attrNameLst>
                                      </p:cBhvr>
                                      <p:tavLst>
                                        <p:tav tm="0">
                                          <p:val>
                                            <p:strVal val="#ppt_y-#ppt_h*1.125000"/>
                                          </p:val>
                                        </p:tav>
                                        <p:tav tm="100000">
                                          <p:val>
                                            <p:strVal val="#ppt_y"/>
                                          </p:val>
                                        </p:tav>
                                      </p:tavLst>
                                    </p:anim>
                                    <p:animEffect transition="in" filter="wipe(down)">
                                      <p:cBhvr>
                                        <p:cTn id="20" dur="4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765041" y="1191999"/>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6.1.1</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sample drawn from X ∼ N(µ,σ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determine its joint PDF.</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6.1	Population and sample</a:t>
            </a:r>
          </a:p>
        </p:txBody>
      </p:sp>
      <p:sp>
        <p:nvSpPr>
          <p:cNvPr id="9" name="矩形 47"/>
          <p:cNvSpPr>
            <a:spLocks noChangeArrowheads="1"/>
          </p:cNvSpPr>
          <p:nvPr/>
        </p:nvSpPr>
        <p:spPr bwMode="auto">
          <a:xfrm>
            <a:off x="765041" y="2146098"/>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1" name="矩形 47"/>
          <p:cNvSpPr>
            <a:spLocks noChangeArrowheads="1"/>
          </p:cNvSpPr>
          <p:nvPr/>
        </p:nvSpPr>
        <p:spPr bwMode="auto">
          <a:xfrm>
            <a:off x="765041" y="2755488"/>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density function of X is</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pic>
        <p:nvPicPr>
          <p:cNvPr id="10" name="Picture 888391"/>
          <p:cNvPicPr/>
          <p:nvPr/>
        </p:nvPicPr>
        <p:blipFill>
          <a:blip r:embed="rId3"/>
          <a:stretch>
            <a:fillRect/>
          </a:stretch>
        </p:blipFill>
        <p:spPr>
          <a:xfrm>
            <a:off x="3720733" y="3324790"/>
            <a:ext cx="4420943" cy="706314"/>
          </a:xfrm>
          <a:prstGeom prst="rect">
            <a:avLst/>
          </a:prstGeom>
        </p:spPr>
      </p:pic>
      <p:sp>
        <p:nvSpPr>
          <p:cNvPr id="13" name="矩形 47"/>
          <p:cNvSpPr>
            <a:spLocks noChangeArrowheads="1"/>
          </p:cNvSpPr>
          <p:nvPr/>
        </p:nvSpPr>
        <p:spPr bwMode="auto">
          <a:xfrm>
            <a:off x="765041" y="4077194"/>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Thus, the joint density function of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pic>
        <p:nvPicPr>
          <p:cNvPr id="14" name="Picture 888392"/>
          <p:cNvPicPr/>
          <p:nvPr/>
        </p:nvPicPr>
        <p:blipFill>
          <a:blip r:embed="rId4"/>
          <a:stretch>
            <a:fillRect/>
          </a:stretch>
        </p:blipFill>
        <p:spPr>
          <a:xfrm>
            <a:off x="2884706" y="4646496"/>
            <a:ext cx="7437463" cy="841202"/>
          </a:xfrm>
          <a:prstGeom prst="rect">
            <a:avLst/>
          </a:prstGeom>
        </p:spPr>
      </p:pic>
      <p:sp>
        <p:nvSpPr>
          <p:cNvPr id="15" name="矩形 47"/>
          <p:cNvSpPr>
            <a:spLocks noChangeArrowheads="1"/>
          </p:cNvSpPr>
          <p:nvPr/>
        </p:nvSpPr>
        <p:spPr bwMode="auto">
          <a:xfrm>
            <a:off x="765041" y="5487698"/>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nn-NO"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 &lt; x</a:t>
            </a:r>
            <a:r>
              <a:rPr lang="nn-NO"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nn-NO"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&lt; ∞,i = 1,2,··· ,n.</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Tree>
    <p:extLst>
      <p:ext uri="{BB962C8B-B14F-4D97-AF65-F5344CB8AC3E}">
        <p14:creationId xmlns:p14="http://schemas.microsoft.com/office/powerpoint/2010/main" val="41493582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randombar(horizontal)">
                                      <p:cBhvr>
                                        <p:cTn id="16" dur="500"/>
                                        <p:tgtEl>
                                          <p:spTgt spid="11"/>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par>
                                <p:cTn id="23" presetID="14" presetClass="entr" presetSubtype="1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randombar(horizontal)">
                                      <p:cBhvr>
                                        <p:cTn id="25" dur="500"/>
                                        <p:tgtEl>
                                          <p:spTgt spid="10"/>
                                        </p:tgtEl>
                                      </p:cBhvr>
                                    </p:animEffect>
                                  </p:childTnLst>
                                </p:cTn>
                              </p:par>
                              <p:par>
                                <p:cTn id="26" presetID="14" presetClass="entr" presetSubtype="1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9" grpId="0"/>
      <p:bldP spid="11" grpId="0"/>
      <p:bldP spid="13" grpId="0"/>
      <p:bldP spid="1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6.6	Confidence intervals</a:t>
            </a: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765041" y="1664302"/>
                <a:ext cx="11099855" cy="181587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We do not know the population standard deviation σ. Let µ = the mean SAT math score of all first-year students at this university. n = 23, sample mean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525, sample standard deviation s = 88, 1 − α = 90%,df = n − 1 = 22,t</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(22) = 1.7171. The confidence interval for µ is</a:t>
                </a:r>
              </a:p>
            </p:txBody>
          </p:sp>
        </mc:Choice>
        <mc:Fallback xmlns="">
          <p:sp>
            <p:nvSpPr>
              <p:cNvPr id="11" name="矩形 47"/>
              <p:cNvSpPr>
                <a:spLocks noRot="1" noChangeAspect="1" noMove="1" noResize="1" noEditPoints="1" noAdjustHandles="1" noChangeArrowheads="1" noChangeShapeType="1" noTextEdit="1"/>
              </p:cNvSpPr>
              <p:nvPr/>
            </p:nvSpPr>
            <p:spPr bwMode="auto">
              <a:xfrm>
                <a:off x="765041" y="1664302"/>
                <a:ext cx="11099855" cy="1815874"/>
              </a:xfrm>
              <a:prstGeom prst="rect">
                <a:avLst/>
              </a:prstGeom>
              <a:blipFill>
                <a:blip r:embed="rId3"/>
                <a:stretch>
                  <a:fillRect l="-1098" t="-3356" b="-838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2" name="矩形 47"/>
          <p:cNvSpPr>
            <a:spLocks noChangeArrowheads="1"/>
          </p:cNvSpPr>
          <p:nvPr/>
        </p:nvSpPr>
        <p:spPr bwMode="auto">
          <a:xfrm>
            <a:off x="765041" y="1054912"/>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8" name="Picture 888555"/>
          <p:cNvPicPr/>
          <p:nvPr/>
        </p:nvPicPr>
        <p:blipFill>
          <a:blip r:embed="rId4"/>
          <a:stretch>
            <a:fillRect/>
          </a:stretch>
        </p:blipFill>
        <p:spPr>
          <a:xfrm>
            <a:off x="3093718" y="3725464"/>
            <a:ext cx="6120620" cy="1637843"/>
          </a:xfrm>
          <a:prstGeom prst="rect">
            <a:avLst/>
          </a:prstGeom>
        </p:spPr>
      </p:pic>
    </p:spTree>
    <p:extLst>
      <p:ext uri="{BB962C8B-B14F-4D97-AF65-F5344CB8AC3E}">
        <p14:creationId xmlns:p14="http://schemas.microsoft.com/office/powerpoint/2010/main" val="4155976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400"/>
                                        <p:tgtEl>
                                          <p:spTgt spid="12"/>
                                        </p:tgtEl>
                                        <p:attrNameLst>
                                          <p:attrName>ppt_y</p:attrName>
                                        </p:attrNameLst>
                                      </p:cBhvr>
                                      <p:tavLst>
                                        <p:tav tm="0">
                                          <p:val>
                                            <p:strVal val="#ppt_y-#ppt_h*1.125000"/>
                                          </p:val>
                                        </p:tav>
                                        <p:tav tm="100000">
                                          <p:val>
                                            <p:strVal val="#ppt_y"/>
                                          </p:val>
                                        </p:tav>
                                      </p:tavLst>
                                    </p:anim>
                                    <p:animEffect transition="in" filter="wipe(down)">
                                      <p:cBhvr>
                                        <p:cTn id="8" dur="400"/>
                                        <p:tgtEl>
                                          <p:spTgt spid="1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400"/>
                                        <p:tgtEl>
                                          <p:spTgt spid="11"/>
                                        </p:tgtEl>
                                        <p:attrNameLst>
                                          <p:attrName>ppt_y</p:attrName>
                                        </p:attrNameLst>
                                      </p:cBhvr>
                                      <p:tavLst>
                                        <p:tav tm="0">
                                          <p:val>
                                            <p:strVal val="#ppt_y-#ppt_h*1.125000"/>
                                          </p:val>
                                        </p:tav>
                                        <p:tav tm="100000">
                                          <p:val>
                                            <p:strVal val="#ppt_y"/>
                                          </p:val>
                                        </p:tav>
                                      </p:tavLst>
                                    </p:anim>
                                    <p:animEffect transition="in" filter="wipe(down)">
                                      <p:cBhvr>
                                        <p:cTn id="12" dur="400"/>
                                        <p:tgtEl>
                                          <p:spTgt spid="11"/>
                                        </p:tgtEl>
                                      </p:cBhvr>
                                    </p:animEffect>
                                  </p:childTnLst>
                                </p:cTn>
                              </p:par>
                              <p:par>
                                <p:cTn id="13" presetID="12" presetClass="entr" presetSubtype="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400"/>
                                        <p:tgtEl>
                                          <p:spTgt spid="8"/>
                                        </p:tgtEl>
                                        <p:attrNameLst>
                                          <p:attrName>ppt_y</p:attrName>
                                        </p:attrNameLst>
                                      </p:cBhvr>
                                      <p:tavLst>
                                        <p:tav tm="0">
                                          <p:val>
                                            <p:strVal val="#ppt_y-#ppt_h*1.125000"/>
                                          </p:val>
                                        </p:tav>
                                        <p:tav tm="100000">
                                          <p:val>
                                            <p:strVal val="#ppt_y"/>
                                          </p:val>
                                        </p:tav>
                                      </p:tavLst>
                                    </p:anim>
                                    <p:animEffect transition="in" filter="wipe(down)">
                                      <p:cBhvr>
                                        <p:cTn id="16"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624363" y="1138019"/>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6.6.3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sample from X ∼ N(µ,σ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µ is known, then a 1 − α confidence interval of 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a:t>
            </a:r>
            <a:endPar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6.6	Confidence intervals</a:t>
            </a:r>
          </a:p>
        </p:txBody>
      </p:sp>
      <p:sp>
        <p:nvSpPr>
          <p:cNvPr id="13" name="矩形 47"/>
          <p:cNvSpPr>
            <a:spLocks noChangeArrowheads="1"/>
          </p:cNvSpPr>
          <p:nvPr/>
        </p:nvSpPr>
        <p:spPr bwMode="auto">
          <a:xfrm>
            <a:off x="624358" y="3065985"/>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the population mean µ is known, we want to find a confidence interval of 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following pivotal quantity can be used.</a:t>
            </a:r>
          </a:p>
        </p:txBody>
      </p:sp>
      <p:sp>
        <p:nvSpPr>
          <p:cNvPr id="8" name="矩形 7"/>
          <p:cNvSpPr/>
          <p:nvPr/>
        </p:nvSpPr>
        <p:spPr>
          <a:xfrm>
            <a:off x="624359" y="2568877"/>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pic>
        <p:nvPicPr>
          <p:cNvPr id="10" name="Picture 888556"/>
          <p:cNvPicPr/>
          <p:nvPr/>
        </p:nvPicPr>
        <p:blipFill>
          <a:blip r:embed="rId3"/>
          <a:stretch>
            <a:fillRect/>
          </a:stretch>
        </p:blipFill>
        <p:spPr>
          <a:xfrm>
            <a:off x="4248769" y="2079208"/>
            <a:ext cx="3851030" cy="770565"/>
          </a:xfrm>
          <a:prstGeom prst="rect">
            <a:avLst/>
          </a:prstGeom>
        </p:spPr>
      </p:pic>
      <p:sp>
        <p:nvSpPr>
          <p:cNvPr id="11" name="矩形 47"/>
          <p:cNvSpPr>
            <a:spLocks noChangeArrowheads="1"/>
          </p:cNvSpPr>
          <p:nvPr/>
        </p:nvSpPr>
        <p:spPr bwMode="auto">
          <a:xfrm>
            <a:off x="624358" y="4659456"/>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confidence level 1 − α,</a:t>
            </a:r>
          </a:p>
        </p:txBody>
      </p:sp>
      <p:pic>
        <p:nvPicPr>
          <p:cNvPr id="3" name="图片 2"/>
          <p:cNvPicPr>
            <a:picLocks noChangeAspect="1"/>
          </p:cNvPicPr>
          <p:nvPr/>
        </p:nvPicPr>
        <p:blipFill>
          <a:blip r:embed="rId4"/>
          <a:stretch>
            <a:fillRect/>
          </a:stretch>
        </p:blipFill>
        <p:spPr>
          <a:xfrm>
            <a:off x="4453357" y="3969863"/>
            <a:ext cx="3459720" cy="739815"/>
          </a:xfrm>
          <a:prstGeom prst="rect">
            <a:avLst/>
          </a:prstGeom>
        </p:spPr>
      </p:pic>
      <p:pic>
        <p:nvPicPr>
          <p:cNvPr id="4" name="图片 3"/>
          <p:cNvPicPr>
            <a:picLocks noChangeAspect="1"/>
          </p:cNvPicPr>
          <p:nvPr/>
        </p:nvPicPr>
        <p:blipFill>
          <a:blip r:embed="rId5"/>
          <a:stretch>
            <a:fillRect/>
          </a:stretch>
        </p:blipFill>
        <p:spPr>
          <a:xfrm>
            <a:off x="3697218" y="5346150"/>
            <a:ext cx="5838598" cy="736595"/>
          </a:xfrm>
          <a:prstGeom prst="rect">
            <a:avLst/>
          </a:prstGeom>
        </p:spPr>
      </p:pic>
    </p:spTree>
    <p:extLst>
      <p:ext uri="{BB962C8B-B14F-4D97-AF65-F5344CB8AC3E}">
        <p14:creationId xmlns:p14="http://schemas.microsoft.com/office/powerpoint/2010/main" val="18039310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400"/>
                                        <p:tgtEl>
                                          <p:spTgt spid="10"/>
                                        </p:tgtEl>
                                        <p:attrNameLst>
                                          <p:attrName>ppt_y</p:attrName>
                                        </p:attrNameLst>
                                      </p:cBhvr>
                                      <p:tavLst>
                                        <p:tav tm="0">
                                          <p:val>
                                            <p:strVal val="#ppt_y-#ppt_h*1.125000"/>
                                          </p:val>
                                        </p:tav>
                                        <p:tav tm="100000">
                                          <p:val>
                                            <p:strVal val="#ppt_y"/>
                                          </p:val>
                                        </p:tav>
                                      </p:tavLst>
                                    </p:anim>
                                    <p:animEffect transition="in" filter="wipe(down)">
                                      <p:cBhvr>
                                        <p:cTn id="12" dur="4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p:tgtEl>
                                          <p:spTgt spid="13"/>
                                        </p:tgtEl>
                                        <p:attrNameLst>
                                          <p:attrName>ppt_y</p:attrName>
                                        </p:attrNameLst>
                                      </p:cBhvr>
                                      <p:tavLst>
                                        <p:tav tm="0">
                                          <p:val>
                                            <p:strVal val="#ppt_y-#ppt_h*1.125000"/>
                                          </p:val>
                                        </p:tav>
                                        <p:tav tm="100000">
                                          <p:val>
                                            <p:strVal val="#ppt_y"/>
                                          </p:val>
                                        </p:tav>
                                      </p:tavLst>
                                    </p:anim>
                                    <p:animEffect transition="in" filter="wipe(down)">
                                      <p:cBhvr>
                                        <p:cTn id="22" dur="400"/>
                                        <p:tgtEl>
                                          <p:spTgt spid="13"/>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400"/>
                                        <p:tgtEl>
                                          <p:spTgt spid="11"/>
                                        </p:tgtEl>
                                        <p:attrNameLst>
                                          <p:attrName>ppt_y</p:attrName>
                                        </p:attrNameLst>
                                      </p:cBhvr>
                                      <p:tavLst>
                                        <p:tav tm="0">
                                          <p:val>
                                            <p:strVal val="#ppt_y-#ppt_h*1.125000"/>
                                          </p:val>
                                        </p:tav>
                                        <p:tav tm="100000">
                                          <p:val>
                                            <p:strVal val="#ppt_y"/>
                                          </p:val>
                                        </p:tav>
                                      </p:tavLst>
                                    </p:anim>
                                    <p:animEffect transition="in" filter="wipe(down)">
                                      <p:cBhvr>
                                        <p:cTn id="26" dur="400"/>
                                        <p:tgtEl>
                                          <p:spTgt spid="11"/>
                                        </p:tgtEl>
                                      </p:cBhvr>
                                    </p:animEffect>
                                  </p:childTnLst>
                                </p:cTn>
                              </p:par>
                              <p:par>
                                <p:cTn id="27" presetID="12" presetClass="entr" presetSubtype="1"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400"/>
                                        <p:tgtEl>
                                          <p:spTgt spid="3"/>
                                        </p:tgtEl>
                                        <p:attrNameLst>
                                          <p:attrName>ppt_y</p:attrName>
                                        </p:attrNameLst>
                                      </p:cBhvr>
                                      <p:tavLst>
                                        <p:tav tm="0">
                                          <p:val>
                                            <p:strVal val="#ppt_y-#ppt_h*1.125000"/>
                                          </p:val>
                                        </p:tav>
                                        <p:tav tm="100000">
                                          <p:val>
                                            <p:strVal val="#ppt_y"/>
                                          </p:val>
                                        </p:tav>
                                      </p:tavLst>
                                    </p:anim>
                                    <p:animEffect transition="in" filter="wipe(down)">
                                      <p:cBhvr>
                                        <p:cTn id="30" dur="400"/>
                                        <p:tgtEl>
                                          <p:spTgt spid="3"/>
                                        </p:tgtEl>
                                      </p:cBhvr>
                                    </p:animEffect>
                                  </p:childTnLst>
                                </p:cTn>
                              </p:par>
                              <p:par>
                                <p:cTn id="31" presetID="12" presetClass="entr" presetSubtype="1"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400"/>
                                        <p:tgtEl>
                                          <p:spTgt spid="4"/>
                                        </p:tgtEl>
                                        <p:attrNameLst>
                                          <p:attrName>ppt_y</p:attrName>
                                        </p:attrNameLst>
                                      </p:cBhvr>
                                      <p:tavLst>
                                        <p:tav tm="0">
                                          <p:val>
                                            <p:strVal val="#ppt_y-#ppt_h*1.125000"/>
                                          </p:val>
                                        </p:tav>
                                        <p:tav tm="100000">
                                          <p:val>
                                            <p:strVal val="#ppt_y"/>
                                          </p:val>
                                        </p:tav>
                                      </p:tavLst>
                                    </p:anim>
                                    <p:animEffect transition="in" filter="wipe(down)">
                                      <p:cBhvr>
                                        <p:cTn id="34"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P spid="8" grpId="0"/>
      <p:bldP spid="1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573691" y="1512524"/>
            <a:ext cx="11099855" cy="1305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and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1-α/2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are the α/2 and 1 − α/2 upper quantiles of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respectively. See Figure 6.10. Therefore,</a:t>
            </a:r>
            <a:endPar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6.6	Confidence intervals</a:t>
            </a:r>
          </a:p>
        </p:txBody>
      </p:sp>
      <p:pic>
        <p:nvPicPr>
          <p:cNvPr id="5" name="图片 4"/>
          <p:cNvPicPr>
            <a:picLocks noChangeAspect="1"/>
          </p:cNvPicPr>
          <p:nvPr/>
        </p:nvPicPr>
        <p:blipFill>
          <a:blip r:embed="rId3"/>
          <a:stretch>
            <a:fillRect/>
          </a:stretch>
        </p:blipFill>
        <p:spPr>
          <a:xfrm>
            <a:off x="3195241" y="3019434"/>
            <a:ext cx="5856753" cy="730730"/>
          </a:xfrm>
          <a:prstGeom prst="rect">
            <a:avLst/>
          </a:prstGeom>
        </p:spPr>
      </p:pic>
      <p:pic>
        <p:nvPicPr>
          <p:cNvPr id="6" name="图片 5"/>
          <p:cNvPicPr>
            <a:picLocks noChangeAspect="1"/>
          </p:cNvPicPr>
          <p:nvPr/>
        </p:nvPicPr>
        <p:blipFill>
          <a:blip r:embed="rId4"/>
          <a:stretch>
            <a:fillRect/>
          </a:stretch>
        </p:blipFill>
        <p:spPr>
          <a:xfrm>
            <a:off x="3332795" y="3952046"/>
            <a:ext cx="5581650" cy="1981200"/>
          </a:xfrm>
          <a:prstGeom prst="rect">
            <a:avLst/>
          </a:prstGeom>
          <a:ln>
            <a:noFill/>
          </a:ln>
          <a:effectLst>
            <a:softEdge rad="112500"/>
          </a:effectLst>
        </p:spPr>
      </p:pic>
      <p:sp>
        <p:nvSpPr>
          <p:cNvPr id="3" name="文本框 2">
            <a:extLst>
              <a:ext uri="{FF2B5EF4-FFF2-40B4-BE49-F238E27FC236}">
                <a16:creationId xmlns:a16="http://schemas.microsoft.com/office/drawing/2014/main" id="{04BF18D4-4355-449E-9D02-BD58A9C1F352}"/>
              </a:ext>
            </a:extLst>
          </p:cNvPr>
          <p:cNvSpPr txBox="1"/>
          <p:nvPr/>
        </p:nvSpPr>
        <p:spPr>
          <a:xfrm>
            <a:off x="5270701" y="5933246"/>
            <a:ext cx="1705832" cy="461665"/>
          </a:xfrm>
          <a:prstGeom prst="rect">
            <a:avLst/>
          </a:prstGeom>
          <a:noFill/>
        </p:spPr>
        <p:txBody>
          <a:bodyPr wrap="square" rtlCol="0">
            <a:spAutoFit/>
          </a:bodyPr>
          <a:lstStyle/>
          <a:p>
            <a:r>
              <a:rPr lang="en-US" altLang="zh-CN" sz="2400" dirty="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a:t>Figure 6.10</a:t>
            </a:r>
            <a:endParaRPr lang="zh-CN" altLang="en-US" sz="1600" dirty="0"/>
          </a:p>
        </p:txBody>
      </p:sp>
    </p:spTree>
    <p:extLst>
      <p:ext uri="{BB962C8B-B14F-4D97-AF65-F5344CB8AC3E}">
        <p14:creationId xmlns:p14="http://schemas.microsoft.com/office/powerpoint/2010/main" val="17865578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400"/>
                                        <p:tgtEl>
                                          <p:spTgt spid="5"/>
                                        </p:tgtEl>
                                        <p:attrNameLst>
                                          <p:attrName>ppt_y</p:attrName>
                                        </p:attrNameLst>
                                      </p:cBhvr>
                                      <p:tavLst>
                                        <p:tav tm="0">
                                          <p:val>
                                            <p:strVal val="#ppt_y-#ppt_h*1.125000"/>
                                          </p:val>
                                        </p:tav>
                                        <p:tav tm="100000">
                                          <p:val>
                                            <p:strVal val="#ppt_y"/>
                                          </p:val>
                                        </p:tav>
                                      </p:tavLst>
                                    </p:anim>
                                    <p:animEffect transition="in" filter="wipe(down)">
                                      <p:cBhvr>
                                        <p:cTn id="12" dur="400"/>
                                        <p:tgtEl>
                                          <p:spTgt spid="5"/>
                                        </p:tgtEl>
                                      </p:cBhvr>
                                    </p:animEffect>
                                  </p:childTnLst>
                                </p:cTn>
                              </p:par>
                              <p:par>
                                <p:cTn id="13" presetID="12" presetClass="entr" presetSubtype="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400"/>
                                        <p:tgtEl>
                                          <p:spTgt spid="6"/>
                                        </p:tgtEl>
                                        <p:attrNameLst>
                                          <p:attrName>ppt_y</p:attrName>
                                        </p:attrNameLst>
                                      </p:cBhvr>
                                      <p:tavLst>
                                        <p:tav tm="0">
                                          <p:val>
                                            <p:strVal val="#ppt_y-#ppt_h*1.125000"/>
                                          </p:val>
                                        </p:tav>
                                        <p:tav tm="100000">
                                          <p:val>
                                            <p:strVal val="#ppt_y"/>
                                          </p:val>
                                        </p:tav>
                                      </p:tavLst>
                                    </p:anim>
                                    <p:animEffect transition="in" filter="wipe(down)">
                                      <p:cBhvr>
                                        <p:cTn id="16"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6.6	Confidence intervals</a:t>
            </a:r>
          </a:p>
        </p:txBody>
      </p:sp>
      <p:sp>
        <p:nvSpPr>
          <p:cNvPr id="13" name="矩形 47"/>
          <p:cNvSpPr>
            <a:spLocks noChangeArrowheads="1"/>
          </p:cNvSpPr>
          <p:nvPr/>
        </p:nvSpPr>
        <p:spPr bwMode="auto">
          <a:xfrm>
            <a:off x="641947" y="3470063"/>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 6, sample variance s</a:t>
            </a:r>
            <a:r>
              <a:rPr lang="pt-B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0.182, α = 0.05, χ</a:t>
            </a:r>
            <a:r>
              <a:rPr lang="pt-B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pt-BR"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α/2</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− 1) = χ</a:t>
            </a:r>
            <a:r>
              <a:rPr lang="pt-B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pt-BR"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0.025</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(5)=12.832,                                               831,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 95% confidence</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interval for 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is</a:t>
            </a:r>
          </a:p>
        </p:txBody>
      </p:sp>
      <p:sp>
        <p:nvSpPr>
          <p:cNvPr id="6" name="矩形 47"/>
          <p:cNvSpPr>
            <a:spLocks noChangeArrowheads="1"/>
          </p:cNvSpPr>
          <p:nvPr/>
        </p:nvSpPr>
        <p:spPr bwMode="auto">
          <a:xfrm>
            <a:off x="641947" y="1105341"/>
            <a:ext cx="11099855"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6.6.4</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lifetimes of six electronic units are measured. The observations are 5.2, 5.5, 5.4, 5.8, 6.1, 6.3 (in 1000 hours). Assuming the lifetimes are normally distributed, construct a 95% confidence interval for the population standard deviation.</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7" name="矩形 47"/>
          <p:cNvSpPr>
            <a:spLocks noChangeArrowheads="1"/>
          </p:cNvSpPr>
          <p:nvPr/>
        </p:nvSpPr>
        <p:spPr bwMode="auto">
          <a:xfrm>
            <a:off x="641947" y="2921215"/>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rotWithShape="1">
          <a:blip r:embed="rId3"/>
          <a:srcRect l="38076" t="-15655" b="2"/>
          <a:stretch/>
        </p:blipFill>
        <p:spPr>
          <a:xfrm>
            <a:off x="3464169" y="3947112"/>
            <a:ext cx="3536382" cy="396288"/>
          </a:xfrm>
          <a:prstGeom prst="rect">
            <a:avLst/>
          </a:prstGeom>
        </p:spPr>
      </p:pic>
      <p:pic>
        <p:nvPicPr>
          <p:cNvPr id="9" name="Picture 888567"/>
          <p:cNvPicPr/>
          <p:nvPr/>
        </p:nvPicPr>
        <p:blipFill>
          <a:blip r:embed="rId4"/>
          <a:stretch>
            <a:fillRect/>
          </a:stretch>
        </p:blipFill>
        <p:spPr>
          <a:xfrm>
            <a:off x="2643964" y="4855049"/>
            <a:ext cx="7095819" cy="700351"/>
          </a:xfrm>
          <a:prstGeom prst="rect">
            <a:avLst/>
          </a:prstGeom>
        </p:spPr>
      </p:pic>
    </p:spTree>
    <p:extLst>
      <p:ext uri="{BB962C8B-B14F-4D97-AF65-F5344CB8AC3E}">
        <p14:creationId xmlns:p14="http://schemas.microsoft.com/office/powerpoint/2010/main" val="3523910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400"/>
                                        <p:tgtEl>
                                          <p:spTgt spid="7"/>
                                        </p:tgtEl>
                                        <p:attrNameLst>
                                          <p:attrName>ppt_y</p:attrName>
                                        </p:attrNameLst>
                                      </p:cBhvr>
                                      <p:tavLst>
                                        <p:tav tm="0">
                                          <p:val>
                                            <p:strVal val="#ppt_y-#ppt_h*1.125000"/>
                                          </p:val>
                                        </p:tav>
                                        <p:tav tm="100000">
                                          <p:val>
                                            <p:strVal val="#ppt_y"/>
                                          </p:val>
                                        </p:tav>
                                      </p:tavLst>
                                    </p:anim>
                                    <p:animEffect transition="in" filter="wipe(down)">
                                      <p:cBhvr>
                                        <p:cTn id="15" dur="400"/>
                                        <p:tgtEl>
                                          <p:spTgt spid="7"/>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400"/>
                                        <p:tgtEl>
                                          <p:spTgt spid="13"/>
                                        </p:tgtEl>
                                        <p:attrNameLst>
                                          <p:attrName>ppt_y</p:attrName>
                                        </p:attrNameLst>
                                      </p:cBhvr>
                                      <p:tavLst>
                                        <p:tav tm="0">
                                          <p:val>
                                            <p:strVal val="#ppt_y-#ppt_h*1.125000"/>
                                          </p:val>
                                        </p:tav>
                                        <p:tav tm="100000">
                                          <p:val>
                                            <p:strVal val="#ppt_y"/>
                                          </p:val>
                                        </p:tav>
                                      </p:tavLst>
                                    </p:anim>
                                    <p:animEffect transition="in" filter="wipe(down)">
                                      <p:cBhvr>
                                        <p:cTn id="19" dur="400"/>
                                        <p:tgtEl>
                                          <p:spTgt spid="13"/>
                                        </p:tgtEl>
                                      </p:cBhvr>
                                    </p:animEffect>
                                  </p:childTnLst>
                                </p:cTn>
                              </p:par>
                              <p:par>
                                <p:cTn id="20" presetID="12" presetClass="entr" presetSubtype="1"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400"/>
                                        <p:tgtEl>
                                          <p:spTgt spid="9"/>
                                        </p:tgtEl>
                                        <p:attrNameLst>
                                          <p:attrName>ppt_y</p:attrName>
                                        </p:attrNameLst>
                                      </p:cBhvr>
                                      <p:tavLst>
                                        <p:tav tm="0">
                                          <p:val>
                                            <p:strVal val="#ppt_y-#ppt_h*1.125000"/>
                                          </p:val>
                                        </p:tav>
                                        <p:tav tm="100000">
                                          <p:val>
                                            <p:strVal val="#ppt_y"/>
                                          </p:val>
                                        </p:tav>
                                      </p:tavLst>
                                    </p:anim>
                                    <p:animEffect transition="in" filter="wipe(down)">
                                      <p:cBhvr>
                                        <p:cTn id="23" dur="400"/>
                                        <p:tgtEl>
                                          <p:spTgt spid="9"/>
                                        </p:tgtEl>
                                      </p:cBhvr>
                                    </p:animEffect>
                                  </p:childTnLst>
                                </p:cTn>
                              </p:par>
                              <p:par>
                                <p:cTn id="24" presetID="12" presetClass="entr" presetSubtype="1"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400"/>
                                        <p:tgtEl>
                                          <p:spTgt spid="3"/>
                                        </p:tgtEl>
                                        <p:attrNameLst>
                                          <p:attrName>ppt_y</p:attrName>
                                        </p:attrNameLst>
                                      </p:cBhvr>
                                      <p:tavLst>
                                        <p:tav tm="0">
                                          <p:val>
                                            <p:strVal val="#ppt_y-#ppt_h*1.125000"/>
                                          </p:val>
                                        </p:tav>
                                        <p:tav tm="100000">
                                          <p:val>
                                            <p:strVal val="#ppt_y"/>
                                          </p:val>
                                        </p:tav>
                                      </p:tavLst>
                                    </p:anim>
                                    <p:animEffect transition="in" filter="wipe(down)">
                                      <p:cBhvr>
                                        <p:cTn id="27"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P spid="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624363" y="1138019"/>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Thus, a 95% confidence interval for the population standard deviation σ is</a:t>
            </a:r>
            <a:endPar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6.6	Confidence intervals</a:t>
            </a:r>
          </a:p>
        </p:txBody>
      </p:sp>
      <mc:AlternateContent xmlns:mc="http://schemas.openxmlformats.org/markup-compatibility/2006" xmlns:a14="http://schemas.microsoft.com/office/drawing/2010/main">
        <mc:Choice Requires="a14">
          <p:sp>
            <p:nvSpPr>
              <p:cNvPr id="13" name="矩形 47"/>
              <p:cNvSpPr>
                <a:spLocks noChangeArrowheads="1"/>
              </p:cNvSpPr>
              <p:nvPr/>
            </p:nvSpPr>
            <p:spPr bwMode="auto">
              <a:xfrm>
                <a:off x="624362" y="3429000"/>
                <a:ext cx="11099855" cy="310853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In practice, we often want to estimate the difference between two population means and the ratio between two population variances. 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sample from  X ∼ N(µ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(Y</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sample from Y ∼ N(µ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 and Y are independent. Let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S</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be sample mean and sample variance from X, let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S</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be sample mean and sample variance from Y. The confidence level is set to be 1 − α.</a:t>
                </a:r>
              </a:p>
            </p:txBody>
          </p:sp>
        </mc:Choice>
        <mc:Fallback xmlns="">
          <p:sp>
            <p:nvSpPr>
              <p:cNvPr id="13" name="矩形 47"/>
              <p:cNvSpPr>
                <a:spLocks noRot="1" noChangeAspect="1" noMove="1" noResize="1" noEditPoints="1" noAdjustHandles="1" noChangeArrowheads="1" noChangeShapeType="1" noTextEdit="1"/>
              </p:cNvSpPr>
              <p:nvPr/>
            </p:nvSpPr>
            <p:spPr bwMode="auto">
              <a:xfrm>
                <a:off x="624362" y="3429000"/>
                <a:ext cx="11099855" cy="3108535"/>
              </a:xfrm>
              <a:prstGeom prst="rect">
                <a:avLst/>
              </a:prstGeom>
              <a:blipFill>
                <a:blip r:embed="rId3"/>
                <a:stretch>
                  <a:fillRect l="-1098" t="-2161" r="-1373" b="-451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3" name="图片 2"/>
          <p:cNvPicPr>
            <a:picLocks noChangeAspect="1"/>
          </p:cNvPicPr>
          <p:nvPr/>
        </p:nvPicPr>
        <p:blipFill>
          <a:blip r:embed="rId4"/>
          <a:stretch>
            <a:fillRect/>
          </a:stretch>
        </p:blipFill>
        <p:spPr>
          <a:xfrm>
            <a:off x="3586974" y="2124796"/>
            <a:ext cx="5528899" cy="801901"/>
          </a:xfrm>
          <a:prstGeom prst="rect">
            <a:avLst/>
          </a:prstGeom>
        </p:spPr>
      </p:pic>
    </p:spTree>
    <p:extLst>
      <p:ext uri="{BB962C8B-B14F-4D97-AF65-F5344CB8AC3E}">
        <p14:creationId xmlns:p14="http://schemas.microsoft.com/office/powerpoint/2010/main" val="5389125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400"/>
                                        <p:tgtEl>
                                          <p:spTgt spid="13"/>
                                        </p:tgtEl>
                                        <p:attrNameLst>
                                          <p:attrName>ppt_y</p:attrName>
                                        </p:attrNameLst>
                                      </p:cBhvr>
                                      <p:tavLst>
                                        <p:tav tm="0">
                                          <p:val>
                                            <p:strVal val="#ppt_y-#ppt_h*1.125000"/>
                                          </p:val>
                                        </p:tav>
                                        <p:tav tm="100000">
                                          <p:val>
                                            <p:strVal val="#ppt_y"/>
                                          </p:val>
                                        </p:tav>
                                      </p:tavLst>
                                    </p:anim>
                                    <p:animEffect transition="in" filter="wipe(down)">
                                      <p:cBhvr>
                                        <p:cTn id="14" dur="400"/>
                                        <p:tgtEl>
                                          <p:spTgt spid="13"/>
                                        </p:tgtEl>
                                      </p:cBhvr>
                                    </p:animEffect>
                                  </p:childTnLst>
                                </p:cTn>
                              </p:par>
                              <p:par>
                                <p:cTn id="15" presetID="12" presetClass="entr" presetSubtype="1"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400"/>
                                        <p:tgtEl>
                                          <p:spTgt spid="3"/>
                                        </p:tgtEl>
                                        <p:attrNameLst>
                                          <p:attrName>ppt_y</p:attrName>
                                        </p:attrNameLst>
                                      </p:cBhvr>
                                      <p:tavLst>
                                        <p:tav tm="0">
                                          <p:val>
                                            <p:strVal val="#ppt_y-#ppt_h*1.125000"/>
                                          </p:val>
                                        </p:tav>
                                        <p:tav tm="100000">
                                          <p:val>
                                            <p:strVal val="#ppt_y"/>
                                          </p:val>
                                        </p:tav>
                                      </p:tavLst>
                                    </p:anim>
                                    <p:animEffect transition="in" filter="wipe(down)">
                                      <p:cBhvr>
                                        <p:cTn id="18"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624363" y="1102851"/>
                <a:ext cx="11099855" cy="224676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6.6.5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sample from X ∼ N(µ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(Y</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sample from  Y ∼ N(µ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 and Y are independent. Let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S</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be sample mean and sample variance from X, let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S</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be sample mean and sample variance from Y,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if σ</a:t>
                </a:r>
                <a:r>
                  <a:rPr lang="en-US" altLang="zh-CN" sz="2800" baseline="-25000" dirty="0">
                    <a:solidFill>
                      <a:srgbClr val="FF0000"/>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rgbClr val="FF0000"/>
                    </a:solidFill>
                    <a:latin typeface="Cambria Math" panose="02040503050406030204" pitchFamily="18" charset="0"/>
                    <a:ea typeface="Cambria Math" panose="02040503050406030204" pitchFamily="18" charset="0"/>
                    <a:cs typeface="+mn-ea"/>
                    <a:sym typeface="微软雅黑" pitchFamily="34" charset="-122"/>
                  </a:rPr>
                  <a:t>2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and σ</a:t>
                </a:r>
                <a:r>
                  <a:rPr lang="en-US" altLang="zh-CN" sz="2800" baseline="-25000" dirty="0">
                    <a:solidFill>
                      <a:srgbClr val="FF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rgbClr val="FF0000"/>
                    </a:solidFill>
                    <a:latin typeface="Cambria Math" panose="02040503050406030204" pitchFamily="18" charset="0"/>
                    <a:ea typeface="Cambria Math" panose="02040503050406030204" pitchFamily="18" charset="0"/>
                    <a:cs typeface="+mn-ea"/>
                    <a:sym typeface="微软雅黑" pitchFamily="34" charset="-122"/>
                  </a:rPr>
                  <a:t>2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are known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a 1- α confidence interval of 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a:t>
                </a:r>
              </a:p>
            </p:txBody>
          </p:sp>
        </mc:Choice>
        <mc:Fallback xmlns="">
          <p:sp>
            <p:nvSpPr>
              <p:cNvPr id="27" name="矩形 47"/>
              <p:cNvSpPr>
                <a:spLocks noRot="1" noChangeAspect="1" noMove="1" noResize="1" noEditPoints="1" noAdjustHandles="1" noChangeArrowheads="1" noChangeShapeType="1" noTextEdit="1"/>
              </p:cNvSpPr>
              <p:nvPr/>
            </p:nvSpPr>
            <p:spPr bwMode="auto">
              <a:xfrm>
                <a:off x="624363" y="1102851"/>
                <a:ext cx="11099855" cy="2246761"/>
              </a:xfrm>
              <a:prstGeom prst="rect">
                <a:avLst/>
              </a:prstGeom>
              <a:blipFill>
                <a:blip r:embed="rId3"/>
                <a:stretch>
                  <a:fillRect l="-1098" t="-3261" r="-1428" b="-679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6.6	Confidence intervals</a:t>
            </a:r>
          </a:p>
        </p:txBody>
      </p:sp>
      <p:sp>
        <p:nvSpPr>
          <p:cNvPr id="13" name="矩形 47"/>
          <p:cNvSpPr>
            <a:spLocks noChangeArrowheads="1"/>
          </p:cNvSpPr>
          <p:nvPr/>
        </p:nvSpPr>
        <p:spPr bwMode="auto">
          <a:xfrm>
            <a:off x="624363" y="4727756"/>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and 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are known, we use the following pivotal quantity </a:t>
            </a:r>
          </a:p>
        </p:txBody>
      </p:sp>
      <p:sp>
        <p:nvSpPr>
          <p:cNvPr id="8" name="矩形 7"/>
          <p:cNvSpPr/>
          <p:nvPr/>
        </p:nvSpPr>
        <p:spPr>
          <a:xfrm>
            <a:off x="624363" y="4142989"/>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pic>
        <p:nvPicPr>
          <p:cNvPr id="3" name="图片 2"/>
          <p:cNvPicPr>
            <a:picLocks noChangeAspect="1"/>
          </p:cNvPicPr>
          <p:nvPr/>
        </p:nvPicPr>
        <p:blipFill>
          <a:blip r:embed="rId4"/>
          <a:stretch>
            <a:fillRect/>
          </a:stretch>
        </p:blipFill>
        <p:spPr>
          <a:xfrm>
            <a:off x="3344541" y="3312327"/>
            <a:ext cx="5668496" cy="637967"/>
          </a:xfrm>
          <a:prstGeom prst="rect">
            <a:avLst/>
          </a:prstGeom>
        </p:spPr>
      </p:pic>
      <p:pic>
        <p:nvPicPr>
          <p:cNvPr id="9" name="Picture 888582"/>
          <p:cNvPicPr/>
          <p:nvPr/>
        </p:nvPicPr>
        <p:blipFill>
          <a:blip r:embed="rId5"/>
          <a:stretch>
            <a:fillRect/>
          </a:stretch>
        </p:blipFill>
        <p:spPr>
          <a:xfrm>
            <a:off x="4820517" y="5353365"/>
            <a:ext cx="3321158" cy="964739"/>
          </a:xfrm>
          <a:prstGeom prst="rect">
            <a:avLst/>
          </a:prstGeom>
        </p:spPr>
      </p:pic>
      <p:sp>
        <p:nvSpPr>
          <p:cNvPr id="10" name="文本框 9">
            <a:extLst>
              <a:ext uri="{FF2B5EF4-FFF2-40B4-BE49-F238E27FC236}">
                <a16:creationId xmlns:a16="http://schemas.microsoft.com/office/drawing/2014/main" id="{8A393F8E-6AA9-45D8-BDA8-5E667EEC0D90}"/>
              </a:ext>
            </a:extLst>
          </p:cNvPr>
          <p:cNvSpPr txBox="1"/>
          <p:nvPr/>
        </p:nvSpPr>
        <p:spPr>
          <a:xfrm>
            <a:off x="853580" y="3881375"/>
            <a:ext cx="6119768" cy="369332"/>
          </a:xfrm>
          <a:prstGeom prst="rect">
            <a:avLst/>
          </a:prstGeom>
          <a:noFill/>
        </p:spPr>
        <p:txBody>
          <a:bodyPr wrap="square">
            <a:spAutoFit/>
          </a:bodyPr>
          <a:lstStyle/>
          <a:p>
            <a:r>
              <a:rPr lang="en-US" altLang="zh-CN" sz="1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z</a:t>
            </a:r>
            <a:r>
              <a:rPr lang="en-US" altLang="zh-CN" sz="1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α/2</a:t>
            </a:r>
            <a:r>
              <a:rPr lang="en-US" altLang="zh-CN" sz="1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the α/2 upper quantile of N(0,1). </a:t>
            </a:r>
            <a:endParaRPr lang="zh-CN" altLang="en-US" dirty="0"/>
          </a:p>
        </p:txBody>
      </p:sp>
    </p:spTree>
    <p:extLst>
      <p:ext uri="{BB962C8B-B14F-4D97-AF65-F5344CB8AC3E}">
        <p14:creationId xmlns:p14="http://schemas.microsoft.com/office/powerpoint/2010/main" val="7359807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400"/>
                                        <p:tgtEl>
                                          <p:spTgt spid="3"/>
                                        </p:tgtEl>
                                        <p:attrNameLst>
                                          <p:attrName>ppt_y</p:attrName>
                                        </p:attrNameLst>
                                      </p:cBhvr>
                                      <p:tavLst>
                                        <p:tav tm="0">
                                          <p:val>
                                            <p:strVal val="#ppt_y-#ppt_h*1.125000"/>
                                          </p:val>
                                        </p:tav>
                                        <p:tav tm="100000">
                                          <p:val>
                                            <p:strVal val="#ppt_y"/>
                                          </p:val>
                                        </p:tav>
                                      </p:tavLst>
                                    </p:anim>
                                    <p:animEffect transition="in" filter="wipe(down)">
                                      <p:cBhvr>
                                        <p:cTn id="8" dur="400"/>
                                        <p:tgtEl>
                                          <p:spTgt spid="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p:tgtEl>
                                          <p:spTgt spid="13"/>
                                        </p:tgtEl>
                                        <p:attrNameLst>
                                          <p:attrName>ppt_y</p:attrName>
                                        </p:attrNameLst>
                                      </p:cBhvr>
                                      <p:tavLst>
                                        <p:tav tm="0">
                                          <p:val>
                                            <p:strVal val="#ppt_y-#ppt_h*1.125000"/>
                                          </p:val>
                                        </p:tav>
                                        <p:tav tm="100000">
                                          <p:val>
                                            <p:strVal val="#ppt_y"/>
                                          </p:val>
                                        </p:tav>
                                      </p:tavLst>
                                    </p:anim>
                                    <p:animEffect transition="in" filter="wipe(down)">
                                      <p:cBhvr>
                                        <p:cTn id="22" dur="400"/>
                                        <p:tgtEl>
                                          <p:spTgt spid="13"/>
                                        </p:tgtEl>
                                      </p:cBhvr>
                                    </p:animEffect>
                                  </p:childTnLst>
                                </p:cTn>
                              </p:par>
                              <p:par>
                                <p:cTn id="23" presetID="12" presetClass="entr" presetSubtype="1"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400"/>
                                        <p:tgtEl>
                                          <p:spTgt spid="9"/>
                                        </p:tgtEl>
                                        <p:attrNameLst>
                                          <p:attrName>ppt_y</p:attrName>
                                        </p:attrNameLst>
                                      </p:cBhvr>
                                      <p:tavLst>
                                        <p:tav tm="0">
                                          <p:val>
                                            <p:strVal val="#ppt_y-#ppt_h*1.125000"/>
                                          </p:val>
                                        </p:tav>
                                        <p:tav tm="100000">
                                          <p:val>
                                            <p:strVal val="#ppt_y"/>
                                          </p:val>
                                        </p:tav>
                                      </p:tavLst>
                                    </p:anim>
                                    <p:animEffect transition="in" filter="wipe(down)">
                                      <p:cBhvr>
                                        <p:cTn id="26"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624363" y="1138019"/>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a:t>
            </a:r>
            <a:endPar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6.6	Confidence intervals</a:t>
            </a:r>
          </a:p>
        </p:txBody>
      </p:sp>
      <p:pic>
        <p:nvPicPr>
          <p:cNvPr id="4" name="图片 3"/>
          <p:cNvPicPr>
            <a:picLocks noChangeAspect="1"/>
          </p:cNvPicPr>
          <p:nvPr/>
        </p:nvPicPr>
        <p:blipFill>
          <a:blip r:embed="rId3"/>
          <a:stretch>
            <a:fillRect/>
          </a:stretch>
        </p:blipFill>
        <p:spPr>
          <a:xfrm>
            <a:off x="1651809" y="1693909"/>
            <a:ext cx="8811038" cy="686428"/>
          </a:xfrm>
          <a:prstGeom prst="rect">
            <a:avLst/>
          </a:prstGeom>
        </p:spPr>
      </p:pic>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624362" y="2597543"/>
                <a:ext cx="11099855" cy="224676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6.6.6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sample from X ∼ N(µ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(Y</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sample from  Y ∼ N(µ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 and Y are independent. Let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S</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be sample mean and sample variance from X, let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S</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be sample mean and sample variance from Y,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if σ</a:t>
                </a:r>
                <a:r>
                  <a:rPr lang="en-US" altLang="zh-CN" sz="2800" baseline="-25000" dirty="0">
                    <a:solidFill>
                      <a:srgbClr val="FF0000"/>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rgbClr val="FF0000"/>
                    </a:solidFill>
                    <a:latin typeface="Cambria Math" panose="02040503050406030204" pitchFamily="18" charset="0"/>
                    <a:ea typeface="Cambria Math" panose="02040503050406030204" pitchFamily="18" charset="0"/>
                    <a:cs typeface="+mn-ea"/>
                    <a:sym typeface="微软雅黑" pitchFamily="34" charset="-122"/>
                  </a:rPr>
                  <a:t>2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and σ</a:t>
                </a:r>
                <a:r>
                  <a:rPr lang="en-US" altLang="zh-CN" sz="2800" baseline="-25000" dirty="0">
                    <a:solidFill>
                      <a:srgbClr val="FF000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rgbClr val="FF0000"/>
                    </a:solidFill>
                    <a:latin typeface="Cambria Math" panose="02040503050406030204" pitchFamily="18" charset="0"/>
                    <a:ea typeface="Cambria Math" panose="02040503050406030204" pitchFamily="18" charset="0"/>
                    <a:cs typeface="+mn-ea"/>
                    <a:sym typeface="微软雅黑" pitchFamily="34" charset="-122"/>
                  </a:rPr>
                  <a:t>2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are unknown but equal,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then a 1- α confidence interval of 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a:t>
                </a:r>
              </a:p>
            </p:txBody>
          </p:sp>
        </mc:Choice>
        <mc:Fallback xmlns="">
          <p:sp>
            <p:nvSpPr>
              <p:cNvPr id="7" name="矩形 47"/>
              <p:cNvSpPr>
                <a:spLocks noRot="1" noChangeAspect="1" noMove="1" noResize="1" noEditPoints="1" noAdjustHandles="1" noChangeArrowheads="1" noChangeShapeType="1" noTextEdit="1"/>
              </p:cNvSpPr>
              <p:nvPr/>
            </p:nvSpPr>
            <p:spPr bwMode="auto">
              <a:xfrm>
                <a:off x="624362" y="2597543"/>
                <a:ext cx="11099855" cy="2246761"/>
              </a:xfrm>
              <a:prstGeom prst="rect">
                <a:avLst/>
              </a:prstGeom>
              <a:blipFill>
                <a:blip r:embed="rId4"/>
                <a:stretch>
                  <a:fillRect l="-1098" t="-2981" r="-1428" b="-650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8" name="Picture 888590"/>
          <p:cNvPicPr/>
          <p:nvPr/>
        </p:nvPicPr>
        <p:blipFill>
          <a:blip r:embed="rId5"/>
          <a:stretch>
            <a:fillRect/>
          </a:stretch>
        </p:blipFill>
        <p:spPr>
          <a:xfrm>
            <a:off x="1734173" y="5275191"/>
            <a:ext cx="8880231" cy="721163"/>
          </a:xfrm>
          <a:prstGeom prst="rect">
            <a:avLst/>
          </a:prstGeom>
        </p:spPr>
      </p:pic>
    </p:spTree>
    <p:extLst>
      <p:ext uri="{BB962C8B-B14F-4D97-AF65-F5344CB8AC3E}">
        <p14:creationId xmlns:p14="http://schemas.microsoft.com/office/powerpoint/2010/main" val="27515391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400"/>
                                        <p:tgtEl>
                                          <p:spTgt spid="4"/>
                                        </p:tgtEl>
                                        <p:attrNameLst>
                                          <p:attrName>ppt_y</p:attrName>
                                        </p:attrNameLst>
                                      </p:cBhvr>
                                      <p:tavLst>
                                        <p:tav tm="0">
                                          <p:val>
                                            <p:strVal val="#ppt_y-#ppt_h*1.125000"/>
                                          </p:val>
                                        </p:tav>
                                        <p:tav tm="100000">
                                          <p:val>
                                            <p:strVal val="#ppt_y"/>
                                          </p:val>
                                        </p:tav>
                                      </p:tavLst>
                                    </p:anim>
                                    <p:animEffect transition="in" filter="wipe(down)">
                                      <p:cBhvr>
                                        <p:cTn id="12" dur="4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400"/>
                                        <p:tgtEl>
                                          <p:spTgt spid="7"/>
                                        </p:tgtEl>
                                        <p:attrNameLst>
                                          <p:attrName>ppt_y</p:attrName>
                                        </p:attrNameLst>
                                      </p:cBhvr>
                                      <p:tavLst>
                                        <p:tav tm="0">
                                          <p:val>
                                            <p:strVal val="#ppt_y-#ppt_h*1.125000"/>
                                          </p:val>
                                        </p:tav>
                                        <p:tav tm="100000">
                                          <p:val>
                                            <p:strVal val="#ppt_y"/>
                                          </p:val>
                                        </p:tav>
                                      </p:tavLst>
                                    </p:anim>
                                    <p:animEffect transition="in" filter="wipe(down)">
                                      <p:cBhvr>
                                        <p:cTn id="18" dur="400"/>
                                        <p:tgtEl>
                                          <p:spTgt spid="7"/>
                                        </p:tgtEl>
                                      </p:cBhvr>
                                    </p:animEffect>
                                  </p:childTnLst>
                                </p:cTn>
                              </p:par>
                              <p:par>
                                <p:cTn id="19" presetID="12" presetClass="entr" presetSubtype="1"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400"/>
                                        <p:tgtEl>
                                          <p:spTgt spid="8"/>
                                        </p:tgtEl>
                                        <p:attrNameLst>
                                          <p:attrName>ppt_y</p:attrName>
                                        </p:attrNameLst>
                                      </p:cBhvr>
                                      <p:tavLst>
                                        <p:tav tm="0">
                                          <p:val>
                                            <p:strVal val="#ppt_y-#ppt_h*1.125000"/>
                                          </p:val>
                                        </p:tav>
                                        <p:tav tm="100000">
                                          <p:val>
                                            <p:strVal val="#ppt_y"/>
                                          </p:val>
                                        </p:tav>
                                      </p:tavLst>
                                    </p:anim>
                                    <p:animEffect transition="in" filter="wipe(down)">
                                      <p:cBhvr>
                                        <p:cTn id="22"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7"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6.6	Confidence intervals</a:t>
            </a:r>
          </a:p>
        </p:txBody>
      </p:sp>
      <p:sp>
        <p:nvSpPr>
          <p:cNvPr id="13" name="矩形 47"/>
          <p:cNvSpPr>
            <a:spLocks noChangeArrowheads="1"/>
          </p:cNvSpPr>
          <p:nvPr/>
        </p:nvSpPr>
        <p:spPr bwMode="auto">
          <a:xfrm>
            <a:off x="765040" y="1470047"/>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and 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are unknown, but 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we use the following pivotal quantity</a:t>
            </a:r>
          </a:p>
        </p:txBody>
      </p:sp>
      <p:sp>
        <p:nvSpPr>
          <p:cNvPr id="8" name="矩形 7"/>
          <p:cNvSpPr/>
          <p:nvPr/>
        </p:nvSpPr>
        <p:spPr>
          <a:xfrm>
            <a:off x="765039" y="917959"/>
            <a:ext cx="1033213" cy="584767"/>
          </a:xfrm>
          <a:prstGeom prst="rect">
            <a:avLst/>
          </a:prstGeom>
        </p:spPr>
        <p:txBody>
          <a:bodyPr wrap="none" lIns="91431" tIns="45716" rIns="91431" bIns="45716">
            <a:spAutoFit/>
          </a:bodyPr>
          <a:lstStyle/>
          <a:p>
            <a:pPr algn="ctr"/>
            <a:r>
              <a:rPr lang="en-US" altLang="zh-CN" sz="3200" b="1" i="1" dirty="0">
                <a:solidFill>
                  <a:srgbClr val="4F91A0"/>
                </a:solidFill>
                <a:latin typeface="Adobe 楷体 Std R" panose="02020400000000000000" pitchFamily="18" charset="-122"/>
                <a:ea typeface="Adobe 楷体 Std R" panose="02020400000000000000" pitchFamily="18" charset="-122"/>
                <a:cs typeface="+mn-ea"/>
              </a:rPr>
              <a:t>Proof</a:t>
            </a:r>
          </a:p>
        </p:txBody>
      </p:sp>
      <p:pic>
        <p:nvPicPr>
          <p:cNvPr id="4" name="图片 3"/>
          <p:cNvPicPr>
            <a:picLocks noChangeAspect="1"/>
          </p:cNvPicPr>
          <p:nvPr/>
        </p:nvPicPr>
        <p:blipFill>
          <a:blip r:embed="rId3"/>
          <a:stretch>
            <a:fillRect/>
          </a:stretch>
        </p:blipFill>
        <p:spPr>
          <a:xfrm>
            <a:off x="3664320" y="2169043"/>
            <a:ext cx="4829049" cy="943566"/>
          </a:xfrm>
          <a:prstGeom prst="rect">
            <a:avLst/>
          </a:prstGeom>
        </p:spPr>
      </p:pic>
      <p:sp>
        <p:nvSpPr>
          <p:cNvPr id="10" name="矩形 47"/>
          <p:cNvSpPr>
            <a:spLocks noChangeArrowheads="1"/>
          </p:cNvSpPr>
          <p:nvPr/>
        </p:nvSpPr>
        <p:spPr bwMode="auto">
          <a:xfrm>
            <a:off x="765039" y="3123142"/>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confidence level 1 − α,</a:t>
            </a:r>
          </a:p>
        </p:txBody>
      </p:sp>
      <p:pic>
        <p:nvPicPr>
          <p:cNvPr id="5" name="图片 4"/>
          <p:cNvPicPr>
            <a:picLocks noChangeAspect="1"/>
          </p:cNvPicPr>
          <p:nvPr/>
        </p:nvPicPr>
        <p:blipFill>
          <a:blip r:embed="rId4"/>
          <a:stretch>
            <a:fillRect/>
          </a:stretch>
        </p:blipFill>
        <p:spPr>
          <a:xfrm>
            <a:off x="2162814" y="3732962"/>
            <a:ext cx="7832060" cy="828580"/>
          </a:xfrm>
          <a:prstGeom prst="rect">
            <a:avLst/>
          </a:prstGeom>
        </p:spPr>
      </p:pic>
      <p:sp>
        <p:nvSpPr>
          <p:cNvPr id="11" name="矩形 47"/>
          <p:cNvSpPr>
            <a:spLocks noChangeArrowheads="1"/>
          </p:cNvSpPr>
          <p:nvPr/>
        </p:nvSpPr>
        <p:spPr bwMode="auto">
          <a:xfrm>
            <a:off x="765039" y="4648150"/>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t</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 + n − 2) is the α/2 upper quantile of t(m + n − 2). Let</a:t>
            </a:r>
          </a:p>
        </p:txBody>
      </p:sp>
      <p:pic>
        <p:nvPicPr>
          <p:cNvPr id="12" name="Picture 888596"/>
          <p:cNvPicPr/>
          <p:nvPr/>
        </p:nvPicPr>
        <p:blipFill>
          <a:blip r:embed="rId5"/>
          <a:stretch>
            <a:fillRect/>
          </a:stretch>
        </p:blipFill>
        <p:spPr>
          <a:xfrm>
            <a:off x="4029708" y="5266770"/>
            <a:ext cx="3179984" cy="646564"/>
          </a:xfrm>
          <a:prstGeom prst="rect">
            <a:avLst/>
          </a:prstGeom>
        </p:spPr>
      </p:pic>
    </p:spTree>
    <p:extLst>
      <p:ext uri="{BB962C8B-B14F-4D97-AF65-F5344CB8AC3E}">
        <p14:creationId xmlns:p14="http://schemas.microsoft.com/office/powerpoint/2010/main" val="16144631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400"/>
                                        <p:tgtEl>
                                          <p:spTgt spid="13"/>
                                        </p:tgtEl>
                                        <p:attrNameLst>
                                          <p:attrName>ppt_y</p:attrName>
                                        </p:attrNameLst>
                                      </p:cBhvr>
                                      <p:tavLst>
                                        <p:tav tm="0">
                                          <p:val>
                                            <p:strVal val="#ppt_y-#ppt_h*1.125000"/>
                                          </p:val>
                                        </p:tav>
                                        <p:tav tm="100000">
                                          <p:val>
                                            <p:strVal val="#ppt_y"/>
                                          </p:val>
                                        </p:tav>
                                      </p:tavLst>
                                    </p:anim>
                                    <p:animEffect transition="in" filter="wipe(down)">
                                      <p:cBhvr>
                                        <p:cTn id="8" dur="400"/>
                                        <p:tgtEl>
                                          <p:spTgt spid="1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p:tgtEl>
                                          <p:spTgt spid="8"/>
                                        </p:tgtEl>
                                        <p:attrNameLst>
                                          <p:attrName>ppt_y</p:attrName>
                                        </p:attrNameLst>
                                      </p:cBhvr>
                                      <p:tavLst>
                                        <p:tav tm="0">
                                          <p:val>
                                            <p:strVal val="#ppt_y-#ppt_h*1.125000"/>
                                          </p:val>
                                        </p:tav>
                                        <p:tav tm="100000">
                                          <p:val>
                                            <p:strVal val="#ppt_y"/>
                                          </p:val>
                                        </p:tav>
                                      </p:tavLst>
                                    </p:anim>
                                    <p:animEffect transition="in" filter="wipe(down)">
                                      <p:cBhvr>
                                        <p:cTn id="12" dur="400"/>
                                        <p:tgtEl>
                                          <p:spTgt spid="8"/>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400"/>
                                        <p:tgtEl>
                                          <p:spTgt spid="10"/>
                                        </p:tgtEl>
                                        <p:attrNameLst>
                                          <p:attrName>ppt_y</p:attrName>
                                        </p:attrNameLst>
                                      </p:cBhvr>
                                      <p:tavLst>
                                        <p:tav tm="0">
                                          <p:val>
                                            <p:strVal val="#ppt_y-#ppt_h*1.125000"/>
                                          </p:val>
                                        </p:tav>
                                        <p:tav tm="100000">
                                          <p:val>
                                            <p:strVal val="#ppt_y"/>
                                          </p:val>
                                        </p:tav>
                                      </p:tavLst>
                                    </p:anim>
                                    <p:animEffect transition="in" filter="wipe(down)">
                                      <p:cBhvr>
                                        <p:cTn id="16" dur="400"/>
                                        <p:tgtEl>
                                          <p:spTgt spid="10"/>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400"/>
                                        <p:tgtEl>
                                          <p:spTgt spid="11"/>
                                        </p:tgtEl>
                                        <p:attrNameLst>
                                          <p:attrName>ppt_y</p:attrName>
                                        </p:attrNameLst>
                                      </p:cBhvr>
                                      <p:tavLst>
                                        <p:tav tm="0">
                                          <p:val>
                                            <p:strVal val="#ppt_y-#ppt_h*1.125000"/>
                                          </p:val>
                                        </p:tav>
                                        <p:tav tm="100000">
                                          <p:val>
                                            <p:strVal val="#ppt_y"/>
                                          </p:val>
                                        </p:tav>
                                      </p:tavLst>
                                    </p:anim>
                                    <p:animEffect transition="in" filter="wipe(down)">
                                      <p:cBhvr>
                                        <p:cTn id="20" dur="400"/>
                                        <p:tgtEl>
                                          <p:spTgt spid="11"/>
                                        </p:tgtEl>
                                      </p:cBhvr>
                                    </p:animEffect>
                                  </p:childTnLst>
                                </p:cTn>
                              </p:par>
                              <p:par>
                                <p:cTn id="21" presetID="12" presetClass="entr" presetSubtype="1"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400"/>
                                        <p:tgtEl>
                                          <p:spTgt spid="4"/>
                                        </p:tgtEl>
                                        <p:attrNameLst>
                                          <p:attrName>ppt_y</p:attrName>
                                        </p:attrNameLst>
                                      </p:cBhvr>
                                      <p:tavLst>
                                        <p:tav tm="0">
                                          <p:val>
                                            <p:strVal val="#ppt_y-#ppt_h*1.125000"/>
                                          </p:val>
                                        </p:tav>
                                        <p:tav tm="100000">
                                          <p:val>
                                            <p:strVal val="#ppt_y"/>
                                          </p:val>
                                        </p:tav>
                                      </p:tavLst>
                                    </p:anim>
                                    <p:animEffect transition="in" filter="wipe(down)">
                                      <p:cBhvr>
                                        <p:cTn id="24" dur="400"/>
                                        <p:tgtEl>
                                          <p:spTgt spid="4"/>
                                        </p:tgtEl>
                                      </p:cBhvr>
                                    </p:animEffect>
                                  </p:childTnLst>
                                </p:cTn>
                              </p:par>
                              <p:par>
                                <p:cTn id="25" presetID="12" presetClass="entr" presetSubtype="1"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400"/>
                                        <p:tgtEl>
                                          <p:spTgt spid="5"/>
                                        </p:tgtEl>
                                        <p:attrNameLst>
                                          <p:attrName>ppt_y</p:attrName>
                                        </p:attrNameLst>
                                      </p:cBhvr>
                                      <p:tavLst>
                                        <p:tav tm="0">
                                          <p:val>
                                            <p:strVal val="#ppt_y-#ppt_h*1.125000"/>
                                          </p:val>
                                        </p:tav>
                                        <p:tav tm="100000">
                                          <p:val>
                                            <p:strVal val="#ppt_y"/>
                                          </p:val>
                                        </p:tav>
                                      </p:tavLst>
                                    </p:anim>
                                    <p:animEffect transition="in" filter="wipe(down)">
                                      <p:cBhvr>
                                        <p:cTn id="28" dur="400"/>
                                        <p:tgtEl>
                                          <p:spTgt spid="5"/>
                                        </p:tgtEl>
                                      </p:cBhvr>
                                    </p:animEffect>
                                  </p:childTnLst>
                                </p:cTn>
                              </p:par>
                              <p:par>
                                <p:cTn id="29" presetID="12" presetClass="entr" presetSubtype="1"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400"/>
                                        <p:tgtEl>
                                          <p:spTgt spid="12"/>
                                        </p:tgtEl>
                                        <p:attrNameLst>
                                          <p:attrName>ppt_y</p:attrName>
                                        </p:attrNameLst>
                                      </p:cBhvr>
                                      <p:tavLst>
                                        <p:tav tm="0">
                                          <p:val>
                                            <p:strVal val="#ppt_y-#ppt_h*1.125000"/>
                                          </p:val>
                                        </p:tav>
                                        <p:tav tm="100000">
                                          <p:val>
                                            <p:strVal val="#ppt_y"/>
                                          </p:val>
                                        </p:tav>
                                      </p:tavLst>
                                    </p:anim>
                                    <p:animEffect transition="in" filter="wipe(down)">
                                      <p:cBhvr>
                                        <p:cTn id="32"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10" grpId="0"/>
      <p:bldP spid="11"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624363" y="1138019"/>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be the pooled estimator of 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a:t>
            </a:r>
            <a:endPar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6.6	Confidence intervals</a:t>
            </a:r>
          </a:p>
        </p:txBody>
      </p:sp>
      <p:pic>
        <p:nvPicPr>
          <p:cNvPr id="9" name="Picture 888597"/>
          <p:cNvPicPr/>
          <p:nvPr/>
        </p:nvPicPr>
        <p:blipFill>
          <a:blip r:embed="rId3"/>
          <a:stretch>
            <a:fillRect/>
          </a:stretch>
        </p:blipFill>
        <p:spPr>
          <a:xfrm>
            <a:off x="3297397" y="1661231"/>
            <a:ext cx="5753784" cy="1631421"/>
          </a:xfrm>
          <a:prstGeom prst="rect">
            <a:avLst/>
          </a:prstGeom>
        </p:spPr>
      </p:pic>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624363" y="3426509"/>
                <a:ext cx="11099855" cy="310853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6.6.5</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Comparison of species diversity index (SDI) in two stations: Downstream station (D) and Upstream station (U). Assume that populations in two locations (D and U) are approximately normal with equal variances. For 12 monthly samples collected in D the mean value for the SDI is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acc>
                  </m:oMath>
                </a14:m>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3.11 and standard deviation is s</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0.771. For 10 monthly samples from U gives mean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acc>
                  </m:oMath>
                </a14:m>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2.04 and standard deviation s</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0.448. Find 90% confidence interval for 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U</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mc:Choice>
        <mc:Fallback xmlns="">
          <p:sp>
            <p:nvSpPr>
              <p:cNvPr id="10" name="矩形 47"/>
              <p:cNvSpPr>
                <a:spLocks noRot="1" noChangeAspect="1" noMove="1" noResize="1" noEditPoints="1" noAdjustHandles="1" noChangeArrowheads="1" noChangeShapeType="1" noTextEdit="1"/>
              </p:cNvSpPr>
              <p:nvPr/>
            </p:nvSpPr>
            <p:spPr bwMode="auto">
              <a:xfrm>
                <a:off x="624363" y="3426509"/>
                <a:ext cx="11099855" cy="3108535"/>
              </a:xfrm>
              <a:prstGeom prst="rect">
                <a:avLst/>
              </a:prstGeom>
              <a:blipFill>
                <a:blip r:embed="rId4"/>
                <a:stretch>
                  <a:fillRect l="-1098" t="-2157" b="-431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959630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12" presetClass="entr" presetSubtype="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400"/>
                                        <p:tgtEl>
                                          <p:spTgt spid="9"/>
                                        </p:tgtEl>
                                        <p:attrNameLst>
                                          <p:attrName>ppt_y</p:attrName>
                                        </p:attrNameLst>
                                      </p:cBhvr>
                                      <p:tavLst>
                                        <p:tav tm="0">
                                          <p:val>
                                            <p:strVal val="#ppt_y-#ppt_h*1.125000"/>
                                          </p:val>
                                        </p:tav>
                                        <p:tav tm="100000">
                                          <p:val>
                                            <p:strVal val="#ppt_y"/>
                                          </p:val>
                                        </p:tav>
                                      </p:tavLst>
                                    </p:anim>
                                    <p:animEffect transition="in" filter="wipe(down)">
                                      <p:cBhvr>
                                        <p:cTn id="19"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6.6	Confidence intervals</a:t>
            </a:r>
          </a:p>
        </p:txBody>
      </p:sp>
      <mc:AlternateContent xmlns:mc="http://schemas.openxmlformats.org/markup-compatibility/2006" xmlns:a14="http://schemas.microsoft.com/office/drawing/2010/main">
        <mc:Choice Requires="a14">
          <p:sp>
            <p:nvSpPr>
              <p:cNvPr id="11" name="矩形 47"/>
              <p:cNvSpPr>
                <a:spLocks noChangeArrowheads="1"/>
              </p:cNvSpPr>
              <p:nvPr/>
            </p:nvSpPr>
            <p:spPr bwMode="auto">
              <a:xfrm>
                <a:off x="765041" y="1664302"/>
                <a:ext cx="11099855" cy="181587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Our point estimate of 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U</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acc>
                  </m:oMath>
                </a14:m>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acc>
                  </m:oMath>
                </a14:m>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=3.11−2.04 = 1.07. 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unknown but equal. The pooled estimate s</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of the common variance, 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a:t>
                </a:r>
              </a:p>
              <a:p>
                <a:pPr>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11" name="矩形 47"/>
              <p:cNvSpPr>
                <a:spLocks noRot="1" noChangeAspect="1" noMove="1" noResize="1" noEditPoints="1" noAdjustHandles="1" noChangeArrowheads="1" noChangeShapeType="1" noTextEdit="1"/>
              </p:cNvSpPr>
              <p:nvPr/>
            </p:nvSpPr>
            <p:spPr bwMode="auto">
              <a:xfrm>
                <a:off x="765041" y="1664302"/>
                <a:ext cx="11099855" cy="1815874"/>
              </a:xfrm>
              <a:prstGeom prst="rect">
                <a:avLst/>
              </a:prstGeom>
              <a:blipFill>
                <a:blip r:embed="rId3"/>
                <a:stretch>
                  <a:fillRect l="-1098" t="-335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2" name="矩形 47"/>
          <p:cNvSpPr>
            <a:spLocks noChangeArrowheads="1"/>
          </p:cNvSpPr>
          <p:nvPr/>
        </p:nvSpPr>
        <p:spPr bwMode="auto">
          <a:xfrm>
            <a:off x="765041" y="1054912"/>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6" name="Picture 888600"/>
          <p:cNvPicPr/>
          <p:nvPr/>
        </p:nvPicPr>
        <p:blipFill>
          <a:blip r:embed="rId4"/>
          <a:stretch>
            <a:fillRect/>
          </a:stretch>
        </p:blipFill>
        <p:spPr>
          <a:xfrm>
            <a:off x="2704146" y="2848708"/>
            <a:ext cx="6775598" cy="631468"/>
          </a:xfrm>
          <a:prstGeom prst="rect">
            <a:avLst/>
          </a:prstGeom>
        </p:spPr>
      </p:pic>
      <p:sp>
        <p:nvSpPr>
          <p:cNvPr id="7" name="矩形 47"/>
          <p:cNvSpPr>
            <a:spLocks noChangeArrowheads="1"/>
          </p:cNvSpPr>
          <p:nvPr/>
        </p:nvSpPr>
        <p:spPr bwMode="auto">
          <a:xfrm>
            <a:off x="765041" y="3480176"/>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Taking the square root, we obtain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0.646. The confidence level=90%. α = 0.1. t</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(20) = t</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0.05</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(20) = 1.7247 for DF = n</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 20. Therefore, the 90% confidence interval for 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U</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a:t>
            </a:r>
          </a:p>
        </p:txBody>
      </p:sp>
      <p:pic>
        <p:nvPicPr>
          <p:cNvPr id="3" name="图片 2"/>
          <p:cNvPicPr>
            <a:picLocks noChangeAspect="1"/>
          </p:cNvPicPr>
          <p:nvPr/>
        </p:nvPicPr>
        <p:blipFill>
          <a:blip r:embed="rId5"/>
          <a:stretch>
            <a:fillRect/>
          </a:stretch>
        </p:blipFill>
        <p:spPr>
          <a:xfrm>
            <a:off x="2592918" y="4865162"/>
            <a:ext cx="7444099" cy="935489"/>
          </a:xfrm>
          <a:prstGeom prst="rect">
            <a:avLst/>
          </a:prstGeom>
        </p:spPr>
      </p:pic>
    </p:spTree>
    <p:extLst>
      <p:ext uri="{BB962C8B-B14F-4D97-AF65-F5344CB8AC3E}">
        <p14:creationId xmlns:p14="http://schemas.microsoft.com/office/powerpoint/2010/main" val="38046835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400"/>
                                        <p:tgtEl>
                                          <p:spTgt spid="12"/>
                                        </p:tgtEl>
                                        <p:attrNameLst>
                                          <p:attrName>ppt_y</p:attrName>
                                        </p:attrNameLst>
                                      </p:cBhvr>
                                      <p:tavLst>
                                        <p:tav tm="0">
                                          <p:val>
                                            <p:strVal val="#ppt_y-#ppt_h*1.125000"/>
                                          </p:val>
                                        </p:tav>
                                        <p:tav tm="100000">
                                          <p:val>
                                            <p:strVal val="#ppt_y"/>
                                          </p:val>
                                        </p:tav>
                                      </p:tavLst>
                                    </p:anim>
                                    <p:animEffect transition="in" filter="wipe(down)">
                                      <p:cBhvr>
                                        <p:cTn id="8" dur="400"/>
                                        <p:tgtEl>
                                          <p:spTgt spid="1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400"/>
                                        <p:tgtEl>
                                          <p:spTgt spid="11"/>
                                        </p:tgtEl>
                                        <p:attrNameLst>
                                          <p:attrName>ppt_y</p:attrName>
                                        </p:attrNameLst>
                                      </p:cBhvr>
                                      <p:tavLst>
                                        <p:tav tm="0">
                                          <p:val>
                                            <p:strVal val="#ppt_y-#ppt_h*1.125000"/>
                                          </p:val>
                                        </p:tav>
                                        <p:tav tm="100000">
                                          <p:val>
                                            <p:strVal val="#ppt_y"/>
                                          </p:val>
                                        </p:tav>
                                      </p:tavLst>
                                    </p:anim>
                                    <p:animEffect transition="in" filter="wipe(down)">
                                      <p:cBhvr>
                                        <p:cTn id="12" dur="400"/>
                                        <p:tgtEl>
                                          <p:spTgt spid="11"/>
                                        </p:tgtEl>
                                      </p:cBhvr>
                                    </p:animEffect>
                                  </p:childTnLst>
                                </p:cTn>
                              </p:par>
                              <p:par>
                                <p:cTn id="13" presetID="12" presetClass="entr" presetSubtype="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400"/>
                                        <p:tgtEl>
                                          <p:spTgt spid="6"/>
                                        </p:tgtEl>
                                        <p:attrNameLst>
                                          <p:attrName>ppt_y</p:attrName>
                                        </p:attrNameLst>
                                      </p:cBhvr>
                                      <p:tavLst>
                                        <p:tav tm="0">
                                          <p:val>
                                            <p:strVal val="#ppt_y-#ppt_h*1.125000"/>
                                          </p:val>
                                        </p:tav>
                                        <p:tav tm="100000">
                                          <p:val>
                                            <p:strVal val="#ppt_y"/>
                                          </p:val>
                                        </p:tav>
                                      </p:tavLst>
                                    </p:anim>
                                    <p:animEffect transition="in" filter="wipe(down)">
                                      <p:cBhvr>
                                        <p:cTn id="16" dur="4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400"/>
                                        <p:tgtEl>
                                          <p:spTgt spid="7"/>
                                        </p:tgtEl>
                                        <p:attrNameLst>
                                          <p:attrName>ppt_y</p:attrName>
                                        </p:attrNameLst>
                                      </p:cBhvr>
                                      <p:tavLst>
                                        <p:tav tm="0">
                                          <p:val>
                                            <p:strVal val="#ppt_y-#ppt_h*1.125000"/>
                                          </p:val>
                                        </p:tav>
                                        <p:tav tm="100000">
                                          <p:val>
                                            <p:strVal val="#ppt_y"/>
                                          </p:val>
                                        </p:tav>
                                      </p:tavLst>
                                    </p:anim>
                                    <p:animEffect transition="in" filter="wipe(down)">
                                      <p:cBhvr>
                                        <p:cTn id="22" dur="400"/>
                                        <p:tgtEl>
                                          <p:spTgt spid="7"/>
                                        </p:tgtEl>
                                      </p:cBhvr>
                                    </p:animEffect>
                                  </p:childTnLst>
                                </p:cTn>
                              </p:par>
                              <p:par>
                                <p:cTn id="23" presetID="12" presetClass="entr" presetSubtype="1"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400"/>
                                        <p:tgtEl>
                                          <p:spTgt spid="3"/>
                                        </p:tgtEl>
                                        <p:attrNameLst>
                                          <p:attrName>ppt_y</p:attrName>
                                        </p:attrNameLst>
                                      </p:cBhvr>
                                      <p:tavLst>
                                        <p:tav tm="0">
                                          <p:val>
                                            <p:strVal val="#ppt_y-#ppt_h*1.125000"/>
                                          </p:val>
                                        </p:tav>
                                        <p:tav tm="100000">
                                          <p:val>
                                            <p:strVal val="#ppt_y"/>
                                          </p:val>
                                        </p:tav>
                                      </p:tavLst>
                                    </p:anim>
                                    <p:animEffect transition="in" filter="wipe(down)">
                                      <p:cBhvr>
                                        <p:cTn id="26"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130183" y="3868205"/>
            <a:ext cx="10633926" cy="267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sample drawn from X, a function of sample g(X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called statistic if it does not contain any unknown parameters.</a:t>
            </a:r>
          </a:p>
          <a:p>
            <a:pPr>
              <a:lnSpc>
                <a:spcPct val="120000"/>
              </a:lnSpc>
              <a:spcBef>
                <a:spcPct val="0"/>
              </a:spcBef>
              <a:buNone/>
            </a:pPr>
            <a:r>
              <a:rPr lang="en-US" altLang="zh-CN" sz="2800" b="1" dirty="0">
                <a:solidFill>
                  <a:schemeClr val="accent5">
                    <a:lumMod val="50000"/>
                  </a:schemeClr>
                </a:solidFill>
                <a:latin typeface="Cambria Math" panose="02040503050406030204" pitchFamily="18" charset="0"/>
                <a:ea typeface="Cambria Math" panose="02040503050406030204" pitchFamily="18" charset="0"/>
                <a:cs typeface="+mn-ea"/>
                <a:sym typeface="微软雅黑" pitchFamily="34" charset="-122"/>
              </a:rPr>
              <a:t>Note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statistic g(X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variable. g(x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its specific observation.</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6.1	Population and sample</a:t>
            </a:r>
          </a:p>
        </p:txBody>
      </p:sp>
      <p:sp>
        <p:nvSpPr>
          <p:cNvPr id="4" name="矩形 3"/>
          <p:cNvSpPr/>
          <p:nvPr/>
        </p:nvSpPr>
        <p:spPr>
          <a:xfrm>
            <a:off x="1130183" y="3420359"/>
            <a:ext cx="2609415"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6.1.1</a:t>
            </a:r>
          </a:p>
        </p:txBody>
      </p:sp>
      <p:sp>
        <p:nvSpPr>
          <p:cNvPr id="7" name="矩形 47"/>
          <p:cNvSpPr>
            <a:spLocks noChangeArrowheads="1"/>
          </p:cNvSpPr>
          <p:nvPr/>
        </p:nvSpPr>
        <p:spPr bwMode="auto">
          <a:xfrm>
            <a:off x="1130183" y="1152887"/>
            <a:ext cx="10422909" cy="1421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Statistical inference is based on sample, but its observations are irregular and impractical to be used to solve the problem under study. It is necessary to summarize the observations and extract and purify the information. </a:t>
            </a:r>
          </a:p>
        </p:txBody>
      </p:sp>
    </p:spTree>
    <p:extLst>
      <p:ext uri="{BB962C8B-B14F-4D97-AF65-F5344CB8AC3E}">
        <p14:creationId xmlns:p14="http://schemas.microsoft.com/office/powerpoint/2010/main" val="27279750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400"/>
                                        <p:tgtEl>
                                          <p:spTgt spid="7"/>
                                        </p:tgtEl>
                                        <p:attrNameLst>
                                          <p:attrName>ppt_y</p:attrName>
                                        </p:attrNameLst>
                                      </p:cBhvr>
                                      <p:tavLst>
                                        <p:tav tm="0">
                                          <p:val>
                                            <p:strVal val="#ppt_y-#ppt_h*1.125000"/>
                                          </p:val>
                                        </p:tav>
                                        <p:tav tm="100000">
                                          <p:val>
                                            <p:strVal val="#ppt_y"/>
                                          </p:val>
                                        </p:tav>
                                      </p:tavLst>
                                    </p:anim>
                                    <p:animEffect transition="in" filter="wipe(down)">
                                      <p:cBhvr>
                                        <p:cTn id="8" dur="4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400"/>
                                        <p:tgtEl>
                                          <p:spTgt spid="4"/>
                                        </p:tgtEl>
                                        <p:attrNameLst>
                                          <p:attrName>ppt_y</p:attrName>
                                        </p:attrNameLst>
                                      </p:cBhvr>
                                      <p:tavLst>
                                        <p:tav tm="0">
                                          <p:val>
                                            <p:strVal val="#ppt_y-#ppt_h*1.125000"/>
                                          </p:val>
                                        </p:tav>
                                        <p:tav tm="100000">
                                          <p:val>
                                            <p:strVal val="#ppt_y"/>
                                          </p:val>
                                        </p:tav>
                                      </p:tavLst>
                                    </p:anim>
                                    <p:animEffect transition="in" filter="wipe(down)">
                                      <p:cBhvr>
                                        <p:cTn id="14" dur="400"/>
                                        <p:tgtEl>
                                          <p:spTgt spid="4"/>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400"/>
                                        <p:tgtEl>
                                          <p:spTgt spid="27"/>
                                        </p:tgtEl>
                                        <p:attrNameLst>
                                          <p:attrName>ppt_y</p:attrName>
                                        </p:attrNameLst>
                                      </p:cBhvr>
                                      <p:tavLst>
                                        <p:tav tm="0">
                                          <p:val>
                                            <p:strVal val="#ppt_y-#ppt_h*1.125000"/>
                                          </p:val>
                                        </p:tav>
                                        <p:tav tm="100000">
                                          <p:val>
                                            <p:strVal val="#ppt_y"/>
                                          </p:val>
                                        </p:tav>
                                      </p:tavLst>
                                    </p:anim>
                                    <p:animEffect transition="in" filter="wipe(down)">
                                      <p:cBhvr>
                                        <p:cTn id="18"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624363" y="1102851"/>
            <a:ext cx="11099855" cy="224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6.6.7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sample from X ∼ N(µ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(Y</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sample from Y ∼ N(µ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 and Y are independent. Let S</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be the sample variance from X, let S</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be the sample variance from Y, if 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and µ</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are unknown, then a 1- α confidence</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interval of 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a:t>
            </a:r>
          </a:p>
        </p:txBody>
      </p:sp>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6.6	Confidence intervals</a:t>
            </a:r>
          </a:p>
        </p:txBody>
      </p:sp>
      <p:pic>
        <p:nvPicPr>
          <p:cNvPr id="10" name="Picture 888607"/>
          <p:cNvPicPr/>
          <p:nvPr/>
        </p:nvPicPr>
        <p:blipFill>
          <a:blip r:embed="rId3"/>
          <a:stretch>
            <a:fillRect/>
          </a:stretch>
        </p:blipFill>
        <p:spPr>
          <a:xfrm>
            <a:off x="3038954" y="3369199"/>
            <a:ext cx="6122631" cy="788377"/>
          </a:xfrm>
          <a:prstGeom prst="rect">
            <a:avLst/>
          </a:prstGeom>
        </p:spPr>
      </p:pic>
      <p:sp>
        <p:nvSpPr>
          <p:cNvPr id="11" name="矩形 47"/>
          <p:cNvSpPr>
            <a:spLocks noChangeArrowheads="1"/>
          </p:cNvSpPr>
          <p:nvPr/>
        </p:nvSpPr>
        <p:spPr bwMode="auto">
          <a:xfrm>
            <a:off x="624363" y="4358493"/>
            <a:ext cx="11099855" cy="224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6.6.6</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Among 11 patients in a certain study, the standard deviation of the property of interest is 5.8. In another group of 4 patients, the standard deviation is 3.4. We wish to construct a 95 percent confidence interval for the ratio of the variances of these two normal populations.</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Tree>
    <p:extLst>
      <p:ext uri="{BB962C8B-B14F-4D97-AF65-F5344CB8AC3E}">
        <p14:creationId xmlns:p14="http://schemas.microsoft.com/office/powerpoint/2010/main" val="37614773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400"/>
                                        <p:tgtEl>
                                          <p:spTgt spid="10"/>
                                        </p:tgtEl>
                                        <p:attrNameLst>
                                          <p:attrName>ppt_y</p:attrName>
                                        </p:attrNameLst>
                                      </p:cBhvr>
                                      <p:tavLst>
                                        <p:tav tm="0">
                                          <p:val>
                                            <p:strVal val="#ppt_y-#ppt_h*1.125000"/>
                                          </p:val>
                                        </p:tav>
                                        <p:tav tm="100000">
                                          <p:val>
                                            <p:strVal val="#ppt_y"/>
                                          </p:val>
                                        </p:tav>
                                      </p:tavLst>
                                    </p:anim>
                                    <p:animEffect transition="in" filter="wipe(down)">
                                      <p:cBhvr>
                                        <p:cTn id="12" dur="4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6.6	Confidence intervals</a:t>
            </a:r>
          </a:p>
        </p:txBody>
      </p:sp>
      <p:sp>
        <p:nvSpPr>
          <p:cNvPr id="11" name="矩形 47"/>
          <p:cNvSpPr>
            <a:spLocks noChangeArrowheads="1"/>
          </p:cNvSpPr>
          <p:nvPr/>
        </p:nvSpPr>
        <p:spPr bwMode="auto">
          <a:xfrm>
            <a:off x="765040" y="1555843"/>
            <a:ext cx="110998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 = 11,s</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5.8,n = 4,s</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3.4, α = 0.05, F</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0.025</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(10,3) = 14.4, F</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0.975</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(10,3) = 1/F</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0.025</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(3,10) = 1/4.83 = 0.207, a 95 percent confidence interval for the ratio of the variances is</a:t>
            </a:r>
          </a:p>
        </p:txBody>
      </p:sp>
      <p:sp>
        <p:nvSpPr>
          <p:cNvPr id="12" name="矩形 47"/>
          <p:cNvSpPr>
            <a:spLocks noChangeArrowheads="1"/>
          </p:cNvSpPr>
          <p:nvPr/>
        </p:nvSpPr>
        <p:spPr bwMode="auto">
          <a:xfrm>
            <a:off x="765041" y="1054912"/>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7" name="矩形 47"/>
          <p:cNvSpPr>
            <a:spLocks noChangeArrowheads="1"/>
          </p:cNvSpPr>
          <p:nvPr/>
        </p:nvSpPr>
        <p:spPr bwMode="auto">
          <a:xfrm>
            <a:off x="765040" y="3686877"/>
            <a:ext cx="11099855" cy="3046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We have discussed several exact confidence intervals under </a:t>
            </a:r>
            <a:r>
              <a:rPr lang="en-US" altLang="zh-CN" sz="2400" dirty="0">
                <a:solidFill>
                  <a:srgbClr val="FF0000"/>
                </a:solidFill>
                <a:latin typeface="Cambria Math" panose="02040503050406030204" pitchFamily="18" charset="0"/>
                <a:ea typeface="Cambria Math" panose="02040503050406030204" pitchFamily="18" charset="0"/>
                <a:cs typeface="+mn-ea"/>
                <a:sym typeface="微软雅黑" pitchFamily="34" charset="-122"/>
              </a:rPr>
              <a:t>normality</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In practice, the exact distribution of a pivotal quantity under non-normal population is hard to be determined. In this case, the central limit theorem and law of large numbers can be applied.</a:t>
            </a:r>
          </a:p>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An asymptotically pivotal quantity can be used to construct, so-called asymptotic or large-sample confidence intervals if the asymptotic distribution does not depend on parameters. The method of asymptotic pivotal quantities proceeds just like the method of exact pivotal quantities.</a:t>
            </a:r>
          </a:p>
        </p:txBody>
      </p:sp>
      <p:pic>
        <p:nvPicPr>
          <p:cNvPr id="8" name="Picture 888611"/>
          <p:cNvPicPr/>
          <p:nvPr/>
        </p:nvPicPr>
        <p:blipFill>
          <a:blip r:embed="rId3"/>
          <a:stretch>
            <a:fillRect/>
          </a:stretch>
        </p:blipFill>
        <p:spPr>
          <a:xfrm>
            <a:off x="4100136" y="2940829"/>
            <a:ext cx="4429662" cy="608525"/>
          </a:xfrm>
          <a:prstGeom prst="rect">
            <a:avLst/>
          </a:prstGeom>
        </p:spPr>
      </p:pic>
    </p:spTree>
    <p:extLst>
      <p:ext uri="{BB962C8B-B14F-4D97-AF65-F5344CB8AC3E}">
        <p14:creationId xmlns:p14="http://schemas.microsoft.com/office/powerpoint/2010/main" val="33636616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400"/>
                                        <p:tgtEl>
                                          <p:spTgt spid="12"/>
                                        </p:tgtEl>
                                        <p:attrNameLst>
                                          <p:attrName>ppt_y</p:attrName>
                                        </p:attrNameLst>
                                      </p:cBhvr>
                                      <p:tavLst>
                                        <p:tav tm="0">
                                          <p:val>
                                            <p:strVal val="#ppt_y-#ppt_h*1.125000"/>
                                          </p:val>
                                        </p:tav>
                                        <p:tav tm="100000">
                                          <p:val>
                                            <p:strVal val="#ppt_y"/>
                                          </p:val>
                                        </p:tav>
                                      </p:tavLst>
                                    </p:anim>
                                    <p:animEffect transition="in" filter="wipe(down)">
                                      <p:cBhvr>
                                        <p:cTn id="8" dur="400"/>
                                        <p:tgtEl>
                                          <p:spTgt spid="1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400"/>
                                        <p:tgtEl>
                                          <p:spTgt spid="11"/>
                                        </p:tgtEl>
                                        <p:attrNameLst>
                                          <p:attrName>ppt_y</p:attrName>
                                        </p:attrNameLst>
                                      </p:cBhvr>
                                      <p:tavLst>
                                        <p:tav tm="0">
                                          <p:val>
                                            <p:strVal val="#ppt_y-#ppt_h*1.125000"/>
                                          </p:val>
                                        </p:tav>
                                        <p:tav tm="100000">
                                          <p:val>
                                            <p:strVal val="#ppt_y"/>
                                          </p:val>
                                        </p:tav>
                                      </p:tavLst>
                                    </p:anim>
                                    <p:animEffect transition="in" filter="wipe(down)">
                                      <p:cBhvr>
                                        <p:cTn id="12" dur="400"/>
                                        <p:tgtEl>
                                          <p:spTgt spid="11"/>
                                        </p:tgtEl>
                                      </p:cBhvr>
                                    </p:animEffect>
                                  </p:childTnLst>
                                </p:cTn>
                              </p:par>
                              <p:par>
                                <p:cTn id="13" presetID="12" presetClass="entr" presetSubtype="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400"/>
                                        <p:tgtEl>
                                          <p:spTgt spid="8"/>
                                        </p:tgtEl>
                                        <p:attrNameLst>
                                          <p:attrName>ppt_y</p:attrName>
                                        </p:attrNameLst>
                                      </p:cBhvr>
                                      <p:tavLst>
                                        <p:tav tm="0">
                                          <p:val>
                                            <p:strVal val="#ppt_y-#ppt_h*1.125000"/>
                                          </p:val>
                                        </p:tav>
                                        <p:tav tm="100000">
                                          <p:val>
                                            <p:strVal val="#ppt_y"/>
                                          </p:val>
                                        </p:tav>
                                      </p:tavLst>
                                    </p:anim>
                                    <p:animEffect transition="in" filter="wipe(down)">
                                      <p:cBhvr>
                                        <p:cTn id="16" dur="4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400"/>
                                        <p:tgtEl>
                                          <p:spTgt spid="7"/>
                                        </p:tgtEl>
                                        <p:attrNameLst>
                                          <p:attrName>ppt_y</p:attrName>
                                        </p:attrNameLst>
                                      </p:cBhvr>
                                      <p:tavLst>
                                        <p:tav tm="0">
                                          <p:val>
                                            <p:strVal val="#ppt_y-#ppt_h*1.125000"/>
                                          </p:val>
                                        </p:tav>
                                        <p:tav tm="100000">
                                          <p:val>
                                            <p:strVal val="#ppt_y"/>
                                          </p:val>
                                        </p:tav>
                                      </p:tavLst>
                                    </p:anim>
                                    <p:animEffect transition="in" filter="wipe(down)">
                                      <p:cBhvr>
                                        <p:cTn id="22"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7"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34319" y="2962788"/>
                <a:ext cx="11099855" cy="179022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By the Laplace central limit theorem, as n is large enough,</a:t>
                </a:r>
              </a:p>
              <a:p>
                <a:pPr>
                  <a:spcBef>
                    <a:spcPct val="0"/>
                  </a:spcBef>
                  <a:buNone/>
                </a:pPr>
                <a14:m>
                  <m:oMathPara xmlns:m="http://schemas.openxmlformats.org/officeDocument/2006/math">
                    <m:oMathParaPr>
                      <m:jc m:val="centerGroup"/>
                    </m:oMathParaPr>
                    <m:oMath xmlns:m="http://schemas.openxmlformats.org/officeDocument/2006/math">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X</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𝑁</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d>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Thus,</a:t>
                </a:r>
              </a:p>
            </p:txBody>
          </p:sp>
        </mc:Choice>
        <mc:Fallback xmlns="">
          <p:sp>
            <p:nvSpPr>
              <p:cNvPr id="27" name="矩形 47"/>
              <p:cNvSpPr>
                <a:spLocks noRot="1" noChangeAspect="1" noMove="1" noResize="1" noEditPoints="1" noAdjustHandles="1" noChangeArrowheads="1" noChangeShapeType="1" noTextEdit="1"/>
              </p:cNvSpPr>
              <p:nvPr/>
            </p:nvSpPr>
            <p:spPr bwMode="auto">
              <a:xfrm>
                <a:off x="734319" y="2962788"/>
                <a:ext cx="11099855" cy="1790226"/>
              </a:xfrm>
              <a:prstGeom prst="rect">
                <a:avLst/>
              </a:prstGeom>
              <a:blipFill>
                <a:blip r:embed="rId3"/>
                <a:stretch>
                  <a:fillRect l="-1098" t="-3401" b="-850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6.6	Confidence intervals</a:t>
            </a:r>
          </a:p>
        </p:txBody>
      </p:sp>
      <p:sp>
        <p:nvSpPr>
          <p:cNvPr id="10" name="矩形 47"/>
          <p:cNvSpPr>
            <a:spLocks noChangeArrowheads="1"/>
          </p:cNvSpPr>
          <p:nvPr/>
        </p:nvSpPr>
        <p:spPr bwMode="auto">
          <a:xfrm>
            <a:off x="734320" y="1369109"/>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6.6.7</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 30) is a sample from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X ∼ B(1,p)</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Find a 1 − α confidence interval of p.</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6" name="矩形 47"/>
          <p:cNvSpPr>
            <a:spLocks noChangeArrowheads="1"/>
          </p:cNvSpPr>
          <p:nvPr/>
        </p:nvSpPr>
        <p:spPr bwMode="auto">
          <a:xfrm>
            <a:off x="734319" y="2338303"/>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a:blip r:embed="rId4"/>
          <a:stretch>
            <a:fillRect/>
          </a:stretch>
        </p:blipFill>
        <p:spPr>
          <a:xfrm>
            <a:off x="4859840" y="4634442"/>
            <a:ext cx="2848811" cy="758152"/>
          </a:xfrm>
          <a:prstGeom prst="rect">
            <a:avLst/>
          </a:prstGeom>
        </p:spPr>
      </p:pic>
      <p:sp>
        <p:nvSpPr>
          <p:cNvPr id="8" name="矩形 47"/>
          <p:cNvSpPr>
            <a:spLocks noChangeArrowheads="1"/>
          </p:cNvSpPr>
          <p:nvPr/>
        </p:nvSpPr>
        <p:spPr bwMode="auto">
          <a:xfrm>
            <a:off x="765040" y="5394497"/>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an asymptotic pivotal quantity. </a:t>
            </a:r>
          </a:p>
        </p:txBody>
      </p:sp>
      <p:pic>
        <p:nvPicPr>
          <p:cNvPr id="11" name="Picture 888613"/>
          <p:cNvPicPr/>
          <p:nvPr/>
        </p:nvPicPr>
        <p:blipFill>
          <a:blip r:embed="rId5"/>
          <a:stretch>
            <a:fillRect/>
          </a:stretch>
        </p:blipFill>
        <p:spPr>
          <a:xfrm>
            <a:off x="804278" y="5301733"/>
            <a:ext cx="1338775" cy="708739"/>
          </a:xfrm>
          <a:prstGeom prst="rect">
            <a:avLst/>
          </a:prstGeom>
        </p:spPr>
      </p:pic>
      <p:pic>
        <p:nvPicPr>
          <p:cNvPr id="9" name="图片 8">
            <a:extLst>
              <a:ext uri="{FF2B5EF4-FFF2-40B4-BE49-F238E27FC236}">
                <a16:creationId xmlns:a16="http://schemas.microsoft.com/office/drawing/2014/main" id="{0365D178-6826-4C26-A6BE-5AD8EFD12E0A}"/>
              </a:ext>
            </a:extLst>
          </p:cNvPr>
          <p:cNvPicPr>
            <a:picLocks noChangeAspect="1"/>
          </p:cNvPicPr>
          <p:nvPr/>
        </p:nvPicPr>
        <p:blipFill rotWithShape="1">
          <a:blip r:embed="rId4"/>
          <a:srcRect l="57960" r="31407" b="-7810"/>
          <a:stretch/>
        </p:blipFill>
        <p:spPr>
          <a:xfrm>
            <a:off x="5144200" y="3527920"/>
            <a:ext cx="302931" cy="817364"/>
          </a:xfrm>
          <a:prstGeom prst="rect">
            <a:avLst/>
          </a:prstGeom>
        </p:spPr>
      </p:pic>
    </p:spTree>
    <p:extLst>
      <p:ext uri="{BB962C8B-B14F-4D97-AF65-F5344CB8AC3E}">
        <p14:creationId xmlns:p14="http://schemas.microsoft.com/office/powerpoint/2010/main" val="32367808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400"/>
                                        <p:tgtEl>
                                          <p:spTgt spid="6"/>
                                        </p:tgtEl>
                                        <p:attrNameLst>
                                          <p:attrName>ppt_y</p:attrName>
                                        </p:attrNameLst>
                                      </p:cBhvr>
                                      <p:tavLst>
                                        <p:tav tm="0">
                                          <p:val>
                                            <p:strVal val="#ppt_y-#ppt_h*1.125000"/>
                                          </p:val>
                                        </p:tav>
                                        <p:tav tm="100000">
                                          <p:val>
                                            <p:strVal val="#ppt_y"/>
                                          </p:val>
                                        </p:tav>
                                      </p:tavLst>
                                    </p:anim>
                                    <p:animEffect transition="in" filter="wipe(down)">
                                      <p:cBhvr>
                                        <p:cTn id="15" dur="400"/>
                                        <p:tgtEl>
                                          <p:spTgt spid="6"/>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400"/>
                                        <p:tgtEl>
                                          <p:spTgt spid="27"/>
                                        </p:tgtEl>
                                        <p:attrNameLst>
                                          <p:attrName>ppt_y</p:attrName>
                                        </p:attrNameLst>
                                      </p:cBhvr>
                                      <p:tavLst>
                                        <p:tav tm="0">
                                          <p:val>
                                            <p:strVal val="#ppt_y-#ppt_h*1.125000"/>
                                          </p:val>
                                        </p:tav>
                                        <p:tav tm="100000">
                                          <p:val>
                                            <p:strVal val="#ppt_y"/>
                                          </p:val>
                                        </p:tav>
                                      </p:tavLst>
                                    </p:anim>
                                    <p:animEffect transition="in" filter="wipe(down)">
                                      <p:cBhvr>
                                        <p:cTn id="19" dur="400"/>
                                        <p:tgtEl>
                                          <p:spTgt spid="2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400"/>
                                        <p:tgtEl>
                                          <p:spTgt spid="8"/>
                                        </p:tgtEl>
                                        <p:attrNameLst>
                                          <p:attrName>ppt_y</p:attrName>
                                        </p:attrNameLst>
                                      </p:cBhvr>
                                      <p:tavLst>
                                        <p:tav tm="0">
                                          <p:val>
                                            <p:strVal val="#ppt_y-#ppt_h*1.125000"/>
                                          </p:val>
                                        </p:tav>
                                        <p:tav tm="100000">
                                          <p:val>
                                            <p:strVal val="#ppt_y"/>
                                          </p:val>
                                        </p:tav>
                                      </p:tavLst>
                                    </p:anim>
                                    <p:animEffect transition="in" filter="wipe(down)">
                                      <p:cBhvr>
                                        <p:cTn id="23" dur="400"/>
                                        <p:tgtEl>
                                          <p:spTgt spid="8"/>
                                        </p:tgtEl>
                                      </p:cBhvr>
                                    </p:animEffect>
                                  </p:childTnLst>
                                </p:cTn>
                              </p:par>
                              <p:par>
                                <p:cTn id="24" presetID="12" presetClass="entr" presetSubtype="1"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400"/>
                                        <p:tgtEl>
                                          <p:spTgt spid="3"/>
                                        </p:tgtEl>
                                        <p:attrNameLst>
                                          <p:attrName>ppt_y</p:attrName>
                                        </p:attrNameLst>
                                      </p:cBhvr>
                                      <p:tavLst>
                                        <p:tav tm="0">
                                          <p:val>
                                            <p:strVal val="#ppt_y-#ppt_h*1.125000"/>
                                          </p:val>
                                        </p:tav>
                                        <p:tav tm="100000">
                                          <p:val>
                                            <p:strVal val="#ppt_y"/>
                                          </p:val>
                                        </p:tav>
                                      </p:tavLst>
                                    </p:anim>
                                    <p:animEffect transition="in" filter="wipe(down)">
                                      <p:cBhvr>
                                        <p:cTn id="27" dur="400"/>
                                        <p:tgtEl>
                                          <p:spTgt spid="3"/>
                                        </p:tgtEl>
                                      </p:cBhvr>
                                    </p:animEffect>
                                  </p:childTnLst>
                                </p:cTn>
                              </p:par>
                              <p:par>
                                <p:cTn id="28" presetID="12" presetClass="entr" presetSubtype="1"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400"/>
                                        <p:tgtEl>
                                          <p:spTgt spid="11"/>
                                        </p:tgtEl>
                                        <p:attrNameLst>
                                          <p:attrName>ppt_y</p:attrName>
                                        </p:attrNameLst>
                                      </p:cBhvr>
                                      <p:tavLst>
                                        <p:tav tm="0">
                                          <p:val>
                                            <p:strVal val="#ppt_y-#ppt_h*1.125000"/>
                                          </p:val>
                                        </p:tav>
                                        <p:tav tm="100000">
                                          <p:val>
                                            <p:strVal val="#ppt_y"/>
                                          </p:val>
                                        </p:tav>
                                      </p:tavLst>
                                    </p:anim>
                                    <p:animEffect transition="in" filter="wipe(down)">
                                      <p:cBhvr>
                                        <p:cTn id="31" dur="400"/>
                                        <p:tgtEl>
                                          <p:spTgt spid="11"/>
                                        </p:tgtEl>
                                      </p:cBhvr>
                                    </p:animEffect>
                                  </p:childTnLst>
                                </p:cTn>
                              </p:par>
                              <p:par>
                                <p:cTn id="32" presetID="12" presetClass="entr" presetSubtype="1"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400"/>
                                        <p:tgtEl>
                                          <p:spTgt spid="9"/>
                                        </p:tgtEl>
                                        <p:attrNameLst>
                                          <p:attrName>ppt_y</p:attrName>
                                        </p:attrNameLst>
                                      </p:cBhvr>
                                      <p:tavLst>
                                        <p:tav tm="0">
                                          <p:val>
                                            <p:strVal val="#ppt_y-#ppt_h*1.125000"/>
                                          </p:val>
                                        </p:tav>
                                        <p:tav tm="100000">
                                          <p:val>
                                            <p:strVal val="#ppt_y"/>
                                          </p:val>
                                        </p:tav>
                                      </p:tavLst>
                                    </p:anim>
                                    <p:animEffect transition="in" filter="wipe(down)">
                                      <p:cBhvr>
                                        <p:cTn id="35"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0" grpId="0"/>
      <p:bldP spid="6" grpId="0"/>
      <p:bldP spid="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39" y="1991256"/>
                <a:ext cx="11099855" cy="243052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event inside the brackets is equivalent to</a:t>
                </a:r>
              </a:p>
              <a:p>
                <a:pPr>
                  <a:spcBef>
                    <a:spcPct val="0"/>
                  </a:spcBef>
                  <a:buNone/>
                </a:pPr>
                <a14:m>
                  <m:oMathPara xmlns:m="http://schemas.openxmlformats.org/officeDocument/2006/math">
                    <m:oMathParaPr>
                      <m:jc m:val="centerGroup"/>
                    </m:oMathParaPr>
                    <m:oMath xmlns:m="http://schemas.openxmlformats.org/officeDocument/2006/math">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𝑧</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sub>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sub>
                          </m:sSub>
                        </m:e>
                      </m:d>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acc>
                            <m:accPr>
                              <m: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𝑧</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sub>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sub>
                          </m:sSub>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&lt;0</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a=</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𝑧</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sub>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𝑧</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sub>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c=</a:t>
                </a:r>
                <a14:m>
                  <m:oMath xmlns:m="http://schemas.openxmlformats.org/officeDocument/2006/math">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discriminant of this quadratic form is </a:t>
                </a:r>
                <a14:m>
                  <m:oMath xmlns:m="http://schemas.openxmlformats.org/officeDocument/2006/math">
                    <m:sSup>
                      <m:sSup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𝑏</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−4</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𝑎𝑐</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=4</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acc>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𝑧</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e>
                      <m:sub>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𝑧</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4</m:t>
                            </m:r>
                          </m:sup>
                        </m:sSup>
                      </m:e>
                      <m:sub>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&gt;0</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39" y="1991256"/>
                <a:ext cx="11099855" cy="2430529"/>
              </a:xfrm>
              <a:prstGeom prst="rect">
                <a:avLst/>
              </a:prstGeom>
              <a:blipFill>
                <a:blip r:embed="rId3"/>
                <a:stretch>
                  <a:fillRect l="-1098" t="-2764" r="-115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0" y="294887"/>
            <a:ext cx="7376635" cy="810454"/>
          </a:xfrm>
        </p:spPr>
        <p:txBody>
          <a:bodyPr/>
          <a:lstStyle/>
          <a:p>
            <a:r>
              <a:rPr lang="en-US" altLang="zh-CN" sz="2400" dirty="0">
                <a:solidFill>
                  <a:schemeClr val="tx2"/>
                </a:solidFill>
                <a:latin typeface="+mj-ea"/>
                <a:cs typeface="+mn-ea"/>
              </a:rPr>
              <a:t>6.6	Confidence intervals</a:t>
            </a:r>
          </a:p>
        </p:txBody>
      </p:sp>
      <mc:AlternateContent xmlns:mc="http://schemas.openxmlformats.org/markup-compatibility/2006" xmlns:a14="http://schemas.microsoft.com/office/drawing/2010/main">
        <mc:Choice Requires="a14">
          <p:sp>
            <p:nvSpPr>
              <p:cNvPr id="8" name="矩形 47"/>
              <p:cNvSpPr>
                <a:spLocks noChangeArrowheads="1"/>
              </p:cNvSpPr>
              <p:nvPr/>
            </p:nvSpPr>
            <p:spPr bwMode="auto">
              <a:xfrm>
                <a:off x="765038" y="4269456"/>
                <a:ext cx="11099855" cy="166390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a:t>
                </a:r>
                <a14:m>
                  <m:oMath xmlns:m="http://schemas.openxmlformats.org/officeDocument/2006/math">
                    <m:sSub>
                      <m:sSub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𝐿</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𝑏</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ad>
                          <m:radPr>
                            <m:degHide m:val="on"/>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𝑏</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−4</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𝑎𝑐</m:t>
                            </m:r>
                          </m:e>
                        </m:ra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𝑎</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𝑈</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𝑏</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𝑏</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sup>
                            </m:s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−4</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𝑎𝑐</m:t>
                            </m:r>
                          </m:e>
                        </m:rad>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𝑎</m:t>
                        </m:r>
                      </m:den>
                    </m:f>
                  </m:oMath>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fr-F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Thus, P[p</a:t>
                </a:r>
                <a:r>
                  <a:rPr lang="fr-FR"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a:t>
                </a:r>
                <a:r>
                  <a:rPr lang="fr-F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&lt; p &lt; p</a:t>
                </a:r>
                <a:r>
                  <a:rPr lang="fr-FR"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U</a:t>
                </a:r>
                <a:r>
                  <a:rPr lang="fr-F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1 − α</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 1 − α confidence interval of p is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U</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endParaRPr lang="fr-F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8" name="矩形 47"/>
              <p:cNvSpPr>
                <a:spLocks noRot="1" noChangeAspect="1" noMove="1" noResize="1" noEditPoints="1" noAdjustHandles="1" noChangeArrowheads="1" noChangeShapeType="1" noTextEdit="1"/>
              </p:cNvSpPr>
              <p:nvPr/>
            </p:nvSpPr>
            <p:spPr bwMode="auto">
              <a:xfrm>
                <a:off x="765038" y="4269456"/>
                <a:ext cx="11099855" cy="1663909"/>
              </a:xfrm>
              <a:prstGeom prst="rect">
                <a:avLst/>
              </a:prstGeom>
              <a:blipFill>
                <a:blip r:embed="rId4"/>
                <a:stretch>
                  <a:fillRect l="-1098" b="-915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4" name="图片 3"/>
          <p:cNvPicPr>
            <a:picLocks noChangeAspect="1"/>
          </p:cNvPicPr>
          <p:nvPr/>
        </p:nvPicPr>
        <p:blipFill>
          <a:blip r:embed="rId5"/>
          <a:stretch>
            <a:fillRect/>
          </a:stretch>
        </p:blipFill>
        <p:spPr>
          <a:xfrm>
            <a:off x="3843411" y="1198105"/>
            <a:ext cx="4480910" cy="683874"/>
          </a:xfrm>
          <a:prstGeom prst="rect">
            <a:avLst/>
          </a:prstGeom>
        </p:spPr>
      </p:pic>
      <p:pic>
        <p:nvPicPr>
          <p:cNvPr id="5" name="图片 4"/>
          <p:cNvPicPr>
            <a:picLocks noChangeAspect="1"/>
          </p:cNvPicPr>
          <p:nvPr/>
        </p:nvPicPr>
        <p:blipFill>
          <a:blip r:embed="rId6"/>
          <a:stretch>
            <a:fillRect/>
          </a:stretch>
        </p:blipFill>
        <p:spPr>
          <a:xfrm>
            <a:off x="7772033" y="3923907"/>
            <a:ext cx="3400425" cy="2076450"/>
          </a:xfrm>
          <a:prstGeom prst="rect">
            <a:avLst/>
          </a:prstGeom>
          <a:ln>
            <a:noFill/>
          </a:ln>
          <a:effectLst>
            <a:softEdge rad="112500"/>
          </a:effectLst>
        </p:spPr>
      </p:pic>
    </p:spTree>
    <p:extLst>
      <p:ext uri="{BB962C8B-B14F-4D97-AF65-F5344CB8AC3E}">
        <p14:creationId xmlns:p14="http://schemas.microsoft.com/office/powerpoint/2010/main" val="26401378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400"/>
                                        <p:tgtEl>
                                          <p:spTgt spid="8"/>
                                        </p:tgtEl>
                                        <p:attrNameLst>
                                          <p:attrName>ppt_y</p:attrName>
                                        </p:attrNameLst>
                                      </p:cBhvr>
                                      <p:tavLst>
                                        <p:tav tm="0">
                                          <p:val>
                                            <p:strVal val="#ppt_y-#ppt_h*1.125000"/>
                                          </p:val>
                                        </p:tav>
                                        <p:tav tm="100000">
                                          <p:val>
                                            <p:strVal val="#ppt_y"/>
                                          </p:val>
                                        </p:tav>
                                      </p:tavLst>
                                    </p:anim>
                                    <p:animEffect transition="in" filter="wipe(down)">
                                      <p:cBhvr>
                                        <p:cTn id="16" dur="400"/>
                                        <p:tgtEl>
                                          <p:spTgt spid="8"/>
                                        </p:tgtEl>
                                      </p:cBhvr>
                                    </p:animEffect>
                                  </p:childTnLst>
                                </p:cTn>
                              </p:par>
                              <p:par>
                                <p:cTn id="17" presetID="12" presetClass="entr" presetSubtype="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400"/>
                                        <p:tgtEl>
                                          <p:spTgt spid="5"/>
                                        </p:tgtEl>
                                        <p:attrNameLst>
                                          <p:attrName>ppt_y</p:attrName>
                                        </p:attrNameLst>
                                      </p:cBhvr>
                                      <p:tavLst>
                                        <p:tav tm="0">
                                          <p:val>
                                            <p:strVal val="#ppt_y-#ppt_h*1.125000"/>
                                          </p:val>
                                        </p:tav>
                                        <p:tav tm="100000">
                                          <p:val>
                                            <p:strVal val="#ppt_y"/>
                                          </p:val>
                                        </p:tav>
                                      </p:tavLst>
                                    </p:anim>
                                    <p:animEffect transition="in" filter="wipe(down)">
                                      <p:cBhvr>
                                        <p:cTn id="20"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6.6	Confidence intervals</a:t>
            </a:r>
          </a:p>
        </p:txBody>
      </p:sp>
      <p:sp>
        <p:nvSpPr>
          <p:cNvPr id="10" name="矩形 47"/>
          <p:cNvSpPr>
            <a:spLocks noChangeArrowheads="1"/>
          </p:cNvSpPr>
          <p:nvPr/>
        </p:nvSpPr>
        <p:spPr bwMode="auto">
          <a:xfrm>
            <a:off x="765041" y="1191999"/>
            <a:ext cx="10812715" cy="224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confidence intervals discussed thus far give both a lower confidence bound and an upper confidence bound for the parameter being estimated. In some circumstances, it can make more sense to express the confidence interval in only one direction – with only a lower confidence limit, or only an upper confidence limit, but not both.</a:t>
            </a:r>
          </a:p>
        </p:txBody>
      </p:sp>
      <mc:AlternateContent xmlns:mc="http://schemas.openxmlformats.org/markup-compatibility/2006" xmlns:a14="http://schemas.microsoft.com/office/drawing/2010/main">
        <mc:Choice Requires="a14">
          <p:sp>
            <p:nvSpPr>
              <p:cNvPr id="5" name="矩形 47"/>
              <p:cNvSpPr>
                <a:spLocks noChangeArrowheads="1"/>
              </p:cNvSpPr>
              <p:nvPr/>
            </p:nvSpPr>
            <p:spPr bwMode="auto">
              <a:xfrm>
                <a:off x="765041" y="3438760"/>
                <a:ext cx="11099855" cy="273093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6.6.3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sample from X ∼ F(</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x;θ</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where θ is unknown. For pre-specified 0 &lt; α &lt; 1, if there exists a statistic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𝐿</m:t>
                            </m:r>
                          </m:sub>
                        </m:sSub>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𝐿</m:t>
                            </m:r>
                          </m:sub>
                        </m:sSub>
                      </m:e>
                    </m:acc>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such that</a:t>
                </a:r>
              </a:p>
              <a:p>
                <a:pPr algn="ct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𝐿</m:t>
                            </m:r>
                          </m:sub>
                        </m:sSub>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&lt; θ) = 1 − α</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then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𝐿</m:t>
                            </m:r>
                          </m:sub>
                        </m:sSub>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called a 1 − α one-sided confidence interval of θ. Statistic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𝐿</m:t>
                            </m:r>
                          </m:sub>
                        </m:sSub>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the confidence lower limit, and 1 − α is the confidence level.</a:t>
                </a:r>
              </a:p>
            </p:txBody>
          </p:sp>
        </mc:Choice>
        <mc:Fallback xmlns="">
          <p:sp>
            <p:nvSpPr>
              <p:cNvPr id="5" name="矩形 47"/>
              <p:cNvSpPr>
                <a:spLocks noRot="1" noChangeAspect="1" noMove="1" noResize="1" noEditPoints="1" noAdjustHandles="1" noChangeArrowheads="1" noChangeShapeType="1" noTextEdit="1"/>
              </p:cNvSpPr>
              <p:nvPr/>
            </p:nvSpPr>
            <p:spPr bwMode="auto">
              <a:xfrm>
                <a:off x="765041" y="3438760"/>
                <a:ext cx="11099855" cy="2730932"/>
              </a:xfrm>
              <a:prstGeom prst="rect">
                <a:avLst/>
              </a:prstGeom>
              <a:blipFill>
                <a:blip r:embed="rId3"/>
                <a:stretch>
                  <a:fillRect l="-1098" t="-2902" r="-934" b="-580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35101246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400"/>
                                        <p:tgtEl>
                                          <p:spTgt spid="5"/>
                                        </p:tgtEl>
                                        <p:attrNameLst>
                                          <p:attrName>ppt_y</p:attrName>
                                        </p:attrNameLst>
                                      </p:cBhvr>
                                      <p:tavLst>
                                        <p:tav tm="0">
                                          <p:val>
                                            <p:strVal val="#ppt_y-#ppt_h*1.125000"/>
                                          </p:val>
                                        </p:tav>
                                        <p:tav tm="100000">
                                          <p:val>
                                            <p:strVal val="#ppt_y"/>
                                          </p:val>
                                        </p:tav>
                                      </p:tavLst>
                                    </p:anim>
                                    <p:animEffect transition="in" filter="wipe(down)">
                                      <p:cBhvr>
                                        <p:cTn id="14"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6.6	Confidence intervals</a:t>
            </a:r>
          </a:p>
        </p:txBody>
      </p:sp>
      <mc:AlternateContent xmlns:mc="http://schemas.openxmlformats.org/markup-compatibility/2006" xmlns:a14="http://schemas.microsoft.com/office/drawing/2010/main">
        <mc:Choice Requires="a14">
          <p:sp>
            <p:nvSpPr>
              <p:cNvPr id="5" name="矩形 47"/>
              <p:cNvSpPr>
                <a:spLocks noChangeArrowheads="1"/>
              </p:cNvSpPr>
              <p:nvPr/>
            </p:nvSpPr>
            <p:spPr bwMode="auto">
              <a:xfrm>
                <a:off x="765041" y="1191999"/>
                <a:ext cx="11099855" cy="317958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6.6.4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random sample from X ∼ F(</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x;θ</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where θ is unknown. For pre-specified 0 &lt; α &lt; 1, if there exists a statistic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𝑈</m:t>
                            </m:r>
                          </m:sub>
                        </m:sSub>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𝑈</m:t>
                            </m:r>
                          </m:sub>
                        </m:sSub>
                      </m:e>
                    </m:acc>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such that</a:t>
                </a:r>
              </a:p>
              <a:p>
                <a:pPr algn="ct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P(θ&lt;</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𝑈</m:t>
                            </m:r>
                          </m:sub>
                        </m:sSub>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1 − α</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then (-∞,</a:t>
                </a:r>
                <a:r>
                  <a:rPr lang="en-US" altLang="zh-CN" sz="2800" dirty="0">
                    <a:solidFill>
                      <a:schemeClr val="tx1">
                        <a:lumMod val="65000"/>
                        <a:lumOff val="35000"/>
                      </a:schemeClr>
                    </a:solidFill>
                    <a:ea typeface="Cambria Math" panose="02040503050406030204" pitchFamily="18" charset="0"/>
                    <a:cs typeface="+mn-ea"/>
                    <a:sym typeface="微软雅黑" pitchFamily="34" charset="-122"/>
                  </a:rPr>
                  <a:t> </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𝑈</m:t>
                            </m:r>
                          </m:sub>
                        </m:sSub>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called a 1 − α one-sided confidence interval of θ. Statistic</a:t>
                </a:r>
                <a14:m>
                  <m:oMath xmlns:m="http://schemas.openxmlformats.org/officeDocument/2006/math">
                    <m:acc>
                      <m:accPr>
                        <m:chr m:val="̂"/>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acc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𝜃</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𝑈</m:t>
                            </m:r>
                          </m:sub>
                        </m:sSub>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the confidence upper limit, and 1 − α is the confidence level.</a:t>
                </a:r>
              </a:p>
            </p:txBody>
          </p:sp>
        </mc:Choice>
        <mc:Fallback xmlns="">
          <p:sp>
            <p:nvSpPr>
              <p:cNvPr id="5" name="矩形 47"/>
              <p:cNvSpPr>
                <a:spLocks noRot="1" noChangeAspect="1" noMove="1" noResize="1" noEditPoints="1" noAdjustHandles="1" noChangeArrowheads="1" noChangeShapeType="1" noTextEdit="1"/>
              </p:cNvSpPr>
              <p:nvPr/>
            </p:nvSpPr>
            <p:spPr bwMode="auto">
              <a:xfrm>
                <a:off x="765041" y="1191999"/>
                <a:ext cx="11099855" cy="3179580"/>
              </a:xfrm>
              <a:prstGeom prst="rect">
                <a:avLst/>
              </a:prstGeom>
              <a:blipFill>
                <a:blip r:embed="rId3"/>
                <a:stretch>
                  <a:fillRect l="-1098" t="-2687" b="-441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6" name="矩形 47"/>
          <p:cNvSpPr>
            <a:spLocks noChangeArrowheads="1"/>
          </p:cNvSpPr>
          <p:nvPr/>
        </p:nvSpPr>
        <p:spPr bwMode="auto">
          <a:xfrm>
            <a:off x="624363" y="4358493"/>
            <a:ext cx="11099855"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6.6.8</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lifetimes of six electronic units are measured. The observations are 5.2, 5.5, 5.4, 5.8, 6.1, 6.3 (in 1000 hours). Assuming the lifetimes are normally distributed, determine a 95% confidence lower limit for the population variance.</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Tree>
    <p:extLst>
      <p:ext uri="{BB962C8B-B14F-4D97-AF65-F5344CB8AC3E}">
        <p14:creationId xmlns:p14="http://schemas.microsoft.com/office/powerpoint/2010/main" val="35111374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400"/>
                                        <p:tgtEl>
                                          <p:spTgt spid="5"/>
                                        </p:tgtEl>
                                        <p:attrNameLst>
                                          <p:attrName>ppt_y</p:attrName>
                                        </p:attrNameLst>
                                      </p:cBhvr>
                                      <p:tavLst>
                                        <p:tav tm="0">
                                          <p:val>
                                            <p:strVal val="#ppt_y-#ppt_h*1.125000"/>
                                          </p:val>
                                        </p:tav>
                                        <p:tav tm="100000">
                                          <p:val>
                                            <p:strVal val="#ppt_y"/>
                                          </p:val>
                                        </p:tav>
                                      </p:tavLst>
                                    </p:anim>
                                    <p:animEffect transition="in" filter="wipe(down)">
                                      <p:cBhvr>
                                        <p:cTn id="8" dur="4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6.6	Confidence intervals</a:t>
            </a:r>
          </a:p>
        </p:txBody>
      </p:sp>
      <p:sp>
        <p:nvSpPr>
          <p:cNvPr id="11" name="矩形 47"/>
          <p:cNvSpPr>
            <a:spLocks noChangeArrowheads="1"/>
          </p:cNvSpPr>
          <p:nvPr/>
        </p:nvSpPr>
        <p:spPr bwMode="auto">
          <a:xfrm>
            <a:off x="765040" y="1555843"/>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following pivotal quantity can be used.</a:t>
            </a:r>
          </a:p>
        </p:txBody>
      </p:sp>
      <p:sp>
        <p:nvSpPr>
          <p:cNvPr id="12" name="矩形 47"/>
          <p:cNvSpPr>
            <a:spLocks noChangeArrowheads="1"/>
          </p:cNvSpPr>
          <p:nvPr/>
        </p:nvSpPr>
        <p:spPr bwMode="auto">
          <a:xfrm>
            <a:off x="765041" y="1054912"/>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7" name="矩形 47"/>
          <p:cNvSpPr>
            <a:spLocks noChangeArrowheads="1"/>
          </p:cNvSpPr>
          <p:nvPr/>
        </p:nvSpPr>
        <p:spPr bwMode="auto">
          <a:xfrm>
            <a:off x="765040" y="2551296"/>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confidence level 1 − α,</a:t>
            </a:r>
          </a:p>
        </p:txBody>
      </p:sp>
      <p:pic>
        <p:nvPicPr>
          <p:cNvPr id="3" name="图片 2"/>
          <p:cNvPicPr>
            <a:picLocks noChangeAspect="1"/>
          </p:cNvPicPr>
          <p:nvPr/>
        </p:nvPicPr>
        <p:blipFill>
          <a:blip r:embed="rId3"/>
          <a:stretch>
            <a:fillRect/>
          </a:stretch>
        </p:blipFill>
        <p:spPr>
          <a:xfrm>
            <a:off x="4818340" y="2095277"/>
            <a:ext cx="3094737" cy="571176"/>
          </a:xfrm>
          <a:prstGeom prst="rect">
            <a:avLst/>
          </a:prstGeom>
        </p:spPr>
      </p:pic>
      <p:pic>
        <p:nvPicPr>
          <p:cNvPr id="4" name="图片 3"/>
          <p:cNvPicPr>
            <a:picLocks noChangeAspect="1"/>
          </p:cNvPicPr>
          <p:nvPr/>
        </p:nvPicPr>
        <p:blipFill>
          <a:blip r:embed="rId4"/>
          <a:stretch>
            <a:fillRect/>
          </a:stretch>
        </p:blipFill>
        <p:spPr>
          <a:xfrm>
            <a:off x="5254870" y="2691141"/>
            <a:ext cx="3657736" cy="548162"/>
          </a:xfrm>
          <a:prstGeom prst="rect">
            <a:avLst/>
          </a:prstGeom>
        </p:spPr>
      </p:pic>
      <p:sp>
        <p:nvSpPr>
          <p:cNvPr id="9" name="矩形 47"/>
          <p:cNvSpPr>
            <a:spLocks noChangeArrowheads="1"/>
          </p:cNvSpPr>
          <p:nvPr/>
        </p:nvSpPr>
        <p:spPr bwMode="auto">
          <a:xfrm>
            <a:off x="815780" y="3239303"/>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− 1) is the α upper quantile of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− 1), see Figure 6.12.</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a:t>
            </a:r>
          </a:p>
        </p:txBody>
      </p:sp>
      <p:pic>
        <p:nvPicPr>
          <p:cNvPr id="5" name="图片 4"/>
          <p:cNvPicPr>
            <a:picLocks noChangeAspect="1"/>
          </p:cNvPicPr>
          <p:nvPr/>
        </p:nvPicPr>
        <p:blipFill>
          <a:blip r:embed="rId5"/>
          <a:stretch>
            <a:fillRect/>
          </a:stretch>
        </p:blipFill>
        <p:spPr>
          <a:xfrm>
            <a:off x="4619839" y="3808803"/>
            <a:ext cx="2944211" cy="621442"/>
          </a:xfrm>
          <a:prstGeom prst="rect">
            <a:avLst/>
          </a:prstGeom>
        </p:spPr>
      </p:pic>
      <p:sp>
        <p:nvSpPr>
          <p:cNvPr id="13" name="矩形 47"/>
          <p:cNvSpPr>
            <a:spLocks noChangeArrowheads="1"/>
          </p:cNvSpPr>
          <p:nvPr/>
        </p:nvSpPr>
        <p:spPr bwMode="auto">
          <a:xfrm>
            <a:off x="815780" y="4366135"/>
            <a:ext cx="11099855"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 6, sample variance s</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=0.182, α=0.05,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− 1) =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0.05</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(5) =11.07</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 95% one-sided confidence interval for 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a:t>
            </a:r>
          </a:p>
        </p:txBody>
      </p:sp>
      <p:pic>
        <p:nvPicPr>
          <p:cNvPr id="14" name="Picture 888620"/>
          <p:cNvPicPr/>
          <p:nvPr/>
        </p:nvPicPr>
        <p:blipFill>
          <a:blip r:embed="rId6"/>
          <a:stretch>
            <a:fillRect/>
          </a:stretch>
        </p:blipFill>
        <p:spPr>
          <a:xfrm>
            <a:off x="4771940" y="5397077"/>
            <a:ext cx="3187534" cy="494996"/>
          </a:xfrm>
          <a:prstGeom prst="rect">
            <a:avLst/>
          </a:prstGeom>
        </p:spPr>
      </p:pic>
      <p:sp>
        <p:nvSpPr>
          <p:cNvPr id="15" name="矩形 47"/>
          <p:cNvSpPr>
            <a:spLocks noChangeArrowheads="1"/>
          </p:cNvSpPr>
          <p:nvPr/>
        </p:nvSpPr>
        <p:spPr bwMode="auto">
          <a:xfrm>
            <a:off x="765040" y="5848646"/>
            <a:ext cx="1109985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95% one-sided confidence lower limit is 0.0822.</a:t>
            </a:r>
          </a:p>
        </p:txBody>
      </p:sp>
    </p:spTree>
    <p:extLst>
      <p:ext uri="{BB962C8B-B14F-4D97-AF65-F5344CB8AC3E}">
        <p14:creationId xmlns:p14="http://schemas.microsoft.com/office/powerpoint/2010/main" val="26411790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400"/>
                                        <p:tgtEl>
                                          <p:spTgt spid="12"/>
                                        </p:tgtEl>
                                        <p:attrNameLst>
                                          <p:attrName>ppt_y</p:attrName>
                                        </p:attrNameLst>
                                      </p:cBhvr>
                                      <p:tavLst>
                                        <p:tav tm="0">
                                          <p:val>
                                            <p:strVal val="#ppt_y-#ppt_h*1.125000"/>
                                          </p:val>
                                        </p:tav>
                                        <p:tav tm="100000">
                                          <p:val>
                                            <p:strVal val="#ppt_y"/>
                                          </p:val>
                                        </p:tav>
                                      </p:tavLst>
                                    </p:anim>
                                    <p:animEffect transition="in" filter="wipe(down)">
                                      <p:cBhvr>
                                        <p:cTn id="8" dur="400"/>
                                        <p:tgtEl>
                                          <p:spTgt spid="1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400"/>
                                        <p:tgtEl>
                                          <p:spTgt spid="11"/>
                                        </p:tgtEl>
                                        <p:attrNameLst>
                                          <p:attrName>ppt_y</p:attrName>
                                        </p:attrNameLst>
                                      </p:cBhvr>
                                      <p:tavLst>
                                        <p:tav tm="0">
                                          <p:val>
                                            <p:strVal val="#ppt_y-#ppt_h*1.125000"/>
                                          </p:val>
                                        </p:tav>
                                        <p:tav tm="100000">
                                          <p:val>
                                            <p:strVal val="#ppt_y"/>
                                          </p:val>
                                        </p:tav>
                                      </p:tavLst>
                                    </p:anim>
                                    <p:animEffect transition="in" filter="wipe(down)">
                                      <p:cBhvr>
                                        <p:cTn id="12" dur="400"/>
                                        <p:tgtEl>
                                          <p:spTgt spid="11"/>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400"/>
                                        <p:tgtEl>
                                          <p:spTgt spid="7"/>
                                        </p:tgtEl>
                                        <p:attrNameLst>
                                          <p:attrName>ppt_y</p:attrName>
                                        </p:attrNameLst>
                                      </p:cBhvr>
                                      <p:tavLst>
                                        <p:tav tm="0">
                                          <p:val>
                                            <p:strVal val="#ppt_y-#ppt_h*1.125000"/>
                                          </p:val>
                                        </p:tav>
                                        <p:tav tm="100000">
                                          <p:val>
                                            <p:strVal val="#ppt_y"/>
                                          </p:val>
                                        </p:tav>
                                      </p:tavLst>
                                    </p:anim>
                                    <p:animEffect transition="in" filter="wipe(down)">
                                      <p:cBhvr>
                                        <p:cTn id="16" dur="400"/>
                                        <p:tgtEl>
                                          <p:spTgt spid="7"/>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400"/>
                                        <p:tgtEl>
                                          <p:spTgt spid="9"/>
                                        </p:tgtEl>
                                        <p:attrNameLst>
                                          <p:attrName>ppt_y</p:attrName>
                                        </p:attrNameLst>
                                      </p:cBhvr>
                                      <p:tavLst>
                                        <p:tav tm="0">
                                          <p:val>
                                            <p:strVal val="#ppt_y-#ppt_h*1.125000"/>
                                          </p:val>
                                        </p:tav>
                                        <p:tav tm="100000">
                                          <p:val>
                                            <p:strVal val="#ppt_y"/>
                                          </p:val>
                                        </p:tav>
                                      </p:tavLst>
                                    </p:anim>
                                    <p:animEffect transition="in" filter="wipe(down)">
                                      <p:cBhvr>
                                        <p:cTn id="20" dur="400"/>
                                        <p:tgtEl>
                                          <p:spTgt spid="9"/>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400"/>
                                        <p:tgtEl>
                                          <p:spTgt spid="13"/>
                                        </p:tgtEl>
                                        <p:attrNameLst>
                                          <p:attrName>ppt_y</p:attrName>
                                        </p:attrNameLst>
                                      </p:cBhvr>
                                      <p:tavLst>
                                        <p:tav tm="0">
                                          <p:val>
                                            <p:strVal val="#ppt_y-#ppt_h*1.125000"/>
                                          </p:val>
                                        </p:tav>
                                        <p:tav tm="100000">
                                          <p:val>
                                            <p:strVal val="#ppt_y"/>
                                          </p:val>
                                        </p:tav>
                                      </p:tavLst>
                                    </p:anim>
                                    <p:animEffect transition="in" filter="wipe(down)">
                                      <p:cBhvr>
                                        <p:cTn id="24" dur="400"/>
                                        <p:tgtEl>
                                          <p:spTgt spid="13"/>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400"/>
                                        <p:tgtEl>
                                          <p:spTgt spid="15"/>
                                        </p:tgtEl>
                                        <p:attrNameLst>
                                          <p:attrName>ppt_y</p:attrName>
                                        </p:attrNameLst>
                                      </p:cBhvr>
                                      <p:tavLst>
                                        <p:tav tm="0">
                                          <p:val>
                                            <p:strVal val="#ppt_y-#ppt_h*1.125000"/>
                                          </p:val>
                                        </p:tav>
                                        <p:tav tm="100000">
                                          <p:val>
                                            <p:strVal val="#ppt_y"/>
                                          </p:val>
                                        </p:tav>
                                      </p:tavLst>
                                    </p:anim>
                                    <p:animEffect transition="in" filter="wipe(down)">
                                      <p:cBhvr>
                                        <p:cTn id="28" dur="400"/>
                                        <p:tgtEl>
                                          <p:spTgt spid="15"/>
                                        </p:tgtEl>
                                      </p:cBhvr>
                                    </p:animEffect>
                                  </p:childTnLst>
                                </p:cTn>
                              </p:par>
                              <p:par>
                                <p:cTn id="29" presetID="12" presetClass="entr" presetSubtype="1"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400"/>
                                        <p:tgtEl>
                                          <p:spTgt spid="3"/>
                                        </p:tgtEl>
                                        <p:attrNameLst>
                                          <p:attrName>ppt_y</p:attrName>
                                        </p:attrNameLst>
                                      </p:cBhvr>
                                      <p:tavLst>
                                        <p:tav tm="0">
                                          <p:val>
                                            <p:strVal val="#ppt_y-#ppt_h*1.125000"/>
                                          </p:val>
                                        </p:tav>
                                        <p:tav tm="100000">
                                          <p:val>
                                            <p:strVal val="#ppt_y"/>
                                          </p:val>
                                        </p:tav>
                                      </p:tavLst>
                                    </p:anim>
                                    <p:animEffect transition="in" filter="wipe(down)">
                                      <p:cBhvr>
                                        <p:cTn id="32" dur="400"/>
                                        <p:tgtEl>
                                          <p:spTgt spid="3"/>
                                        </p:tgtEl>
                                      </p:cBhvr>
                                    </p:animEffect>
                                  </p:childTnLst>
                                </p:cTn>
                              </p:par>
                              <p:par>
                                <p:cTn id="33" presetID="12" presetClass="entr" presetSubtype="1"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400"/>
                                        <p:tgtEl>
                                          <p:spTgt spid="4"/>
                                        </p:tgtEl>
                                        <p:attrNameLst>
                                          <p:attrName>ppt_y</p:attrName>
                                        </p:attrNameLst>
                                      </p:cBhvr>
                                      <p:tavLst>
                                        <p:tav tm="0">
                                          <p:val>
                                            <p:strVal val="#ppt_y-#ppt_h*1.125000"/>
                                          </p:val>
                                        </p:tav>
                                        <p:tav tm="100000">
                                          <p:val>
                                            <p:strVal val="#ppt_y"/>
                                          </p:val>
                                        </p:tav>
                                      </p:tavLst>
                                    </p:anim>
                                    <p:animEffect transition="in" filter="wipe(down)">
                                      <p:cBhvr>
                                        <p:cTn id="36" dur="400"/>
                                        <p:tgtEl>
                                          <p:spTgt spid="4"/>
                                        </p:tgtEl>
                                      </p:cBhvr>
                                    </p:animEffect>
                                  </p:childTnLst>
                                </p:cTn>
                              </p:par>
                              <p:par>
                                <p:cTn id="37" presetID="12" presetClass="entr" presetSubtype="1"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400"/>
                                        <p:tgtEl>
                                          <p:spTgt spid="5"/>
                                        </p:tgtEl>
                                        <p:attrNameLst>
                                          <p:attrName>ppt_y</p:attrName>
                                        </p:attrNameLst>
                                      </p:cBhvr>
                                      <p:tavLst>
                                        <p:tav tm="0">
                                          <p:val>
                                            <p:strVal val="#ppt_y-#ppt_h*1.125000"/>
                                          </p:val>
                                        </p:tav>
                                        <p:tav tm="100000">
                                          <p:val>
                                            <p:strVal val="#ppt_y"/>
                                          </p:val>
                                        </p:tav>
                                      </p:tavLst>
                                    </p:anim>
                                    <p:animEffect transition="in" filter="wipe(down)">
                                      <p:cBhvr>
                                        <p:cTn id="40" dur="400"/>
                                        <p:tgtEl>
                                          <p:spTgt spid="5"/>
                                        </p:tgtEl>
                                      </p:cBhvr>
                                    </p:animEffect>
                                  </p:childTnLst>
                                </p:cTn>
                              </p:par>
                              <p:par>
                                <p:cTn id="41" presetID="12" presetClass="entr" presetSubtype="1"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400"/>
                                        <p:tgtEl>
                                          <p:spTgt spid="14"/>
                                        </p:tgtEl>
                                        <p:attrNameLst>
                                          <p:attrName>ppt_y</p:attrName>
                                        </p:attrNameLst>
                                      </p:cBhvr>
                                      <p:tavLst>
                                        <p:tav tm="0">
                                          <p:val>
                                            <p:strVal val="#ppt_y-#ppt_h*1.125000"/>
                                          </p:val>
                                        </p:tav>
                                        <p:tav tm="100000">
                                          <p:val>
                                            <p:strVal val="#ppt_y"/>
                                          </p:val>
                                        </p:tav>
                                      </p:tavLst>
                                    </p:anim>
                                    <p:animEffect transition="in" filter="wipe(down)">
                                      <p:cBhvr>
                                        <p:cTn id="44"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7" grpId="0"/>
      <p:bldP spid="9" grpId="0"/>
      <p:bldP spid="13"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191999"/>
                <a:ext cx="11099855" cy="181587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6.1.2</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sample drawn from X ∼ N(µ,σ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where µ is known but 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unknown, then min{X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and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)/n−µ are statistics.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14:m>
                  <m:oMath xmlns:m="http://schemas.openxmlformats.org/officeDocument/2006/math">
                    <m:sSup>
                      <m:sSupPr>
                        <m:ctrlP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dirty="0" smtClean="0">
                            <a:solidFill>
                              <a:schemeClr val="tx1">
                                <a:lumMod val="65000"/>
                                <a:lumOff val="35000"/>
                              </a:schemeClr>
                            </a:solidFill>
                            <a:latin typeface="Cambria Math"/>
                            <a:ea typeface="Cambria Math" panose="02040503050406030204" pitchFamily="18" charset="0"/>
                            <a:cs typeface="+mn-ea"/>
                            <a:sym typeface="微软雅黑" pitchFamily="34" charset="-122"/>
                          </a:rPr>
                          <m:t>)</m:t>
                        </m:r>
                      </m:e>
                      <m:sup>
                        <m:r>
                          <a:rPr lang="en-US" altLang="zh-CN" sz="2800" b="0" i="1" dirty="0" smtClean="0">
                            <a:solidFill>
                              <a:schemeClr val="tx1">
                                <a:lumMod val="65000"/>
                                <a:lumOff val="35000"/>
                              </a:schemeClr>
                            </a:solidFill>
                            <a:latin typeface="Cambria Math"/>
                            <a:ea typeface="Cambria Math" panose="02040503050406030204" pitchFamily="18" charset="0"/>
                            <a:cs typeface="+mn-ea"/>
                            <a:sym typeface="微软雅黑" pitchFamily="34" charset="-122"/>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not a statistic.</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191999"/>
                <a:ext cx="11099855" cy="1815874"/>
              </a:xfrm>
              <a:prstGeom prst="rect">
                <a:avLst/>
              </a:prstGeom>
              <a:blipFill rotWithShape="1">
                <a:blip r:embed="rId3"/>
                <a:stretch>
                  <a:fillRect l="-1098" t="-3704" b="-841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376635" cy="810454"/>
          </a:xfrm>
        </p:spPr>
        <p:txBody>
          <a:bodyPr/>
          <a:lstStyle/>
          <a:p>
            <a:r>
              <a:rPr lang="en-US" altLang="zh-CN" sz="2400" dirty="0">
                <a:solidFill>
                  <a:schemeClr val="tx2"/>
                </a:solidFill>
                <a:latin typeface="+mj-ea"/>
                <a:cs typeface="+mn-ea"/>
              </a:rPr>
              <a:t>6.1	Population and sample</a:t>
            </a:r>
          </a:p>
        </p:txBody>
      </p:sp>
      <p:sp>
        <p:nvSpPr>
          <p:cNvPr id="12" name="矩形 47"/>
          <p:cNvSpPr>
            <a:spLocks noChangeArrowheads="1"/>
          </p:cNvSpPr>
          <p:nvPr/>
        </p:nvSpPr>
        <p:spPr bwMode="auto">
          <a:xfrm>
            <a:off x="765041" y="3592640"/>
            <a:ext cx="10633926" cy="267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a sample drawn from X, several common useful statistics are defined as follows:</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sample mean: </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sample variance:</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sample standard deviation:</a:t>
            </a:r>
          </a:p>
        </p:txBody>
      </p:sp>
      <p:sp>
        <p:nvSpPr>
          <p:cNvPr id="16" name="矩形 15"/>
          <p:cNvSpPr/>
          <p:nvPr/>
        </p:nvSpPr>
        <p:spPr>
          <a:xfrm>
            <a:off x="765041" y="3007873"/>
            <a:ext cx="2609415"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6.1.2</a:t>
            </a:r>
          </a:p>
        </p:txBody>
      </p:sp>
      <p:pic>
        <p:nvPicPr>
          <p:cNvPr id="3" name="图片 2"/>
          <p:cNvPicPr>
            <a:picLocks noChangeAspect="1"/>
          </p:cNvPicPr>
          <p:nvPr/>
        </p:nvPicPr>
        <p:blipFill>
          <a:blip r:embed="rId4"/>
          <a:stretch>
            <a:fillRect/>
          </a:stretch>
        </p:blipFill>
        <p:spPr>
          <a:xfrm>
            <a:off x="3143383" y="4823747"/>
            <a:ext cx="2149586" cy="400544"/>
          </a:xfrm>
          <a:prstGeom prst="rect">
            <a:avLst/>
          </a:prstGeom>
        </p:spPr>
      </p:pic>
      <p:pic>
        <p:nvPicPr>
          <p:cNvPr id="4" name="图片 3"/>
          <p:cNvPicPr>
            <a:picLocks noChangeAspect="1"/>
          </p:cNvPicPr>
          <p:nvPr/>
        </p:nvPicPr>
        <p:blipFill>
          <a:blip r:embed="rId5"/>
          <a:stretch>
            <a:fillRect/>
          </a:stretch>
        </p:blipFill>
        <p:spPr>
          <a:xfrm>
            <a:off x="3594850" y="5332852"/>
            <a:ext cx="5440236" cy="316293"/>
          </a:xfrm>
          <a:prstGeom prst="rect">
            <a:avLst/>
          </a:prstGeom>
        </p:spPr>
      </p:pic>
      <p:pic>
        <p:nvPicPr>
          <p:cNvPr id="5" name="图片 4"/>
          <p:cNvPicPr>
            <a:picLocks noChangeAspect="1"/>
          </p:cNvPicPr>
          <p:nvPr/>
        </p:nvPicPr>
        <p:blipFill>
          <a:blip r:embed="rId6"/>
          <a:stretch>
            <a:fillRect/>
          </a:stretch>
        </p:blipFill>
        <p:spPr>
          <a:xfrm>
            <a:off x="5081176" y="5757706"/>
            <a:ext cx="3341854" cy="529548"/>
          </a:xfrm>
          <a:prstGeom prst="rect">
            <a:avLst/>
          </a:prstGeom>
        </p:spPr>
      </p:pic>
    </p:spTree>
    <p:extLst>
      <p:ext uri="{BB962C8B-B14F-4D97-AF65-F5344CB8AC3E}">
        <p14:creationId xmlns:p14="http://schemas.microsoft.com/office/powerpoint/2010/main" val="30115723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400"/>
                                        <p:tgtEl>
                                          <p:spTgt spid="16"/>
                                        </p:tgtEl>
                                        <p:attrNameLst>
                                          <p:attrName>ppt_y</p:attrName>
                                        </p:attrNameLst>
                                      </p:cBhvr>
                                      <p:tavLst>
                                        <p:tav tm="0">
                                          <p:val>
                                            <p:strVal val="#ppt_y-#ppt_h*1.125000"/>
                                          </p:val>
                                        </p:tav>
                                        <p:tav tm="100000">
                                          <p:val>
                                            <p:strVal val="#ppt_y"/>
                                          </p:val>
                                        </p:tav>
                                      </p:tavLst>
                                    </p:anim>
                                    <p:animEffect transition="in" filter="wipe(down)">
                                      <p:cBhvr>
                                        <p:cTn id="14" dur="400"/>
                                        <p:tgtEl>
                                          <p:spTgt spid="16"/>
                                        </p:tgtEl>
                                      </p:cBhvr>
                                    </p:animEffect>
                                  </p:childTnLst>
                                </p:cTn>
                              </p:par>
                              <p:par>
                                <p:cTn id="15" presetID="12" presetClass="entr" presetSubtype="1"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400"/>
                                        <p:tgtEl>
                                          <p:spTgt spid="5"/>
                                        </p:tgtEl>
                                        <p:attrNameLst>
                                          <p:attrName>ppt_y</p:attrName>
                                        </p:attrNameLst>
                                      </p:cBhvr>
                                      <p:tavLst>
                                        <p:tav tm="0">
                                          <p:val>
                                            <p:strVal val="#ppt_y-#ppt_h*1.125000"/>
                                          </p:val>
                                        </p:tav>
                                        <p:tav tm="100000">
                                          <p:val>
                                            <p:strVal val="#ppt_y"/>
                                          </p:val>
                                        </p:tav>
                                      </p:tavLst>
                                    </p:anim>
                                    <p:animEffect transition="in" filter="wipe(down)">
                                      <p:cBhvr>
                                        <p:cTn id="18" dur="400"/>
                                        <p:tgtEl>
                                          <p:spTgt spid="5"/>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400"/>
                                        <p:tgtEl>
                                          <p:spTgt spid="12"/>
                                        </p:tgtEl>
                                        <p:attrNameLst>
                                          <p:attrName>ppt_y</p:attrName>
                                        </p:attrNameLst>
                                      </p:cBhvr>
                                      <p:tavLst>
                                        <p:tav tm="0">
                                          <p:val>
                                            <p:strVal val="#ppt_y-#ppt_h*1.125000"/>
                                          </p:val>
                                        </p:tav>
                                        <p:tav tm="100000">
                                          <p:val>
                                            <p:strVal val="#ppt_y"/>
                                          </p:val>
                                        </p:tav>
                                      </p:tavLst>
                                    </p:anim>
                                    <p:animEffect transition="in" filter="wipe(down)">
                                      <p:cBhvr>
                                        <p:cTn id="22" dur="400"/>
                                        <p:tgtEl>
                                          <p:spTgt spid="12"/>
                                        </p:tgtEl>
                                      </p:cBhvr>
                                    </p:animEffect>
                                  </p:childTnLst>
                                </p:cTn>
                              </p:par>
                              <p:par>
                                <p:cTn id="23" presetID="12" presetClass="entr" presetSubtype="1"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400"/>
                                        <p:tgtEl>
                                          <p:spTgt spid="3"/>
                                        </p:tgtEl>
                                        <p:attrNameLst>
                                          <p:attrName>ppt_y</p:attrName>
                                        </p:attrNameLst>
                                      </p:cBhvr>
                                      <p:tavLst>
                                        <p:tav tm="0">
                                          <p:val>
                                            <p:strVal val="#ppt_y-#ppt_h*1.125000"/>
                                          </p:val>
                                        </p:tav>
                                        <p:tav tm="100000">
                                          <p:val>
                                            <p:strVal val="#ppt_y"/>
                                          </p:val>
                                        </p:tav>
                                      </p:tavLst>
                                    </p:anim>
                                    <p:animEffect transition="in" filter="wipe(down)">
                                      <p:cBhvr>
                                        <p:cTn id="26" dur="400"/>
                                        <p:tgtEl>
                                          <p:spTgt spid="3"/>
                                        </p:tgtEl>
                                      </p:cBhvr>
                                    </p:animEffect>
                                  </p:childTnLst>
                                </p:cTn>
                              </p:par>
                              <p:par>
                                <p:cTn id="27" presetID="12" presetClass="entr" presetSubtype="1"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400"/>
                                        <p:tgtEl>
                                          <p:spTgt spid="4"/>
                                        </p:tgtEl>
                                        <p:attrNameLst>
                                          <p:attrName>ppt_y</p:attrName>
                                        </p:attrNameLst>
                                      </p:cBhvr>
                                      <p:tavLst>
                                        <p:tav tm="0">
                                          <p:val>
                                            <p:strVal val="#ppt_y-#ppt_h*1.125000"/>
                                          </p:val>
                                        </p:tav>
                                        <p:tav tm="100000">
                                          <p:val>
                                            <p:strVal val="#ppt_y"/>
                                          </p:val>
                                        </p:tav>
                                      </p:tavLst>
                                    </p:anim>
                                    <p:animEffect transition="in" filter="wipe(down)">
                                      <p:cBhvr>
                                        <p:cTn id="30"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2"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AA7F6C9-F4F0-49C3-9A24-550B524A4BAF"/>
  <p:tag name="ISPRING_SCORM_RATE_SLIDES" val="1"/>
  <p:tag name="ISPRINGONLINEFOLDERID" val="0"/>
  <p:tag name="ISPRINGONLINEFOLDERPATH" val="Content List"/>
  <p:tag name="ISPRINGCLOUDFOLDERID" val="0"/>
  <p:tag name="ISPRINGCLOUDFOLDERPATH" val="Repository"/>
  <p:tag name="ISPRING_PLAYERS_CUSTOMIZATION" val="UEsDBBQAAgAIADwBF0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8ARdJGXprHCkDAACGDAAAJwAAAHVuaXZlcnNhbC9mbGFzaF9wdWJsaXNoaW5nX3NldHRpbmdzLnhtbNVX227aMBi+5yksT70s6YGuHUqopgJatRZQYVt7VZnYEKuOncU2lF7tafZge5L9joGC2nXpAWkTQsT/4fvPf0x4fJsKNGG55kpGeLe6gxGTsaJcjiP8ZdDePsJIGyIpEUqyCEuF0XGjEmZ2KLhO+swYENUIYKSuZybCiTFZPQim02mV6yx3XCWsAXxdjVUaZDnTTBqWB5kgM/gxs4xpPEcoAQDfVMm5WqNSQSj0SOeKWsEQp+C55C4oItqC6AQHXmxI4ptxrqykJ0qoHOXjYYTf7bfdZyHjoZo8ZdLlRDeA6MimTijlzgsi+vyOoYTxcQLuHtYwmnJqkgjv1RwKSAcPUQpsHzpxKCcKciDNHD5lhlBiiD96e4bdGr0geBKdSZLyeAAc5OKPcHNw/emq17o4O+18vh50u2eD0553otAJ1nHCYN1QCA4pm8dsaSckxpA4Ab9BZ0SEZmGwSlqIjZRcc86d0VAJyH2hBW2UDhntkJStVKN/w2UbJHcxGkEgYhbhjzknAiNuiODxUlnboTbcFFVvr0oiwIL2ZOi8j+/N++zECck1W3VrwdEu53Hjm7KCopmySPAbhoxCEL9N4SlhaLU4aJSrtKBC+xikBQeLE86mjB4XOZ0D/snQFZhILWhCr2aCGW/hu+V3aMhGKgdcRibQ2UDn2uNXnwWcEa3vQcnCx63+2WmzdX3aabYut1yAhE6IjJ8JDgVnaWY2gk9mSCqz0IN0xMRqVhSFclrwysRWfXkZNE+t8GV+62KsQG+wJJux8pzC/NWD0mYTMikG0Q1XAQ0jyKEkHhMYMawLLi0rCxgTiZQUM0RiWGvajfWEK6uB4gfYQ+uXe+j1EZfFaQyrDSzmlOWlIHd29/ZrB+8Pjz7Uq8GvHz+3n1SaL/yeIM6c3/gnT6785dp/uA3DwG3px5e2ye2/ubN7F62vZfLaaV0OSpW01S8F1y0j1f1cRurCv2R6Ky+YUi7AUhr7IYO1JHjKDaNv2WIvaJNXvdt9j22mTTYY82tG478J2Z+W18S1e2EYPHpxdZyUS55CItxKXN52Gwe1HbhpPsqqVABt/b9Do/IbUEsDBBQAAgAIADwBF0my/r9XsAIAAFUKAAAhAAAAdW5pdmVyc2FsL2ZsYXNoX3NraW5fc2V0dGluZ3MueG1slVZtT9swEP6+X1F13wnTXtgkUwlKkZDYQAPx3UmuiVXHjuxLWf/9bMcmdtvQUAupfu55zufz3RWiN0wsPs1mpJBcqidAZKLSFgnYjJWX87xDlOKskAJB4JmQqqF8vvh86z4kc8xTKrkFNVWzpgUMx1y4zxSJP+P7hV1jgkI2LRW7e1nJs5wWm0rJTpQnQ6t3LSjOxMYwz39dLFejB3Cm8Q6hSWJa/bRrmqRVoDXYkH6s7Dqp4jQHHk46d5+JmuGo92+/J9syzdDJrr7YNSZraQVpkr/e2jXOF8b7hwUI//DkFVpOd6A+5Fy2XfuRGmmVrGxCU837j/im4ZKWpv2M4ObcrpMCeyF70MlX8On5dmNXRPJf474ntl2V5I82r3sDwT56zmGBqgOShV1v07V8fejQ9Acs1pRrQ4ihgfRogn6knQ5uUmzg/YVXJsrYl0cGyovkXQPLPuDIXYoP/OXy2s2K2OkbFkWoYOvBKMQBHJh/TF4PmBE4MJ84K+FB8N1hBPumXhQe+Zr653w//8YKgppt6a1hF6z2pHvbujoK1QOB08gSFtqG88wasO9GMof1IWUHMRFBt6yiyKT4bXn5zl1Gk2zP4GvteGURZMjhWMG5GM2YjtPl9mk9emtakP3PwnC5fj9DM8Uv5xSRFnVjfpb0fOZ1pk1MYubZcYWdk4YO6k6sZaRxZ4+JGqo2oJ6l5FOPERJBT3Uv++Yao5MsygHJjmeZeCfH0i+6Jge1Mq/GQIcsp2BPrFlVc/OHLwxeodxTjFh7KdbGn6DsrS4jwBcBUFXUoWr7TW9pOo6MwxZC80eAu/LY3Yg2VTpWcFd4D2uMS84jk2rSz4qhVtIZEuFH+C8mrMTxnmVC2SPNtbtZ0vlhDA+xJIM5jDNbfPEkc3tfS4ljYz/MoAHtv5P/AVBLAwQUAAIACAA8ARdJy/6H//4CAACXCwAAJgAAAHVuaXZlcnNhbC9odG1sX3B1Ymxpc2hpbmdfc2V0dGluZ3MueG1szZbdbtowFIDveQrLUy9L+re1QwnVVKiK2hVU2NZeVSY2xKpjZ7YDTa/2NHuwPcmOY6CgdiytyjQhBD72+c6ffezw+D4VaMK04UpGeLe+gxGTsaJcjiP8ZXC6fYSRsURSIpRkEZYKo+NmLczyoeAm6TNrYalBgJGmkdkIJ9ZmjSCYTqd1bjLtZpXILfBNPVZpkGlmmLRMB5kgBfzYImMGzwgVAPBNlZypNWs1hEJP+qxoLhjiFDyX3AVFxJlNBQ78qiGJ78Za5ZKeKKE00uNhhN/tn7rPfI0ntXjKpEuJaYLQiW2DUMqdE0T0+QNDCePjBLw9PMBoyqlNIrx34CiwOnhKKdk+cuIoJwpSIO0MnzJLKLHED709y+6tmQu8iBaSpDwewAxy4Ue4Nbg9u+m1ry46l+e3g273YtDpeSdKnWCVEwarhkJwSOU6Zgs7IbGWxAn4DTojIgwLg2XRfNlIyRXn3BgNlYDUl1oYjcBTUUT4k+ZEYMQtETxezFqix8yecgExON3d+kha/Aj08cYJ0YYtG5rPGJfFuPlN5YKiQuVI8DuGrEIQUZ7Cv4Sh5XSjkVZpKRXEWGQEpwxNOJsyelxmaQb8k6EbMJHmoAmbLxPMegvfc/6AhmykNHAZmcBWBTk3nl9/ETgjxjxCydzHrf5Fp9W+7Vy22tdbLkBCJ0TGL4RDCVma2Y3wSYGksnM9SEdMcsPKolBOy7kqsdVfXwbD01z4Mr91MZbQGyzJZqy8pDB/9aCy2YRMyoPoDleJhiPIoSSeCRMxHHcuc1YVGBOJlBQFIjE0KuOO9YSr3IDEH2CPNq/30OsjLsvRGG4OsKgp05WQO7t7+wfvPxwefWzUg18/fm6vVZq18J4gzpzv4Sdrm/iikT/thmHgeufzbdjq/F914d5V+2uVTF22rweVitTuV8J1q6zqnldZdeWvjd7SlVHJBWgzY39soNEInnLL6FtumlcUfv3967fFGxV+g1Gs3b7/bxB+tHhurbyvwuDZB2AN5KuP6WbtN1BLAwQUAAIACAA8ARdJPJ8jZ5ABAAAfBgAAHwAAAHVuaXZlcnNhbC9odG1sX3NraW5fc2V0dGluZ3MuanONlE1vwjAMhu/8iiq7TohpH2y7TQOkSRwmjdu0QyimVKRJlKQdHeK/rwkDktQdxBfy8uR17Cre9pJmkZQkz8nW/Xb793DvNLCaUSVchzrr0AurE83yBczyAljOgURIdTh6lHcnAjMm3JnO6w9rqz0/Iuw/S8q0j0vEQiGaxg5XCPiNaBvs8M9R7Hl17WvyGj0vjRG8nwpugJs+F6qgjiFXE7f8EiNYVKDOoEuaQmA6dKuLPDneD234XCoKSXk9FZnoz2m6zpQo+aIr/6qWoJpPvt4Dg6fh6ziwY7k2bwaKOPH40UY3KRVoDX95H8Y2UJjROTDPd+DWP2hg3C4ooqtc5+ZAv9zY8GlJM2h16XZiI8R443UpZ2Bjuq4nGa1BXWIlZCkv+IBSicx2pIW2e35EmaCLnGd7bjSwgXL2sta2q3unQu9GNkjwhET0hFbY8yu6ZkcMagQ0wVg65NVR3ilmxzCRIzkEomHTqsLniInniN1/JoQaQ9NV0YyHZjg2baBqDWomBGtu/3XunnGu3u4XUEsDBBQAAgAIADwBF0k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DwBF0mw7V1XbgAAAHYAAAAcAAAAdW5pdmVyc2FsL2xvY2FsX3NldHRpbmdzLnhtbA3MPQ7CMAxA4b2nsLyXn42haTc2EBLlAFZjUCTHRomF4PZ4e8OnNy3fKvDh1otpwuPugMC6WS76SvhYz+MJoTtpJjHlhGoIyzxMYhvJnd0DdngL/bitXCOcr1RD3hp3ViePM4xwieezcMb9PPwB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DwBF0kXqeFBbwEAAPsCAAApAAAAdW5pdmVyc2FsL3NraW5fY3VzdG9taXphdGlvbl9zZXR0aW5ncy54bWyNUttq3DAQfc9XiPzAShrdDO6Cbi5+SUKykGd3rRbTRC6WQkvRx1dOsmy22dBqnmbOmTPM6LTp+xTtU8rz4/R7yNMc70LOU/yWthcItfv5YV5ulpBCTptj5X6K4/yzj1/ntVarKQ9xHJbRrmjaYtQ9P6SkVk7VjBlGkWSeeoWc57ZiDbgGbMUcJbbd/CXxoruEfYj5vGq7OUHfN/QxhSX3cQy/tnDKfgudbvB5Gcap8tJWsDXKYWpxbA3ECJfcF6oBQCDLHXG4SNlITZDHjGMoRlGggAjnpBGFSMqhZl0jqgrzjUBMMkZdoZ7WbqS1cdQWCQ0huk7zqrGl64zEGBFCgLnCBXQGo8qGqqFBrQcEBwZE0UYTBaiznelY8c4Ly5GiXmBcmDGA8fG4x+3enutY/e91Duf8h+DZLziLrt7anDFXu39alkrehccfD0MO6MuQQj9+ury59Xf+aqd3/fXV5as3n318YK6GrZt/6O8/UEsDBBQAAgAIAD0BF0l1IT99WA0AAPEhAAAXAAAAdW5pdmVyc2FsL3VuaXZlcnNhbC5wbmftmvtfUum3x6mcaqaLNjNN3rVisjOVfPM7XkqT8VLKadR0LNPULlimDmAqGirSXQuRUTuaV6Zs8pKXMRMUL1QWZJhk4A0EKlQUBEYRCQE9m/p+57zOOf8CP+y9X+t5P89e+1mvtZ71+WHfPBLot+Ery69AINAGmL9vCAhkAgOBVqHWrgZGtlKuTQGPFckhft6gxn7racAwifUK8AKBmonrdKe/AOwvE/3Dk0GgjT2GawUDVRMDrLsB8/UKvRgt47PwYJWeMat39Ta7YmIS5JX/01qTb01gJlufXdnh/a0pvmDzNZOCqznZKvORq+kFY96d/o621yL7vre/44PE+80WHbYfXuoWFCpilaNc9TyxJI5fi8l850WMOsqPGuQnDCfXpTciHlwQ91e8bjhBcXFFCTxmC0k6E+DDTjkfUtYsBdvE2KZt75XxKLzrK4DRobr0l+YO+eOFQZ5xsYZpxzsk2wBb2kRDxgImqO2HOmLkw+RE6k2DFXZQlZ8w3HQS5bASsCI3D/o1or8xgEbLfMNqe9+vgfslM5hhzBts8LDWCIzACIzACIzACIzACIzACIzACIzACIzACIzACIzgf4Ocfx4scCBlJik/4CFI5FhbM0ZEcHWh6WUoOzdVm2R2UFTP4DWsAWZKXRU9qVpi8cEDS3NvD0NsHpNOKIec4Bo5GYJP1zHGWFC3Ag/9PLvMVZjZgv3TtC69U9XWoQKcnOqqxEyWrFko1oqDte2tSP5+Vnwlk2xKI6YHqsOXfWysYdFZmomFFZ5Tkgtp0uRoCjBlIODE4nhhkMtw00maYrHMFYX01P3V8w0FJexG7WcoX+1qGuMv0Jb1CkWJCxTiLPRAHGON3lFUQ/XTB9h0ldazqbrrkOMHz9TX6gE/O0QUS1kq1R/UBb0aOAMCzYTQdp+E21tEY1WDqV2xzkGUGUtOcsbAGl9ra5hjwuU6Br+BheH0nyNwZ2ceQLCzL7aoo8Iu/9HYZDM3pxo+SYp0FIvc4nlh1rWIpdFYEn/D95u30ZOD5WPtyfHv6iYkj4oaNPTH6VGhF2viRGLMaKDasj1HO+JysiGBn0Uo9YSkBedhTSL45KoXINCdQcjbaJxetaAUlaZIPaVF4YXpeZC54gdr/ArkXlHf8RfLj8pCh/rjo4YCY11Z9al/dtiM7E86JdjbwOOKF9xoXHlyYk3Vzh9yOSzmb0e86isfLrY/G7rYfyjGQjkoPW0dHgr3lIiEy0tpVhE32NHbY7uIEdmzSrImvoIh1RzPHy9zWyk77odfAUrcN7iJwRfTW6eHsEN7WlxUkWnSrO+29VoQ2F8vECxbCw8opirp+WBheXpgESuKQI2kP1zEWE8Eb4X73rq1AV7pFG262b7I7zoHh8pABmUQylWeEnF6hbwU9bxAQ8UvBFhfTs01bLqtXNLxA5WVm8BpWK4/cQ4Rf/LdvW6SL3hfdXMPN6BsECURC8fT4hmZ1g1PZtEsfg6YeeoIFOLjY6E0Fbl0aNIO5gA7EXcRsWKe6mN/VQbU1idNCAJF7kFLXpTSsmNqeatbkCXOdWwkVQW97Z8UCM9uLXM5Ib/fH89oe7AOLKyXt1t5nbFYT31zhK7raXuN7Xle36FPEmhH0rrlVPzbLjvi3Q4UCNRY5IwLjqv+9LrWOmjyGOKqTw5Y/GPq8Y44nwrvC1yPzf6SDnuq4t67Nsntkn0/vxbCQoaJv8S/0lWAW0px5Y0hdPV1DlpEvoEQwh7JnD+58AQq8hJTrhGTUFCHxnCKzTm+U8LCWDKrlXf6pDACHJ6Hra7wo3iKW4PAtaAkLulYg41i9npJT5L4v0Q1ssjmUx6uqshcs5BN9yqLbx3fHkM4H1K8fUcfkyPrm7377Hlnn1NoX2rXof4kOxXVY7zZ43z+ODsIimgSLqC8PwVqA2MJf8u0Dnmij3p2aKYTpwkBgs99b+1Oqg6vlPwjl/1rUSrfdks1WWW+/VZu3OYd9JoqV7pKuYWSd8mJrhsj/B5c5Uj5Iidd0CFlhiuqkMnXirG2TPKR5Gi+dvZHVJdqaJIJoXlg6vnz7EYIH7sKlOhcLmbphyBTRUsfGVBBxZK8QyH4pwyC0zAnr5p6jujem+JGMO4TLNySks+rIYnP/if/WMBD5sTjKCpir7Ro9A/bww2iTP7F3FZbldBwVZRG85qyKinwWl6DVJq83Nn3Npz8IrFS4bAJdqlKKiBWLGb/BV3WsJZpSsVy2unumRT1BtCTxcG04BSSqRrNNb/7u2d1pcuShoWTd1Ysfn8qwI6E3mWWe/ZV2EksOkm/1ix7iswAMrR47+SR4PdnupG6My1Wzl0rQwgR4ubuzT/H58qaERz9oEcseuhvrz3k5nLUv3xRD2hnWmSxPT4cc3f5Hx9eZgK5rMzL+IKA00tPOgwT24Lh3RV/sKDLuphKzU5CBPnQ9QKMAIvmxQAVyDRvzRJR2dt67wgsmJz0sJ0W+ectrtIX+GRZ/71oK77L6CHwirzGDOhGHv2OICqVql0NOsV3/NA0yjku/51Y5S4ROxbc3r+HRl+7xpksmyJW7Zq0d7ryc5plvycV4QSE9KwtvIL1NezVSB58acJlN+MWWMWdIve6bPsyMYWvvTDiQp+XP2LzXYEOMIR19AglcEuaKlROH/xsNEfY4oqP3F4IE0OXpcA3rhJNFc5id2zftjvo6WgYJQDI6A5ODbqBcUwa5pdV/h2sCG6x/5B53V67Eif3Y+D/+PTxox+yobr3k/l+tqMewAGvrpHGR1DWJ9LkerdfreDpaaPTcivQJbTUc4ut5PHe7pSUmefEJ8FVH7ywdr2Zkpdt3akLscrgbdsbORNugw8C/SzYpoOIwnBKn6Oz5AJR1ajy2FPQJw2P75rklQa11E4rH3uBb06MpHExKVJ2LShk73gzw5anWxymeWJCYtEv+6uInulOxOMrO9AKxmmeObuDGWgol3qeFapzIMvFw5eg8S/YtPJG8zfQvLUWT09ZmMTPcAdItDcp5fEtunX/ANKl15AulvADdHUNBzdszjunU3dGVq88TNh0Z1IBt6AvdE35hzQRkGW/bi/YrTNUgsf8Gx+Hrfeja6oxy3p10GQtJqFETr60LPk/qRRFy+rS/3oxx5KX+qY4/34uO6YIxz9HstFrcm6zA73+jrq5dK/dlyGi3/xD/N5wajBitx8DnS3zNsMkrQOIQoRvwXUFbllbRtLPxCLMpzmdrT+nnXiCAzbcv3MO3sem44j/2rSQYOXKZWVr65oRa7rwYFFoieV2a85UICVcsOB25T597vxtHzQPDiTqYYJm73C3wpzp79QkOrLpPjkIgXcKhFlKoy7HjaXuOwSuHfalHEjdBNsR5DH7vDfuR6bZIyYkaxb/mmGH69QwoEtPv1cCnbqiPOTF9Cc5oE/Kkesvli6uSbotQS7GDRfLu1eAjtM+qZXJMhSZtEkd7C7mnTkomx/2YNJ++sVdj9bnOKiUcZMTP1jmSv1+cnuIzAAOt9RaRuuYLZobEAXNW1k7Dbcpiq/k7lAp5+ZLL7i3Qg40WvHUnU/P1wx7d+2gyprx/k61kJiGimdnTWod1CiclndzEbNPX5EmGO3UL/BkgW6m3We/fZfF106YAQVStv9+01L+zAOE1vVzu7gRS8KS9bltqXzyHTSznp/MOjCMxGMzE/LHeW8aWDMdQr0c9rR0lf/RpolAdJQrSynIUCCiL76/rp0UJU3dA6klAkj2lIDIeGOoujAGHtI9khUY2YJ0/3xS+z3DgwsVmWJ39XPiW1lo8USm4YDjaS7+hQ6+lIFWFPukKBjwKUPdPJwA1AoKuqvxKGWDocEcxb2erK8eXb+t1xfcXkrd+aSLqmZupapFez/l1+DcPDuIJNXCHMuQVgZnkpLYyjjK062+BbA0agB2TW9SdbqmCxxIaR/79+Lum8uwQezn5b8IYQPYc5FVSH0s4Gxep2RRpLid+TEhuFeU1LViUMgSUGcC/t1GUjFbij+BU3cI+S2i1xPN61eONWXQrO/1r5sRFG6Z3rb0lSlw3swGZK7Gmn2WRGX4sS1ubgWRQz1FC5o9ShER2o2ZaWbI8fYdOkkYjaubDsLFpz3B/KnXK3CoKtCykpvQ1ArEwlr7G4MqoxIN2dNGBSTuQFZWJH5xYx7ys/CL4CSPNajDbQzCj8Cj7MYqMoS8zkXJQ8T6f1fGMkdzmfGRFMqfPFiesRboHvV6LWxhlBWl3OTM+Hh2+mn+uFP3y42jidDFAWJgd9l4MU131urgDbUQtxxTWUopmkauA3Q3KkzvjSDcjRHqx1pv3Iuohusezb/zD8lTWb2HuzFRJbvSOepCDxXnlzKKIF3a/dNcmVA3Of64vNTPHlDRF/+MeoAdwVpTSRmDw8tmsbfAYS9Ms/66+rrHFJo5V305Fh0VIC0yaHpHh/+v9j9wVdJh3pd//1wASOz4//m5gN+eXF2xFrASj4batZN727DaVPdVgP2Ee3RL7YWvYfGZH99ny3INyxOOHojJ7ci/TzekeTtGea7DzDAxInS5ZuMcrXlUZwfffG1RsrqowTAbdjDQt9H71JX/BlBLAwQUAAIACABAARdJKwvAbUoAAABrAAAAGwAAAHVuaXZlcnNhbC91bml2ZXJzYWwucG5nLnhtbLOxr8jNUShLLSrOzM+zVTLUM1Cyt+PlsikoSi3LTC1XqACKGekZQICSQiUqtzwzpSQDKGRgbowQzEjNTM8osVWyMDCFC+oDzQQAUEsBAgAAFAACAAgAPAEXSRUOrShkBAAABxEAAB0AAAAAAAAAAQAAAAAAAAAAAHVuaXZlcnNhbC9jb21tb25fbWVzc2FnZXMubG5nUEsBAgAAFAACAAgAPAEXSRl6axwpAwAAhgwAACcAAAAAAAAAAQAAAAAAnwQAAHVuaXZlcnNhbC9mbGFzaF9wdWJsaXNoaW5nX3NldHRpbmdzLnhtbFBLAQIAABQAAgAIADwBF0my/r9XsAIAAFUKAAAhAAAAAAAAAAEAAAAAAA0IAAB1bml2ZXJzYWwvZmxhc2hfc2tpbl9zZXR0aW5ncy54bWxQSwECAAAUAAIACAA8ARdJy/6H//4CAACXCwAAJgAAAAAAAAABAAAAAAD8CgAAdW5pdmVyc2FsL2h0bWxfcHVibGlzaGluZ19zZXR0aW5ncy54bWxQSwECAAAUAAIACAA8ARdJPJ8jZ5ABAAAfBgAAHwAAAAAAAAABAAAAAAA+DgAAdW5pdmVyc2FsL2h0bWxfc2tpbl9zZXR0aW5ncy5qc1BLAQIAABQAAgAIADwBF0k9PC/RwQAAAOUBAAAaAAAAAAAAAAEAAAAAAAsQAAB1bml2ZXJzYWwvaTE4bl9wcmVzZXRzLnhtbFBLAQIAABQAAgAIADwBF0mw7V1XbgAAAHYAAAAcAAAAAAAAAAEAAAAAAAQRAAB1bml2ZXJzYWwvbG9jYWxfc2V0dGluZ3MueG1sUEsBAgAAFAACAAgARJRXRyO0Tvv7AgAAsAgAABQAAAAAAAAAAQAAAAAArBEAAHVuaXZlcnNhbC9wbGF5ZXIueG1sUEsBAgAAFAACAAgAPAEXSRep4UFvAQAA+wIAACkAAAAAAAAAAQAAAAAA2RQAAHVuaXZlcnNhbC9za2luX2N1c3RvbWl6YXRpb25fc2V0dGluZ3MueG1sUEsBAgAAFAACAAgAPQEXSXUhP31YDQAA8SEAABcAAAAAAAAAAAAAAAAAjxYAAHVuaXZlcnNhbC91bml2ZXJzYWwucG5nUEsBAgAAFAACAAgAQAEXSSsLwG1KAAAAawAAABsAAAAAAAAAAQAAAAAAHCQAAHVuaXZlcnNhbC91bml2ZXJzYWwucG5nLnhtbFBLBQYAAAAACwALAEkDAACfJAAAAAA="/>
  <p:tag name="ISPRING_RESOURCE_PATHS_HASH_PRESENTER" val="4577f96c1d146d1024591441de32e15b846efe"/>
  <p:tag name="ISPRING_SCORM_ENDPOINT" val="&lt;endpoint&gt;&lt;enable&gt;0&lt;/enable&gt;&lt;lrs&gt;http://&lt;/lrs&gt;&lt;auth&gt;0&lt;/auth&gt;&lt;login&gt;&lt;/login&gt;&lt;password&gt;&lt;/password&gt;&lt;key&gt;&lt;/key&gt;&lt;name&gt;&lt;/name&gt;&lt;email&gt;&lt;/email&gt;&lt;/endpoint&gt;&#10;"/>
  <p:tag name="ISPRING_PRESENTATION_TITLE" val="1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312">
      <a:dk1>
        <a:sysClr val="windowText" lastClr="000000"/>
      </a:dk1>
      <a:lt1>
        <a:sysClr val="window" lastClr="FFFFFF"/>
      </a:lt1>
      <a:dk2>
        <a:srgbClr val="4F91A0"/>
      </a:dk2>
      <a:lt2>
        <a:srgbClr val="79B0BD"/>
      </a:lt2>
      <a:accent1>
        <a:srgbClr val="79B0BD"/>
      </a:accent1>
      <a:accent2>
        <a:srgbClr val="4F91A0"/>
      </a:accent2>
      <a:accent3>
        <a:srgbClr val="79B0BD"/>
      </a:accent3>
      <a:accent4>
        <a:srgbClr val="4F91A0"/>
      </a:accent4>
      <a:accent5>
        <a:srgbClr val="79B0BD"/>
      </a:accent5>
      <a:accent6>
        <a:srgbClr val="4F91A0"/>
      </a:accent6>
      <a:hlink>
        <a:srgbClr val="0563C1"/>
      </a:hlink>
      <a:folHlink>
        <a:srgbClr val="954F72"/>
      </a:folHlink>
    </a:clrScheme>
    <a:fontScheme name="Temp">
      <a:majorFont>
        <a:latin typeface="HelveticaInserat-Roman-SemiB"/>
        <a:ea typeface="微软雅黑"/>
        <a:cs typeface=""/>
      </a:majorFont>
      <a:minorFont>
        <a:latin typeface="HelveticaInserat-Roman-SemiB"/>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10166</TotalTime>
  <Words>8254</Words>
  <Application>Microsoft Office PowerPoint</Application>
  <PresentationFormat>宽屏</PresentationFormat>
  <Paragraphs>528</Paragraphs>
  <Slides>86</Slides>
  <Notes>86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86</vt:i4>
      </vt:variant>
    </vt:vector>
  </HeadingPairs>
  <TitlesOfParts>
    <vt:vector size="96" baseType="lpstr">
      <vt:lpstr>Adobe 仿宋 Std R</vt:lpstr>
      <vt:lpstr>Adobe 楷体 Std R</vt:lpstr>
      <vt:lpstr>HelveticaInserat-Roman-SemiB</vt:lpstr>
      <vt:lpstr>Thorndale Duospace WT J</vt:lpstr>
      <vt:lpstr>等线 Light</vt:lpstr>
      <vt:lpstr>微软雅黑</vt:lpstr>
      <vt:lpstr>Arial</vt:lpstr>
      <vt:lpstr>Calibri</vt:lpstr>
      <vt:lpstr>Cambria Math</vt:lpstr>
      <vt:lpstr>Office 主题​​</vt:lpstr>
      <vt:lpstr>PowerPoint 演示文稿</vt:lpstr>
      <vt:lpstr>PowerPoint 演示文稿</vt:lpstr>
      <vt:lpstr>6     Estimation</vt:lpstr>
      <vt:lpstr>6.1 Population and sample</vt:lpstr>
      <vt:lpstr>6.1 Population and sample</vt:lpstr>
      <vt:lpstr>6.1 Population and sample</vt:lpstr>
      <vt:lpstr>6.1 Population and sample</vt:lpstr>
      <vt:lpstr>6.1 Population and sample</vt:lpstr>
      <vt:lpstr>6.1 Population and sample</vt:lpstr>
      <vt:lpstr>6.1 Population and sample</vt:lpstr>
      <vt:lpstr>6.1 Population and sample</vt:lpstr>
      <vt:lpstr>6.1 Population and sample</vt:lpstr>
      <vt:lpstr>6.1 Population and sample</vt:lpstr>
      <vt:lpstr>6.2 Moment Estimation</vt:lpstr>
      <vt:lpstr>6.2 Moment Estimation</vt:lpstr>
      <vt:lpstr>6.2 Moment Estimation</vt:lpstr>
      <vt:lpstr>6.2 Moment Estimation</vt:lpstr>
      <vt:lpstr>6.2 Moment Estimation</vt:lpstr>
      <vt:lpstr>6.3 Maximum Likelihood Estimation</vt:lpstr>
      <vt:lpstr>6.3 Maximum Likelihood Estimation</vt:lpstr>
      <vt:lpstr>6.3 Maximum Likelihood Estimation</vt:lpstr>
      <vt:lpstr>6.3 Maximum Likelihood Estimation</vt:lpstr>
      <vt:lpstr>6.3 Maximum Likelihood Estimation</vt:lpstr>
      <vt:lpstr>6.3 Maximum Likelihood Estimation</vt:lpstr>
      <vt:lpstr>6.3 Maximum Likelihood Estimation</vt:lpstr>
      <vt:lpstr>6.3 Maximum Likelihood Estimation</vt:lpstr>
      <vt:lpstr>6.3 Maximum Likelihood Estimation</vt:lpstr>
      <vt:lpstr>6.3 Maximum Likelihood Estimation</vt:lpstr>
      <vt:lpstr>6.3 Maximum Likelihood Estimation</vt:lpstr>
      <vt:lpstr>6.3 Maximum Likelihood Estimation</vt:lpstr>
      <vt:lpstr>6.3 Maximum Likelihood Estimation</vt:lpstr>
      <vt:lpstr>6.4 Properties of estimators</vt:lpstr>
      <vt:lpstr>6.4 Properties of estimators</vt:lpstr>
      <vt:lpstr>6.4 Properties of estimators</vt:lpstr>
      <vt:lpstr>6.4 Properties of estimators</vt:lpstr>
      <vt:lpstr>6.4 Properties of estimators</vt:lpstr>
      <vt:lpstr>6.4 Properties of estimators</vt:lpstr>
      <vt:lpstr>6.4 Properties of estimators</vt:lpstr>
      <vt:lpstr>6.4 Properties of estimators</vt:lpstr>
      <vt:lpstr>6.5 Three important distributions</vt:lpstr>
      <vt:lpstr>6.5 Three important distributions</vt:lpstr>
      <vt:lpstr>6.5 Three important distributions</vt:lpstr>
      <vt:lpstr>6.5 Three important distributions</vt:lpstr>
      <vt:lpstr>6.5 Three important distributions</vt:lpstr>
      <vt:lpstr>6.5 Three important distributions</vt:lpstr>
      <vt:lpstr>6.5 Three important distributions</vt:lpstr>
      <vt:lpstr>6.5 Three important distributions</vt:lpstr>
      <vt:lpstr>6.5 Three important distributions</vt:lpstr>
      <vt:lpstr>6.5 Three important distributions</vt:lpstr>
      <vt:lpstr>6.5 Three important distributions</vt:lpstr>
      <vt:lpstr>6.5 Three important distributions</vt:lpstr>
      <vt:lpstr>6.5 Three important distributions</vt:lpstr>
      <vt:lpstr>6.5 Three important distributions</vt:lpstr>
      <vt:lpstr>6.5 Three important distributions</vt:lpstr>
      <vt:lpstr>6.5 Three important distributions</vt:lpstr>
      <vt:lpstr>6.5 Three important distributions</vt:lpstr>
      <vt:lpstr>6.5 Three important distributions</vt:lpstr>
      <vt:lpstr>6.5 Three important distributions</vt:lpstr>
      <vt:lpstr>6.5 Three important distributions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lpstr>6.6 Confidence intervals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Gui Wenhao</cp:lastModifiedBy>
  <cp:revision>880</cp:revision>
  <dcterms:created xsi:type="dcterms:W3CDTF">2016-06-07T15:36:47Z</dcterms:created>
  <dcterms:modified xsi:type="dcterms:W3CDTF">2022-11-29T01:53:56Z</dcterms:modified>
</cp:coreProperties>
</file>