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90" r:id="rId2"/>
    <p:sldId id="291" r:id="rId3"/>
    <p:sldId id="331" r:id="rId4"/>
    <p:sldId id="437" r:id="rId5"/>
    <p:sldId id="519" r:id="rId6"/>
    <p:sldId id="520" r:id="rId7"/>
    <p:sldId id="443" r:id="rId8"/>
    <p:sldId id="444" r:id="rId9"/>
    <p:sldId id="594" r:id="rId10"/>
    <p:sldId id="595" r:id="rId11"/>
    <p:sldId id="596" r:id="rId12"/>
    <p:sldId id="445" r:id="rId13"/>
    <p:sldId id="597" r:id="rId14"/>
    <p:sldId id="524" r:id="rId15"/>
    <p:sldId id="598" r:id="rId16"/>
    <p:sldId id="599" r:id="rId17"/>
    <p:sldId id="525" r:id="rId18"/>
    <p:sldId id="600" r:id="rId19"/>
    <p:sldId id="526" r:id="rId20"/>
    <p:sldId id="601" r:id="rId21"/>
    <p:sldId id="527" r:id="rId22"/>
    <p:sldId id="602" r:id="rId23"/>
    <p:sldId id="528" r:id="rId24"/>
    <p:sldId id="529" r:id="rId25"/>
    <p:sldId id="530" r:id="rId26"/>
    <p:sldId id="531" r:id="rId27"/>
    <p:sldId id="532" r:id="rId28"/>
    <p:sldId id="603" r:id="rId29"/>
    <p:sldId id="604" r:id="rId30"/>
    <p:sldId id="533" r:id="rId31"/>
    <p:sldId id="605" r:id="rId32"/>
    <p:sldId id="607" r:id="rId33"/>
    <p:sldId id="608" r:id="rId34"/>
    <p:sldId id="609" r:id="rId35"/>
    <p:sldId id="610" r:id="rId36"/>
    <p:sldId id="606" r:id="rId37"/>
    <p:sldId id="611" r:id="rId38"/>
    <p:sldId id="612" r:id="rId39"/>
    <p:sldId id="613" r:id="rId40"/>
    <p:sldId id="615" r:id="rId41"/>
    <p:sldId id="616" r:id="rId42"/>
    <p:sldId id="617" r:id="rId43"/>
    <p:sldId id="614" r:id="rId44"/>
    <p:sldId id="618" r:id="rId45"/>
  </p:sldIdLst>
  <p:sldSz cx="12192000" cy="6858000"/>
  <p:notesSz cx="6858000" cy="9144000"/>
  <p:custDataLst>
    <p:tags r:id="rId4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99">
          <p15:clr>
            <a:srgbClr val="A4A3A4"/>
          </p15:clr>
        </p15:guide>
        <p15:guide id="2" orient="horz" pos="1366">
          <p15:clr>
            <a:srgbClr val="A4A3A4"/>
          </p15:clr>
        </p15:guide>
        <p15:guide id="3" orient="horz" pos="2682">
          <p15:clr>
            <a:srgbClr val="A4A3A4"/>
          </p15:clr>
        </p15:guide>
        <p15:guide id="4" pos="3840">
          <p15:clr>
            <a:srgbClr val="A4A3A4"/>
          </p15:clr>
        </p15:guide>
        <p15:guide id="5" pos="1141">
          <p15:clr>
            <a:srgbClr val="A4A3A4"/>
          </p15:clr>
        </p15:guide>
        <p15:guide id="6" pos="5632">
          <p15:clr>
            <a:srgbClr val="A4A3A4"/>
          </p15:clr>
        </p15:guide>
        <p15:guide id="7" pos="7038">
          <p15:clr>
            <a:srgbClr val="A4A3A4"/>
          </p15:clr>
        </p15:guide>
        <p15:guide id="8" pos="288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95959"/>
    <a:srgbClr val="4F91A0"/>
    <a:srgbClr val="308234"/>
    <a:srgbClr val="79B0BD"/>
    <a:srgbClr val="3A3A3A"/>
    <a:srgbClr val="FFC001"/>
    <a:srgbClr val="FAFAFA"/>
    <a:srgbClr val="F0B700"/>
    <a:srgbClr val="E2AC00"/>
    <a:srgbClr val="B08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729" autoAdjust="0"/>
    <p:restoredTop sz="94660" autoAdjust="0"/>
  </p:normalViewPr>
  <p:slideViewPr>
    <p:cSldViewPr snapToGrid="0">
      <p:cViewPr varScale="1">
        <p:scale>
          <a:sx n="73" d="100"/>
          <a:sy n="73" d="100"/>
        </p:scale>
        <p:origin x="82" y="634"/>
      </p:cViewPr>
      <p:guideLst>
        <p:guide orient="horz" pos="2999"/>
        <p:guide orient="horz" pos="1366"/>
        <p:guide orient="horz" pos="2682"/>
        <p:guide pos="3840"/>
        <p:guide pos="1141"/>
        <p:guide pos="5632"/>
        <p:guide pos="7038"/>
        <p:guide pos="2887"/>
      </p:guideLst>
    </p:cSldViewPr>
  </p:slideViewPr>
  <p:outlineViewPr>
    <p:cViewPr>
      <p:scale>
        <a:sx n="33" d="100"/>
        <a:sy n="33" d="100"/>
      </p:scale>
      <p:origin x="0" y="-153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5185088-C21B-4EF8-9223-736203207FFA}" type="datetimeFigureOut">
              <a:rPr lang="zh-CN" altLang="en-US"/>
              <a:pPr>
                <a:defRPr/>
              </a:pPr>
              <a:t>2022/7/25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56F162B-F023-4A11-961C-6EBAE8C7F2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7003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C9893E-D398-49AB-9F31-1DD7AC590138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9261806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6975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2655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5135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0356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969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4793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4004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2437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3033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260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FA52D1F-50B3-45F2-81CE-C62D0FC8BA68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63687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6268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622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0779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9822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5707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682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70835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3848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59296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306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4653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65482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54054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70652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85770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81168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61907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6593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71414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84603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3070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26046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1463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25713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59245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37761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6400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6952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9893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9236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9498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095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C92A8-CA83-4116-B942-5BB950F728F7}" type="datetimeFigureOut">
              <a:rPr lang="zh-CN" altLang="en-US"/>
              <a:pPr>
                <a:defRPr/>
              </a:pPr>
              <a:t>2022/7/25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6DDC8-72A5-49C0-BCC0-6AA2493B5D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37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8DBB8-DB13-4BF9-8D45-A66BEF9B8924}" type="datetimeFigureOut">
              <a:rPr lang="zh-CN" altLang="en-US"/>
              <a:pPr>
                <a:defRPr/>
              </a:pPr>
              <a:t>2022/7/25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4DE05-1123-4929-BD04-19624C65C7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129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0490" y="309705"/>
            <a:ext cx="4828310" cy="594157"/>
          </a:xfrm>
        </p:spPr>
        <p:txBody>
          <a:bodyPr/>
          <a:lstStyle>
            <a:lvl1pPr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" name="任意多边形 5"/>
          <p:cNvSpPr/>
          <p:nvPr userDrawn="1"/>
        </p:nvSpPr>
        <p:spPr>
          <a:xfrm rot="16200000" flipV="1">
            <a:off x="-172135" y="118881"/>
            <a:ext cx="959281" cy="721520"/>
          </a:xfrm>
          <a:custGeom>
            <a:avLst/>
            <a:gdLst>
              <a:gd name="connsiteX0" fmla="*/ 6260239 w 6260239"/>
              <a:gd name="connsiteY0" fmla="*/ 1443042 h 1443042"/>
              <a:gd name="connsiteX1" fmla="*/ 6260239 w 6260239"/>
              <a:gd name="connsiteY1" fmla="*/ 1370077 h 1443042"/>
              <a:gd name="connsiteX2" fmla="*/ 3239468 w 6260239"/>
              <a:gd name="connsiteY2" fmla="*/ 0 h 1443042"/>
              <a:gd name="connsiteX3" fmla="*/ 0 w 6260239"/>
              <a:gd name="connsiteY3" fmla="*/ 1443042 h 1443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0239" h="1443042">
                <a:moveTo>
                  <a:pt x="6260239" y="1443042"/>
                </a:moveTo>
                <a:lnTo>
                  <a:pt x="6260239" y="1370077"/>
                </a:lnTo>
                <a:lnTo>
                  <a:pt x="3239468" y="0"/>
                </a:lnTo>
                <a:lnTo>
                  <a:pt x="0" y="144304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任意多边形 6"/>
          <p:cNvSpPr/>
          <p:nvPr userDrawn="1"/>
        </p:nvSpPr>
        <p:spPr>
          <a:xfrm rot="16200000" flipV="1">
            <a:off x="-182596" y="258797"/>
            <a:ext cx="980201" cy="721518"/>
          </a:xfrm>
          <a:custGeom>
            <a:avLst/>
            <a:gdLst>
              <a:gd name="connsiteX0" fmla="*/ 6396518 w 6396518"/>
              <a:gd name="connsiteY0" fmla="*/ 1443041 h 1443041"/>
              <a:gd name="connsiteX1" fmla="*/ 3214875 w 6396518"/>
              <a:gd name="connsiteY1" fmla="*/ 0 h 1443041"/>
              <a:gd name="connsiteX2" fmla="*/ 0 w 6396518"/>
              <a:gd name="connsiteY2" fmla="*/ 1432086 h 1443041"/>
              <a:gd name="connsiteX3" fmla="*/ 0 w 6396518"/>
              <a:gd name="connsiteY3" fmla="*/ 1443041 h 1443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6518" h="1443041">
                <a:moveTo>
                  <a:pt x="6396518" y="1443041"/>
                </a:moveTo>
                <a:lnTo>
                  <a:pt x="3214875" y="0"/>
                </a:lnTo>
                <a:lnTo>
                  <a:pt x="0" y="1432086"/>
                </a:lnTo>
                <a:lnTo>
                  <a:pt x="0" y="1443041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706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512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A00E739-6AAD-4EF0-B519-D912208CEF5D}" type="datetimeFigureOut">
              <a:rPr lang="zh-CN" altLang="en-US"/>
              <a:pPr>
                <a:defRPr/>
              </a:pPr>
              <a:t>2022/7/25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F39F2F5-AAEC-484E-8D1B-150359545A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2287" y="0"/>
            <a:ext cx="1343025" cy="13430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8.png"/><Relationship Id="rId11" Type="http://schemas.openxmlformats.org/officeDocument/2006/relationships/image" Target="../media/image63.png"/><Relationship Id="rId5" Type="http://schemas.openxmlformats.org/officeDocument/2006/relationships/image" Target="../media/image57.png"/><Relationship Id="rId10" Type="http://schemas.openxmlformats.org/officeDocument/2006/relationships/image" Target="../media/image62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7" Type="http://schemas.openxmlformats.org/officeDocument/2006/relationships/image" Target="../media/image11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8.png"/><Relationship Id="rId4" Type="http://schemas.openxmlformats.org/officeDocument/2006/relationships/image" Target="../media/image11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7" Type="http://schemas.openxmlformats.org/officeDocument/2006/relationships/image" Target="../media/image13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9.png"/><Relationship Id="rId5" Type="http://schemas.openxmlformats.org/officeDocument/2006/relationships/image" Target="../media/image128.png"/><Relationship Id="rId4" Type="http://schemas.openxmlformats.org/officeDocument/2006/relationships/image" Target="../media/image12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7" Type="http://schemas.openxmlformats.org/officeDocument/2006/relationships/image" Target="../media/image13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4.png"/><Relationship Id="rId5" Type="http://schemas.openxmlformats.org/officeDocument/2006/relationships/image" Target="../media/image133.png"/><Relationship Id="rId4" Type="http://schemas.openxmlformats.org/officeDocument/2006/relationships/image" Target="../media/image13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8.png"/><Relationship Id="rId4" Type="http://schemas.openxmlformats.org/officeDocument/2006/relationships/image" Target="../media/image13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75126" y="-439725"/>
            <a:ext cx="4885525" cy="12235776"/>
          </a:xfrm>
          <a:prstGeom prst="rect">
            <a:avLst/>
          </a:prstGeom>
        </p:spPr>
      </p:pic>
      <p:sp>
        <p:nvSpPr>
          <p:cNvPr id="20" name="PA_文本框 19"/>
          <p:cNvSpPr txBox="1"/>
          <p:nvPr>
            <p:custDataLst>
              <p:tags r:id="rId1"/>
            </p:custDataLst>
          </p:nvPr>
        </p:nvSpPr>
        <p:spPr>
          <a:xfrm>
            <a:off x="4525076" y="2059268"/>
            <a:ext cx="36604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 algn="ctr"/>
            <a:r>
              <a:rPr lang="en-US" altLang="zh-CN" sz="4800" b="1" dirty="0">
                <a:ln w="12700">
                  <a:noFill/>
                  <a:prstDash val="solid"/>
                </a:ln>
                <a:solidFill>
                  <a:srgbClr val="4F91A0"/>
                </a:solidFill>
                <a:latin typeface="+mn-ea"/>
                <a:ea typeface="+mn-ea"/>
                <a:cs typeface="+mn-ea"/>
              </a:rPr>
              <a:t>Chapter 8</a:t>
            </a:r>
            <a:endParaRPr lang="zh-CN" altLang="en-US" sz="4800" b="1" dirty="0">
              <a:ln w="12700">
                <a:noFill/>
                <a:prstDash val="solid"/>
              </a:ln>
              <a:solidFill>
                <a:srgbClr val="4F91A0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22" name="PA_矩形 21"/>
          <p:cNvSpPr/>
          <p:nvPr>
            <p:custDataLst>
              <p:tags r:id="rId2"/>
            </p:custDataLst>
          </p:nvPr>
        </p:nvSpPr>
        <p:spPr>
          <a:xfrm>
            <a:off x="4422157" y="3259850"/>
            <a:ext cx="43636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rgbClr val="4F91A0"/>
                </a:solidFill>
                <a:latin typeface="+mn-ea"/>
                <a:ea typeface="+mn-ea"/>
                <a:cs typeface="+mn-ea"/>
              </a:rPr>
              <a:t>Linear regression</a:t>
            </a:r>
            <a:endParaRPr lang="zh-CN" altLang="en-US" sz="4000" dirty="0">
              <a:solidFill>
                <a:srgbClr val="4F91A0"/>
              </a:solidFill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040" y="294887"/>
            <a:ext cx="7376635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8.2	Least squares estimation</a:t>
            </a:r>
          </a:p>
        </p:txBody>
      </p:sp>
      <p:sp>
        <p:nvSpPr>
          <p:cNvPr id="13" name="矩形 47"/>
          <p:cNvSpPr>
            <a:spLocks noChangeArrowheads="1"/>
          </p:cNvSpPr>
          <p:nvPr/>
        </p:nvSpPr>
        <p:spPr bwMode="auto">
          <a:xfrm>
            <a:off x="541798" y="1129632"/>
            <a:ext cx="10770467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The two equations are called normal equations. They can be rearranged as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23F1A56-652E-9DA1-2EAE-BA9CB51438B4}"/>
              </a:ext>
            </a:extLst>
          </p:cNvPr>
          <p:cNvSpPr txBox="1"/>
          <p:nvPr/>
        </p:nvSpPr>
        <p:spPr>
          <a:xfrm>
            <a:off x="541799" y="3453496"/>
            <a:ext cx="114812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cs typeface="+mn-ea"/>
                <a:sym typeface="Calibri" pitchFamily="34" charset="0"/>
              </a:rPr>
              <a:t>The coefficient determinant is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  <a:sym typeface="Calibri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C93F59F-CD06-7BA7-2F4F-360F40B6D4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0980" y="1760331"/>
            <a:ext cx="3710040" cy="154924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F112463-5FB9-CD00-94E0-68A42FCE52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4609" y="4253244"/>
            <a:ext cx="6964846" cy="1581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27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040" y="294887"/>
            <a:ext cx="7376635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8.2	Least squares estimation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47"/>
              <p:cNvSpPr>
                <a:spLocks noChangeArrowheads="1"/>
              </p:cNvSpPr>
              <p:nvPr/>
            </p:nvSpPr>
            <p:spPr bwMode="auto">
              <a:xfrm>
                <a:off x="541798" y="1129632"/>
                <a:ext cx="10770467" cy="4619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since not all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𝑖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′</m:t>
                        </m:r>
                      </m:sup>
                    </m:sSubSup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are the same. We denote</a:t>
                </a:r>
              </a:p>
            </p:txBody>
          </p:sp>
        </mc:Choice>
        <mc:Fallback xmlns="">
          <p:sp>
            <p:nvSpPr>
              <p:cNvPr id="13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41798" y="1129632"/>
                <a:ext cx="10770467" cy="461913"/>
              </a:xfrm>
              <a:prstGeom prst="rect">
                <a:avLst/>
              </a:prstGeom>
              <a:blipFill>
                <a:blip r:embed="rId3"/>
                <a:stretch>
                  <a:fillRect l="-905" t="-11842" b="-2763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823F1A56-652E-9DA1-2EAE-BA9CB51438B4}"/>
              </a:ext>
            </a:extLst>
          </p:cNvPr>
          <p:cNvSpPr txBox="1"/>
          <p:nvPr/>
        </p:nvSpPr>
        <p:spPr>
          <a:xfrm>
            <a:off x="541798" y="3842380"/>
            <a:ext cx="114812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cs typeface="+mn-ea"/>
                <a:sym typeface="Calibri" pitchFamily="34" charset="0"/>
              </a:rPr>
              <a:t>Then the normal equations have unique solution: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  <a:sym typeface="Calibri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1231045-B718-D027-B635-6F804F4512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1072" y="1591545"/>
            <a:ext cx="6449856" cy="220224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7A55B59-B565-8188-48F8-D74073EF5E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78186" y="4304045"/>
            <a:ext cx="2340666" cy="100427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564F3A1-C01F-4A24-6118-0C5187E4A4E9}"/>
                  </a:ext>
                </a:extLst>
              </p:cNvPr>
              <p:cNvSpPr txBox="1"/>
              <p:nvPr/>
            </p:nvSpPr>
            <p:spPr>
              <a:xfrm>
                <a:off x="541798" y="5497535"/>
                <a:ext cx="11481234" cy="8751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The simple regression line always passes through the mean of the 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𝑦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variable and the mean of the 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𝑥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variable. That is,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acc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𝑦</m:t>
                        </m:r>
                      </m:e>
                    </m:acc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−</m:t>
                    </m:r>
                    <m:acc>
                      <m:accPr>
                        <m:chr m:val="̅"/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acc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𝑦</m:t>
                        </m:r>
                      </m:e>
                    </m:acc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acc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𝑏</m:t>
                        </m:r>
                      </m:e>
                    </m:acc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(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𝑥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−</m:t>
                    </m:r>
                    <m:acc>
                      <m:accPr>
                        <m:chr m:val="̅"/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acc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𝑥</m:t>
                        </m:r>
                      </m:e>
                    </m:acc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)</m:t>
                    </m:r>
                  </m:oMath>
                </a14:m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cs typeface="+mn-ea"/>
                  <a:sym typeface="Calibri" pitchFamily="34" charset="0"/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564F3A1-C01F-4A24-6118-0C5187E4A4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798" y="5497535"/>
                <a:ext cx="11481234" cy="875176"/>
              </a:xfrm>
              <a:prstGeom prst="rect">
                <a:avLst/>
              </a:prstGeom>
              <a:blipFill>
                <a:blip r:embed="rId6"/>
                <a:stretch>
                  <a:fillRect l="-850" t="-5594" b="-12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02322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542016" y="1001371"/>
            <a:ext cx="11099855" cy="163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微软雅黑" pitchFamily="34" charset="-122"/>
              </a:rPr>
              <a:t>Example 8.2.1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微软雅黑" pitchFamily="34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A real estate agent wishes to examine the relationship between the selling price Y (in $1000s) of a home and its size X (measured in square feet). A random sample of 10 houses is selected. The data are reported in Table 8.1. Determine the linear regression line.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Thorndale Duospace WT J" panose="02020609050405020304" pitchFamily="49" charset="-122"/>
              <a:sym typeface="微软雅黑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041" y="381545"/>
            <a:ext cx="7376635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8.2	Least squares estimation</a:t>
            </a:r>
          </a:p>
        </p:txBody>
      </p:sp>
      <p:sp>
        <p:nvSpPr>
          <p:cNvPr id="11" name="矩形 47"/>
          <p:cNvSpPr>
            <a:spLocks noChangeArrowheads="1"/>
          </p:cNvSpPr>
          <p:nvPr/>
        </p:nvSpPr>
        <p:spPr bwMode="auto">
          <a:xfrm>
            <a:off x="542016" y="2995119"/>
            <a:ext cx="11099855" cy="892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   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The scatterplot (see Figure 8.2 ) shows a linear relationship between the two variables. The calculations are reported in Table 8.2. </a:t>
            </a: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542016" y="2493500"/>
            <a:ext cx="10653808" cy="564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b="1" i="1" dirty="0">
                <a:solidFill>
                  <a:srgbClr val="C00000"/>
                </a:solidFill>
                <a:latin typeface="Thorndale Duospace WT J" panose="02020609050405020304" pitchFamily="49" charset="-122"/>
                <a:ea typeface="Thorndale Duospace WT J" panose="02020609050405020304" pitchFamily="49" charset="-122"/>
                <a:cs typeface="Thorndale Duospace WT J" panose="02020609050405020304" pitchFamily="49" charset="-122"/>
                <a:sym typeface="微软雅黑" pitchFamily="34" charset="-122"/>
              </a:rPr>
              <a:t>Solution </a:t>
            </a:r>
            <a:r>
              <a:rPr lang="en-US" altLang="zh-CN" sz="2800" b="1" dirty="0">
                <a:solidFill>
                  <a:srgbClr val="C00000"/>
                </a:solidFill>
                <a:latin typeface="Thorndale Duospace WT J" panose="02020609050405020304" pitchFamily="49" charset="-122"/>
                <a:ea typeface="Thorndale Duospace WT J" panose="02020609050405020304" pitchFamily="49" charset="-122"/>
                <a:cs typeface="Thorndale Duospace WT J" panose="02020609050405020304" pitchFamily="49" charset="-122"/>
                <a:sym typeface="微软雅黑" pitchFamily="34" charset="-122"/>
              </a:rPr>
              <a:t>:</a:t>
            </a:r>
            <a:r>
              <a:rPr lang="en-US" altLang="zh-CN" sz="2800" b="1" dirty="0">
                <a:solidFill>
                  <a:schemeClr val="bg2">
                    <a:lumMod val="50000"/>
                  </a:schemeClr>
                </a:solidFill>
                <a:latin typeface="Thorndale Duospace WT J" panose="02020609050405020304" pitchFamily="49" charset="-122"/>
                <a:ea typeface="Thorndale Duospace WT J" panose="02020609050405020304" pitchFamily="49" charset="-122"/>
                <a:cs typeface="Thorndale Duospace WT J" panose="02020609050405020304" pitchFamily="49" charset="-122"/>
                <a:sym typeface="微软雅黑" pitchFamily="34" charset="-122"/>
              </a:rPr>
              <a:t> 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  <a:sym typeface="微软雅黑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0E9B4DD-EB6D-411A-FC5D-E23599D287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893" y="4016608"/>
            <a:ext cx="8331476" cy="159698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F7296BE-8F08-5B20-DA7E-37E1448EC1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3369" y="3560014"/>
            <a:ext cx="3162698" cy="320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410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703706" y="981185"/>
            <a:ext cx="7735710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Therefore,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Thorndale Duospace WT J" panose="02020609050405020304" pitchFamily="49" charset="-122"/>
              <a:sym typeface="微软雅黑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041" y="381545"/>
            <a:ext cx="7376635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8.2	Least squares estimation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47"/>
              <p:cNvSpPr>
                <a:spLocks noChangeArrowheads="1"/>
              </p:cNvSpPr>
              <p:nvPr/>
            </p:nvSpPr>
            <p:spPr bwMode="auto">
              <a:xfrm>
                <a:off x="546072" y="2319848"/>
                <a:ext cx="11099855" cy="523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  </a:t>
                </a: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The regression line is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y</m:t>
                        </m:r>
                      </m:e>
                    </m:acc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=98.2483+0.1098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𝑥</m:t>
                    </m:r>
                  </m:oMath>
                </a14:m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  <a:sym typeface="微软雅黑" pitchFamily="34" charset="-122"/>
                </a:endParaRPr>
              </a:p>
            </p:txBody>
          </p:sp>
        </mc:Choice>
        <mc:Fallback xmlns="">
          <p:sp>
            <p:nvSpPr>
              <p:cNvPr id="11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46072" y="2319848"/>
                <a:ext cx="11099855" cy="523212"/>
              </a:xfrm>
              <a:prstGeom prst="rect">
                <a:avLst/>
              </a:prstGeom>
              <a:blipFill>
                <a:blip r:embed="rId3"/>
                <a:stretch>
                  <a:fillRect b="-2470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>
            <a:extLst>
              <a:ext uri="{FF2B5EF4-FFF2-40B4-BE49-F238E27FC236}">
                <a16:creationId xmlns:a16="http://schemas.microsoft.com/office/drawing/2014/main" id="{E2C05A61-1977-A305-27FE-87B89249E1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8423" y="1218179"/>
            <a:ext cx="5140993" cy="8646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231ABDF-310C-7B0D-9C5B-87AFF3FACED4}"/>
                  </a:ext>
                </a:extLst>
              </p:cNvPr>
              <p:cNvSpPr txBox="1"/>
              <p:nvPr/>
            </p:nvSpPr>
            <p:spPr>
              <a:xfrm>
                <a:off x="487279" y="2987531"/>
                <a:ext cx="11217442" cy="16138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 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zh-CN" altLang="en-US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acc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is the estimated average value of 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𝑦</m:t>
                    </m:r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when the value of 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𝑥</m:t>
                    </m:r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is zero. Since no house has 0 square feet, so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zh-CN" altLang="en-US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acc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𝑎</m:t>
                        </m:r>
                      </m:e>
                    </m:acc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=98.24833</m:t>
                    </m:r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just indicates that, for houses within the range of sizes observed, $98248.33 (98.24833×1000) is the portion of the house price not explained by square feet.</a:t>
                </a: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231ABDF-310C-7B0D-9C5B-87AFF3FACE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279" y="2987531"/>
                <a:ext cx="11217442" cy="1613840"/>
              </a:xfrm>
              <a:prstGeom prst="rect">
                <a:avLst/>
              </a:prstGeom>
              <a:blipFill>
                <a:blip r:embed="rId5"/>
                <a:stretch>
                  <a:fillRect l="-870" t="-3019" r="-163" b="-4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48DC993-02A8-46C2-4B2E-E5FF38466186}"/>
                  </a:ext>
                </a:extLst>
              </p:cNvPr>
              <p:cNvSpPr txBox="1"/>
              <p:nvPr/>
            </p:nvSpPr>
            <p:spPr>
              <a:xfrm>
                <a:off x="487279" y="4637117"/>
                <a:ext cx="11295647" cy="12396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    </m:t>
                    </m:r>
                    <m:acc>
                      <m:accPr>
                        <m:chr m:val="̂"/>
                        <m:ctrlPr>
                          <a:rPr lang="zh-CN" altLang="en-US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</m:ctrlPr>
                      </m:acc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  <m:t>𝑏</m:t>
                        </m:r>
                      </m:e>
                    </m:acc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</a:rPr>
                  <a:t> is the estimated change in the average value of 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𝑦</m:t>
                    </m:r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</a:rPr>
                  <a:t> as a result of a one-unit change in 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𝑥</m:t>
                    </m:r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</a:rPr>
                  <a:t>. Here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zh-CN" altLang="en-US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</m:ctrlPr>
                      </m:acc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  <m:t>𝑏</m:t>
                        </m:r>
                      </m:e>
                    </m:acc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=0.1098</m:t>
                    </m:r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</a:rPr>
                  <a:t> indicates that the average value of a house increases by 0.1098 × 1000 = $109.8, on average, for each additional one square foot of size.</a:t>
                </a: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48DC993-02A8-46C2-4B2E-E5FF384661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279" y="4637117"/>
                <a:ext cx="11295647" cy="1239698"/>
              </a:xfrm>
              <a:prstGeom prst="rect">
                <a:avLst/>
              </a:prstGeom>
              <a:blipFill>
                <a:blip r:embed="rId6"/>
                <a:stretch>
                  <a:fillRect l="-863" t="-2463" r="-108" b="-108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9158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542017" y="1099465"/>
            <a:ext cx="11099855" cy="892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微软雅黑" pitchFamily="34" charset="-122"/>
              </a:rPr>
              <a:t>Theorem 8.3.1. 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Under the linear model in Definition 8.1.1, the following statements are valid: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Thorndale Duospace WT J" panose="02020609050405020304" pitchFamily="49" charset="-122"/>
              <a:sym typeface="微软雅黑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041" y="381545"/>
            <a:ext cx="8475212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8.3    Properties of linear regression estimators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47"/>
              <p:cNvSpPr>
                <a:spLocks noChangeArrowheads="1"/>
              </p:cNvSpPr>
              <p:nvPr/>
            </p:nvSpPr>
            <p:spPr bwMode="auto">
              <a:xfrm>
                <a:off x="542017" y="3882239"/>
                <a:ext cx="11099855" cy="4629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(1) Notice that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𝑖</m:t>
                        </m:r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=1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𝑛</m:t>
                        </m:r>
                      </m:sup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ea"/>
                                    <a:sym typeface="微软雅黑" pitchFamily="34" charset="-122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ea"/>
                                    <a:sym typeface="微软雅黑" pitchFamily="34" charset="-122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ea"/>
                                    <a:sym typeface="微软雅黑" pitchFamily="34" charset="-122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−</m:t>
                            </m:r>
                            <m:acc>
                              <m:accPr>
                                <m:chr m:val="̅"/>
                                <m:ctrlPr>
                                  <a:rPr lang="en-US" altLang="zh-CN" sz="2400" b="0" i="1" smtClean="0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ea"/>
                                    <a:sym typeface="微软雅黑" pitchFamily="34" charset="-122"/>
                                  </a:rPr>
                                </m:ctrlPr>
                              </m:accPr>
                              <m:e>
                                <m:r>
                                  <a:rPr lang="en-US" altLang="zh-CN" sz="2400" b="0" i="1" smtClean="0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ea"/>
                                    <a:sym typeface="微软雅黑" pitchFamily="34" charset="-122"/>
                                  </a:rPr>
                                  <m:t>𝑥</m:t>
                                </m:r>
                              </m:e>
                            </m:acc>
                          </m:e>
                        </m:d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=0</m:t>
                        </m:r>
                      </m:e>
                    </m:nary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, thus</a:t>
                </a:r>
              </a:p>
            </p:txBody>
          </p:sp>
        </mc:Choice>
        <mc:Fallback xmlns="">
          <p:sp>
            <p:nvSpPr>
              <p:cNvPr id="11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42017" y="3882239"/>
                <a:ext cx="11099855" cy="462939"/>
              </a:xfrm>
              <a:prstGeom prst="rect">
                <a:avLst/>
              </a:prstGeom>
              <a:blipFill>
                <a:blip r:embed="rId3"/>
                <a:stretch>
                  <a:fillRect l="-879" t="-128947" b="-19605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668788" y="3254871"/>
            <a:ext cx="10653808" cy="564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b="1" i="1" dirty="0">
                <a:solidFill>
                  <a:srgbClr val="C00000"/>
                </a:solidFill>
                <a:latin typeface="Thorndale Duospace WT J" panose="02020609050405020304" pitchFamily="49" charset="-122"/>
                <a:ea typeface="Thorndale Duospace WT J" panose="02020609050405020304" pitchFamily="49" charset="-122"/>
                <a:cs typeface="Thorndale Duospace WT J" panose="02020609050405020304" pitchFamily="49" charset="-122"/>
                <a:sym typeface="微软雅黑" pitchFamily="34" charset="-122"/>
              </a:rPr>
              <a:t>Proof </a:t>
            </a:r>
            <a:r>
              <a:rPr lang="en-US" altLang="zh-CN" sz="2800" b="1" dirty="0">
                <a:solidFill>
                  <a:srgbClr val="C00000"/>
                </a:solidFill>
                <a:latin typeface="Thorndale Duospace WT J" panose="02020609050405020304" pitchFamily="49" charset="-122"/>
                <a:ea typeface="Thorndale Duospace WT J" panose="02020609050405020304" pitchFamily="49" charset="-122"/>
                <a:cs typeface="Thorndale Duospace WT J" panose="02020609050405020304" pitchFamily="49" charset="-122"/>
                <a:sym typeface="微软雅黑" pitchFamily="34" charset="-122"/>
              </a:rPr>
              <a:t>:</a:t>
            </a:r>
            <a:r>
              <a:rPr lang="en-US" altLang="zh-CN" sz="2800" b="1" dirty="0">
                <a:solidFill>
                  <a:schemeClr val="bg2">
                    <a:lumMod val="50000"/>
                  </a:schemeClr>
                </a:solidFill>
                <a:latin typeface="Thorndale Duospace WT J" panose="02020609050405020304" pitchFamily="49" charset="-122"/>
                <a:ea typeface="Thorndale Duospace WT J" panose="02020609050405020304" pitchFamily="49" charset="-122"/>
                <a:cs typeface="Thorndale Duospace WT J" panose="02020609050405020304" pitchFamily="49" charset="-122"/>
                <a:sym typeface="微软雅黑" pitchFamily="34" charset="-122"/>
              </a:rPr>
              <a:t> 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  <a:sym typeface="微软雅黑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4A956BE-A64A-7D12-A372-C6B333CB3F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8532" y="1932058"/>
            <a:ext cx="5753012" cy="13886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7567CF4-C442-4A1A-15D2-B3BB18C0FA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2480" y="4460750"/>
            <a:ext cx="4015131" cy="1500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60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041" y="381545"/>
            <a:ext cx="8475212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8.3    Properties of linear regression estimators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47"/>
              <p:cNvSpPr>
                <a:spLocks noChangeArrowheads="1"/>
              </p:cNvSpPr>
              <p:nvPr/>
            </p:nvSpPr>
            <p:spPr bwMode="auto">
              <a:xfrm>
                <a:off x="330160" y="1575636"/>
                <a:ext cx="11698109" cy="8948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That is,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and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are linear combinations of independent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𝑦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𝑖</m:t>
                        </m:r>
                      </m:sub>
                    </m:sSub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~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𝑁</m:t>
                    </m:r>
                    <m:d>
                      <m:dPr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+</m:t>
                        </m:r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𝑏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𝑖</m:t>
                            </m:r>
                          </m:sub>
                        </m:s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,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sSupPr>
                          <m:e>
                            <m:r>
                              <a:rPr lang="zh-CN" altLang="en-US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,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𝑖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=1,2,⋯,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𝑛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. Therefore,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and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are normal random variables.</a:t>
                </a:r>
              </a:p>
            </p:txBody>
          </p:sp>
        </mc:Choice>
        <mc:Fallback xmlns="">
          <p:sp>
            <p:nvSpPr>
              <p:cNvPr id="11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0160" y="1575636"/>
                <a:ext cx="11698109" cy="894852"/>
              </a:xfrm>
              <a:prstGeom prst="rect">
                <a:avLst/>
              </a:prstGeom>
              <a:blipFill>
                <a:blip r:embed="rId3"/>
                <a:stretch>
                  <a:fillRect l="-782" t="-3401" r="-1094" b="-1156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>
            <a:extLst>
              <a:ext uri="{FF2B5EF4-FFF2-40B4-BE49-F238E27FC236}">
                <a16:creationId xmlns:a16="http://schemas.microsoft.com/office/drawing/2014/main" id="{D8E7FFEE-4123-5E27-B6DE-56593BA3DD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9353" y="2783996"/>
            <a:ext cx="5083058" cy="70447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BCEE721-0838-5770-132E-AA2DE84BE4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9353" y="3882189"/>
            <a:ext cx="541972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79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041" y="381545"/>
            <a:ext cx="8475212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8.3    Properties of linear regression estimators</a:t>
            </a:r>
          </a:p>
        </p:txBody>
      </p:sp>
      <p:sp>
        <p:nvSpPr>
          <p:cNvPr id="11" name="矩形 47"/>
          <p:cNvSpPr>
            <a:spLocks noChangeArrowheads="1"/>
          </p:cNvSpPr>
          <p:nvPr/>
        </p:nvSpPr>
        <p:spPr bwMode="auto">
          <a:xfrm>
            <a:off x="330162" y="1155235"/>
            <a:ext cx="11698109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 (2)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CC672A2-BDA7-049A-72EB-B3E25AF3E9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5519" y="1386063"/>
            <a:ext cx="5391150" cy="17526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47">
                <a:extLst>
                  <a:ext uri="{FF2B5EF4-FFF2-40B4-BE49-F238E27FC236}">
                    <a16:creationId xmlns:a16="http://schemas.microsoft.com/office/drawing/2014/main" id="{0867CF7D-E681-610C-E254-95909B107C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162" y="3063842"/>
                <a:ext cx="11698109" cy="875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(3) Since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altLang="zh-CN" sz="240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0</m:t>
                            </m:r>
                          </m:sub>
                        </m:sSub>
                      </m:e>
                    </m:acc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𝑎</m:t>
                        </m:r>
                      </m:e>
                    </m:acc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+</m:t>
                    </m:r>
                    <m:acc>
                      <m:accPr>
                        <m:chr m:val="̂"/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𝑏</m:t>
                        </m:r>
                      </m:e>
                    </m:acc>
                    <m:sSub>
                      <m:sSubPr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is a linear combination of independent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𝑦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𝑖</m:t>
                        </m:r>
                      </m:sub>
                    </m:sSub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~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𝑁</m:t>
                    </m:r>
                    <m:d>
                      <m:dPr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+</m:t>
                        </m:r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𝑏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𝑖</m:t>
                            </m:r>
                          </m:sub>
                        </m:s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,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sSupPr>
                          <m:e>
                            <m:r>
                              <a:rPr lang="zh-CN" altLang="en-US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, it follows normal distribution.</a:t>
                </a:r>
              </a:p>
            </p:txBody>
          </p:sp>
        </mc:Choice>
        <mc:Fallback xmlns="">
          <p:sp>
            <p:nvSpPr>
              <p:cNvPr id="8" name="矩形 47">
                <a:extLst>
                  <a:ext uri="{FF2B5EF4-FFF2-40B4-BE49-F238E27FC236}">
                    <a16:creationId xmlns:a16="http://schemas.microsoft.com/office/drawing/2014/main" id="{0867CF7D-E681-610C-E254-95909B107C9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0162" y="3063842"/>
                <a:ext cx="11698109" cy="875168"/>
              </a:xfrm>
              <a:prstGeom prst="rect">
                <a:avLst/>
              </a:prstGeom>
              <a:blipFill>
                <a:blip r:embed="rId4"/>
                <a:stretch>
                  <a:fillRect l="-782" t="-3497" b="-1258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图片 8">
            <a:extLst>
              <a:ext uri="{FF2B5EF4-FFF2-40B4-BE49-F238E27FC236}">
                <a16:creationId xmlns:a16="http://schemas.microsoft.com/office/drawing/2014/main" id="{7D9C4904-BF40-BDEC-ED02-BAEDE89026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4149" y="3864189"/>
            <a:ext cx="4053890" cy="17265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47FD0A9-A8DC-3BC1-596E-1DCD1E28F579}"/>
                  </a:ext>
                </a:extLst>
              </p:cNvPr>
              <p:cNvSpPr txBox="1"/>
              <p:nvPr/>
            </p:nvSpPr>
            <p:spPr>
              <a:xfrm>
                <a:off x="430505" y="5526587"/>
                <a:ext cx="11192000" cy="88331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Note: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zh-CN" altLang="en-US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acc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𝑎</m:t>
                        </m:r>
                      </m:e>
                    </m:acc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, </m:t>
                    </m:r>
                    <m:acc>
                      <m:accPr>
                        <m:chr m:val="̂"/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acc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and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zh-CN" altLang="en-US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altLang="zh-CN" sz="240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Calibri" pitchFamily="34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Calibri" pitchFamily="34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Calibri" pitchFamily="34" charset="0"/>
                              </a:rPr>
                              <m:t>0</m:t>
                            </m:r>
                          </m:sub>
                        </m:sSub>
                      </m:e>
                    </m:acc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acc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𝑎</m:t>
                        </m:r>
                      </m:e>
                    </m:acc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+</m:t>
                    </m:r>
                    <m:acc>
                      <m:accPr>
                        <m:chr m:val="̂"/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acc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𝑏</m:t>
                        </m:r>
                      </m:e>
                    </m:acc>
                    <m:sSub>
                      <m:sSubPr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 are unbiased estimators of 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𝑎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, 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𝑏</m:t>
                    </m:r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𝐸</m:t>
                    </m:r>
                    <m:d>
                      <m:dPr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Calibri" pitchFamily="34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Calibri" pitchFamily="34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Calibri" pitchFamily="34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=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𝑎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+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𝑏</m:t>
                    </m:r>
                    <m:sSub>
                      <m:sSubPr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, respectively.  If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zh-CN" altLang="en-US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acc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𝑥</m:t>
                        </m:r>
                      </m:e>
                    </m:acc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=0,</m:t>
                    </m:r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zh-CN" altLang="en-US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accPr>
                      <m:e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𝑎</m:t>
                        </m:r>
                      </m:e>
                    </m:acc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 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𝑎𝑛𝑑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 </m:t>
                    </m:r>
                    <m:acc>
                      <m:accPr>
                        <m:chr m:val="̂"/>
                        <m:ctrlP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accPr>
                      <m:e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are uncorrelated.</a:t>
                </a: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47FD0A9-A8DC-3BC1-596E-1DCD1E28F5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505" y="5526587"/>
                <a:ext cx="11192000" cy="883319"/>
              </a:xfrm>
              <a:prstGeom prst="rect">
                <a:avLst/>
              </a:prstGeom>
              <a:blipFill>
                <a:blip r:embed="rId6"/>
                <a:stretch>
                  <a:fillRect l="-871" t="-3472" b="-138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4837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765041" y="1412045"/>
            <a:ext cx="11099855" cy="52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微软雅黑" pitchFamily="34" charset="-122"/>
              </a:rPr>
              <a:t>Definition 8.3.1 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The measure of total variation is denoted by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Thorndale Duospace WT J" panose="02020609050405020304" pitchFamily="49" charset="-122"/>
              <a:sym typeface="微软雅黑" pitchFamily="34" charset="-122"/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D2A97A4F-8881-2D3C-0094-8D32D04D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41" y="381545"/>
            <a:ext cx="8475212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8.3    Properties of linear regression estimators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206652A-9563-A32D-C27C-18138E770E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6075" y="1941572"/>
            <a:ext cx="1905000" cy="600075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1575D007-73FF-32BA-45B9-FE131E5F7C24}"/>
              </a:ext>
            </a:extLst>
          </p:cNvPr>
          <p:cNvSpPr txBox="1"/>
          <p:nvPr/>
        </p:nvSpPr>
        <p:spPr>
          <a:xfrm>
            <a:off x="765041" y="2567406"/>
            <a:ext cx="109281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cs typeface="+mn-ea"/>
                <a:sym typeface="Calibri" pitchFamily="34" charset="0"/>
              </a:rPr>
              <a:t>The sum of squares due to regression model (Explained Variation) is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74CD839A-6333-7BB6-D96A-8712EDDD88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2647" y="3173796"/>
            <a:ext cx="1933575" cy="600075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50992EB4-FE48-9730-82E0-61B14C76853F}"/>
              </a:ext>
            </a:extLst>
          </p:cNvPr>
          <p:cNvSpPr txBox="1"/>
          <p:nvPr/>
        </p:nvSpPr>
        <p:spPr>
          <a:xfrm>
            <a:off x="765041" y="3824738"/>
            <a:ext cx="934653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cs typeface="+mn-ea"/>
              </a:rPr>
              <a:t>The sum of squares due to error (Unexplained Variation) is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1DDF35B3-070F-C0C8-0174-442E8E9B2A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3743" y="4529989"/>
            <a:ext cx="21336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262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765041" y="1412045"/>
            <a:ext cx="11099855" cy="1261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微软雅黑" pitchFamily="34" charset="-122"/>
              </a:rPr>
              <a:t>Definition 8.3.2 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Under the linear model in Definition 8.1.1, the total sum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of squares can be partitioned into two components, the regression sum of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squares and the sum of squares due to error. That is,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Thorndale Duospace WT J" panose="02020609050405020304" pitchFamily="49" charset="-122"/>
              <a:sym typeface="微软雅黑" pitchFamily="34" charset="-122"/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D2A97A4F-8881-2D3C-0094-8D32D04D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41" y="381545"/>
            <a:ext cx="8475212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8.3    Properties of linear regression estimators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50992EB4-FE48-9730-82E0-61B14C76853F}"/>
                  </a:ext>
                </a:extLst>
              </p:cNvPr>
              <p:cNvSpPr txBox="1"/>
              <p:nvPr/>
            </p:nvSpPr>
            <p:spPr>
              <a:xfrm>
                <a:off x="700873" y="3864843"/>
                <a:ext cx="9346531" cy="4813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</a:rPr>
                  <a:t> Since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</m:ctrlPr>
                      </m:acc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</a:rPr>
                  <a:t> and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</m:ctrlPr>
                      </m:acc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</a:rPr>
                  <a:t> satisfy the normal equations, we have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50992EB4-FE48-9730-82E0-61B14C7685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873" y="3864843"/>
                <a:ext cx="9346531" cy="481350"/>
              </a:xfrm>
              <a:prstGeom prst="rect">
                <a:avLst/>
              </a:prstGeom>
              <a:blipFill>
                <a:blip r:embed="rId3"/>
                <a:stretch>
                  <a:fillRect l="-326" t="-6329" b="-278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>
            <a:extLst>
              <a:ext uri="{FF2B5EF4-FFF2-40B4-BE49-F238E27FC236}">
                <a16:creationId xmlns:a16="http://schemas.microsoft.com/office/drawing/2014/main" id="{569789A8-11FF-3867-E533-1C5EB5DDD6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5987" y="2673921"/>
            <a:ext cx="3018240" cy="528837"/>
          </a:xfrm>
          <a:prstGeom prst="rect">
            <a:avLst/>
          </a:prstGeom>
        </p:spPr>
      </p:pic>
      <p:sp>
        <p:nvSpPr>
          <p:cNvPr id="11" name="矩形 47">
            <a:extLst>
              <a:ext uri="{FF2B5EF4-FFF2-40B4-BE49-F238E27FC236}">
                <a16:creationId xmlns:a16="http://schemas.microsoft.com/office/drawing/2014/main" id="{9EB00F94-7DA6-57F6-0354-77E9BD45B3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041" y="3294353"/>
            <a:ext cx="10653808" cy="564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b="1" i="1" dirty="0">
                <a:solidFill>
                  <a:srgbClr val="C00000"/>
                </a:solidFill>
                <a:latin typeface="Thorndale Duospace WT J" panose="02020609050405020304" pitchFamily="49" charset="-122"/>
                <a:ea typeface="Thorndale Duospace WT J" panose="02020609050405020304" pitchFamily="49" charset="-122"/>
                <a:cs typeface="Thorndale Duospace WT J" panose="02020609050405020304" pitchFamily="49" charset="-122"/>
                <a:sym typeface="微软雅黑" pitchFamily="34" charset="-122"/>
              </a:rPr>
              <a:t>Proof </a:t>
            </a:r>
            <a:r>
              <a:rPr lang="en-US" altLang="zh-CN" sz="2800" b="1" dirty="0">
                <a:solidFill>
                  <a:srgbClr val="C00000"/>
                </a:solidFill>
                <a:latin typeface="Thorndale Duospace WT J" panose="02020609050405020304" pitchFamily="49" charset="-122"/>
                <a:ea typeface="Thorndale Duospace WT J" panose="02020609050405020304" pitchFamily="49" charset="-122"/>
                <a:cs typeface="Thorndale Duospace WT J" panose="02020609050405020304" pitchFamily="49" charset="-122"/>
                <a:sym typeface="微软雅黑" pitchFamily="34" charset="-122"/>
              </a:rPr>
              <a:t>:</a:t>
            </a:r>
            <a:r>
              <a:rPr lang="en-US" altLang="zh-CN" sz="2800" b="1" dirty="0">
                <a:solidFill>
                  <a:schemeClr val="bg2">
                    <a:lumMod val="50000"/>
                  </a:schemeClr>
                </a:solidFill>
                <a:latin typeface="Thorndale Duospace WT J" panose="02020609050405020304" pitchFamily="49" charset="-122"/>
                <a:ea typeface="Thorndale Duospace WT J" panose="02020609050405020304" pitchFamily="49" charset="-122"/>
                <a:cs typeface="Thorndale Duospace WT J" panose="02020609050405020304" pitchFamily="49" charset="-122"/>
                <a:sym typeface="微软雅黑" pitchFamily="34" charset="-122"/>
              </a:rPr>
              <a:t> 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  <a:sym typeface="微软雅黑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93007EE-1DDD-AC77-1979-B03D34E6C9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3209" y="4361815"/>
            <a:ext cx="4188476" cy="1376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18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765041" y="1407234"/>
            <a:ext cx="10812715" cy="561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Therefore, </a:t>
            </a:r>
            <a:endParaRPr lang="en-US" altLang="zh-CN" sz="2800" dirty="0">
              <a:solidFill>
                <a:srgbClr val="FF0000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  <a:sym typeface="微软雅黑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C352E3D-6EE3-D9CD-219A-B610E5B671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8996" y="2184218"/>
            <a:ext cx="8700206" cy="3518750"/>
          </a:xfrm>
          <a:prstGeom prst="rect">
            <a:avLst/>
          </a:prstGeom>
        </p:spPr>
      </p:pic>
      <p:sp>
        <p:nvSpPr>
          <p:cNvPr id="6" name="标题 1">
            <a:extLst>
              <a:ext uri="{FF2B5EF4-FFF2-40B4-BE49-F238E27FC236}">
                <a16:creationId xmlns:a16="http://schemas.microsoft.com/office/drawing/2014/main" id="{FCB657C2-4A72-5CE9-BC44-A0798F8DEB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41" y="381545"/>
            <a:ext cx="8475212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8.3    Properties of linear regression estimators</a:t>
            </a:r>
          </a:p>
        </p:txBody>
      </p:sp>
    </p:spTree>
    <p:extLst>
      <p:ext uri="{BB962C8B-B14F-4D97-AF65-F5344CB8AC3E}">
        <p14:creationId xmlns:p14="http://schemas.microsoft.com/office/powerpoint/2010/main" val="2103050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 rot="16200000" flipV="1">
            <a:off x="-2489201" y="2408238"/>
            <a:ext cx="6259513" cy="1443038"/>
          </a:xfrm>
          <a:custGeom>
            <a:avLst/>
            <a:gdLst>
              <a:gd name="connsiteX0" fmla="*/ 6260239 w 6260239"/>
              <a:gd name="connsiteY0" fmla="*/ 1443042 h 1443042"/>
              <a:gd name="connsiteX1" fmla="*/ 6260239 w 6260239"/>
              <a:gd name="connsiteY1" fmla="*/ 1370077 h 1443042"/>
              <a:gd name="connsiteX2" fmla="*/ 3239468 w 6260239"/>
              <a:gd name="connsiteY2" fmla="*/ 0 h 1443042"/>
              <a:gd name="connsiteX3" fmla="*/ 0 w 6260239"/>
              <a:gd name="connsiteY3" fmla="*/ 1443042 h 1443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0239" h="1443042">
                <a:moveTo>
                  <a:pt x="6260239" y="1443042"/>
                </a:moveTo>
                <a:lnTo>
                  <a:pt x="6260239" y="1370077"/>
                </a:lnTo>
                <a:lnTo>
                  <a:pt x="3239468" y="0"/>
                </a:lnTo>
                <a:lnTo>
                  <a:pt x="0" y="144304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</a:endParaRPr>
          </a:p>
        </p:txBody>
      </p:sp>
      <p:sp>
        <p:nvSpPr>
          <p:cNvPr id="27" name="任意多边形 26"/>
          <p:cNvSpPr/>
          <p:nvPr/>
        </p:nvSpPr>
        <p:spPr>
          <a:xfrm rot="16200000" flipV="1">
            <a:off x="-2557463" y="2938463"/>
            <a:ext cx="6396037" cy="1443038"/>
          </a:xfrm>
          <a:custGeom>
            <a:avLst/>
            <a:gdLst>
              <a:gd name="connsiteX0" fmla="*/ 6396518 w 6396518"/>
              <a:gd name="connsiteY0" fmla="*/ 1443041 h 1443041"/>
              <a:gd name="connsiteX1" fmla="*/ 3214875 w 6396518"/>
              <a:gd name="connsiteY1" fmla="*/ 0 h 1443041"/>
              <a:gd name="connsiteX2" fmla="*/ 0 w 6396518"/>
              <a:gd name="connsiteY2" fmla="*/ 1432086 h 1443041"/>
              <a:gd name="connsiteX3" fmla="*/ 0 w 6396518"/>
              <a:gd name="connsiteY3" fmla="*/ 1443041 h 1443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6518" h="1443041">
                <a:moveTo>
                  <a:pt x="6396518" y="1443041"/>
                </a:moveTo>
                <a:lnTo>
                  <a:pt x="3214875" y="0"/>
                </a:lnTo>
                <a:lnTo>
                  <a:pt x="0" y="1432086"/>
                </a:lnTo>
                <a:lnTo>
                  <a:pt x="0" y="1443041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rot="16200000" flipV="1">
            <a:off x="-529431" y="638969"/>
            <a:ext cx="2419350" cy="1103312"/>
          </a:xfrm>
          <a:prstGeom prst="line">
            <a:avLst/>
          </a:prstGeom>
          <a:ln>
            <a:solidFill>
              <a:srgbClr val="3A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901979" y="431666"/>
            <a:ext cx="5978560" cy="113877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4F91A0"/>
                </a:solidFill>
                <a:latin typeface="微软雅黑"/>
                <a:ea typeface="微软雅黑"/>
                <a:cs typeface="+mn-ea"/>
              </a:rPr>
              <a:t>Chapter 8  Linear regression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600" b="1" dirty="0">
              <a:solidFill>
                <a:schemeClr val="tx2"/>
              </a:solidFill>
              <a:latin typeface="+mn-ea"/>
              <a:ea typeface="+mn-ea"/>
              <a:cs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2135372" y="1101388"/>
            <a:ext cx="7713989" cy="20899"/>
          </a:xfrm>
          <a:prstGeom prst="line">
            <a:avLst/>
          </a:prstGeom>
          <a:ln>
            <a:solidFill>
              <a:srgbClr val="3A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10009726" y="6493032"/>
            <a:ext cx="1730375" cy="271462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</a:endParaRPr>
          </a:p>
        </p:txBody>
      </p:sp>
      <p:sp>
        <p:nvSpPr>
          <p:cNvPr id="33" name="任意多边形 32"/>
          <p:cNvSpPr/>
          <p:nvPr/>
        </p:nvSpPr>
        <p:spPr>
          <a:xfrm rot="2700000">
            <a:off x="11716544" y="3017044"/>
            <a:ext cx="950913" cy="949325"/>
          </a:xfrm>
          <a:custGeom>
            <a:avLst/>
            <a:gdLst>
              <a:gd name="connsiteX0" fmla="*/ 0 w 950633"/>
              <a:gd name="connsiteY0" fmla="*/ 0 h 950633"/>
              <a:gd name="connsiteX1" fmla="*/ 950633 w 950633"/>
              <a:gd name="connsiteY1" fmla="*/ 950633 h 950633"/>
              <a:gd name="connsiteX2" fmla="*/ 0 w 950633"/>
              <a:gd name="connsiteY2" fmla="*/ 950633 h 95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0633" h="950633">
                <a:moveTo>
                  <a:pt x="0" y="0"/>
                </a:moveTo>
                <a:lnTo>
                  <a:pt x="950633" y="950633"/>
                </a:lnTo>
                <a:lnTo>
                  <a:pt x="0" y="95063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5" name="文本框 9"/>
          <p:cNvSpPr txBox="1">
            <a:spLocks noChangeArrowheads="1"/>
          </p:cNvSpPr>
          <p:nvPr/>
        </p:nvSpPr>
        <p:spPr bwMode="auto">
          <a:xfrm>
            <a:off x="2715508" y="1877080"/>
            <a:ext cx="52352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latin typeface="Adobe 仿宋 Std R" panose="02020400000000000000" pitchFamily="18" charset="-122"/>
                <a:ea typeface="Adobe 仿宋 Std R" panose="02020400000000000000" pitchFamily="18" charset="-122"/>
                <a:cs typeface="+mn-ea"/>
              </a:rPr>
              <a:t>8.1	Linear regression model</a:t>
            </a:r>
            <a:endParaRPr lang="zh-CN" altLang="en-US" sz="2800" dirty="0">
              <a:latin typeface="Adobe 仿宋 Std R" panose="02020400000000000000" pitchFamily="18" charset="-122"/>
              <a:ea typeface="Adobe 仿宋 Std R" panose="02020400000000000000" pitchFamily="18" charset="-122"/>
              <a:cs typeface="+mn-ea"/>
            </a:endParaRPr>
          </a:p>
        </p:txBody>
      </p:sp>
      <p:sp>
        <p:nvSpPr>
          <p:cNvPr id="18" name="文本框 9"/>
          <p:cNvSpPr txBox="1">
            <a:spLocks noChangeArrowheads="1"/>
          </p:cNvSpPr>
          <p:nvPr/>
        </p:nvSpPr>
        <p:spPr bwMode="auto">
          <a:xfrm>
            <a:off x="2715508" y="2471215"/>
            <a:ext cx="53380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latin typeface="Adobe 仿宋 Std R" panose="02020400000000000000" pitchFamily="18" charset="-122"/>
                <a:ea typeface="Adobe 仿宋 Std R" panose="02020400000000000000" pitchFamily="18" charset="-122"/>
                <a:cs typeface="+mn-ea"/>
              </a:rPr>
              <a:t>8.2	Least squares estimation</a:t>
            </a:r>
            <a:endParaRPr lang="zh-CN" altLang="en-US" sz="2800" dirty="0">
              <a:latin typeface="Adobe 仿宋 Std R" panose="02020400000000000000" pitchFamily="18" charset="-122"/>
              <a:ea typeface="Adobe 仿宋 Std R" panose="02020400000000000000" pitchFamily="18" charset="-122"/>
              <a:cs typeface="+mn-ea"/>
            </a:endParaRPr>
          </a:p>
        </p:txBody>
      </p:sp>
      <p:sp>
        <p:nvSpPr>
          <p:cNvPr id="19" name="文本框 9"/>
          <p:cNvSpPr txBox="1">
            <a:spLocks noChangeArrowheads="1"/>
          </p:cNvSpPr>
          <p:nvPr/>
        </p:nvSpPr>
        <p:spPr bwMode="auto">
          <a:xfrm>
            <a:off x="2715508" y="3030725"/>
            <a:ext cx="88046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latin typeface="Adobe 仿宋 Std R" panose="02020400000000000000" pitchFamily="18" charset="-122"/>
                <a:ea typeface="Adobe 仿宋 Std R" panose="02020400000000000000" pitchFamily="18" charset="-122"/>
                <a:cs typeface="+mn-ea"/>
              </a:rPr>
              <a:t>8.3	Properties of linear regression estimators</a:t>
            </a:r>
            <a:endParaRPr lang="zh-CN" altLang="en-US" sz="2800" dirty="0">
              <a:latin typeface="Adobe 仿宋 Std R" panose="02020400000000000000" pitchFamily="18" charset="-122"/>
              <a:ea typeface="Adobe 仿宋 Std R" panose="02020400000000000000" pitchFamily="18" charset="-122"/>
              <a:cs typeface="+mn-ea"/>
            </a:endParaRPr>
          </a:p>
        </p:txBody>
      </p:sp>
      <p:sp>
        <p:nvSpPr>
          <p:cNvPr id="20" name="文本框 9"/>
          <p:cNvSpPr txBox="1">
            <a:spLocks noChangeArrowheads="1"/>
          </p:cNvSpPr>
          <p:nvPr/>
        </p:nvSpPr>
        <p:spPr bwMode="auto">
          <a:xfrm>
            <a:off x="2715508" y="3624860"/>
            <a:ext cx="65860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latin typeface="Adobe 仿宋 Std R" panose="02020400000000000000" pitchFamily="18" charset="-122"/>
                <a:ea typeface="Adobe 仿宋 Std R" panose="02020400000000000000" pitchFamily="18" charset="-122"/>
                <a:cs typeface="+mn-ea"/>
              </a:rPr>
              <a:t>8.4	Inferences concerning the slope</a:t>
            </a:r>
            <a:endParaRPr lang="zh-CN" altLang="en-US" sz="2800" dirty="0">
              <a:latin typeface="Adobe 仿宋 Std R" panose="02020400000000000000" pitchFamily="18" charset="-122"/>
              <a:ea typeface="Adobe 仿宋 Std R" panose="02020400000000000000" pitchFamily="18" charset="-122"/>
              <a:cs typeface="+mn-ea"/>
            </a:endParaRPr>
          </a:p>
        </p:txBody>
      </p:sp>
      <p:sp>
        <p:nvSpPr>
          <p:cNvPr id="21" name="文本框 9"/>
          <p:cNvSpPr txBox="1">
            <a:spLocks noChangeArrowheads="1"/>
          </p:cNvSpPr>
          <p:nvPr/>
        </p:nvSpPr>
        <p:spPr bwMode="auto">
          <a:xfrm>
            <a:off x="2715508" y="4190688"/>
            <a:ext cx="43070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latin typeface="Adobe 仿宋 Std R" panose="02020400000000000000" pitchFamily="18" charset="-122"/>
                <a:ea typeface="Adobe 仿宋 Std R" panose="02020400000000000000" pitchFamily="18" charset="-122"/>
                <a:cs typeface="+mn-ea"/>
              </a:rPr>
              <a:t>8.5	Regression validity</a:t>
            </a:r>
            <a:endParaRPr lang="zh-CN" altLang="en-US" sz="2800" dirty="0">
              <a:latin typeface="Adobe 仿宋 Std R" panose="02020400000000000000" pitchFamily="18" charset="-122"/>
              <a:ea typeface="Adobe 仿宋 Std R" panose="02020400000000000000" pitchFamily="18" charset="-122"/>
              <a:cs typeface="+mn-ea"/>
            </a:endParaRPr>
          </a:p>
        </p:txBody>
      </p:sp>
      <p:sp>
        <p:nvSpPr>
          <p:cNvPr id="22" name="文本框 9"/>
          <p:cNvSpPr txBox="1">
            <a:spLocks noChangeArrowheads="1"/>
          </p:cNvSpPr>
          <p:nvPr/>
        </p:nvSpPr>
        <p:spPr bwMode="auto">
          <a:xfrm>
            <a:off x="2715508" y="4799125"/>
            <a:ext cx="77626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latin typeface="Adobe 仿宋 Std R" panose="02020400000000000000" pitchFamily="18" charset="-122"/>
                <a:ea typeface="Adobe 仿宋 Std R" panose="02020400000000000000" pitchFamily="18" charset="-122"/>
                <a:cs typeface="+mn-ea"/>
              </a:rPr>
              <a:t>8.6	Confidence interval for mean response</a:t>
            </a:r>
            <a:endParaRPr lang="zh-CN" altLang="en-US" sz="2800" dirty="0">
              <a:latin typeface="Adobe 仿宋 Std R" panose="02020400000000000000" pitchFamily="18" charset="-122"/>
              <a:ea typeface="Adobe 仿宋 Std R" panose="02020400000000000000" pitchFamily="18" charset="-122"/>
              <a:cs typeface="+mn-ea"/>
            </a:endParaRPr>
          </a:p>
        </p:txBody>
      </p:sp>
      <p:sp>
        <p:nvSpPr>
          <p:cNvPr id="23" name="文本框 9">
            <a:extLst>
              <a:ext uri="{FF2B5EF4-FFF2-40B4-BE49-F238E27FC236}">
                <a16:creationId xmlns:a16="http://schemas.microsoft.com/office/drawing/2014/main" id="{6CEA2BDB-3407-1955-7523-F57EBDF153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5508" y="5393260"/>
            <a:ext cx="51550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latin typeface="Adobe 仿宋 Std R" panose="02020400000000000000" pitchFamily="18" charset="-122"/>
                <a:ea typeface="Adobe 仿宋 Std R" panose="02020400000000000000" pitchFamily="18" charset="-122"/>
                <a:cs typeface="+mn-ea"/>
              </a:rPr>
              <a:t>8.7	Inference for prediction</a:t>
            </a:r>
            <a:endParaRPr lang="zh-CN" altLang="en-US" sz="2800" dirty="0">
              <a:latin typeface="Adobe 仿宋 Std R" panose="02020400000000000000" pitchFamily="18" charset="-122"/>
              <a:ea typeface="Adobe 仿宋 Std R" panose="02020400000000000000" pitchFamily="18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765041" y="1412045"/>
            <a:ext cx="11099855" cy="892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微软雅黑" pitchFamily="34" charset="-122"/>
              </a:rPr>
              <a:t>Definition 8.3.3 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 Under the linear model in Definition 8.1.1, the following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statements are valid.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Thorndale Duospace WT J" panose="02020609050405020304" pitchFamily="49" charset="-122"/>
              <a:sym typeface="微软雅黑" pitchFamily="34" charset="-122"/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D2A97A4F-8881-2D3C-0094-8D32D04D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41" y="381545"/>
            <a:ext cx="8475212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8.3    Properties of linear regression estimators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0992EB4-FE48-9730-82E0-61B14C76853F}"/>
              </a:ext>
            </a:extLst>
          </p:cNvPr>
          <p:cNvSpPr txBox="1"/>
          <p:nvPr/>
        </p:nvSpPr>
        <p:spPr>
          <a:xfrm>
            <a:off x="700873" y="3246214"/>
            <a:ext cx="9346531" cy="11317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cs typeface="+mn-ea"/>
              </a:rPr>
              <a:t>(1)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cs typeface="+mn-ea"/>
              </a:rPr>
              <a:t>Thus,</a:t>
            </a:r>
          </a:p>
        </p:txBody>
      </p:sp>
      <p:sp>
        <p:nvSpPr>
          <p:cNvPr id="11" name="矩形 47">
            <a:extLst>
              <a:ext uri="{FF2B5EF4-FFF2-40B4-BE49-F238E27FC236}">
                <a16:creationId xmlns:a16="http://schemas.microsoft.com/office/drawing/2014/main" id="{9EB00F94-7DA6-57F6-0354-77E9BD45B3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041" y="2864186"/>
            <a:ext cx="10653808" cy="564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b="1" i="1" dirty="0">
                <a:solidFill>
                  <a:srgbClr val="C00000"/>
                </a:solidFill>
                <a:latin typeface="Thorndale Duospace WT J" panose="02020609050405020304" pitchFamily="49" charset="-122"/>
                <a:ea typeface="Thorndale Duospace WT J" panose="02020609050405020304" pitchFamily="49" charset="-122"/>
                <a:cs typeface="Thorndale Duospace WT J" panose="02020609050405020304" pitchFamily="49" charset="-122"/>
                <a:sym typeface="微软雅黑" pitchFamily="34" charset="-122"/>
              </a:rPr>
              <a:t>Proof </a:t>
            </a:r>
            <a:r>
              <a:rPr lang="en-US" altLang="zh-CN" sz="2800" b="1" dirty="0">
                <a:solidFill>
                  <a:srgbClr val="C00000"/>
                </a:solidFill>
                <a:latin typeface="Thorndale Duospace WT J" panose="02020609050405020304" pitchFamily="49" charset="-122"/>
                <a:ea typeface="Thorndale Duospace WT J" panose="02020609050405020304" pitchFamily="49" charset="-122"/>
                <a:cs typeface="Thorndale Duospace WT J" panose="02020609050405020304" pitchFamily="49" charset="-122"/>
                <a:sym typeface="微软雅黑" pitchFamily="34" charset="-122"/>
              </a:rPr>
              <a:t>:</a:t>
            </a:r>
            <a:r>
              <a:rPr lang="en-US" altLang="zh-CN" sz="2800" b="1" dirty="0">
                <a:solidFill>
                  <a:schemeClr val="bg2">
                    <a:lumMod val="50000"/>
                  </a:schemeClr>
                </a:solidFill>
                <a:latin typeface="Thorndale Duospace WT J" panose="02020609050405020304" pitchFamily="49" charset="-122"/>
                <a:ea typeface="Thorndale Duospace WT J" panose="02020609050405020304" pitchFamily="49" charset="-122"/>
                <a:cs typeface="Thorndale Duospace WT J" panose="02020609050405020304" pitchFamily="49" charset="-122"/>
                <a:sym typeface="微软雅黑" pitchFamily="34" charset="-122"/>
              </a:rPr>
              <a:t> 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  <a:sym typeface="微软雅黑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64F028F-51B2-57F3-5AFE-3ACC3A1CB3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1420" y="2149977"/>
            <a:ext cx="2731400" cy="89254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A7F7C68-662E-FD7F-08C2-D3EB5BF76A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1481" y="3547862"/>
            <a:ext cx="4819650" cy="6381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B586485-59EB-F78B-39AB-4C9FCA3853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2252" y="4225385"/>
            <a:ext cx="4667250" cy="54292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B131A1AE-4646-8D46-D522-929E20B31B4D}"/>
                  </a:ext>
                </a:extLst>
              </p:cNvPr>
              <p:cNvSpPr txBox="1"/>
              <p:nvPr/>
            </p:nvSpPr>
            <p:spPr>
              <a:xfrm>
                <a:off x="700873" y="4786558"/>
                <a:ext cx="9346531" cy="58605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</a:rPr>
                  <a:t>(2)</a:t>
                </a: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Notice that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𝑖</m:t>
                        </m:r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=1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𝑛</m:t>
                        </m:r>
                      </m:sup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ea"/>
                                    <a:sym typeface="微软雅黑" pitchFamily="34" charset="-122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ea"/>
                                    <a:sym typeface="微软雅黑" pitchFamily="34" charset="-122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ea"/>
                                    <a:sym typeface="微软雅黑" pitchFamily="34" charset="-122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−</m:t>
                            </m:r>
                            <m:acc>
                              <m:accPr>
                                <m:chr m:val="̅"/>
                                <m:ctrlPr>
                                  <a:rPr lang="en-US" altLang="zh-CN" sz="2400" b="0" i="1" smtClean="0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ea"/>
                                    <a:sym typeface="微软雅黑" pitchFamily="34" charset="-122"/>
                                  </a:rPr>
                                </m:ctrlPr>
                              </m:accPr>
                              <m:e>
                                <m:r>
                                  <a:rPr lang="en-US" altLang="zh-CN" sz="2400" b="0" i="1" smtClean="0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ea"/>
                                    <a:sym typeface="微软雅黑" pitchFamily="34" charset="-122"/>
                                  </a:rPr>
                                  <m:t>𝑥</m:t>
                                </m:r>
                              </m:e>
                            </m:acc>
                          </m:e>
                        </m:d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=0</m:t>
                        </m:r>
                      </m:e>
                    </m:nary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, thus</a:t>
                </a:r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B131A1AE-4646-8D46-D522-929E20B31B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873" y="4786558"/>
                <a:ext cx="9346531" cy="586058"/>
              </a:xfrm>
              <a:prstGeom prst="rect">
                <a:avLst/>
              </a:prstGeom>
              <a:blipFill>
                <a:blip r:embed="rId6"/>
                <a:stretch>
                  <a:fillRect l="-1044" t="-81250" b="-155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图片 11">
            <a:extLst>
              <a:ext uri="{FF2B5EF4-FFF2-40B4-BE49-F238E27FC236}">
                <a16:creationId xmlns:a16="http://schemas.microsoft.com/office/drawing/2014/main" id="{45BA8245-24D2-1224-BCEE-77B8C07441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38755" y="5433173"/>
            <a:ext cx="2906379" cy="1135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37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矩形 47"/>
              <p:cNvSpPr>
                <a:spLocks noChangeArrowheads="1"/>
              </p:cNvSpPr>
              <p:nvPr/>
            </p:nvSpPr>
            <p:spPr bwMode="auto">
              <a:xfrm>
                <a:off x="765040" y="972555"/>
                <a:ext cx="11099855" cy="4914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By the independence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zh-CN" altLang="en-US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𝜀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𝑦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𝑗</m:t>
                        </m:r>
                      </m:sub>
                    </m:sSub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(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𝑖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≠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𝑗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)</m:t>
                    </m:r>
                  </m:oMath>
                </a14:m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Thorndale Duospace WT J" panose="02020609050405020304" pitchFamily="49" charset="-122"/>
                  <a:sym typeface="微软雅黑" pitchFamily="34" charset="-122"/>
                </a:endParaRPr>
              </a:p>
            </p:txBody>
          </p:sp>
        </mc:Choice>
        <mc:Fallback xmlns="">
          <p:sp>
            <p:nvSpPr>
              <p:cNvPr id="27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5040" y="972555"/>
                <a:ext cx="11099855" cy="491409"/>
              </a:xfrm>
              <a:prstGeom prst="rect">
                <a:avLst/>
              </a:prstGeom>
              <a:blipFill>
                <a:blip r:embed="rId3"/>
                <a:stretch>
                  <a:fillRect l="-824" t="-11250" b="-2125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47"/>
          <p:cNvSpPr>
            <a:spLocks noChangeArrowheads="1"/>
          </p:cNvSpPr>
          <p:nvPr/>
        </p:nvSpPr>
        <p:spPr bwMode="auto">
          <a:xfrm>
            <a:off x="765040" y="2819300"/>
            <a:ext cx="10770467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Therefore,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76AED82-F051-ED13-2BDB-4D387F9539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0651" y="1528247"/>
            <a:ext cx="6029445" cy="122677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B94F3E3-FF06-6CD7-DF43-7D4AC15001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0651" y="3141880"/>
            <a:ext cx="5922286" cy="284444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4025B2D-58FE-EFB8-82B1-74F6C2312C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0549" y="5986328"/>
            <a:ext cx="8045913" cy="663125"/>
          </a:xfrm>
          <a:prstGeom prst="rect">
            <a:avLst/>
          </a:prstGeom>
        </p:spPr>
      </p:pic>
      <p:sp>
        <p:nvSpPr>
          <p:cNvPr id="10" name="标题 1">
            <a:extLst>
              <a:ext uri="{FF2B5EF4-FFF2-40B4-BE49-F238E27FC236}">
                <a16:creationId xmlns:a16="http://schemas.microsoft.com/office/drawing/2014/main" id="{E224F563-DECB-605E-DF73-559B22350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41" y="381545"/>
            <a:ext cx="8475212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8.3    Properties of linear regression estimators</a:t>
            </a:r>
          </a:p>
        </p:txBody>
      </p:sp>
    </p:spTree>
    <p:extLst>
      <p:ext uri="{BB962C8B-B14F-4D97-AF65-F5344CB8AC3E}">
        <p14:creationId xmlns:p14="http://schemas.microsoft.com/office/powerpoint/2010/main" val="32632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765041" y="1412045"/>
            <a:ext cx="11099855" cy="892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微软雅黑" pitchFamily="34" charset="-122"/>
              </a:rPr>
              <a:t>Definition 8.3.4 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 Under the linear model in Definition 8.1.1, the following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statements are valid.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Thorndale Duospace WT J" panose="02020609050405020304" pitchFamily="49" charset="-122"/>
              <a:sym typeface="微软雅黑" pitchFamily="34" charset="-122"/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D2A97A4F-8881-2D3C-0094-8D32D04D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41" y="381545"/>
            <a:ext cx="8475212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8.3    Properties of linear regression estimators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50992EB4-FE48-9730-82E0-61B14C76853F}"/>
                  </a:ext>
                </a:extLst>
              </p:cNvPr>
              <p:cNvSpPr txBox="1"/>
              <p:nvPr/>
            </p:nvSpPr>
            <p:spPr>
              <a:xfrm>
                <a:off x="700873" y="3429000"/>
                <a:ext cx="11099855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𝑦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𝑖</m:t>
                        </m:r>
                      </m:sub>
                    </m:sSub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~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𝑁</m:t>
                    </m:r>
                    <m:d>
                      <m:dPr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+</m:t>
                        </m:r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𝑏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𝑖</m:t>
                            </m:r>
                          </m:sub>
                        </m:s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,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sSupPr>
                          <m:e>
                            <m:r>
                              <a:rPr lang="zh-CN" altLang="en-US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,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𝑖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=1,2,⋯,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𝑛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</a:t>
                </a: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</a:rPr>
                  <a:t>are independent. Construct an orthonormal matrix as follows:</a:t>
                </a:r>
              </a:p>
            </p:txBody>
          </p:sp>
        </mc:Choice>
        <mc:Fallback xmlns="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50992EB4-FE48-9730-82E0-61B14C7685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873" y="3429000"/>
                <a:ext cx="11099855" cy="830997"/>
              </a:xfrm>
              <a:prstGeom prst="rect">
                <a:avLst/>
              </a:prstGeom>
              <a:blipFill>
                <a:blip r:embed="rId3"/>
                <a:stretch>
                  <a:fillRect l="-879" t="-5882" r="-659" b="-154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47">
            <a:extLst>
              <a:ext uri="{FF2B5EF4-FFF2-40B4-BE49-F238E27FC236}">
                <a16:creationId xmlns:a16="http://schemas.microsoft.com/office/drawing/2014/main" id="{9EB00F94-7DA6-57F6-0354-77E9BD45B3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041" y="2919450"/>
            <a:ext cx="10653808" cy="564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b="1" i="1" dirty="0">
                <a:solidFill>
                  <a:srgbClr val="C00000"/>
                </a:solidFill>
                <a:latin typeface="Thorndale Duospace WT J" panose="02020609050405020304" pitchFamily="49" charset="-122"/>
                <a:ea typeface="Thorndale Duospace WT J" panose="02020609050405020304" pitchFamily="49" charset="-122"/>
                <a:cs typeface="Thorndale Duospace WT J" panose="02020609050405020304" pitchFamily="49" charset="-122"/>
                <a:sym typeface="微软雅黑" pitchFamily="34" charset="-122"/>
              </a:rPr>
              <a:t>Proof </a:t>
            </a:r>
            <a:r>
              <a:rPr lang="en-US" altLang="zh-CN" sz="2800" b="1" dirty="0">
                <a:solidFill>
                  <a:srgbClr val="C00000"/>
                </a:solidFill>
                <a:latin typeface="Thorndale Duospace WT J" panose="02020609050405020304" pitchFamily="49" charset="-122"/>
                <a:ea typeface="Thorndale Duospace WT J" panose="02020609050405020304" pitchFamily="49" charset="-122"/>
                <a:cs typeface="Thorndale Duospace WT J" panose="02020609050405020304" pitchFamily="49" charset="-122"/>
                <a:sym typeface="微软雅黑" pitchFamily="34" charset="-122"/>
              </a:rPr>
              <a:t>:</a:t>
            </a:r>
            <a:r>
              <a:rPr lang="en-US" altLang="zh-CN" sz="2800" b="1" dirty="0">
                <a:solidFill>
                  <a:schemeClr val="bg2">
                    <a:lumMod val="50000"/>
                  </a:schemeClr>
                </a:solidFill>
                <a:latin typeface="Thorndale Duospace WT J" panose="02020609050405020304" pitchFamily="49" charset="-122"/>
                <a:ea typeface="Thorndale Duospace WT J" panose="02020609050405020304" pitchFamily="49" charset="-122"/>
                <a:cs typeface="Thorndale Duospace WT J" panose="02020609050405020304" pitchFamily="49" charset="-122"/>
                <a:sym typeface="微软雅黑" pitchFamily="34" charset="-122"/>
              </a:rPr>
              <a:t> 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  <a:sym typeface="微软雅黑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A606005-BA3E-026B-4903-4B5616FFEB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1368" y="2009877"/>
            <a:ext cx="4267200" cy="11049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02646B7-3E60-97EB-74D9-60E3697F0B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9584" y="4036255"/>
            <a:ext cx="617220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53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>
            <a:extLst>
              <a:ext uri="{FF2B5EF4-FFF2-40B4-BE49-F238E27FC236}">
                <a16:creationId xmlns:a16="http://schemas.microsoft.com/office/drawing/2014/main" id="{F0B02192-7E76-5FB4-4DAA-FE20F49FD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41" y="381545"/>
            <a:ext cx="8475212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8.3    Properties of linear regression estimators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98A46E8-8754-DA8E-6A6F-254CA0727C63}"/>
                  </a:ext>
                </a:extLst>
              </p:cNvPr>
              <p:cNvSpPr txBox="1"/>
              <p:nvPr/>
            </p:nvSpPr>
            <p:spPr>
              <a:xfrm>
                <a:off x="875271" y="2189506"/>
                <a:ext cx="1087855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Let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Z</m:t>
                    </m:r>
                    <m:r>
                      <a:rPr lang="en-US" altLang="zh-CN" sz="2400" b="0" i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AY</m:t>
                    </m:r>
                    <m:r>
                      <a:rPr lang="en-US" altLang="zh-CN" sz="2400" b="0" i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A</m:t>
                    </m:r>
                    <m:r>
                      <a:rPr lang="en-US" altLang="zh-CN" sz="2400" b="0" i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[</m:t>
                    </m:r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sSub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𝑦</m:t>
                        </m:r>
                      </m:e>
                      <m:sub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1</m:t>
                        </m:r>
                      </m:sub>
                    </m:sSub>
                    <m:r>
                      <a:rPr lang="en-US" altLang="zh-CN" sz="24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 </m:t>
                    </m:r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sSub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𝑦</m:t>
                        </m:r>
                      </m:e>
                      <m:sub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2</m:t>
                        </m:r>
                      </m:sub>
                    </m:sSub>
                    <m:r>
                      <a:rPr lang="en-US" altLang="zh-CN" sz="24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Calibri" pitchFamily="34" charset="0"/>
                      </a:rPr>
                      <m:t>⋯</m:t>
                    </m:r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sSub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𝑦</m:t>
                        </m:r>
                      </m:e>
                      <m:sub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𝑛</m:t>
                        </m:r>
                      </m:sub>
                    </m:sSub>
                    <m:r>
                      <a:rPr lang="en-US" altLang="zh-CN" sz="2400" b="0" i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]′</m:t>
                    </m:r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, then Z follows an n-dimensional normal distribution.</a:t>
                </a: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98A46E8-8754-DA8E-6A6F-254CA0727C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5271" y="2189506"/>
                <a:ext cx="10878552" cy="461665"/>
              </a:xfrm>
              <a:prstGeom prst="rect">
                <a:avLst/>
              </a:prstGeom>
              <a:blipFill>
                <a:blip r:embed="rId3"/>
                <a:stretch>
                  <a:fillRect l="-897" t="-10526" b="-28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>
            <a:extLst>
              <a:ext uri="{FF2B5EF4-FFF2-40B4-BE49-F238E27FC236}">
                <a16:creationId xmlns:a16="http://schemas.microsoft.com/office/drawing/2014/main" id="{DED8C065-7E5E-D3AC-F3F3-002FE8DDFA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2787" y="2763372"/>
            <a:ext cx="5352873" cy="81347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5F02AE2-ED42-67D5-BBD9-1EAFCBD5FDFF}"/>
                  </a:ext>
                </a:extLst>
              </p:cNvPr>
              <p:cNvSpPr txBox="1"/>
              <p:nvPr/>
            </p:nvSpPr>
            <p:spPr>
              <a:xfrm>
                <a:off x="875272" y="1065156"/>
                <a:ext cx="612407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</a:rPr>
                  <a:t>For 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𝑖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=1,2,⋯,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𝑛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−2</m:t>
                    </m:r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</a:rPr>
                  <a:t>,</a:t>
                </a: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5F02AE2-ED42-67D5-BBD9-1EAFCBD5FD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5272" y="1065156"/>
                <a:ext cx="6124072" cy="461665"/>
              </a:xfrm>
              <a:prstGeom prst="rect">
                <a:avLst/>
              </a:prstGeom>
              <a:blipFill>
                <a:blip r:embed="rId5"/>
                <a:stretch>
                  <a:fillRect l="-1594" t="-10667" b="-30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AFEC7AE-CF1F-4641-0B85-4535C57F32DC}"/>
                  </a:ext>
                </a:extLst>
              </p:cNvPr>
              <p:cNvSpPr txBox="1"/>
              <p:nvPr/>
            </p:nvSpPr>
            <p:spPr>
              <a:xfrm>
                <a:off x="875272" y="1625134"/>
                <a:ext cx="612407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</a:rPr>
                  <a:t>For </a:t>
                </a:r>
                <a14:m>
                  <m:oMath xmlns:m="http://schemas.openxmlformats.org/officeDocument/2006/math">
                    <m:r>
                      <a:rPr lang="en-US" altLang="zh-CN" sz="2400" b="0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1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≤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𝑖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&lt;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𝑗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≤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𝑛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−2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</a:rPr>
                  <a:t>,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cs typeface="+mn-ea"/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AFEC7AE-CF1F-4641-0B85-4535C57F32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5272" y="1625134"/>
                <a:ext cx="6124072" cy="461665"/>
              </a:xfrm>
              <a:prstGeom prst="rect">
                <a:avLst/>
              </a:prstGeom>
              <a:blipFill>
                <a:blip r:embed="rId6"/>
                <a:stretch>
                  <a:fillRect l="-1594" t="-10667" b="-30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图片 13">
            <a:extLst>
              <a:ext uri="{FF2B5EF4-FFF2-40B4-BE49-F238E27FC236}">
                <a16:creationId xmlns:a16="http://schemas.microsoft.com/office/drawing/2014/main" id="{B5BA1DE2-0BBA-FE64-4F9D-6CE3E71347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02497" y="1037527"/>
            <a:ext cx="3924300" cy="62865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8F0F8873-33AD-F887-94EB-2A22626A5EA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37308" y="1572257"/>
            <a:ext cx="1524000" cy="6381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DA2D0A8A-AE68-8E00-F11C-2ECA0CFFA694}"/>
                  </a:ext>
                </a:extLst>
              </p:cNvPr>
              <p:cNvSpPr txBox="1"/>
              <p:nvPr/>
            </p:nvSpPr>
            <p:spPr>
              <a:xfrm>
                <a:off x="882263" y="3648678"/>
                <a:ext cx="10225865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</a:rPr>
                  <a:t>So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  <m:t>𝑧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  <m:t>𝑧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,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⋯,</m:t>
                    </m:r>
                    <m:sSub>
                      <m:sSubPr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𝑧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</a:rPr>
                  <a:t> are independent.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  <m:t>𝑧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  <m:t>𝑧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,</m:t>
                    </m:r>
                    <m:r>
                      <a:rPr lang="en-US" altLang="zh-CN" sz="24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⋯,</m:t>
                    </m:r>
                    <m:sSub>
                      <m:sSubPr>
                        <m:ctrlP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𝑧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𝑛</m:t>
                        </m:r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−2</m:t>
                        </m:r>
                      </m:sub>
                    </m:sSub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~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𝑁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(0,</m:t>
                    </m:r>
                    <m:sSup>
                      <m:sSupPr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pPr>
                      <m:e>
                        <m:r>
                          <a:rPr lang="zh-CN" altLang="en-US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𝜎</m:t>
                        </m:r>
                      </m:e>
                      <m:sup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p>
                    </m:sSup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</m:t>
                    </m:r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</a:rPr>
                  <a:t> </a:t>
                </a: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DA2D0A8A-AE68-8E00-F11C-2ECA0CFFA6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2263" y="3648678"/>
                <a:ext cx="10225865" cy="461665"/>
              </a:xfrm>
              <a:prstGeom prst="rect">
                <a:avLst/>
              </a:prstGeom>
              <a:blipFill>
                <a:blip r:embed="rId9"/>
                <a:stretch>
                  <a:fillRect l="-954" t="-10667" b="-30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图片 19">
            <a:extLst>
              <a:ext uri="{FF2B5EF4-FFF2-40B4-BE49-F238E27FC236}">
                <a16:creationId xmlns:a16="http://schemas.microsoft.com/office/drawing/2014/main" id="{C70EE19E-0BF4-356A-255C-E761D969DAC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08433" y="4393782"/>
            <a:ext cx="3952875" cy="1952625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E792F319-3BC2-F7F6-574D-EFA58961E04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95860" y="4731612"/>
            <a:ext cx="4419600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426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765041" y="1191999"/>
            <a:ext cx="11099855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Thorndale Duospace WT J" panose="02020609050405020304" pitchFamily="49" charset="-122"/>
                <a:sym typeface="微软雅黑" pitchFamily="34" charset="-122"/>
              </a:rPr>
              <a:t>Since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Thorndale Duospace WT J" panose="02020609050405020304" pitchFamily="49" charset="-122"/>
              <a:sym typeface="微软雅黑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B6D64804-2BDC-C965-9187-60D2ED06D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41" y="381545"/>
            <a:ext cx="8475212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8.3    Properties of linear regression estimators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625B0DE-7034-2EC2-62F4-B65092D822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122" y="1422827"/>
            <a:ext cx="7191375" cy="14859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47">
                <a:extLst>
                  <a:ext uri="{FF2B5EF4-FFF2-40B4-BE49-F238E27FC236}">
                    <a16:creationId xmlns:a16="http://schemas.microsoft.com/office/drawing/2014/main" id="{2033FBE6-64C6-B79D-F796-4B6A4CB392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5040" y="3139555"/>
                <a:ext cx="11099855" cy="4686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ea typeface="+mn-ea"/>
                    <a:cs typeface="Thorndale Duospace WT J" panose="02020609050405020304" pitchFamily="49" charset="-122"/>
                    <a:sym typeface="微软雅黑" pitchFamily="34" charset="-122"/>
                  </a:rPr>
                  <a:t>Thus,</a:t>
                </a:r>
                <a:r>
                  <a:rPr lang="pl-PL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ea typeface="+mn-ea"/>
                    <a:cs typeface="Thorndale Duospace WT J" panose="02020609050405020304" pitchFamily="49" charset="-122"/>
                    <a:sym typeface="微软雅黑" pitchFamily="34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cs typeface="Thorndale Duospace WT J" panose="02020609050405020304" pitchFamily="49" charset="-122"/>
                        <a:sym typeface="微软雅黑" pitchFamily="34" charset="-122"/>
                      </a:rPr>
                      <m:t>𝑆𝑆𝐸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cs typeface="Thorndale Duospace WT J" panose="02020609050405020304" pitchFamily="49" charset="-122"/>
                        <a:sym typeface="微软雅黑" pitchFamily="34" charset="-122"/>
                      </a:rPr>
                      <m:t>=</m:t>
                    </m:r>
                    <m:sSubSup>
                      <m:sSubSupPr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  <a:sym typeface="微软雅黑" pitchFamily="34" charset="-122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  <a:sym typeface="微软雅黑" pitchFamily="34" charset="-122"/>
                          </a:rPr>
                          <m:t>𝑧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  <a:sym typeface="微软雅黑" pitchFamily="34" charset="-122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  <a:sym typeface="微软雅黑" pitchFamily="34" charset="-122"/>
                          </a:rPr>
                          <m:t>2</m:t>
                        </m:r>
                      </m:sup>
                    </m:sSubSup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sym typeface="微软雅黑" pitchFamily="34" charset="-122"/>
                      </a:rPr>
                      <m:t>+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微软雅黑" pitchFamily="34" charset="-122"/>
                      </a:rPr>
                      <m:t>⋯+</m:t>
                    </m:r>
                    <m:sSubSup>
                      <m:sSubSupPr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微软雅黑" pitchFamily="34" charset="-122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微软雅黑" pitchFamily="34" charset="-122"/>
                          </a:rPr>
                          <m:t>𝑧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微软雅黑" pitchFamily="34" charset="-122"/>
                          </a:rPr>
                          <m:t>𝑛</m:t>
                        </m:r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微软雅黑" pitchFamily="34" charset="-122"/>
                          </a:rPr>
                          <m:t>−2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微软雅黑" pitchFamily="34" charset="-122"/>
                          </a:rPr>
                          <m:t>2</m:t>
                        </m:r>
                      </m:sup>
                    </m:sSubSup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微软雅黑" pitchFamily="34" charset="-122"/>
                      </a:rPr>
                      <m:t>, 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微软雅黑" pitchFamily="34" charset="-122"/>
                      </a:rPr>
                      <m:t>𝑆𝑆𝑅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微软雅黑" pitchFamily="34" charset="-122"/>
                      </a:rPr>
                      <m:t>=</m:t>
                    </m:r>
                    <m:sSubSup>
                      <m:sSubSupPr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微软雅黑" pitchFamily="34" charset="-122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微软雅黑" pitchFamily="34" charset="-122"/>
                          </a:rPr>
                          <m:t>𝑧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微软雅黑" pitchFamily="34" charset="-122"/>
                          </a:rPr>
                          <m:t>𝑛</m:t>
                        </m:r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微软雅黑" pitchFamily="34" charset="-122"/>
                          </a:rPr>
                          <m:t>−1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微软雅黑" pitchFamily="34" charset="-122"/>
                          </a:rPr>
                          <m:t>2</m:t>
                        </m:r>
                      </m:sup>
                    </m:sSubSup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微软雅黑" pitchFamily="34" charset="-122"/>
                      </a:rPr>
                      <m:t>, </m:t>
                    </m:r>
                    <m:acc>
                      <m:accPr>
                        <m:chr m:val="̅"/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微软雅黑" pitchFamily="34" charset="-122"/>
                          </a:rPr>
                          <m:t>𝑦</m:t>
                        </m:r>
                      </m:e>
                    </m:acc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sym typeface="微软雅黑" pitchFamily="34" charset="-122"/>
                      </a:rPr>
                      <m:t>=</m:t>
                    </m:r>
                    <m:sSub>
                      <m:sSubPr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  <a:sym typeface="微软雅黑" pitchFamily="34" charset="-122"/>
                          </a:rPr>
                          <m:t>𝑧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  <a:sym typeface="微软雅黑" pitchFamily="34" charset="-122"/>
                          </a:rPr>
                          <m:t>𝑛</m:t>
                        </m:r>
                      </m:sub>
                    </m:sSub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sym typeface="微软雅黑" pitchFamily="34" charset="-122"/>
                      </a:rPr>
                      <m:t>/</m:t>
                    </m:r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  <a:sym typeface="微软雅黑" pitchFamily="34" charset="-122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  <a:sym typeface="微软雅黑" pitchFamily="34" charset="-122"/>
                          </a:rPr>
                          <m:t>𝑛</m:t>
                        </m:r>
                      </m:e>
                    </m:rad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ea typeface="+mn-ea"/>
                    <a:cs typeface="Thorndale Duospace WT J" panose="02020609050405020304" pitchFamily="49" charset="-122"/>
                    <a:sym typeface="微软雅黑" pitchFamily="34" charset="-122"/>
                  </a:rPr>
                  <a:t> </a:t>
                </a:r>
                <a:r>
                  <a:rPr lang="pl-PL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ea typeface="+mn-ea"/>
                    <a:cs typeface="Thorndale Duospace WT J" panose="02020609050405020304" pitchFamily="49" charset="-122"/>
                    <a:sym typeface="微软雅黑" pitchFamily="34" charset="-122"/>
                  </a:rPr>
                  <a:t>are independent.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Thorndale Duospace WT J" panose="02020609050405020304" pitchFamily="49" charset="-122"/>
                  <a:sym typeface="微软雅黑" pitchFamily="34" charset="-122"/>
                </a:endParaRPr>
              </a:p>
            </p:txBody>
          </p:sp>
        </mc:Choice>
        <mc:Fallback>
          <p:sp>
            <p:nvSpPr>
              <p:cNvPr id="13" name="矩形 47">
                <a:extLst>
                  <a:ext uri="{FF2B5EF4-FFF2-40B4-BE49-F238E27FC236}">
                    <a16:creationId xmlns:a16="http://schemas.microsoft.com/office/drawing/2014/main" id="{2033FBE6-64C6-B79D-F796-4B6A4CB3920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5040" y="3139555"/>
                <a:ext cx="11099855" cy="468646"/>
              </a:xfrm>
              <a:prstGeom prst="rect">
                <a:avLst/>
              </a:prstGeom>
              <a:blipFill>
                <a:blip r:embed="rId4"/>
                <a:stretch>
                  <a:fillRect l="-824" t="-9091" b="-2857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>
            <a:extLst>
              <a:ext uri="{FF2B5EF4-FFF2-40B4-BE49-F238E27FC236}">
                <a16:creationId xmlns:a16="http://schemas.microsoft.com/office/drawing/2014/main" id="{AA44E891-DB43-4116-6DAC-4D68617962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02304" y="3670726"/>
            <a:ext cx="2809875" cy="7239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B59DBC7F-27C4-4222-01E7-BEA7F6628421}"/>
                  </a:ext>
                </a:extLst>
              </p:cNvPr>
              <p:cNvSpPr txBox="1"/>
              <p:nvPr/>
            </p:nvSpPr>
            <p:spPr>
              <a:xfrm>
                <a:off x="765039" y="4604176"/>
                <a:ext cx="8854457" cy="5395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ea typeface="+mn-ea"/>
                    <a:sym typeface="Calibri" pitchFamily="34" charset="0"/>
                  </a:rPr>
                  <a:t>If 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sym typeface="Calibri" pitchFamily="34" charset="0"/>
                      </a:rPr>
                      <m:t>𝑏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sym typeface="Calibri" pitchFamily="34" charset="0"/>
                      </a:rPr>
                      <m:t>=0, </m:t>
                    </m:r>
                    <m:sSub>
                      <m:sSubPr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  <a:sym typeface="Calibri" pitchFamily="34" charset="0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  <a:sym typeface="Calibri" pitchFamily="34" charset="0"/>
                          </a:rPr>
                          <m:t>𝑧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  <a:sym typeface="Calibri" pitchFamily="34" charset="0"/>
                          </a:rPr>
                          <m:t>𝑛</m:t>
                        </m:r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  <a:sym typeface="Calibri" pitchFamily="34" charset="0"/>
                          </a:rPr>
                          <m:t>−1</m:t>
                        </m:r>
                      </m:sub>
                    </m:sSub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sym typeface="Calibri" pitchFamily="34" charset="0"/>
                      </a:rPr>
                      <m:t>~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sym typeface="Calibri" pitchFamily="34" charset="0"/>
                      </a:rPr>
                      <m:t>𝑁</m:t>
                    </m:r>
                    <m:d>
                      <m:dPr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  <a:sym typeface="Calibri" pitchFamily="34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  <a:sym typeface="Calibri" pitchFamily="34" charset="0"/>
                          </a:rPr>
                          <m:t>𝑏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+mn-ea"/>
                                <a:sym typeface="Calibri" pitchFamily="34" charset="0"/>
                              </a:rPr>
                            </m:ctrlPr>
                          </m:radPr>
                          <m:deg/>
                          <m:e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sym typeface="Calibri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sym typeface="Calibri" pitchFamily="34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sym typeface="Calibri" pitchFamily="34" charset="0"/>
                                  </a:rPr>
                                  <m:t>𝑥𝑥</m:t>
                                </m:r>
                              </m:sub>
                            </m:sSub>
                          </m:e>
                        </m:rad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  <a:sym typeface="Calibri" pitchFamily="34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+mn-ea"/>
                                <a:sym typeface="Calibri" pitchFamily="34" charset="0"/>
                              </a:rPr>
                            </m:ctrlPr>
                          </m:sSupPr>
                          <m:e>
                            <m:r>
                              <a:rPr lang="zh-CN" altLang="en-US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+mn-ea"/>
                                <a:sym typeface="Calibri" pitchFamily="34" charset="0"/>
                              </a:rPr>
                              <m:t>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+mn-ea"/>
                                <a:sym typeface="Calibri" pitchFamily="34" charset="0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sym typeface="Calibri" pitchFamily="34" charset="0"/>
                      </a:rPr>
                      <m:t>=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sym typeface="Calibri" pitchFamily="34" charset="0"/>
                      </a:rPr>
                      <m:t>𝑁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sym typeface="Calibri" pitchFamily="34" charset="0"/>
                      </a:rPr>
                      <m:t>(0,</m:t>
                    </m:r>
                    <m:sSup>
                      <m:sSupPr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  <a:sym typeface="Calibri" pitchFamily="34" charset="0"/>
                          </a:rPr>
                        </m:ctrlPr>
                      </m:sSupPr>
                      <m:e>
                        <m:r>
                          <a:rPr lang="zh-CN" altLang="en-US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  <a:sym typeface="Calibri" pitchFamily="34" charset="0"/>
                          </a:rPr>
                          <m:t>𝜎</m:t>
                        </m:r>
                      </m:e>
                      <m:sup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  <a:sym typeface="Calibri" pitchFamily="34" charset="0"/>
                          </a:rPr>
                          <m:t>2</m:t>
                        </m:r>
                      </m:sup>
                    </m:sSup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sym typeface="Calibri" pitchFamily="34" charset="0"/>
                      </a:rPr>
                      <m:t>)</m:t>
                    </m:r>
                  </m:oMath>
                </a14:m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Calibri" pitchFamily="34" charset="0"/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B59DBC7F-27C4-4222-01E7-BEA7F66284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5039" y="4604176"/>
                <a:ext cx="8854457" cy="539571"/>
              </a:xfrm>
              <a:prstGeom prst="rect">
                <a:avLst/>
              </a:prstGeom>
              <a:blipFill>
                <a:blip r:embed="rId6"/>
                <a:stretch>
                  <a:fillRect l="-1032" b="-19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图片 15">
            <a:extLst>
              <a:ext uri="{FF2B5EF4-FFF2-40B4-BE49-F238E27FC236}">
                <a16:creationId xmlns:a16="http://schemas.microsoft.com/office/drawing/2014/main" id="{D53B9AE3-1B50-19B5-A633-F9CA541B3A8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35653" y="5143747"/>
            <a:ext cx="2543175" cy="65722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31F5C472-037E-069A-62D6-C0A074E1510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5039" y="5714261"/>
            <a:ext cx="9147961" cy="87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34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041" y="381545"/>
            <a:ext cx="7107719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8.4	Inferences concerning the slope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47"/>
              <p:cNvSpPr>
                <a:spLocks noChangeArrowheads="1"/>
              </p:cNvSpPr>
              <p:nvPr/>
            </p:nvSpPr>
            <p:spPr bwMode="auto">
              <a:xfrm>
                <a:off x="358457" y="1055641"/>
                <a:ext cx="11475086" cy="3194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   The aim of constructing a regression line is to find the relation between the predictor </a:t>
                </a:r>
                <a14:m>
                  <m:oMath xmlns:m="http://schemas.openxmlformats.org/officeDocument/2006/math"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𝑥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and the response </a:t>
                </a:r>
                <a14:m>
                  <m:oMath xmlns:m="http://schemas.openxmlformats.org/officeDocument/2006/math"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𝑦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. That is, </a:t>
                </a:r>
                <a14:m>
                  <m:oMath xmlns:m="http://schemas.openxmlformats.org/officeDocument/2006/math"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𝐸</m:t>
                    </m:r>
                    <m:d>
                      <m:dPr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dPr>
                      <m:e>
                        <m: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𝑦</m:t>
                        </m:r>
                      </m:e>
                    </m:d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</m:t>
                    </m:r>
                    <m:r>
                      <a:rPr lang="en-US" altLang="zh-CN" sz="24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𝑎</m:t>
                    </m:r>
                    <m:r>
                      <a:rPr lang="en-US" altLang="zh-CN" sz="24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+</m:t>
                    </m:r>
                    <m:r>
                      <a:rPr lang="en-US" altLang="zh-CN" sz="24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𝑏𝑥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. If </a:t>
                </a:r>
                <a14:m>
                  <m:oMath xmlns:m="http://schemas.openxmlformats.org/officeDocument/2006/math"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𝑏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=0, 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𝐸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(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𝑦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)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does not change as </a:t>
                </a:r>
                <a14:m>
                  <m:oMath xmlns:m="http://schemas.openxmlformats.org/officeDocument/2006/math"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𝑥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changes, there is no evidence of a relationship between the two variables. This regression equation is meaningless. If </a:t>
                </a:r>
                <a14:m>
                  <m:oMath xmlns:m="http://schemas.openxmlformats.org/officeDocument/2006/math"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𝑏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≠0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, then we conclude that there is evidence of a relationship between the predictor </a:t>
                </a:r>
                <a14:m>
                  <m:oMath xmlns:m="http://schemas.openxmlformats.org/officeDocument/2006/math"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𝑥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and the response </a:t>
                </a:r>
                <a14:m>
                  <m:oMath xmlns:m="http://schemas.openxmlformats.org/officeDocument/2006/math"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𝑦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   We want to test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altLang="zh-CN" sz="24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</m:ctrlPr>
                        </m:sSubPr>
                        <m:e>
                          <m:r>
                            <a:rPr lang="en-US" altLang="zh-CN" sz="24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𝐻</m:t>
                          </m:r>
                        </m:e>
                        <m:sub>
                          <m:r>
                            <a:rPr lang="en-US" altLang="zh-CN" sz="24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0</m:t>
                          </m:r>
                        </m:sub>
                      </m:sSub>
                      <m:r>
                        <a:rPr lang="pt-BR" altLang="zh-CN" sz="24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: </m:t>
                      </m:r>
                      <m:r>
                        <a:rPr lang="pt-BR" altLang="zh-CN" sz="24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𝑏</m:t>
                      </m:r>
                      <m:r>
                        <a:rPr lang="pt-BR" altLang="zh-CN" sz="24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=0,  </m:t>
                      </m:r>
                      <m:sSub>
                        <m:sSubPr>
                          <m:ctrlPr>
                            <a:rPr lang="en-US" altLang="zh-CN" sz="24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</m:ctrlPr>
                        </m:sSubPr>
                        <m:e>
                          <m:r>
                            <a:rPr lang="en-US" altLang="zh-CN" sz="24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𝐻</m:t>
                          </m:r>
                        </m:e>
                        <m:sub>
                          <m:r>
                            <a:rPr lang="en-US" altLang="zh-CN" sz="24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1</m:t>
                          </m:r>
                        </m:sub>
                      </m:sSub>
                      <m:r>
                        <a:rPr lang="pt-BR" altLang="zh-CN" sz="24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: </m:t>
                      </m:r>
                      <m:r>
                        <a:rPr lang="pt-BR" altLang="zh-CN" sz="24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𝑏</m:t>
                      </m:r>
                      <m:r>
                        <a:rPr lang="pt-BR" altLang="zh-CN" sz="24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≠0</m:t>
                      </m:r>
                    </m:oMath>
                  </m:oMathPara>
                </a14:m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  <a:sym typeface="微软雅黑" pitchFamily="34" charset="-122"/>
                </a:endParaRPr>
              </a:p>
            </p:txBody>
          </p:sp>
        </mc:Choice>
        <mc:Fallback>
          <p:sp>
            <p:nvSpPr>
              <p:cNvPr id="10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58457" y="1055641"/>
                <a:ext cx="11475086" cy="3194713"/>
              </a:xfrm>
              <a:prstGeom prst="rect">
                <a:avLst/>
              </a:prstGeom>
              <a:blipFill>
                <a:blip r:embed="rId3"/>
                <a:stretch>
                  <a:fillRect l="-850" t="-573" r="-127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D833722-FFA4-BD0F-7F0F-B61BACC71C33}"/>
                  </a:ext>
                </a:extLst>
              </p:cNvPr>
              <p:cNvSpPr txBox="1"/>
              <p:nvPr/>
            </p:nvSpPr>
            <p:spPr>
              <a:xfrm>
                <a:off x="358457" y="4232699"/>
                <a:ext cx="11753332" cy="15696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   Rejecting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𝐻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0</m:t>
                        </m:r>
                      </m:sub>
                    </m:sSub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 </m:t>
                    </m:r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indicates that the regression equation is significant or the equation is practically useful.</a:t>
                </a:r>
              </a:p>
              <a:p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   Under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sSub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𝐻</m:t>
                        </m:r>
                      </m:e>
                      <m:sub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0</m:t>
                        </m:r>
                      </m:sub>
                    </m:sSub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: 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𝑏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=0,  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𝑆𝑆𝑅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/</m:t>
                    </m:r>
                    <m:sSup>
                      <m:sSupPr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sSupPr>
                      <m:e>
                        <m:r>
                          <a:rPr lang="zh-CN" altLang="en-US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𝜎</m:t>
                        </m:r>
                      </m:e>
                      <m:sup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2</m:t>
                        </m:r>
                      </m:sup>
                    </m:sSup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 ∼ 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𝜒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 2 (1),  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𝑆𝑆𝐸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/</m:t>
                    </m:r>
                    <m:sSup>
                      <m:sSupPr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sSupPr>
                      <m:e>
                        <m:r>
                          <a:rPr lang="zh-CN" altLang="en-US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𝜎</m:t>
                        </m:r>
                      </m:e>
                      <m:sup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2</m:t>
                        </m:r>
                      </m:sup>
                    </m:sSup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∼ 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𝜒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 2 (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𝑛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−2)</m:t>
                    </m:r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, and they are independent as we discussed in previous section. So</a:t>
                </a: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D833722-FFA4-BD0F-7F0F-B61BACC71C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457" y="4232699"/>
                <a:ext cx="11753332" cy="1569660"/>
              </a:xfrm>
              <a:prstGeom prst="rect">
                <a:avLst/>
              </a:prstGeom>
              <a:blipFill>
                <a:blip r:embed="rId4"/>
                <a:stretch>
                  <a:fillRect l="-830" t="-3101" b="-7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>
            <a:extLst>
              <a:ext uri="{FF2B5EF4-FFF2-40B4-BE49-F238E27FC236}">
                <a16:creationId xmlns:a16="http://schemas.microsoft.com/office/drawing/2014/main" id="{F5F87C9F-C7BE-C4C2-B734-6254FB2227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33937" y="5885905"/>
            <a:ext cx="313372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58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7" name="矩形 47"/>
              <p:cNvSpPr>
                <a:spLocks noChangeArrowheads="1"/>
              </p:cNvSpPr>
              <p:nvPr/>
            </p:nvSpPr>
            <p:spPr bwMode="auto">
              <a:xfrm>
                <a:off x="449179" y="1191999"/>
                <a:ext cx="11415717" cy="8309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   We can use this </a:t>
                </a:r>
                <a14:m>
                  <m:oMath xmlns:m="http://schemas.openxmlformats.org/officeDocument/2006/math"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𝐹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statistic to test the hypotheses. For significance level </a:t>
                </a:r>
                <a14:m>
                  <m:oMath xmlns:m="http://schemas.openxmlformats.org/officeDocument/2006/math"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𝛼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, the rejection region is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Thorndale Duospace WT J" panose="02020609050405020304" pitchFamily="49" charset="-122"/>
                  <a:sym typeface="微软雅黑" pitchFamily="34" charset="-122"/>
                </a:endParaRPr>
              </a:p>
            </p:txBody>
          </p:sp>
        </mc:Choice>
        <mc:Fallback>
          <p:sp>
            <p:nvSpPr>
              <p:cNvPr id="27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9179" y="1191999"/>
                <a:ext cx="11415717" cy="830989"/>
              </a:xfrm>
              <a:prstGeom prst="rect">
                <a:avLst/>
              </a:prstGeom>
              <a:blipFill>
                <a:blip r:embed="rId3"/>
                <a:stretch>
                  <a:fillRect l="-855" t="-5882" b="-1544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409147" y="3852393"/>
            <a:ext cx="10653808" cy="564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b="1" i="1" dirty="0">
                <a:solidFill>
                  <a:srgbClr val="C00000"/>
                </a:solidFill>
                <a:latin typeface="Thorndale Duospace WT J" panose="02020609050405020304" pitchFamily="49" charset="-122"/>
                <a:ea typeface="Thorndale Duospace WT J" panose="02020609050405020304" pitchFamily="49" charset="-122"/>
                <a:cs typeface="Thorndale Duospace WT J" panose="02020609050405020304" pitchFamily="49" charset="-122"/>
                <a:sym typeface="微软雅黑" pitchFamily="34" charset="-122"/>
              </a:rPr>
              <a:t>Solution </a:t>
            </a:r>
            <a:r>
              <a:rPr lang="en-US" altLang="zh-CN" sz="2800" b="1" dirty="0">
                <a:solidFill>
                  <a:srgbClr val="C00000"/>
                </a:solidFill>
                <a:latin typeface="Thorndale Duospace WT J" panose="02020609050405020304" pitchFamily="49" charset="-122"/>
                <a:ea typeface="Thorndale Duospace WT J" panose="02020609050405020304" pitchFamily="49" charset="-122"/>
                <a:cs typeface="Thorndale Duospace WT J" panose="02020609050405020304" pitchFamily="49" charset="-122"/>
                <a:sym typeface="微软雅黑" pitchFamily="34" charset="-122"/>
              </a:rPr>
              <a:t>:</a:t>
            </a:r>
            <a:r>
              <a:rPr lang="en-US" altLang="zh-CN" sz="2800" b="1" dirty="0">
                <a:solidFill>
                  <a:schemeClr val="bg2">
                    <a:lumMod val="50000"/>
                  </a:schemeClr>
                </a:solidFill>
                <a:latin typeface="Thorndale Duospace WT J" panose="02020609050405020304" pitchFamily="49" charset="-122"/>
                <a:ea typeface="Thorndale Duospace WT J" panose="02020609050405020304" pitchFamily="49" charset="-122"/>
                <a:cs typeface="Thorndale Duospace WT J" panose="02020609050405020304" pitchFamily="49" charset="-122"/>
                <a:sym typeface="微软雅黑" pitchFamily="34" charset="-122"/>
              </a:rPr>
              <a:t> 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  <a:sym typeface="微软雅黑" pitchFamily="34" charset="-122"/>
            </a:endParaRPr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54E2E963-9080-FB65-BECB-3EC0E58A97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41" y="381545"/>
            <a:ext cx="7107719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8.4	Inferences concerning the slope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58BA8A9-9221-87A2-AF4F-8B688A96F3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1828" y="1856590"/>
            <a:ext cx="2781316" cy="58373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47">
                <a:extLst>
                  <a:ext uri="{FF2B5EF4-FFF2-40B4-BE49-F238E27FC236}">
                    <a16:creationId xmlns:a16="http://schemas.microsoft.com/office/drawing/2014/main" id="{EF2C36C1-9708-9D2B-C274-0D91FA0A27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9147" y="2563608"/>
                <a:ext cx="11495780" cy="8925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ea typeface="+mn-ea"/>
                    <a:cs typeface="+mn-ea"/>
                    <a:sym typeface="微软雅黑" pitchFamily="34" charset="-122"/>
                  </a:rPr>
                  <a:t>Example 8.4.1</a:t>
                </a:r>
                <a:r>
                  <a:rPr lang="zh-CN" alt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ea typeface="+mn-ea"/>
                    <a:cs typeface="+mn-ea"/>
                    <a:sym typeface="微软雅黑" pitchFamily="34" charset="-122"/>
                  </a:rPr>
                  <a:t> 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 </a:t>
                </a: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In Example 8.2.1, we found the regression line is </a:t>
                </a:r>
                <a14:m>
                  <m:oMath xmlns:m="http://schemas.openxmlformats.org/officeDocument/2006/math"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 </m:t>
                    </m:r>
                    <m:acc>
                      <m:accPr>
                        <m:chr m:val="̂"/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𝑦</m:t>
                        </m:r>
                      </m:e>
                    </m:acc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=98.2483 + 0.1098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𝑥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. Now we want to test its significance.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Thorndale Duospace WT J" panose="02020609050405020304" pitchFamily="49" charset="-122"/>
                  <a:sym typeface="微软雅黑" pitchFamily="34" charset="-122"/>
                </a:endParaRPr>
              </a:p>
            </p:txBody>
          </p:sp>
        </mc:Choice>
        <mc:Fallback>
          <p:sp>
            <p:nvSpPr>
              <p:cNvPr id="14" name="矩形 47">
                <a:extLst>
                  <a:ext uri="{FF2B5EF4-FFF2-40B4-BE49-F238E27FC236}">
                    <a16:creationId xmlns:a16="http://schemas.microsoft.com/office/drawing/2014/main" id="{EF2C36C1-9708-9D2B-C274-0D91FA0A274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09147" y="2563608"/>
                <a:ext cx="11495780" cy="892544"/>
              </a:xfrm>
              <a:prstGeom prst="rect">
                <a:avLst/>
              </a:prstGeom>
              <a:blipFill>
                <a:blip r:embed="rId5"/>
                <a:stretch>
                  <a:fillRect l="-1060" t="-7534" b="-1438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图片 8">
            <a:extLst>
              <a:ext uri="{FF2B5EF4-FFF2-40B4-BE49-F238E27FC236}">
                <a16:creationId xmlns:a16="http://schemas.microsoft.com/office/drawing/2014/main" id="{5CC7CC9E-1831-7E41-8E1D-4E913482B6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95850" y="3540724"/>
            <a:ext cx="2400300" cy="37147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CD3C818D-1BA1-DD01-5756-61367612D2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61424" y="4243350"/>
            <a:ext cx="599122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41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532430" y="1124840"/>
            <a:ext cx="10812715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    The calculations are reported in Table 8.3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47"/>
              <p:cNvSpPr>
                <a:spLocks noChangeArrowheads="1"/>
              </p:cNvSpPr>
              <p:nvPr/>
            </p:nvSpPr>
            <p:spPr bwMode="auto">
              <a:xfrm>
                <a:off x="532430" y="3072311"/>
                <a:ext cx="10977781" cy="13810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   At the level </a:t>
                </a:r>
                <a14:m>
                  <m:oMath xmlns:m="http://schemas.openxmlformats.org/officeDocument/2006/math"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𝛼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 = 0.05, 11.08&gt;</m:t>
                    </m:r>
                    <m:sSub>
                      <m:sSubPr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𝐹</m:t>
                        </m:r>
                      </m:e>
                      <m:sub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0.05</m:t>
                        </m:r>
                      </m:sub>
                    </m:sSub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(1,8) = 5.3177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, we reject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𝐻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. The regression model is significant. In this case, the P-value is the probability that we would observe an </a:t>
                </a:r>
                <a14:m>
                  <m:oMath xmlns:m="http://schemas.openxmlformats.org/officeDocument/2006/math"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𝐹</m:t>
                    </m:r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(1,8)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random variable more extreme than 11.08,</a:t>
                </a:r>
              </a:p>
            </p:txBody>
          </p:sp>
        </mc:Choice>
        <mc:Fallback>
          <p:sp>
            <p:nvSpPr>
              <p:cNvPr id="4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2430" y="3072311"/>
                <a:ext cx="10977781" cy="1381076"/>
              </a:xfrm>
              <a:prstGeom prst="rect">
                <a:avLst/>
              </a:prstGeom>
              <a:blipFill>
                <a:blip r:embed="rId3"/>
                <a:stretch>
                  <a:fillRect l="-833" t="-1322" b="-881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标题 1">
            <a:extLst>
              <a:ext uri="{FF2B5EF4-FFF2-40B4-BE49-F238E27FC236}">
                <a16:creationId xmlns:a16="http://schemas.microsoft.com/office/drawing/2014/main" id="{6DDC3D24-C8BE-1A97-42A7-8EF306F8C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41" y="381545"/>
            <a:ext cx="7107719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8.4	Inferences concerning the slope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67D6FE3-D3CA-B751-0889-3D194C3E20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4917" y="1538786"/>
            <a:ext cx="7639050" cy="153352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F342327-D3A3-7A1D-7A2D-2443BED2CA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50313" y="4528208"/>
            <a:ext cx="6028257" cy="561455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B190AB87-C1B4-56D1-1FD0-6C3ACE69E48A}"/>
              </a:ext>
            </a:extLst>
          </p:cNvPr>
          <p:cNvSpPr txBox="1"/>
          <p:nvPr/>
        </p:nvSpPr>
        <p:spPr>
          <a:xfrm>
            <a:off x="912394" y="5090919"/>
            <a:ext cx="79107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cs typeface="+mn-ea"/>
                <a:sym typeface="Calibri" pitchFamily="34" charset="0"/>
              </a:rPr>
              <a:t>The P-value approach yields the same conclusion.</a:t>
            </a:r>
          </a:p>
        </p:txBody>
      </p:sp>
    </p:spTree>
    <p:extLst>
      <p:ext uri="{BB962C8B-B14F-4D97-AF65-F5344CB8AC3E}">
        <p14:creationId xmlns:p14="http://schemas.microsoft.com/office/powerpoint/2010/main" val="383435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47"/>
              <p:cNvSpPr>
                <a:spLocks noChangeArrowheads="1"/>
              </p:cNvSpPr>
              <p:nvPr/>
            </p:nvSpPr>
            <p:spPr bwMode="auto">
              <a:xfrm>
                <a:off x="532430" y="1124840"/>
                <a:ext cx="10812715" cy="882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   We can also use t-statistic to conduct the test. Since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𝑏</m:t>
                        </m:r>
                      </m:e>
                    </m:acc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∼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𝑁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(</m:t>
                    </m:r>
                    <m:r>
                      <a:rPr lang="en-US" altLang="zh-CN" sz="24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𝑏</m:t>
                    </m:r>
                    <m:r>
                      <a:rPr lang="en-US" altLang="zh-CN" sz="24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,</m:t>
                    </m:r>
                    <m:sSup>
                      <m:sSupPr>
                        <m:ctrlP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pPr>
                      <m:e>
                        <m:r>
                          <a:rPr lang="zh-CN" altLang="en-US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𝜎</m:t>
                        </m:r>
                      </m:e>
                      <m:sup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2</m:t>
                        </m:r>
                      </m:sup>
                    </m:sSup>
                    <m:r>
                      <a:rPr lang="en-US" altLang="zh-CN" sz="24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/</m:t>
                    </m:r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𝑆</m:t>
                        </m:r>
                      </m:e>
                      <m:sub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𝑥𝑥</m:t>
                        </m:r>
                      </m:sub>
                    </m:sSub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 )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and</a:t>
                </a:r>
              </a:p>
              <a:p>
                <a:pPr>
                  <a:spcBef>
                    <a:spcPct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𝑆𝑆𝐸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/</m:t>
                    </m:r>
                    <m:sSup>
                      <m:sSupPr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pPr>
                      <m:e>
                        <m:r>
                          <a:rPr lang="zh-CN" altLang="en-US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𝜎</m:t>
                        </m:r>
                      </m:e>
                      <m:sup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2</m:t>
                        </m:r>
                      </m:sup>
                    </m:sSup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∼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𝜒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 2(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𝑛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−2)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are independent. Under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𝐻</m:t>
                        </m:r>
                      </m:e>
                      <m:sub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: 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𝑏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=0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,</a:t>
                </a:r>
              </a:p>
            </p:txBody>
          </p:sp>
        </mc:Choice>
        <mc:Fallback>
          <p:sp>
            <p:nvSpPr>
              <p:cNvPr id="10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2430" y="1124840"/>
                <a:ext cx="10812715" cy="882285"/>
              </a:xfrm>
              <a:prstGeom prst="rect">
                <a:avLst/>
              </a:prstGeom>
              <a:blipFill>
                <a:blip r:embed="rId3"/>
                <a:stretch>
                  <a:fillRect l="-113" t="-3472" b="-1180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47"/>
          <p:cNvSpPr>
            <a:spLocks noChangeArrowheads="1"/>
          </p:cNvSpPr>
          <p:nvPr/>
        </p:nvSpPr>
        <p:spPr bwMode="auto">
          <a:xfrm>
            <a:off x="532430" y="3244916"/>
            <a:ext cx="10977781" cy="494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    For significance level α, the rejection region is,</a:t>
            </a:r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6DDC3D24-C8BE-1A97-42A7-8EF306F8C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41" y="381545"/>
            <a:ext cx="7107719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8.4	Inferences concerning the slope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B190AB87-C1B4-56D1-1FD0-6C3ACE69E48A}"/>
                  </a:ext>
                </a:extLst>
              </p:cNvPr>
              <p:cNvSpPr txBox="1"/>
              <p:nvPr/>
            </p:nvSpPr>
            <p:spPr>
              <a:xfrm>
                <a:off x="837213" y="4515721"/>
                <a:ext cx="7910763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Notice that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sSup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𝑡</m:t>
                        </m:r>
                      </m:e>
                      <m:sup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2</m:t>
                        </m:r>
                      </m:sup>
                    </m:sSup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=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𝐹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, the t-test and F-test are equivalent.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cs typeface="+mn-ea"/>
                  <a:sym typeface="Calibri" pitchFamily="34" charset="0"/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B190AB87-C1B4-56D1-1FD0-6C3ACE69E4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213" y="4515721"/>
                <a:ext cx="7910763" cy="461665"/>
              </a:xfrm>
              <a:prstGeom prst="rect">
                <a:avLst/>
              </a:prstGeom>
              <a:blipFill>
                <a:blip r:embed="rId4"/>
                <a:stretch>
                  <a:fillRect l="-1156" t="-10526" b="-28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>
            <a:extLst>
              <a:ext uri="{FF2B5EF4-FFF2-40B4-BE49-F238E27FC236}">
                <a16:creationId xmlns:a16="http://schemas.microsoft.com/office/drawing/2014/main" id="{C1069F9C-3600-911A-B12C-352010885E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9302" y="1939705"/>
            <a:ext cx="4703463" cy="130521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C89B016-9012-7894-A42C-20AFBAAD4E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2595" y="3791333"/>
            <a:ext cx="245745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751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409147" y="2900268"/>
            <a:ext cx="10653808" cy="564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b="1" i="1" dirty="0">
                <a:solidFill>
                  <a:srgbClr val="C00000"/>
                </a:solidFill>
                <a:latin typeface="Thorndale Duospace WT J" panose="02020609050405020304" pitchFamily="49" charset="-122"/>
                <a:ea typeface="Thorndale Duospace WT J" panose="02020609050405020304" pitchFamily="49" charset="-122"/>
                <a:cs typeface="Thorndale Duospace WT J" panose="02020609050405020304" pitchFamily="49" charset="-122"/>
                <a:sym typeface="微软雅黑" pitchFamily="34" charset="-122"/>
              </a:rPr>
              <a:t>Solution </a:t>
            </a:r>
            <a:r>
              <a:rPr lang="en-US" altLang="zh-CN" sz="2800" b="1" dirty="0">
                <a:solidFill>
                  <a:srgbClr val="C00000"/>
                </a:solidFill>
                <a:latin typeface="Thorndale Duospace WT J" panose="02020609050405020304" pitchFamily="49" charset="-122"/>
                <a:ea typeface="Thorndale Duospace WT J" panose="02020609050405020304" pitchFamily="49" charset="-122"/>
                <a:cs typeface="Thorndale Duospace WT J" panose="02020609050405020304" pitchFamily="49" charset="-122"/>
                <a:sym typeface="微软雅黑" pitchFamily="34" charset="-122"/>
              </a:rPr>
              <a:t>:</a:t>
            </a:r>
            <a:r>
              <a:rPr lang="en-US" altLang="zh-CN" sz="2800" b="1" dirty="0">
                <a:solidFill>
                  <a:schemeClr val="bg2">
                    <a:lumMod val="50000"/>
                  </a:schemeClr>
                </a:solidFill>
                <a:latin typeface="Thorndale Duospace WT J" panose="02020609050405020304" pitchFamily="49" charset="-122"/>
                <a:ea typeface="Thorndale Duospace WT J" panose="02020609050405020304" pitchFamily="49" charset="-122"/>
                <a:cs typeface="Thorndale Duospace WT J" panose="02020609050405020304" pitchFamily="49" charset="-122"/>
                <a:sym typeface="微软雅黑" pitchFamily="34" charset="-122"/>
              </a:rPr>
              <a:t> 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  <a:sym typeface="微软雅黑" pitchFamily="34" charset="-122"/>
            </a:endParaRPr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54E2E963-9080-FB65-BECB-3EC0E58A97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41" y="381545"/>
            <a:ext cx="7107719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8.4	Inferences concerning the slope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47">
                <a:extLst>
                  <a:ext uri="{FF2B5EF4-FFF2-40B4-BE49-F238E27FC236}">
                    <a16:creationId xmlns:a16="http://schemas.microsoft.com/office/drawing/2014/main" id="{EF2C36C1-9708-9D2B-C274-0D91FA0A27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9147" y="1473817"/>
                <a:ext cx="11495780" cy="8925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ea typeface="+mn-ea"/>
                    <a:cs typeface="+mn-ea"/>
                    <a:sym typeface="微软雅黑" pitchFamily="34" charset="-122"/>
                  </a:rPr>
                  <a:t>Example 8.4.2</a:t>
                </a:r>
                <a:r>
                  <a:rPr lang="zh-CN" alt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ea typeface="+mn-ea"/>
                    <a:cs typeface="+mn-ea"/>
                    <a:sym typeface="微软雅黑" pitchFamily="34" charset="-122"/>
                  </a:rPr>
                  <a:t> 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 </a:t>
                </a: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(revisited) In Example 8.2.1, we found the regression line</a:t>
                </a:r>
              </a:p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is is 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 </m:t>
                    </m:r>
                    <m:acc>
                      <m:accPr>
                        <m:chr m:val="̂"/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𝑦</m:t>
                        </m:r>
                      </m:e>
                    </m:acc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=98.2483 + 0.1098</m:t>
                    </m:r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𝑥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. Now we want to test its significance.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Thorndale Duospace WT J" panose="02020609050405020304" pitchFamily="49" charset="-122"/>
                  <a:sym typeface="微软雅黑" pitchFamily="34" charset="-122"/>
                </a:endParaRPr>
              </a:p>
            </p:txBody>
          </p:sp>
        </mc:Choice>
        <mc:Fallback>
          <p:sp>
            <p:nvSpPr>
              <p:cNvPr id="14" name="矩形 47">
                <a:extLst>
                  <a:ext uri="{FF2B5EF4-FFF2-40B4-BE49-F238E27FC236}">
                    <a16:creationId xmlns:a16="http://schemas.microsoft.com/office/drawing/2014/main" id="{EF2C36C1-9708-9D2B-C274-0D91FA0A274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09147" y="1473817"/>
                <a:ext cx="11495780" cy="892544"/>
              </a:xfrm>
              <a:prstGeom prst="rect">
                <a:avLst/>
              </a:prstGeom>
              <a:blipFill>
                <a:blip r:embed="rId3"/>
                <a:stretch>
                  <a:fillRect l="-1060" t="-7534" b="-1438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>
            <a:extLst>
              <a:ext uri="{FF2B5EF4-FFF2-40B4-BE49-F238E27FC236}">
                <a16:creationId xmlns:a16="http://schemas.microsoft.com/office/drawing/2014/main" id="{49690F07-AE6B-5790-E312-AFD76962F89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1406"/>
          <a:stretch/>
        </p:blipFill>
        <p:spPr>
          <a:xfrm>
            <a:off x="4246422" y="2376490"/>
            <a:ext cx="3170044" cy="448693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4B4228AF-82C3-39F8-5EB9-3B3DD588C283}"/>
              </a:ext>
            </a:extLst>
          </p:cNvPr>
          <p:cNvSpPr txBox="1"/>
          <p:nvPr/>
        </p:nvSpPr>
        <p:spPr>
          <a:xfrm>
            <a:off x="765041" y="3502222"/>
            <a:ext cx="61240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cs typeface="+mn-ea"/>
                <a:sym typeface="Calibri" pitchFamily="34" charset="0"/>
              </a:rPr>
              <a:t>The value of t-statistic is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E0A43E9-ADE4-9756-041D-E8EBEDF9F0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6287" y="3589427"/>
            <a:ext cx="4381500" cy="81915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A4B14BB-6B0D-7865-2185-AEC5A5546AD5}"/>
                  </a:ext>
                </a:extLst>
              </p:cNvPr>
              <p:cNvSpPr txBox="1"/>
              <p:nvPr/>
            </p:nvSpPr>
            <p:spPr>
              <a:xfrm>
                <a:off x="631658" y="4491640"/>
                <a:ext cx="10774196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</a:rPr>
                  <a:t>  At the level </a:t>
                </a:r>
                <a14:m>
                  <m:oMath xmlns:m="http://schemas.openxmlformats.org/officeDocument/2006/math">
                    <m:r>
                      <a:rPr lang="zh-CN" altLang="en-US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𝛼</m:t>
                    </m:r>
                    <m:r>
                      <a:rPr lang="zh-CN" altLang="en-US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=0.05,  </m:t>
                    </m:r>
                    <m:sSub>
                      <m:sSubPr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  <m:t>𝑡</m:t>
                        </m:r>
                      </m:e>
                      <m:sub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  <m:t>0.025</m:t>
                        </m:r>
                      </m:sub>
                    </m:sSub>
                    <m:r>
                      <a:rPr lang="zh-CN" altLang="en-US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(8)=0.82&lt;3.33</m:t>
                    </m:r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</a:rPr>
                  <a:t>, we reject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  <m:t>𝐻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  <m:t>0</m:t>
                        </m:r>
                      </m:sub>
                    </m:sSub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</a:rPr>
                  <a:t>. The regression model is significant. In this case, the P-value is</a:t>
                </a: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A4B14BB-6B0D-7865-2185-AEC5A5546A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658" y="4491640"/>
                <a:ext cx="10774196" cy="830997"/>
              </a:xfrm>
              <a:prstGeom prst="rect">
                <a:avLst/>
              </a:prstGeom>
              <a:blipFill>
                <a:blip r:embed="rId6"/>
                <a:stretch>
                  <a:fillRect l="-905" t="-5882" b="-161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图片 14">
            <a:extLst>
              <a:ext uri="{FF2B5EF4-FFF2-40B4-BE49-F238E27FC236}">
                <a16:creationId xmlns:a16="http://schemas.microsoft.com/office/drawing/2014/main" id="{C943E5EE-21EC-2CC9-8B96-E9909C45B2F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44779" y="5359764"/>
            <a:ext cx="5867516" cy="431435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398FDC65-0761-EB59-DF74-5167808E7733}"/>
              </a:ext>
            </a:extLst>
          </p:cNvPr>
          <p:cNvSpPr txBox="1"/>
          <p:nvPr/>
        </p:nvSpPr>
        <p:spPr>
          <a:xfrm>
            <a:off x="631658" y="5930550"/>
            <a:ext cx="72411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cs typeface="+mn-ea"/>
              </a:rPr>
              <a:t>The P-value approach yields the same conclusion.</a:t>
            </a:r>
          </a:p>
        </p:txBody>
      </p:sp>
    </p:spTree>
    <p:extLst>
      <p:ext uri="{BB962C8B-B14F-4D97-AF65-F5344CB8AC3E}">
        <p14:creationId xmlns:p14="http://schemas.microsoft.com/office/powerpoint/2010/main" val="1471051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1012827" y="1566714"/>
            <a:ext cx="10453930" cy="3539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457200" indent="-457200">
              <a:spcBef>
                <a:spcPct val="0"/>
              </a:spcBef>
            </a:pP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There exists some association between variable X and variable Y , but this association differs from a function, </a:t>
            </a:r>
            <a:r>
              <a:rPr lang="en-US" altLang="zh-CN" sz="28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the value of Y can not be exactly determined by the value of X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.</a:t>
            </a:r>
          </a:p>
          <a:p>
            <a:pPr marL="457200" indent="-457200">
              <a:spcBef>
                <a:spcPct val="0"/>
              </a:spcBef>
            </a:pP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Regression analysis is a useful tool to investigate how two or more variables are related. Quite often we want to see how a certain variable of interest is affected by one or more variables.</a:t>
            </a:r>
          </a:p>
          <a:p>
            <a:pPr marL="457200" indent="-457200">
              <a:spcBef>
                <a:spcPct val="0"/>
              </a:spcBef>
            </a:pPr>
            <a:r>
              <a:rPr lang="en-US" altLang="zh-CN" sz="2800" dirty="0">
                <a:solidFill>
                  <a:srgbClr val="595959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Here, mainly investigate the linear relationship between two quantitative variables, that is simple linear regression.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042" y="381545"/>
            <a:ext cx="7869004" cy="653171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   Linear regression</a:t>
            </a:r>
            <a:b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</a:br>
            <a:endParaRPr lang="en-US" altLang="zh-CN" sz="2400" dirty="0">
              <a:solidFill>
                <a:schemeClr val="tx2"/>
              </a:solidFill>
              <a:latin typeface="+mj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52305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7" name="矩形 47"/>
              <p:cNvSpPr>
                <a:spLocks noChangeArrowheads="1"/>
              </p:cNvSpPr>
              <p:nvPr/>
            </p:nvSpPr>
            <p:spPr bwMode="auto">
              <a:xfrm>
                <a:off x="612641" y="1504094"/>
                <a:ext cx="11099855" cy="45243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   When fitting the data with a regression line, we usually make the following assumptions: The relationship between mean response and predictor is indeed linear. Unexplained variation is normally and independently distributed with constant variance.</a:t>
                </a:r>
              </a:p>
              <a:p>
                <a:pPr>
                  <a:spcBef>
                    <a:spcPct val="0"/>
                  </a:spcBef>
                  <a:buNone/>
                </a:pPr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  <a:sym typeface="微软雅黑" pitchFamily="34" charset="-122"/>
                </a:endParaRPr>
              </a:p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   To check the assumptions of linearity and constant variance, we may</a:t>
                </a:r>
              </a:p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consider the residuals which give useful information about the contribution</a:t>
                </a:r>
              </a:p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of individual data points to the overall pattern of scatter.</a:t>
                </a:r>
              </a:p>
              <a:p>
                <a:pPr>
                  <a:spcBef>
                    <a:spcPct val="0"/>
                  </a:spcBef>
                  <a:buNone/>
                </a:pPr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  <a:sym typeface="微软雅黑" pitchFamily="34" charset="-122"/>
                </a:endParaRPr>
              </a:p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   A residuals versus fitted values plot is the most frequently used plot. It</a:t>
                </a:r>
              </a:p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is a scatter plot of residuals </a:t>
                </a:r>
                <a14:m>
                  <m:oMath xmlns:m="http://schemas.openxmlformats.org/officeDocument/2006/math"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𝑦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−</m:t>
                    </m:r>
                    <m:acc>
                      <m:accPr>
                        <m:chr m:val="̂"/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𝑦</m:t>
                        </m:r>
                      </m:e>
                    </m:acc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on the vertical axis and fitted values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𝑦</m:t>
                        </m:r>
                      </m:e>
                    </m:acc>
                  </m:oMath>
                </a14:m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  <a:sym typeface="微软雅黑" pitchFamily="34" charset="-122"/>
                </a:endParaRPr>
              </a:p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on the horizontal axis.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Thorndale Duospace WT J" panose="02020609050405020304" pitchFamily="49" charset="-122"/>
                  <a:sym typeface="微软雅黑" pitchFamily="34" charset="-122"/>
                </a:endParaRPr>
              </a:p>
            </p:txBody>
          </p:sp>
        </mc:Choice>
        <mc:Fallback>
          <p:sp>
            <p:nvSpPr>
              <p:cNvPr id="27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12641" y="1504094"/>
                <a:ext cx="11099855" cy="4524307"/>
              </a:xfrm>
              <a:prstGeom prst="rect">
                <a:avLst/>
              </a:prstGeom>
              <a:blipFill>
                <a:blip r:embed="rId3"/>
                <a:stretch>
                  <a:fillRect l="-824" t="-1078" b="-202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041" y="381545"/>
            <a:ext cx="7376635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8.5  Regression validity</a:t>
            </a:r>
          </a:p>
        </p:txBody>
      </p:sp>
    </p:spTree>
    <p:extLst>
      <p:ext uri="{BB962C8B-B14F-4D97-AF65-F5344CB8AC3E}">
        <p14:creationId xmlns:p14="http://schemas.microsoft.com/office/powerpoint/2010/main" val="1848259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7" name="矩形 47"/>
              <p:cNvSpPr>
                <a:spLocks noChangeArrowheads="1"/>
              </p:cNvSpPr>
              <p:nvPr/>
            </p:nvSpPr>
            <p:spPr bwMode="auto">
              <a:xfrm>
                <a:off x="303920" y="1172779"/>
                <a:ext cx="11584159" cy="8925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ea typeface="+mn-ea"/>
                    <a:cs typeface="+mn-ea"/>
                    <a:sym typeface="微软雅黑" pitchFamily="34" charset="-122"/>
                  </a:rPr>
                  <a:t>Example 8.5.1</a:t>
                </a:r>
                <a:r>
                  <a:rPr lang="zh-CN" alt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ea typeface="+mn-ea"/>
                    <a:cs typeface="+mn-ea"/>
                    <a:sym typeface="微软雅黑" pitchFamily="34" charset="-122"/>
                  </a:rPr>
                  <a:t> 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 </a:t>
                </a: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(revisited) In Example 8.2.1, we found the regression line is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𝑦</m:t>
                        </m:r>
                      </m:e>
                    </m:acc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=98.2483 + 0.1098</m:t>
                    </m:r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𝑥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. Now we want to use residual plots to check for regression validity.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Thorndale Duospace WT J" panose="02020609050405020304" pitchFamily="49" charset="-122"/>
                  <a:sym typeface="微软雅黑" pitchFamily="34" charset="-122"/>
                </a:endParaRPr>
              </a:p>
            </p:txBody>
          </p:sp>
        </mc:Choice>
        <mc:Fallback>
          <p:sp>
            <p:nvSpPr>
              <p:cNvPr id="27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3920" y="1172779"/>
                <a:ext cx="11584159" cy="892544"/>
              </a:xfrm>
              <a:prstGeom prst="rect">
                <a:avLst/>
              </a:prstGeom>
              <a:blipFill>
                <a:blip r:embed="rId3"/>
                <a:stretch>
                  <a:fillRect l="-1105" t="-6803" r="-158" b="-1360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47"/>
          <p:cNvSpPr>
            <a:spLocks noChangeArrowheads="1"/>
          </p:cNvSpPr>
          <p:nvPr/>
        </p:nvSpPr>
        <p:spPr bwMode="auto">
          <a:xfrm>
            <a:off x="230852" y="2789303"/>
            <a:ext cx="7549570" cy="3785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     The residuals are reported in Table 8.4. The residuals versus fitted values plot is sketched in Figure 8.3. Looking at the plot, we have a horizontal band of data of roughly constant width. So the assumptions of linearity and constant variance do seem to hold here. </a:t>
            </a:r>
          </a:p>
          <a:p>
            <a:pPr>
              <a:spcBef>
                <a:spcPct val="0"/>
              </a:spcBef>
              <a:buNone/>
            </a:pP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  <a:sym typeface="微软雅黑" pitchFamily="34" charset="-122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      In general, if residuals are scattered randomly around 0 with uniform variation, it indicates that the data fit a linear model, have normally distributed residuals for each value of x, and constant variance.</a:t>
            </a: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303920" y="2135492"/>
            <a:ext cx="1065380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b="1" i="1" dirty="0">
                <a:solidFill>
                  <a:srgbClr val="C00000"/>
                </a:solidFill>
                <a:latin typeface="Thorndale Duospace WT J" panose="02020609050405020304" pitchFamily="49" charset="-122"/>
                <a:ea typeface="Thorndale Duospace WT J" panose="02020609050405020304" pitchFamily="49" charset="-122"/>
                <a:cs typeface="Thorndale Duospace WT J" panose="02020609050405020304" pitchFamily="49" charset="-122"/>
                <a:sym typeface="微软雅黑" pitchFamily="34" charset="-122"/>
              </a:rPr>
              <a:t>Solution</a:t>
            </a:r>
            <a:r>
              <a:rPr lang="en-US" altLang="zh-CN" sz="2800" b="1" dirty="0">
                <a:solidFill>
                  <a:srgbClr val="C00000"/>
                </a:solidFill>
                <a:latin typeface="Thorndale Duospace WT J" panose="02020609050405020304" pitchFamily="49" charset="-122"/>
                <a:ea typeface="Thorndale Duospace WT J" panose="02020609050405020304" pitchFamily="49" charset="-122"/>
                <a:cs typeface="Thorndale Duospace WT J" panose="02020609050405020304" pitchFamily="49" charset="-122"/>
                <a:sym typeface="微软雅黑" pitchFamily="34" charset="-122"/>
              </a:rPr>
              <a:t>:</a:t>
            </a:r>
            <a:r>
              <a:rPr lang="en-US" altLang="zh-CN" sz="2800" b="1" dirty="0">
                <a:solidFill>
                  <a:schemeClr val="bg2">
                    <a:lumMod val="50000"/>
                  </a:schemeClr>
                </a:solidFill>
                <a:latin typeface="Thorndale Duospace WT J" panose="02020609050405020304" pitchFamily="49" charset="-122"/>
                <a:ea typeface="Thorndale Duospace WT J" panose="02020609050405020304" pitchFamily="49" charset="-122"/>
                <a:cs typeface="Thorndale Duospace WT J" panose="02020609050405020304" pitchFamily="49" charset="-122"/>
                <a:sym typeface="微软雅黑" pitchFamily="34" charset="-122"/>
              </a:rPr>
              <a:t> 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  <a:sym typeface="微软雅黑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2E297FB-E0F3-C7F8-0DC1-824395AEAA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3658" y="2048942"/>
            <a:ext cx="3148836" cy="236891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80342D3-AB64-EC7E-3AC0-EA1753F0EE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84550" y="4417858"/>
            <a:ext cx="2687052" cy="2421299"/>
          </a:xfrm>
          <a:prstGeom prst="rect">
            <a:avLst/>
          </a:prstGeom>
        </p:spPr>
      </p:pic>
      <p:sp>
        <p:nvSpPr>
          <p:cNvPr id="13" name="标题 1">
            <a:extLst>
              <a:ext uri="{FF2B5EF4-FFF2-40B4-BE49-F238E27FC236}">
                <a16:creationId xmlns:a16="http://schemas.microsoft.com/office/drawing/2014/main" id="{47318F9B-197E-80A1-81CD-446D2E1FD006}"/>
              </a:ext>
            </a:extLst>
          </p:cNvPr>
          <p:cNvSpPr txBox="1">
            <a:spLocks/>
          </p:cNvSpPr>
          <p:nvPr/>
        </p:nvSpPr>
        <p:spPr bwMode="auto">
          <a:xfrm>
            <a:off x="917441" y="362325"/>
            <a:ext cx="7376635" cy="810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等线 Light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/>
                <a:ea typeface="等线 Light"/>
                <a:cs typeface="等线 Light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/>
                <a:ea typeface="等线 Light"/>
                <a:cs typeface="等线 Light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/>
                <a:ea typeface="等线 Light"/>
                <a:cs typeface="等线 Light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/>
                <a:ea typeface="等线 Light"/>
                <a:cs typeface="等线 Light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/>
                <a:ea typeface="等线 Light"/>
                <a:cs typeface="等线 Light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/>
                <a:ea typeface="等线 Light"/>
                <a:cs typeface="等线 Light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/>
                <a:ea typeface="等线 Light"/>
                <a:cs typeface="等线 Light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/>
                <a:ea typeface="等线 Light"/>
                <a:cs typeface="等线 Light"/>
              </a:defRPr>
            </a:lvl9pPr>
          </a:lstStyle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8.5  Regression validity</a:t>
            </a:r>
          </a:p>
        </p:txBody>
      </p:sp>
    </p:spTree>
    <p:extLst>
      <p:ext uri="{BB962C8B-B14F-4D97-AF65-F5344CB8AC3E}">
        <p14:creationId xmlns:p14="http://schemas.microsoft.com/office/powerpoint/2010/main" val="2885579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532430" y="1124840"/>
            <a:ext cx="10812715" cy="1569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    After the test of significance, the regression equation can be used to estimate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and predict some values. In this section, we develop the confidence interval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for mean response.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    We will use the following notations: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47"/>
              <p:cNvSpPr>
                <a:spLocks noChangeArrowheads="1"/>
              </p:cNvSpPr>
              <p:nvPr/>
            </p:nvSpPr>
            <p:spPr bwMode="auto">
              <a:xfrm>
                <a:off x="532430" y="2610409"/>
                <a:ext cx="10977781" cy="18638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marL="342900" indent="-342900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= the given value of the independent variable </a:t>
                </a:r>
                <a14:m>
                  <m:oMath xmlns:m="http://schemas.openxmlformats.org/officeDocument/2006/math"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𝑥</m:t>
                    </m:r>
                  </m:oMath>
                </a14:m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  <a:sym typeface="微软雅黑" pitchFamily="34" charset="-122"/>
                </a:endParaRPr>
              </a:p>
              <a:p>
                <a:pPr marL="342900" indent="-342900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value of the dependent variable </a:t>
                </a:r>
                <a14:m>
                  <m:oMath xmlns:m="http://schemas.openxmlformats.org/officeDocument/2006/math"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𝑦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corresponding to the given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</m:oMath>
                </a14:m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  <a:sym typeface="微软雅黑" pitchFamily="34" charset="-122"/>
                </a:endParaRPr>
              </a:p>
              <a:p>
                <a:pPr marL="342900" indent="-342900">
                  <a:lnSpc>
                    <a:spcPct val="120000"/>
                  </a:lnSpc>
                  <a:spcBef>
                    <a:spcPct val="0"/>
                  </a:spcBef>
                </a:pPr>
                <a14:m>
                  <m:oMath xmlns:m="http://schemas.openxmlformats.org/officeDocument/2006/math"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𝐸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(</m:t>
                    </m:r>
                    <m:sSub>
                      <m:sSubPr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𝑦</m:t>
                        </m:r>
                      </m:e>
                      <m:sub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)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= the mean value of the dependent variable </a:t>
                </a:r>
                <a14:m>
                  <m:oMath xmlns:m="http://schemas.openxmlformats.org/officeDocument/2006/math"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𝑦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corresponding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 </m:t>
                    </m:r>
                  </m:oMath>
                </a14:m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  <a:sym typeface="微软雅黑" pitchFamily="34" charset="-122"/>
                </a:endParaRPr>
              </a:p>
              <a:p>
                <a:pPr marL="342900" indent="-342900">
                  <a:lnSpc>
                    <a:spcPct val="120000"/>
                  </a:lnSpc>
                  <a:spcBef>
                    <a:spcPct val="0"/>
                  </a:spcBef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altLang="zh-CN" sz="240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sSubPr>
                          <m:e>
                            <m:r>
                              <a:rPr lang="en-US" altLang="zh-CN" sz="2400" b="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0</m:t>
                            </m:r>
                          </m:sub>
                        </m:sSub>
                      </m:e>
                    </m:acc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𝑎</m:t>
                        </m:r>
                      </m:e>
                    </m:acc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+ </m:t>
                    </m:r>
                    <m:acc>
                      <m:accPr>
                        <m:chr m:val="̂"/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𝑏</m:t>
                        </m:r>
                      </m:e>
                    </m:acc>
                    <m:sSub>
                      <m:sSubPr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 </m:t>
                    </m:r>
                  </m:oMath>
                </a14:m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  <a:sym typeface="微软雅黑" pitchFamily="34" charset="-122"/>
                </a:endParaRPr>
              </a:p>
            </p:txBody>
          </p:sp>
        </mc:Choice>
        <mc:Fallback>
          <p:sp>
            <p:nvSpPr>
              <p:cNvPr id="4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2430" y="2610409"/>
                <a:ext cx="10977781" cy="1863835"/>
              </a:xfrm>
              <a:prstGeom prst="rect">
                <a:avLst/>
              </a:prstGeom>
              <a:blipFill>
                <a:blip r:embed="rId3"/>
                <a:stretch>
                  <a:fillRect l="-722" t="-98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标题 1">
            <a:extLst>
              <a:ext uri="{FF2B5EF4-FFF2-40B4-BE49-F238E27FC236}">
                <a16:creationId xmlns:a16="http://schemas.microsoft.com/office/drawing/2014/main" id="{4C826796-E8B0-A297-432F-781998AE4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41" y="381545"/>
            <a:ext cx="7376635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8.6  Confidence interval for mean response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EC43D8C-759F-8656-5A4E-52F3FE5FF9F6}"/>
                  </a:ext>
                </a:extLst>
              </p:cNvPr>
              <p:cNvSpPr txBox="1"/>
              <p:nvPr/>
            </p:nvSpPr>
            <p:spPr>
              <a:xfrm>
                <a:off x="532430" y="4474244"/>
                <a:ext cx="10202917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𝑦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is a random variable,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𝐸</m:t>
                    </m:r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(</m:t>
                    </m:r>
                    <m:sSub>
                      <m:sSubPr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𝑦</m:t>
                        </m:r>
                      </m:e>
                      <m:sub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)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= 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𝑎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+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𝑏</m:t>
                    </m:r>
                    <m:sSub>
                      <m:sSubPr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is a parameter.</a:t>
                </a: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EC43D8C-759F-8656-5A4E-52F3FE5FF9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430" y="4474244"/>
                <a:ext cx="10202917" cy="461665"/>
              </a:xfrm>
              <a:prstGeom prst="rect">
                <a:avLst/>
              </a:prstGeom>
              <a:blipFill>
                <a:blip r:embed="rId4"/>
                <a:stretch>
                  <a:fillRect l="-896" t="-10526" b="-28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16132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47"/>
              <p:cNvSpPr>
                <a:spLocks noChangeArrowheads="1"/>
              </p:cNvSpPr>
              <p:nvPr/>
            </p:nvSpPr>
            <p:spPr bwMode="auto">
              <a:xfrm>
                <a:off x="532430" y="1348336"/>
                <a:ext cx="10812715" cy="875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   Since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𝑎</m:t>
                        </m:r>
                      </m:e>
                    </m:acc>
                    <m:r>
                      <a:rPr lang="en-US" altLang="zh-CN" sz="24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,</m:t>
                    </m:r>
                    <m:acc>
                      <m:accPr>
                        <m:chr m:val="̂"/>
                        <m:ctrlP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𝑏</m:t>
                        </m:r>
                      </m:e>
                    </m:acc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are unbiased estimators of 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𝑎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and 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𝑏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, then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altLang="zh-CN" sz="240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0</m:t>
                            </m:r>
                          </m:sub>
                        </m:sSub>
                      </m:e>
                    </m:acc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is the unbiased</a:t>
                </a:r>
              </a:p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estimator of </a:t>
                </a:r>
                <a14:m>
                  <m:oMath xmlns:m="http://schemas.openxmlformats.org/officeDocument/2006/math"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𝐸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(</m:t>
                    </m:r>
                    <m:sSub>
                      <m:sSubPr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𝑦</m:t>
                        </m:r>
                      </m:e>
                      <m:sub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).</m:t>
                    </m:r>
                  </m:oMath>
                </a14:m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  <a:sym typeface="微软雅黑" pitchFamily="34" charset="-122"/>
                </a:endParaRPr>
              </a:p>
            </p:txBody>
          </p:sp>
        </mc:Choice>
        <mc:Fallback>
          <p:sp>
            <p:nvSpPr>
              <p:cNvPr id="10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2430" y="1348336"/>
                <a:ext cx="10812715" cy="875168"/>
              </a:xfrm>
              <a:prstGeom prst="rect">
                <a:avLst/>
              </a:prstGeom>
              <a:blipFill>
                <a:blip r:embed="rId3"/>
                <a:stretch>
                  <a:fillRect l="-846" t="-3472" b="-1180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47"/>
              <p:cNvSpPr>
                <a:spLocks noChangeArrowheads="1"/>
              </p:cNvSpPr>
              <p:nvPr/>
            </p:nvSpPr>
            <p:spPr bwMode="auto">
              <a:xfrm>
                <a:off x="532430" y="3011821"/>
                <a:ext cx="10977781" cy="1281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In general, we cannot expect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240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0</m:t>
                            </m:r>
                          </m:sub>
                        </m:sSub>
                      </m:e>
                    </m:acc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to equal 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𝐸</m:t>
                    </m:r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(</m:t>
                    </m:r>
                    <m:sSub>
                      <m:sSubPr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𝑦</m:t>
                        </m:r>
                      </m:e>
                      <m:sub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)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 exactly. By Theorem 8.3.1, for a given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altLang="zh-CN" sz="240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sSubPr>
                          <m:e>
                            <m:r>
                              <a:rPr lang="en-US" altLang="zh-CN" sz="2400" b="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0</m:t>
                            </m:r>
                          </m:sub>
                        </m:sSub>
                      </m:e>
                    </m:acc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𝑎</m:t>
                        </m:r>
                      </m:e>
                    </m:acc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+ </m:t>
                    </m:r>
                    <m:acc>
                      <m:accPr>
                        <m:chr m:val="̂"/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𝑏</m:t>
                        </m:r>
                      </m:e>
                    </m:acc>
                    <m:sSub>
                      <m:sSubPr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∼ 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𝑁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(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𝑎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+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𝑏</m:t>
                    </m:r>
                    <m:sSub>
                      <m:sSubPr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,(</m:t>
                    </m:r>
                    <m:f>
                      <m:fPr>
                        <m:ctrlP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fPr>
                      <m:num>
                        <m: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1</m:t>
                        </m:r>
                      </m:num>
                      <m:den>
                        <m: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𝑛</m:t>
                        </m:r>
                      </m:den>
                    </m:f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+</m:t>
                    </m:r>
                    <m:f>
                      <m:fPr>
                        <m:ctrlP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400" i="1" dirty="0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ea"/>
                                    <a:sym typeface="微软雅黑" pitchFamily="34" charset="-122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zh-CN" sz="2400" i="1" dirty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ea"/>
                                        <a:sym typeface="微软雅黑" pitchFamily="34" charset="-122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400" i="1" dirty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ea"/>
                                        <a:sym typeface="微软雅黑" pitchFamily="34" charset="-122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altLang="zh-CN" sz="2400" i="1" dirty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ea"/>
                                        <a:sym typeface="微软雅黑" pitchFamily="34" charset="-122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altLang="zh-CN" sz="2400" i="1" dirty="0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ea"/>
                                    <a:sym typeface="微软雅黑" pitchFamily="34" charset="-122"/>
                                  </a:rPr>
                                  <m:t>−</m:t>
                                </m:r>
                                <m:bar>
                                  <m:barPr>
                                    <m:pos m:val="top"/>
                                    <m:ctrlPr>
                                      <a:rPr lang="en-US" altLang="zh-CN" sz="2400" i="1" dirty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ea"/>
                                        <a:sym typeface="微软雅黑" pitchFamily="34" charset="-122"/>
                                      </a:rPr>
                                    </m:ctrlPr>
                                  </m:barPr>
                                  <m:e>
                                    <m:r>
                                      <a:rPr lang="en-US" altLang="zh-CN" sz="2400" i="1" dirty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ea"/>
                                        <a:sym typeface="微软雅黑" pitchFamily="34" charset="-122"/>
                                      </a:rPr>
                                      <m:t>𝑥</m:t>
                                    </m:r>
                                  </m:e>
                                </m:bar>
                              </m:e>
                            </m:d>
                          </m:e>
                          <m:sup>
                            <m:r>
                              <a:rPr lang="en-US" altLang="zh-CN" sz="2400" b="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b>
                          <m:sSubPr>
                            <m:ctrlPr>
                              <a:rPr lang="en-US" altLang="zh-CN" sz="240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sSubPr>
                          <m:e>
                            <m:r>
                              <a:rPr lang="en-US" altLang="zh-CN" sz="2400" b="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400" b="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𝑥𝑥</m:t>
                            </m:r>
                          </m:sub>
                        </m:sSub>
                      </m:den>
                    </m:f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)</m:t>
                    </m:r>
                    <m:sSup>
                      <m:sSupPr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pPr>
                      <m:e>
                        <m:r>
                          <a:rPr lang="zh-CN" altLang="en-US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𝜎</m:t>
                        </m:r>
                      </m:e>
                      <m:sup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2</m:t>
                        </m:r>
                      </m:sup>
                    </m:sSup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)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. Thus,</a:t>
                </a:r>
              </a:p>
            </p:txBody>
          </p:sp>
        </mc:Choice>
        <mc:Fallback>
          <p:sp>
            <p:nvSpPr>
              <p:cNvPr id="4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2430" y="3011821"/>
                <a:ext cx="10977781" cy="1281625"/>
              </a:xfrm>
              <a:prstGeom prst="rect">
                <a:avLst/>
              </a:prstGeom>
              <a:blipFill>
                <a:blip r:embed="rId4"/>
                <a:stretch>
                  <a:fillRect l="-833" t="-142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标题 1">
            <a:extLst>
              <a:ext uri="{FF2B5EF4-FFF2-40B4-BE49-F238E27FC236}">
                <a16:creationId xmlns:a16="http://schemas.microsoft.com/office/drawing/2014/main" id="{4C826796-E8B0-A297-432F-781998AE4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41" y="381545"/>
            <a:ext cx="7376635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8.6  Confidence interval for mean response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6095E6B-F76A-9FF1-3883-911A177678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52624" y="2266077"/>
            <a:ext cx="5912616" cy="50347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4D05499-90EA-32EB-814D-588702AFC36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68160" y="4508510"/>
            <a:ext cx="4457724" cy="104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468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47"/>
              <p:cNvSpPr>
                <a:spLocks noChangeArrowheads="1"/>
              </p:cNvSpPr>
              <p:nvPr/>
            </p:nvSpPr>
            <p:spPr bwMode="auto">
              <a:xfrm>
                <a:off x="532430" y="1124840"/>
                <a:ext cx="10812715" cy="125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   In addition, by Theorem 8.3.4, </a:t>
                </a:r>
                <a14:m>
                  <m:oMath xmlns:m="http://schemas.openxmlformats.org/officeDocument/2006/math"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𝑆𝑆𝐸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/</m:t>
                    </m:r>
                    <m:sSup>
                      <m:sSupPr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pPr>
                      <m:e>
                        <m:r>
                          <a:rPr lang="zh-CN" altLang="en-US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𝜎</m:t>
                        </m:r>
                      </m:e>
                      <m:sup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2</m:t>
                        </m:r>
                      </m:sup>
                    </m:sSup>
                    <m:r>
                      <a:rPr lang="el-GR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</m:t>
                    </m:r>
                    <m:nary>
                      <m:naryPr>
                        <m:chr m:val="∑"/>
                        <m:limLoc m:val="subSup"/>
                        <m:ctrlPr>
                          <a:rPr lang="el-GR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𝑖</m:t>
                        </m:r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=1</m:t>
                        </m:r>
                      </m:sub>
                      <m:sup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𝑛</m:t>
                        </m:r>
                      </m:sup>
                      <m:e>
                        <m:sSup>
                          <m:sSupPr>
                            <m:ctrlPr>
                              <a:rPr lang="el-GR" altLang="zh-CN" sz="240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sSupPr>
                          <m:e>
                            <m:r>
                              <a:rPr lang="en-US" altLang="zh-CN" sz="24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altLang="zh-CN" sz="2400" i="1" dirty="0" smtClean="0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ea"/>
                                    <a:sym typeface="微软雅黑" pitchFamily="34" charset="-122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dirty="0" smtClean="0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ea"/>
                                    <a:sym typeface="微软雅黑" pitchFamily="34" charset="-122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zh-CN" sz="2400" b="0" i="1" dirty="0" smtClean="0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ea"/>
                                    <a:sym typeface="微软雅黑" pitchFamily="34" charset="-122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n-US" altLang="zh-CN" sz="24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− </m:t>
                            </m:r>
                            <m:acc>
                              <m:accPr>
                                <m:chr m:val="̂"/>
                                <m:ctrlPr>
                                  <a:rPr lang="en-US" altLang="zh-CN" sz="2400" i="1" dirty="0" smtClean="0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ea"/>
                                    <a:sym typeface="微软雅黑" pitchFamily="34" charset="-122"/>
                                  </a:rPr>
                                </m:ctrlPr>
                              </m:accPr>
                              <m:e>
                                <m:sSub>
                                  <m:sSubPr>
                                    <m:ctrlPr>
                                      <a:rPr lang="en-US" altLang="zh-CN" sz="2400" i="1" dirty="0" smtClean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ea"/>
                                        <a:sym typeface="微软雅黑" pitchFamily="34" charset="-122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400" b="0" i="1" dirty="0" smtClean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ea"/>
                                        <a:sym typeface="微软雅黑" pitchFamily="34" charset="-122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altLang="zh-CN" sz="2400" b="0" i="1" dirty="0" smtClean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ea"/>
                                        <a:sym typeface="微软雅黑" pitchFamily="34" charset="-122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acc>
                            <m:r>
                              <a:rPr lang="en-US" altLang="zh-CN" sz="24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2</m:t>
                            </m:r>
                          </m:sup>
                        </m:sSup>
                      </m:e>
                    </m:nary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/</m:t>
                    </m:r>
                    <m:sSup>
                      <m:sSupPr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pPr>
                      <m:e>
                        <m:r>
                          <a:rPr lang="zh-CN" altLang="en-US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𝜎</m:t>
                        </m:r>
                      </m:e>
                      <m:sup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2</m:t>
                        </m:r>
                      </m:sup>
                    </m:sSup>
                    <m:r>
                      <a:rPr lang="el-GR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∼</m:t>
                    </m:r>
                    <m:r>
                      <a:rPr lang="el-GR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𝜒</m:t>
                    </m:r>
                    <m:r>
                      <a:rPr lang="el-GR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2 (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𝑛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−2),</m:t>
                    </m:r>
                  </m:oMath>
                </a14:m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  <a:sym typeface="微软雅黑" pitchFamily="34" charset="-122"/>
                </a:endParaRPr>
              </a:p>
              <a:p>
                <a:pPr>
                  <a:spcBef>
                    <a:spcPct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𝑆𝑆𝐸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and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altLang="zh-CN" sz="240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sSubPr>
                          <m:e>
                            <m:r>
                              <a:rPr lang="en-US" altLang="zh-CN" sz="2400" b="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0</m:t>
                            </m:r>
                          </m:sub>
                        </m:sSub>
                      </m:e>
                    </m:acc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</m:t>
                    </m:r>
                    <m:acc>
                      <m:accPr>
                        <m:chr m:val="̅"/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𝑦</m:t>
                        </m:r>
                      </m:e>
                    </m:acc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+</m:t>
                    </m:r>
                    <m:acc>
                      <m:accPr>
                        <m:chr m:val="̂"/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𝑏</m:t>
                        </m:r>
                      </m:e>
                    </m:acc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(</m:t>
                    </m:r>
                    <m:sSub>
                      <m:sSubPr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− </m:t>
                    </m:r>
                    <m:acc>
                      <m:accPr>
                        <m:chr m:val="̅"/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</m:acc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)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are independent. Thus, we use the following</a:t>
                </a:r>
              </a:p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pivotal quantity</a:t>
                </a:r>
              </a:p>
            </p:txBody>
          </p:sp>
        </mc:Choice>
        <mc:Fallback>
          <p:sp>
            <p:nvSpPr>
              <p:cNvPr id="10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2430" y="1124840"/>
                <a:ext cx="10812715" cy="1253220"/>
              </a:xfrm>
              <a:prstGeom prst="rect">
                <a:avLst/>
              </a:prstGeom>
              <a:blipFill>
                <a:blip r:embed="rId3"/>
                <a:stretch>
                  <a:fillRect l="-846" t="-47317" b="-1024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47"/>
              <p:cNvSpPr>
                <a:spLocks noChangeArrowheads="1"/>
              </p:cNvSpPr>
              <p:nvPr/>
            </p:nvSpPr>
            <p:spPr bwMode="auto">
              <a:xfrm>
                <a:off x="532429" y="3354300"/>
                <a:ext cx="10977781" cy="4946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For confidence level </a:t>
                </a: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1</m:t>
                    </m:r>
                    <m:r>
                      <a:rPr lang="en-US" altLang="zh-CN" sz="24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−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𝛼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,</a:t>
                </a:r>
              </a:p>
            </p:txBody>
          </p:sp>
        </mc:Choice>
        <mc:Fallback>
          <p:sp>
            <p:nvSpPr>
              <p:cNvPr id="4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2429" y="3354300"/>
                <a:ext cx="10977781" cy="494679"/>
              </a:xfrm>
              <a:prstGeom prst="rect">
                <a:avLst/>
              </a:prstGeom>
              <a:blipFill>
                <a:blip r:embed="rId4"/>
                <a:stretch>
                  <a:fillRect l="-833" t="-3704" b="-2716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标题 1">
            <a:extLst>
              <a:ext uri="{FF2B5EF4-FFF2-40B4-BE49-F238E27FC236}">
                <a16:creationId xmlns:a16="http://schemas.microsoft.com/office/drawing/2014/main" id="{4C826796-E8B0-A297-432F-781998AE4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41" y="381545"/>
            <a:ext cx="7376635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8.6  Confidence interval for mean response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1EFEE4C-B438-E569-2755-22EF6D12FD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2847" y="2165296"/>
            <a:ext cx="5949749" cy="125321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74371F1-47AD-AC67-5583-2C98044FDC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36131" y="3731865"/>
            <a:ext cx="6669560" cy="83099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CD9F696-40CE-FA1E-B5FB-F9C95748D8E7}"/>
                  </a:ext>
                </a:extLst>
              </p:cNvPr>
              <p:cNvSpPr txBox="1"/>
              <p:nvPr/>
            </p:nvSpPr>
            <p:spPr>
              <a:xfrm>
                <a:off x="532429" y="4643890"/>
                <a:ext cx="11249667" cy="9791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𝑡</m:t>
                        </m:r>
                      </m:e>
                      <m:sub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Calibri" pitchFamily="34" charset="0"/>
                              </a:rPr>
                            </m:ctrlPr>
                          </m:fPr>
                          <m:num>
                            <m:r>
                              <a:rPr lang="zh-CN" altLang="en-US" sz="240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Calibri" pitchFamily="34" charset="0"/>
                              </a:rPr>
                              <m:t>𝛼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Calibri" pitchFamily="34" charset="0"/>
                              </a:rPr>
                              <m:t>2</m:t>
                            </m:r>
                          </m:den>
                        </m:f>
                      </m:sub>
                    </m:sSub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(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𝑛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−2)</m:t>
                    </m:r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is the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fPr>
                      <m:num>
                        <m:r>
                          <a:rPr lang="zh-CN" altLang="en-US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𝛼</m:t>
                        </m:r>
                      </m:num>
                      <m:den>
                        <m:r>
                          <a:rPr lang="zh-CN" altLang="en-US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upper quantile of </a:t>
                </a:r>
                <a14:m>
                  <m:oMath xmlns:m="http://schemas.openxmlformats.org/officeDocument/2006/math"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𝑡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(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𝑛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−2)</m:t>
                    </m:r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. Therefore, the </a:t>
                </a:r>
                <a14:m>
                  <m:oMath xmlns:m="http://schemas.openxmlformats.org/officeDocument/2006/math"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1</m:t>
                    </m:r>
                    <m:r>
                      <a:rPr lang="zh-CN" altLang="en-US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−</m:t>
                    </m:r>
                    <m:r>
                      <a:rPr lang="zh-CN" altLang="en-US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𝛼</m:t>
                    </m:r>
                    <m:r>
                      <a:rPr lang="zh-CN" altLang="en-US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 </m:t>
                    </m:r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confidence interval for mean response </a:t>
                </a:r>
                <a14:m>
                  <m:oMath xmlns:m="http://schemas.openxmlformats.org/officeDocument/2006/math"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𝐸</m:t>
                    </m:r>
                    <m:d>
                      <m:dPr>
                        <m:ctrlPr>
                          <a:rPr lang="zh-CN" altLang="en-US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40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Calibri" pitchFamily="34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Calibri" pitchFamily="34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Calibri" pitchFamily="34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=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𝑎</m:t>
                    </m:r>
                    <m:r>
                      <a:rPr lang="en-US" altLang="zh-CN" sz="24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+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𝑏</m:t>
                    </m:r>
                    <m:sSub>
                      <m:sSubPr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sSub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is</a:t>
                </a: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CD9F696-40CE-FA1E-B5FB-F9C95748D8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429" y="4643890"/>
                <a:ext cx="11249667" cy="979114"/>
              </a:xfrm>
              <a:prstGeom prst="rect">
                <a:avLst/>
              </a:prstGeom>
              <a:blipFill>
                <a:blip r:embed="rId7"/>
                <a:stretch>
                  <a:fillRect l="-813" t="-4375" b="-13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图片 13">
            <a:extLst>
              <a:ext uri="{FF2B5EF4-FFF2-40B4-BE49-F238E27FC236}">
                <a16:creationId xmlns:a16="http://schemas.microsoft.com/office/drawing/2014/main" id="{8F0A6738-3C6D-70A3-1AD4-D2E998F4358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11832" y="5677135"/>
            <a:ext cx="7419975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21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47"/>
              <p:cNvSpPr>
                <a:spLocks noChangeArrowheads="1"/>
              </p:cNvSpPr>
              <p:nvPr/>
            </p:nvSpPr>
            <p:spPr bwMode="auto">
              <a:xfrm>
                <a:off x="532430" y="1124840"/>
                <a:ext cx="10812715" cy="8309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   Notice that the width of the </a:t>
                </a:r>
                <a14:m>
                  <m:oMath xmlns:m="http://schemas.openxmlformats.org/officeDocument/2006/math"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1−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𝛼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confidence interval for mean response</a:t>
                </a:r>
              </a:p>
              <a:p>
                <a:pPr>
                  <a:spcBef>
                    <a:spcPct val="0"/>
                  </a:spcBef>
                  <a:buNone/>
                </a:pPr>
                <a14:m>
                  <m:oMath xmlns:m="http://schemas.openxmlformats.org/officeDocument/2006/math"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𝐸</m:t>
                    </m:r>
                    <m:d>
                      <m:dPr>
                        <m:ctrlPr>
                          <a:rPr lang="zh-CN" altLang="en-US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40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Calibri" pitchFamily="34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Calibri" pitchFamily="34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Calibri" pitchFamily="34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=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𝑎</m:t>
                    </m:r>
                    <m:r>
                      <a:rPr lang="en-US" altLang="zh-CN" sz="24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+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𝑏</m:t>
                    </m:r>
                    <m:sSub>
                      <m:sSubPr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sSub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0</m:t>
                        </m:r>
                      </m:sub>
                    </m:sSub>
                    <m:r>
                      <a:rPr lang="en-US" altLang="zh-CN" sz="24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is</a:t>
                </a:r>
              </a:p>
            </p:txBody>
          </p:sp>
        </mc:Choice>
        <mc:Fallback>
          <p:sp>
            <p:nvSpPr>
              <p:cNvPr id="10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2430" y="1124840"/>
                <a:ext cx="10812715" cy="830989"/>
              </a:xfrm>
              <a:prstGeom prst="rect">
                <a:avLst/>
              </a:prstGeom>
              <a:blipFill>
                <a:blip r:embed="rId3"/>
                <a:stretch>
                  <a:fillRect l="-113" t="-5882" b="-1617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47"/>
              <p:cNvSpPr>
                <a:spLocks noChangeArrowheads="1"/>
              </p:cNvSpPr>
              <p:nvPr/>
            </p:nvSpPr>
            <p:spPr bwMode="auto">
              <a:xfrm>
                <a:off x="532429" y="2830921"/>
                <a:ext cx="10977781" cy="9378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which is smallest when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</m:t>
                    </m:r>
                    <m:acc>
                      <m:accPr>
                        <m:chr m:val="̅"/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</m:acc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and the quantity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−</m:t>
                    </m:r>
                    <m:acc>
                      <m:accPr>
                        <m:chr m:val="̅"/>
                        <m:ctrlP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</m:acc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=0.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 In this case,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the interval width becomes</a:t>
                </a:r>
              </a:p>
            </p:txBody>
          </p:sp>
        </mc:Choice>
        <mc:Fallback>
          <p:sp>
            <p:nvSpPr>
              <p:cNvPr id="4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2429" y="2830921"/>
                <a:ext cx="10977781" cy="937877"/>
              </a:xfrm>
              <a:prstGeom prst="rect">
                <a:avLst/>
              </a:prstGeom>
              <a:blipFill>
                <a:blip r:embed="rId4"/>
                <a:stretch>
                  <a:fillRect l="-833" t="-1948" b="-1363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标题 1">
            <a:extLst>
              <a:ext uri="{FF2B5EF4-FFF2-40B4-BE49-F238E27FC236}">
                <a16:creationId xmlns:a16="http://schemas.microsoft.com/office/drawing/2014/main" id="{4C826796-E8B0-A297-432F-781998AE4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41" y="381545"/>
            <a:ext cx="7376635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8.6  Confidence interval for mean response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CD9F696-40CE-FA1E-B5FB-F9C95748D8E7}"/>
                  </a:ext>
                </a:extLst>
              </p:cNvPr>
              <p:cNvSpPr txBox="1"/>
              <p:nvPr/>
            </p:nvSpPr>
            <p:spPr>
              <a:xfrm>
                <a:off x="532429" y="4643890"/>
                <a:ext cx="11249667" cy="1200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This result implies that we can make the most precise estimate of</a:t>
                </a: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 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𝐸</m:t>
                    </m:r>
                    <m:d>
                      <m:dPr>
                        <m:ctrlPr>
                          <a:rPr lang="zh-CN" altLang="en-US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40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Calibri" pitchFamily="34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Calibri" pitchFamily="34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Calibri" pitchFamily="34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altLang="zh-CN" sz="24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whenever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  <m:r>
                      <a:rPr lang="en-US" altLang="zh-CN" sz="24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</m:t>
                    </m:r>
                    <m:acc>
                      <m:accPr>
                        <m:chr m:val="̅"/>
                        <m:ctrlP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</m:acc>
                    <m:r>
                      <a:rPr lang="en-US" altLang="zh-CN" sz="24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. The confidence intervals for the mean response will become wider as </a:t>
                </a:r>
                <a14:m>
                  <m:oMath xmlns:m="http://schemas.openxmlformats.org/officeDocument/2006/math">
                    <m:r>
                      <a:rPr lang="en-US" altLang="zh-CN" sz="2400" b="0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 </m:t>
                    </m:r>
                    <m:sSub>
                      <m:sSubPr>
                        <m:ctrlP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deviates more from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</m:acc>
                    <m:r>
                      <a:rPr lang="en-US" altLang="zh-CN" sz="24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.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cs typeface="+mn-ea"/>
                  <a:sym typeface="Calibri" pitchFamily="34" charset="0"/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CD9F696-40CE-FA1E-B5FB-F9C95748D8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429" y="4643890"/>
                <a:ext cx="11249667" cy="1200329"/>
              </a:xfrm>
              <a:prstGeom prst="rect">
                <a:avLst/>
              </a:prstGeom>
              <a:blipFill>
                <a:blip r:embed="rId5"/>
                <a:stretch>
                  <a:fillRect l="-813" t="-4061" b="-106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>
            <a:extLst>
              <a:ext uri="{FF2B5EF4-FFF2-40B4-BE49-F238E27FC236}">
                <a16:creationId xmlns:a16="http://schemas.microsoft.com/office/drawing/2014/main" id="{8F4008D4-C29D-3D07-B510-D335852591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21057" y="1919371"/>
            <a:ext cx="4200525" cy="79057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AA0EEAE-71ED-5749-E8FD-8D8C3657DFF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1837" y="3537348"/>
            <a:ext cx="299085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533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7" name="矩形 47"/>
              <p:cNvSpPr>
                <a:spLocks noChangeArrowheads="1"/>
              </p:cNvSpPr>
              <p:nvPr/>
            </p:nvSpPr>
            <p:spPr bwMode="auto">
              <a:xfrm>
                <a:off x="303921" y="1029253"/>
                <a:ext cx="11584159" cy="12618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ea typeface="+mn-ea"/>
                    <a:cs typeface="+mn-ea"/>
                    <a:sym typeface="微软雅黑" pitchFamily="34" charset="-122"/>
                  </a:rPr>
                  <a:t>Example 8.6.1</a:t>
                </a:r>
                <a:r>
                  <a:rPr lang="zh-CN" alt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ea typeface="+mn-ea"/>
                    <a:cs typeface="+mn-ea"/>
                    <a:sym typeface="微软雅黑" pitchFamily="34" charset="-122"/>
                  </a:rPr>
                  <a:t> 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  </a:t>
                </a: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(revisited) In Example 8.2.1, we found the regression line is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𝑦</m:t>
                        </m:r>
                      </m:e>
                    </m:acc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=98.2483 + 0.1098</m:t>
                    </m:r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𝑥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. Now we want to develop a 95% confidence interval of the mean selling price for all houses with 2000 square feet. 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Thorndale Duospace WT J" panose="02020609050405020304" pitchFamily="49" charset="-122"/>
                  <a:sym typeface="微软雅黑" pitchFamily="34" charset="-122"/>
                </a:endParaRPr>
              </a:p>
            </p:txBody>
          </p:sp>
        </mc:Choice>
        <mc:Fallback>
          <p:sp>
            <p:nvSpPr>
              <p:cNvPr id="27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3921" y="1029253"/>
                <a:ext cx="11584159" cy="1261876"/>
              </a:xfrm>
              <a:prstGeom prst="rect">
                <a:avLst/>
              </a:prstGeom>
              <a:blipFill>
                <a:blip r:embed="rId3"/>
                <a:stretch>
                  <a:fillRect l="-1105" t="-5314" b="-966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041" y="381545"/>
            <a:ext cx="7376635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8.6  Confidence interval for mean response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47"/>
              <p:cNvSpPr>
                <a:spLocks noChangeArrowheads="1"/>
              </p:cNvSpPr>
              <p:nvPr/>
            </p:nvSpPr>
            <p:spPr bwMode="auto">
              <a:xfrm>
                <a:off x="220340" y="2744740"/>
                <a:ext cx="11435631" cy="12661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24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  </m:t>
                      </m:r>
                      <m:sSub>
                        <m:sSubPr>
                          <m:ctrlPr>
                            <a:rPr lang="en-US" altLang="zh-CN" sz="24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</m:ctrlPr>
                        </m:sSubPr>
                        <m:e>
                          <m:r>
                            <a:rPr lang="en-US" altLang="zh-CN" sz="24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𝑥</m:t>
                          </m:r>
                        </m:e>
                        <m:sub>
                          <m:r>
                            <a:rPr lang="en-US" altLang="zh-CN" sz="24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0</m:t>
                          </m:r>
                        </m:sub>
                      </m:sSub>
                      <m:r>
                        <a:rPr lang="en-US" altLang="zh-CN" sz="24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=2000, </m:t>
                      </m:r>
                      <m:acc>
                        <m:accPr>
                          <m:chr m:val="̂"/>
                          <m:ctrlPr>
                            <a:rPr lang="en-US" altLang="zh-CN" sz="24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CN" sz="2400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  <a:sym typeface="微软雅黑" pitchFamily="34" charset="-122"/>
                                </a:rPr>
                              </m:ctrlPr>
                            </m:sSubPr>
                            <m:e>
                              <m:r>
                                <a:rPr lang="en-US" altLang="zh-CN" sz="2400" b="0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  <a:sym typeface="微软雅黑" pitchFamily="34" charset="-122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altLang="zh-CN" sz="2400" b="0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  <a:sym typeface="微软雅黑" pitchFamily="34" charset="-122"/>
                                </a:rPr>
                                <m:t>0</m:t>
                              </m:r>
                            </m:sub>
                          </m:sSub>
                        </m:e>
                      </m:acc>
                      <m:r>
                        <a:rPr lang="en-US" altLang="zh-CN" sz="24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= 98.2483+0.1098×2000=317.8483, </m:t>
                      </m:r>
                      <m:r>
                        <a:rPr lang="en-US" altLang="zh-CN" sz="24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𝛼</m:t>
                      </m:r>
                      <m:r>
                        <a:rPr lang="en-US" altLang="zh-CN" sz="24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 = 0.05,  </m:t>
                      </m:r>
                      <m:sSub>
                        <m:sSubPr>
                          <m:ctrlPr>
                            <a:rPr lang="en-US" altLang="zh-CN" sz="24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</m:ctrlPr>
                        </m:sSubPr>
                        <m:e>
                          <m:r>
                            <a:rPr lang="en-US" altLang="zh-CN" sz="24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𝑡</m:t>
                          </m:r>
                        </m:e>
                        <m:sub>
                          <m:r>
                            <a:rPr lang="en-US" altLang="zh-CN" sz="24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𝛼</m:t>
                          </m:r>
                          <m:r>
                            <a:rPr lang="en-US" altLang="zh-CN" sz="24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/2</m:t>
                          </m:r>
                        </m:sub>
                      </m:sSub>
                      <m:r>
                        <a:rPr lang="en-US" altLang="zh-CN" sz="24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 </m:t>
                      </m:r>
                      <m:d>
                        <m:dPr>
                          <m:ctrlPr>
                            <a:rPr lang="en-US" altLang="zh-CN" sz="24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</m:ctrlPr>
                        </m:dPr>
                        <m:e>
                          <m:r>
                            <a:rPr lang="en-US" altLang="zh-CN" sz="24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𝑛</m:t>
                          </m:r>
                          <m:r>
                            <a:rPr lang="en-US" altLang="zh-CN" sz="24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 − 2</m:t>
                          </m:r>
                        </m:e>
                      </m:d>
                      <m:r>
                        <a:rPr lang="en-US" altLang="zh-CN" sz="24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=</m:t>
                      </m:r>
                      <m:sSub>
                        <m:sSubPr>
                          <m:ctrlPr>
                            <a:rPr lang="en-US" altLang="zh-CN" sz="24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</m:ctrlPr>
                        </m:sSubPr>
                        <m:e>
                          <m:r>
                            <a:rPr lang="en-US" altLang="zh-CN" sz="24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𝑡</m:t>
                          </m:r>
                        </m:e>
                        <m:sub>
                          <m:r>
                            <a:rPr lang="en-US" altLang="zh-CN" sz="24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0.025</m:t>
                          </m:r>
                        </m:sub>
                      </m:sSub>
                      <m:d>
                        <m:dPr>
                          <m:ctrlPr>
                            <a:rPr lang="en-US" altLang="zh-CN" sz="24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</m:ctrlPr>
                        </m:dPr>
                        <m:e>
                          <m:r>
                            <a:rPr lang="en-US" altLang="zh-CN" sz="24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8</m:t>
                          </m:r>
                        </m:e>
                      </m:d>
                      <m:r>
                        <a:rPr lang="en-US" altLang="zh-CN" sz="24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=2.036, </m:t>
                      </m:r>
                      <m:acc>
                        <m:accPr>
                          <m:chr m:val="̅"/>
                          <m:ctrlPr>
                            <a:rPr lang="en-US" altLang="zh-CN" sz="24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</m:ctrlPr>
                        </m:accPr>
                        <m:e>
                          <m:r>
                            <a:rPr lang="en-US" altLang="zh-CN" sz="24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𝑥</m:t>
                          </m:r>
                        </m:e>
                      </m:acc>
                      <m:r>
                        <a:rPr lang="en-US" altLang="zh-CN" sz="24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=1715,</m:t>
                      </m:r>
                      <m:r>
                        <a:rPr lang="en-US" altLang="zh-CN" sz="2400" b="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 </m:t>
                      </m:r>
                      <m:sSub>
                        <m:sSubPr>
                          <m:ctrlPr>
                            <a:rPr lang="en-US" altLang="zh-CN" sz="24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</m:ctrlPr>
                        </m:sSubPr>
                        <m:e>
                          <m:r>
                            <a:rPr lang="en-US" altLang="zh-CN" sz="24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𝑆</m:t>
                          </m:r>
                        </m:e>
                        <m:sub>
                          <m:r>
                            <a:rPr lang="en-US" altLang="zh-CN" sz="24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𝑥𝑥</m:t>
                          </m:r>
                        </m:sub>
                      </m:sSub>
                      <m:r>
                        <a:rPr lang="en-US" altLang="zh-CN" sz="24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= 1571500, </m:t>
                      </m:r>
                      <m:r>
                        <a:rPr lang="en-US" altLang="zh-CN" sz="24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𝑆𝑆𝐸</m:t>
                      </m:r>
                      <m:r>
                        <a:rPr lang="en-US" altLang="zh-CN" sz="24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=13654.43,</m:t>
                      </m:r>
                    </m:oMath>
                  </m:oMathPara>
                </a14:m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  <a:sym typeface="微软雅黑" pitchFamily="34" charset="-122"/>
                </a:endParaRPr>
              </a:p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the 95% confidence interval of</a:t>
                </a: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 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𝐸</m:t>
                    </m:r>
                    <m:d>
                      <m:dPr>
                        <m:ctrlPr>
                          <a:rPr lang="zh-CN" altLang="en-US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40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Calibri" pitchFamily="34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Calibri" pitchFamily="34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Calibri" pitchFamily="34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=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𝑎</m:t>
                    </m:r>
                    <m:r>
                      <a:rPr lang="en-US" altLang="zh-CN" sz="24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+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𝑏</m:t>
                    </m:r>
                    <m:sSub>
                      <m:sSubPr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sSub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0</m:t>
                        </m:r>
                      </m:sub>
                    </m:sSub>
                    <m:r>
                      <a:rPr lang="en-US" altLang="zh-CN" sz="24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is</a:t>
                </a:r>
              </a:p>
            </p:txBody>
          </p:sp>
        </mc:Choice>
        <mc:Fallback>
          <p:sp>
            <p:nvSpPr>
              <p:cNvPr id="11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0340" y="2744740"/>
                <a:ext cx="11435631" cy="1266108"/>
              </a:xfrm>
              <a:prstGeom prst="rect">
                <a:avLst/>
              </a:prstGeom>
              <a:blipFill>
                <a:blip r:embed="rId4"/>
                <a:stretch>
                  <a:fillRect l="-800" t="-962" b="-673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303920" y="2179913"/>
            <a:ext cx="10653808" cy="564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b="1" i="1" dirty="0">
                <a:solidFill>
                  <a:srgbClr val="C00000"/>
                </a:solidFill>
                <a:latin typeface="Thorndale Duospace WT J" panose="02020609050405020304" pitchFamily="49" charset="-122"/>
                <a:ea typeface="Thorndale Duospace WT J" panose="02020609050405020304" pitchFamily="49" charset="-122"/>
                <a:cs typeface="Thorndale Duospace WT J" panose="02020609050405020304" pitchFamily="49" charset="-122"/>
                <a:sym typeface="微软雅黑" pitchFamily="34" charset="-122"/>
              </a:rPr>
              <a:t>Solution </a:t>
            </a:r>
            <a:r>
              <a:rPr lang="en-US" altLang="zh-CN" sz="2800" b="1" dirty="0">
                <a:solidFill>
                  <a:srgbClr val="C00000"/>
                </a:solidFill>
                <a:latin typeface="Thorndale Duospace WT J" panose="02020609050405020304" pitchFamily="49" charset="-122"/>
                <a:ea typeface="Thorndale Duospace WT J" panose="02020609050405020304" pitchFamily="49" charset="-122"/>
                <a:cs typeface="Thorndale Duospace WT J" panose="02020609050405020304" pitchFamily="49" charset="-122"/>
                <a:sym typeface="微软雅黑" pitchFamily="34" charset="-122"/>
              </a:rPr>
              <a:t>: </a:t>
            </a:r>
            <a:r>
              <a:rPr lang="en-US" altLang="zh-CN" sz="2800" b="1" dirty="0">
                <a:solidFill>
                  <a:schemeClr val="bg2">
                    <a:lumMod val="50000"/>
                  </a:schemeClr>
                </a:solidFill>
                <a:latin typeface="Thorndale Duospace WT J" panose="02020609050405020304" pitchFamily="49" charset="-122"/>
                <a:ea typeface="Thorndale Duospace WT J" panose="02020609050405020304" pitchFamily="49" charset="-122"/>
                <a:cs typeface="Thorndale Duospace WT J" panose="02020609050405020304" pitchFamily="49" charset="-122"/>
                <a:sym typeface="微软雅黑" pitchFamily="34" charset="-122"/>
              </a:rPr>
              <a:t> 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  <a:sym typeface="微软雅黑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03585C6-1E62-1B40-D5D5-D4980CDC31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60493" y="4001358"/>
            <a:ext cx="5871013" cy="2856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453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7" name="矩形 47"/>
              <p:cNvSpPr>
                <a:spLocks noChangeArrowheads="1"/>
              </p:cNvSpPr>
              <p:nvPr/>
            </p:nvSpPr>
            <p:spPr bwMode="auto">
              <a:xfrm>
                <a:off x="303920" y="1191999"/>
                <a:ext cx="11584159" cy="15696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  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takes other values, we can obtain the confidence intervals of</a:t>
                </a: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 </m:t>
                    </m:r>
                    <m:r>
                      <a:rPr lang="zh-CN" altLang="en-US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𝐸</m:t>
                    </m:r>
                    <m:d>
                      <m:dPr>
                        <m:ctrlPr>
                          <a:rPr lang="zh-CN" altLang="en-US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4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</a:rPr>
                            </m:ctrlPr>
                          </m:sSubPr>
                          <m:e>
                            <m:r>
                              <a:rPr lang="en-US" altLang="zh-CN" sz="24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in the same way. Confidence interval width is smallest 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  <m:r>
                      <a:rPr lang="en-US" altLang="zh-CN" sz="24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</m:t>
                    </m:r>
                    <m:acc>
                      <m:accPr>
                        <m:chr m:val="̅"/>
                        <m:ctrlP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</m:acc>
                    <m:r>
                      <a:rPr lang="en-US" altLang="zh-CN" sz="24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=1715. The confidence intervals for the mean response will become wider 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deviates more from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</m:acc>
                    <m:r>
                      <a:rPr lang="en-US" altLang="zh-CN" sz="24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=1715. Figure 8.4 shows the confidence band around the regression line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𝑦</m:t>
                        </m:r>
                      </m:e>
                    </m:acc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=98.2483 + 0.1098</m:t>
                    </m:r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𝑥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.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Thorndale Duospace WT J" panose="02020609050405020304" pitchFamily="49" charset="-122"/>
                  <a:sym typeface="微软雅黑" pitchFamily="34" charset="-122"/>
                </a:endParaRPr>
              </a:p>
            </p:txBody>
          </p:sp>
        </mc:Choice>
        <mc:Fallback>
          <p:sp>
            <p:nvSpPr>
              <p:cNvPr id="27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3920" y="1191999"/>
                <a:ext cx="11584159" cy="1569652"/>
              </a:xfrm>
              <a:prstGeom prst="rect">
                <a:avLst/>
              </a:prstGeom>
              <a:blipFill>
                <a:blip r:embed="rId3"/>
                <a:stretch>
                  <a:fillRect l="-842" t="-3113" r="-684" b="-778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041" y="381545"/>
            <a:ext cx="7376635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8.6  Confidence interval for mean response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F366CD7-2FA5-A41C-38CF-D350210E07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4530" y="2871567"/>
            <a:ext cx="4237146" cy="367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304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7" name="矩形 47"/>
              <p:cNvSpPr>
                <a:spLocks noChangeArrowheads="1"/>
              </p:cNvSpPr>
              <p:nvPr/>
            </p:nvSpPr>
            <p:spPr bwMode="auto">
              <a:xfrm>
                <a:off x="303920" y="1191999"/>
                <a:ext cx="11584159" cy="26776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  In previous section, we learned how to calculate a confidence interval for mean response, </a:t>
                </a: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 </m:t>
                    </m:r>
                    <m:r>
                      <a:rPr lang="zh-CN" altLang="en-US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𝐸</m:t>
                    </m:r>
                    <m:d>
                      <m:dPr>
                        <m:ctrlPr>
                          <a:rPr lang="zh-CN" altLang="en-US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4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</a:rPr>
                            </m:ctrlPr>
                          </m:sSubPr>
                          <m:e>
                            <m:r>
                              <a:rPr lang="en-US" altLang="zh-CN" sz="24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, for a given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. Suppose now we’re not interested in the average, but instead we want to predict a future value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  <m:t>𝑦</m:t>
                        </m:r>
                      </m:e>
                      <m:sub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for a given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.</a:t>
                </a:r>
              </a:p>
              <a:p>
                <a:pPr>
                  <a:spcBef>
                    <a:spcPct val="0"/>
                  </a:spcBef>
                  <a:buNone/>
                </a:pPr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  <a:sym typeface="微软雅黑" pitchFamily="34" charset="-122"/>
                </a:endParaRPr>
              </a:p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   A prediction interval is similar to a confidence interval in previous section, except that the prediction interval is developed to cover a random variable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  <m:t>𝑦</m:t>
                        </m:r>
                      </m:e>
                      <m:sub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, while the confidence interval is constructed to cover the fixed parameter </a:t>
                </a:r>
                <a14:m>
                  <m:oMath xmlns:m="http://schemas.openxmlformats.org/officeDocument/2006/math">
                    <m:r>
                      <a:rPr lang="zh-CN" altLang="en-US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𝐸</m:t>
                    </m:r>
                    <m:d>
                      <m:dPr>
                        <m:ctrlPr>
                          <a:rPr lang="zh-CN" altLang="en-US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4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</a:rPr>
                            </m:ctrlPr>
                          </m:sSubPr>
                          <m:e>
                            <m:r>
                              <a:rPr lang="en-US" altLang="zh-CN" sz="24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, for a given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. </a:t>
                </a:r>
              </a:p>
            </p:txBody>
          </p:sp>
        </mc:Choice>
        <mc:Fallback>
          <p:sp>
            <p:nvSpPr>
              <p:cNvPr id="27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3920" y="1191999"/>
                <a:ext cx="11584159" cy="2677648"/>
              </a:xfrm>
              <a:prstGeom prst="rect">
                <a:avLst/>
              </a:prstGeom>
              <a:blipFill>
                <a:blip r:embed="rId3"/>
                <a:stretch>
                  <a:fillRect l="-842" t="-1822" r="-1368" b="-432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041" y="381545"/>
            <a:ext cx="7376635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8.7  Inference for prediction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90B755B-C97E-473A-8204-D792B8813D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3567" y="3986540"/>
            <a:ext cx="6406507" cy="11950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B93DBF0-3FE1-E229-A777-16A947323057}"/>
                  </a:ext>
                </a:extLst>
              </p:cNvPr>
              <p:cNvSpPr txBox="1"/>
              <p:nvPr/>
            </p:nvSpPr>
            <p:spPr>
              <a:xfrm>
                <a:off x="670448" y="5204336"/>
                <a:ext cx="6122276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Here,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sSubPr>
                      <m:e>
                        <m:r>
                          <a:rPr lang="en-US" altLang="zh-CN" sz="2400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𝑦</m:t>
                        </m:r>
                      </m:e>
                      <m:sub>
                        <m:r>
                          <a:rPr lang="en-US" altLang="zh-CN" sz="2400" b="0" i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1</m:t>
                        </m:r>
                      </m:sub>
                    </m:sSub>
                    <m:r>
                      <a:rPr lang="en-US" altLang="zh-CN" sz="2400" b="0" i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Calibri" pitchFamily="34" charset="0"/>
                      </a:rPr>
                      <m:t>,</m:t>
                    </m:r>
                    <m:sSub>
                      <m:sSubPr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sSubPr>
                      <m:e>
                        <m:r>
                          <a:rPr lang="en-US" altLang="zh-CN" sz="2400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𝑦</m:t>
                        </m:r>
                      </m:e>
                      <m:sub>
                        <m:r>
                          <a:rPr lang="en-US" altLang="zh-CN" sz="2400" b="0" i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2</m:t>
                        </m:r>
                      </m:sub>
                    </m:sSub>
                    <m:r>
                      <a:rPr lang="en-US" altLang="zh-CN" sz="2400" b="0" i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Calibri" pitchFamily="34" charset="0"/>
                      </a:rPr>
                      <m:t>,</m:t>
                    </m:r>
                    <m:r>
                      <a:rPr lang="en-US" altLang="zh-CN" sz="24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Calibri" pitchFamily="34" charset="0"/>
                      </a:rPr>
                      <m:t>⋯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Cambria Math" panose="02040503050406030204" pitchFamily="18" charset="0"/>
                    <a:cs typeface="+mn-ea"/>
                    <a:sym typeface="Calibri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sSubPr>
                      <m:e>
                        <m:r>
                          <a:rPr lang="en-US" altLang="zh-CN" sz="2400" b="0" i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,</m:t>
                        </m:r>
                        <m:r>
                          <a:rPr lang="en-US" altLang="zh-CN" sz="2400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𝑦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400" b="0" i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n</m:t>
                        </m:r>
                      </m:sub>
                    </m:sSub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Calibri" pitchFamily="34" charset="0"/>
                  </a:rPr>
                  <a:t> </a:t>
                </a: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Calibri" pitchFamily="34" charset="0"/>
                  </a:rPr>
                  <a:t>are independent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  <a:sym typeface="Calibri" pitchFamily="34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B93DBF0-3FE1-E229-A777-16A9473230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448" y="5204336"/>
                <a:ext cx="6122276" cy="461665"/>
              </a:xfrm>
              <a:prstGeom prst="rect">
                <a:avLst/>
              </a:prstGeom>
              <a:blipFill>
                <a:blip r:embed="rId5"/>
                <a:stretch>
                  <a:fillRect l="-1594" t="-10667" b="-30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96967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7" name="矩形 47"/>
              <p:cNvSpPr>
                <a:spLocks noChangeArrowheads="1"/>
              </p:cNvSpPr>
              <p:nvPr/>
            </p:nvSpPr>
            <p:spPr bwMode="auto">
              <a:xfrm>
                <a:off x="303920" y="1191999"/>
                <a:ext cx="11584159" cy="8506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   Notice that </a:t>
                </a:r>
                <a14:m>
                  <m:oMath xmlns:m="http://schemas.openxmlformats.org/officeDocument/2006/math"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𝐸</m:t>
                    </m:r>
                    <m:d>
                      <m:dPr>
                        <m:ctrlPr>
                          <a:rPr lang="zh-CN" altLang="en-US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40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Calibri" pitchFamily="34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Calibri" pitchFamily="34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Calibri" pitchFamily="34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=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𝑎</m:t>
                    </m:r>
                    <m:r>
                      <a:rPr lang="en-US" altLang="zh-CN" sz="24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+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𝑏</m:t>
                    </m:r>
                    <m:sSub>
                      <m:sSubPr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sSub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0</m:t>
                        </m:r>
                      </m:sub>
                    </m:sSub>
                    <m:r>
                      <a:rPr lang="en-US" altLang="zh-CN" sz="24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can be estimated by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altLang="zh-CN" sz="24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sSubPr>
                          <m:e>
                            <m:r>
                              <a:rPr lang="en-US" altLang="zh-CN" sz="24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0</m:t>
                            </m:r>
                          </m:sub>
                        </m:sSub>
                      </m:e>
                    </m:acc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𝑎</m:t>
                        </m:r>
                      </m:e>
                    </m:acc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+ </m:t>
                    </m:r>
                    <m:acc>
                      <m:accPr>
                        <m:chr m:val="̂"/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𝑏</m:t>
                        </m:r>
                      </m:e>
                    </m:acc>
                    <m:sSub>
                      <m:sSubPr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, where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are unbiased estimators of</a:t>
                </a: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 </m:t>
                    </m:r>
                    <m:r>
                      <a:rPr lang="zh-CN" altLang="en-US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𝑎</m:t>
                    </m:r>
                    <m:r>
                      <a:rPr lang="en-US" altLang="zh-CN" sz="24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and</a:t>
                </a: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 </m:t>
                    </m:r>
                    <m:r>
                      <a:rPr lang="zh-CN" altLang="en-US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𝑏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.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Thorndale Duospace WT J" panose="02020609050405020304" pitchFamily="49" charset="-122"/>
                  <a:sym typeface="微软雅黑" pitchFamily="34" charset="-122"/>
                </a:endParaRPr>
              </a:p>
            </p:txBody>
          </p:sp>
        </mc:Choice>
        <mc:Fallback>
          <p:sp>
            <p:nvSpPr>
              <p:cNvPr id="27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3920" y="1191999"/>
                <a:ext cx="11584159" cy="850674"/>
              </a:xfrm>
              <a:prstGeom prst="rect">
                <a:avLst/>
              </a:prstGeom>
              <a:blipFill>
                <a:blip r:embed="rId3"/>
                <a:stretch>
                  <a:fillRect l="-842" t="-3597" b="-1510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041" y="381545"/>
            <a:ext cx="7376635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8.7  Inference for prediction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600C322-E680-0974-309B-2D9BFE6400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2861" y="1924049"/>
            <a:ext cx="4719995" cy="158335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3184000-EA12-D935-F05E-BD6743119334}"/>
                  </a:ext>
                </a:extLst>
              </p:cNvPr>
              <p:cNvSpPr txBox="1"/>
              <p:nvPr/>
            </p:nvSpPr>
            <p:spPr>
              <a:xfrm>
                <a:off x="622736" y="3507403"/>
                <a:ext cx="11265343" cy="186147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That is,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𝑎</m:t>
                        </m:r>
                      </m:e>
                    </m:acc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and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𝑏</m:t>
                        </m:r>
                      </m:e>
                    </m:acc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are linear combinations of independent </a:t>
                </a:r>
                <a14:m>
                  <m:oMath xmlns:m="http://schemas.openxmlformats.org/officeDocument/2006/math"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 </m:t>
                    </m:r>
                    <m:sSub>
                      <m:sSubPr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sSub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𝑦</m:t>
                        </m:r>
                      </m:e>
                      <m:sub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𝑖</m:t>
                        </m:r>
                      </m:sub>
                    </m:sSub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∼ 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𝑁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(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𝑎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 +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𝑏</m:t>
                    </m:r>
                    <m:sSub>
                      <m:sSubPr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sSub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𝑖</m:t>
                        </m:r>
                      </m:sub>
                    </m:sSub>
                    <m:r>
                      <a:rPr lang="zh-CN" altLang="en-US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 , </m:t>
                    </m:r>
                    <m:sSup>
                      <m:sSupPr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sSupPr>
                      <m:e>
                        <m:r>
                          <a:rPr lang="zh-CN" altLang="en-US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𝜎</m:t>
                        </m:r>
                      </m:e>
                      <m:sup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2</m:t>
                        </m:r>
                      </m:sup>
                    </m:sSup>
                    <m:r>
                      <a:rPr lang="zh-CN" altLang="en-US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),</m:t>
                    </m:r>
                    <m:r>
                      <a:rPr lang="zh-CN" altLang="en-US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𝑖</m:t>
                    </m:r>
                    <m:r>
                      <a:rPr lang="zh-CN" altLang="en-US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 = 1,2,··· ,</m:t>
                    </m:r>
                    <m:r>
                      <a:rPr lang="zh-CN" altLang="en-US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𝑛</m:t>
                    </m:r>
                    <m:r>
                      <a:rPr lang="zh-CN" altLang="en-US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. </m:t>
                    </m:r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So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altLang="zh-CN" sz="24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sSubPr>
                          <m:e>
                            <m:r>
                              <a:rPr lang="en-US" altLang="zh-CN" sz="2400" b="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 </m:t>
                            </m:r>
                            <m:r>
                              <a:rPr lang="en-US" altLang="zh-CN" sz="24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0</m:t>
                            </m:r>
                          </m:sub>
                        </m:sSub>
                      </m:e>
                    </m:acc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𝑎</m:t>
                        </m:r>
                      </m:e>
                    </m:acc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+ </m:t>
                    </m:r>
                    <m:acc>
                      <m:accPr>
                        <m:chr m:val="̂"/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𝑏</m:t>
                        </m:r>
                      </m:e>
                    </m:acc>
                    <m:sSub>
                      <m:sSubPr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is a linear combination of independent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sSubPr>
                      <m:e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𝑦</m:t>
                        </m:r>
                      </m:e>
                      <m:sub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,</a:t>
                </a:r>
                <a14:m>
                  <m:oMath xmlns:m="http://schemas.openxmlformats.org/officeDocument/2006/math">
                    <m:r>
                      <a:rPr lang="zh-CN" altLang="en-US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𝑖</m:t>
                    </m:r>
                    <m:r>
                      <a:rPr lang="zh-CN" altLang="en-US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 = 1,2,··· ,</m:t>
                    </m:r>
                    <m:r>
                      <a:rPr lang="zh-CN" altLang="en-US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𝑛</m:t>
                    </m:r>
                    <m:r>
                      <a:rPr lang="zh-CN" altLang="en-US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. </m:t>
                    </m:r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By Theorem 8.3.1,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altLang="zh-CN" sz="24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sSubPr>
                          <m:e>
                            <m:r>
                              <a:rPr lang="en-US" altLang="zh-CN" sz="2400" b="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 </m:t>
                            </m:r>
                            <m:r>
                              <a:rPr lang="en-US" altLang="zh-CN" sz="24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0</m:t>
                            </m:r>
                          </m:sub>
                        </m:sSub>
                      </m:e>
                    </m:acc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𝑎</m:t>
                        </m:r>
                      </m:e>
                    </m:acc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+ </m:t>
                    </m:r>
                    <m:acc>
                      <m:accPr>
                        <m:chr m:val="̂"/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𝑏</m:t>
                        </m:r>
                      </m:e>
                    </m:acc>
                    <m:sSub>
                      <m:sSubPr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  <m:r>
                      <a:rPr lang="en-US" altLang="zh-CN" sz="24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~</m:t>
                    </m:r>
                    <m:r>
                      <a:rPr lang="en-US" altLang="zh-CN" sz="24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𝑁</m:t>
                    </m:r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(</m:t>
                    </m:r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𝑎</m:t>
                    </m:r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+</m:t>
                    </m:r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𝑏</m:t>
                    </m:r>
                    <m:sSub>
                      <m:sSubPr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,(</m:t>
                    </m:r>
                    <m:f>
                      <m:fPr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fPr>
                      <m:num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1</m:t>
                        </m:r>
                      </m:num>
                      <m:den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𝑛</m:t>
                        </m:r>
                      </m:den>
                    </m:f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+</m:t>
                    </m:r>
                    <m:f>
                      <m:fPr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400" i="1" dirty="0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ea"/>
                                    <a:sym typeface="微软雅黑" pitchFamily="34" charset="-122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zh-CN" sz="2400" i="1" dirty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ea"/>
                                        <a:sym typeface="微软雅黑" pitchFamily="34" charset="-122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400" i="1" dirty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ea"/>
                                        <a:sym typeface="微软雅黑" pitchFamily="34" charset="-122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altLang="zh-CN" sz="2400" i="1" dirty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ea"/>
                                        <a:sym typeface="微软雅黑" pitchFamily="34" charset="-122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altLang="zh-CN" sz="2400" i="1" dirty="0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ea"/>
                                    <a:sym typeface="微软雅黑" pitchFamily="34" charset="-122"/>
                                  </a:rPr>
                                  <m:t>−</m:t>
                                </m:r>
                                <m:bar>
                                  <m:barPr>
                                    <m:pos m:val="top"/>
                                    <m:ctrlPr>
                                      <a:rPr lang="en-US" altLang="zh-CN" sz="2400" i="1" dirty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ea"/>
                                        <a:sym typeface="微软雅黑" pitchFamily="34" charset="-122"/>
                                      </a:rPr>
                                    </m:ctrlPr>
                                  </m:barPr>
                                  <m:e>
                                    <m:r>
                                      <a:rPr lang="en-US" altLang="zh-CN" sz="2400" i="1" dirty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ea"/>
                                        <a:sym typeface="微软雅黑" pitchFamily="34" charset="-122"/>
                                      </a:rPr>
                                      <m:t>𝑥</m:t>
                                    </m:r>
                                  </m:e>
                                </m:bar>
                              </m:e>
                            </m:d>
                          </m:e>
                          <m:sup>
                            <m:r>
                              <a:rPr lang="en-US" altLang="zh-CN" sz="24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b>
                          <m:sSubPr>
                            <m:ctrlPr>
                              <a:rPr lang="en-US" altLang="zh-CN" sz="24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sSubPr>
                          <m:e>
                            <m:r>
                              <a:rPr lang="en-US" altLang="zh-CN" sz="24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4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𝑥𝑥</m:t>
                            </m:r>
                          </m:sub>
                        </m:sSub>
                      </m:den>
                    </m:f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)</m:t>
                    </m:r>
                    <m:sSup>
                      <m:sSupPr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pPr>
                      <m:e>
                        <m:r>
                          <a:rPr lang="zh-CN" altLang="en-US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𝜎</m:t>
                        </m:r>
                      </m:e>
                      <m:sup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2</m:t>
                        </m:r>
                      </m:sup>
                    </m:sSup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)</m:t>
                    </m:r>
                    <m:r>
                      <m:rPr>
                        <m:nor/>
                      </m:rPr>
                      <a:rPr lang="en-US" altLang="zh-CN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.</m:t>
                    </m:r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It follows that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sSubPr>
                      <m:e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𝑦</m:t>
                        </m:r>
                      </m:e>
                      <m:sub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and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altLang="zh-CN" sz="24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sSubPr>
                          <m:e>
                            <m:r>
                              <a:rPr lang="en-US" altLang="zh-CN" sz="24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0</m:t>
                            </m:r>
                          </m:sub>
                        </m:sSub>
                      </m:e>
                    </m:acc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 </m:t>
                    </m:r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are independent.</a:t>
                </a: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3184000-EA12-D935-F05E-BD67431193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736" y="3507403"/>
                <a:ext cx="11265343" cy="1861472"/>
              </a:xfrm>
              <a:prstGeom prst="rect">
                <a:avLst/>
              </a:prstGeom>
              <a:blipFill>
                <a:blip r:embed="rId5"/>
                <a:stretch>
                  <a:fillRect l="-812" t="-1634" b="-62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图片 8">
            <a:extLst>
              <a:ext uri="{FF2B5EF4-FFF2-40B4-BE49-F238E27FC236}">
                <a16:creationId xmlns:a16="http://schemas.microsoft.com/office/drawing/2014/main" id="{B89F1677-464C-A8CC-2309-CDFD24C0DA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59861" y="5233357"/>
            <a:ext cx="5591092" cy="865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791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041" y="381545"/>
            <a:ext cx="7107719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8.1	Linear regression model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47"/>
              <p:cNvSpPr>
                <a:spLocks noChangeArrowheads="1"/>
              </p:cNvSpPr>
              <p:nvPr/>
            </p:nvSpPr>
            <p:spPr bwMode="auto">
              <a:xfrm>
                <a:off x="689642" y="1265631"/>
                <a:ext cx="10812715" cy="49266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         Linear regression attempts to model the relationship between two variables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by fitting a linear equation to observed data. Usually we identify one variable as the outcome of interest. This is often called the response, or dependent variable Y . The other variable is called the explanatory, or independent variable X. For example, one might want to relate the weights of individuals to their heights using a linear regression model, the weight Y is the dependent variable and the height X is the independent variable.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          A linear regression model has the following form:</a:t>
                </a:r>
              </a:p>
              <a:p>
                <a:pPr algn="ctr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          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𝑦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𝑎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+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𝑏𝑥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+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ε,    ε~N(0,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pPr>
                      <m:e>
                        <m:r>
                          <a:rPr lang="zh-CN" altLang="en-US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𝜎</m:t>
                        </m:r>
                      </m:e>
                      <m:sup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)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where ε is the random error, 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𝑥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is the explanatory variable and 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𝑦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is the dependent variable. The slope of the line is 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𝑏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, and 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𝑎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is the intercept.</a:t>
                </a:r>
              </a:p>
            </p:txBody>
          </p:sp>
        </mc:Choice>
        <mc:Fallback xmlns="">
          <p:sp>
            <p:nvSpPr>
              <p:cNvPr id="10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89642" y="1265631"/>
                <a:ext cx="10812715" cy="4926662"/>
              </a:xfrm>
              <a:prstGeom prst="rect">
                <a:avLst/>
              </a:prstGeom>
              <a:blipFill>
                <a:blip r:embed="rId3"/>
                <a:stretch>
                  <a:fillRect l="-846" t="-371" r="-2029" b="-185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2510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765041" y="1240181"/>
            <a:ext cx="11584159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Thus,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Thorndale Duospace WT J" panose="02020609050405020304" pitchFamily="49" charset="-122"/>
              <a:sym typeface="微软雅黑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041" y="381545"/>
            <a:ext cx="7376635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8.7  Inference for prediction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3184000-EA12-D935-F05E-BD6743119334}"/>
                  </a:ext>
                </a:extLst>
              </p:cNvPr>
              <p:cNvSpPr txBox="1"/>
              <p:nvPr/>
            </p:nvSpPr>
            <p:spPr>
              <a:xfrm>
                <a:off x="765041" y="2774340"/>
                <a:ext cx="10497207" cy="12287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In addition, by Theorem 8.3.4, </a:t>
                </a:r>
                <a14:m>
                  <m:oMath xmlns:m="http://schemas.openxmlformats.org/officeDocument/2006/math"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𝑆𝑆𝐸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/</m:t>
                    </m:r>
                    <m:sSup>
                      <m:sSupPr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pPr>
                      <m:e>
                        <m:r>
                          <a:rPr lang="zh-CN" altLang="en-US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𝜎</m:t>
                        </m:r>
                      </m:e>
                      <m:sup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2</m:t>
                        </m:r>
                      </m:sup>
                    </m:sSup>
                    <m:r>
                      <a:rPr lang="el-GR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</m:t>
                    </m:r>
                    <m:nary>
                      <m:naryPr>
                        <m:chr m:val="∑"/>
                        <m:limLoc m:val="subSup"/>
                        <m:ctrlPr>
                          <a:rPr lang="el-GR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𝑖</m:t>
                        </m:r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=1</m:t>
                        </m:r>
                      </m:sub>
                      <m:sup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𝑛</m:t>
                        </m:r>
                      </m:sup>
                      <m:e>
                        <m:sSup>
                          <m:sSupPr>
                            <m:ctrlPr>
                              <a:rPr lang="el-GR" altLang="zh-CN" sz="240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sSupPr>
                          <m:e>
                            <m:r>
                              <a:rPr lang="en-US" altLang="zh-CN" sz="24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altLang="zh-CN" sz="2400" i="1" dirty="0" smtClean="0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ea"/>
                                    <a:sym typeface="微软雅黑" pitchFamily="34" charset="-122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dirty="0" smtClean="0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ea"/>
                                    <a:sym typeface="微软雅黑" pitchFamily="34" charset="-122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zh-CN" sz="2400" b="0" i="1" dirty="0" smtClean="0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ea"/>
                                    <a:sym typeface="微软雅黑" pitchFamily="34" charset="-122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n-US" altLang="zh-CN" sz="24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− </m:t>
                            </m:r>
                            <m:acc>
                              <m:accPr>
                                <m:chr m:val="̂"/>
                                <m:ctrlPr>
                                  <a:rPr lang="en-US" altLang="zh-CN" sz="2400" i="1" dirty="0" smtClean="0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ea"/>
                                    <a:sym typeface="微软雅黑" pitchFamily="34" charset="-122"/>
                                  </a:rPr>
                                </m:ctrlPr>
                              </m:accPr>
                              <m:e>
                                <m:sSub>
                                  <m:sSubPr>
                                    <m:ctrlPr>
                                      <a:rPr lang="en-US" altLang="zh-CN" sz="2400" i="1" dirty="0" smtClean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ea"/>
                                        <a:sym typeface="微软雅黑" pitchFamily="34" charset="-122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400" b="0" i="1" dirty="0" smtClean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ea"/>
                                        <a:sym typeface="微软雅黑" pitchFamily="34" charset="-122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altLang="zh-CN" sz="2400" b="0" i="1" dirty="0" smtClean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ea"/>
                                        <a:sym typeface="微软雅黑" pitchFamily="34" charset="-122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acc>
                            <m:r>
                              <a:rPr lang="en-US" altLang="zh-CN" sz="24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2</m:t>
                            </m:r>
                          </m:sup>
                        </m:sSup>
                      </m:e>
                    </m:nary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/</m:t>
                    </m:r>
                    <m:sSup>
                      <m:sSupPr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pPr>
                      <m:e>
                        <m:r>
                          <a:rPr lang="zh-CN" altLang="en-US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𝜎</m:t>
                        </m:r>
                      </m:e>
                      <m:sup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2</m:t>
                        </m:r>
                      </m:sup>
                    </m:sSup>
                    <m:r>
                      <a:rPr lang="el-GR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∼</m:t>
                    </m:r>
                    <m:r>
                      <a:rPr lang="el-GR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𝜒</m:t>
                    </m:r>
                    <m:r>
                      <a:rPr lang="el-GR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2 (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𝑛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−2),</m:t>
                    </m:r>
                  </m:oMath>
                </a14:m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  <a:sym typeface="微软雅黑" pitchFamily="34" charset="-122"/>
                </a:endParaRPr>
              </a:p>
              <a:p>
                <a:pPr>
                  <a:spcBef>
                    <a:spcPct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𝑆𝑆𝐸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and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altLang="zh-CN" sz="240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sSubPr>
                          <m:e>
                            <m:r>
                              <a:rPr lang="en-US" altLang="zh-CN" sz="2400" b="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0</m:t>
                            </m:r>
                          </m:sub>
                        </m:sSub>
                      </m:e>
                    </m:acc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</m:t>
                    </m:r>
                    <m:acc>
                      <m:accPr>
                        <m:chr m:val="̅"/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𝑦</m:t>
                        </m:r>
                      </m:e>
                    </m:acc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+</m:t>
                    </m:r>
                    <m:acc>
                      <m:accPr>
                        <m:chr m:val="̂"/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𝑏</m:t>
                        </m:r>
                      </m:e>
                    </m:acc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(</m:t>
                    </m:r>
                    <m:sSub>
                      <m:sSubPr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− </m:t>
                    </m:r>
                    <m:acc>
                      <m:accPr>
                        <m:chr m:val="̅"/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</m:acc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)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are independent</a:t>
                </a: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. Thus, we use the following</a:t>
                </a:r>
              </a:p>
              <a:p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pivotal quantity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cs typeface="+mn-ea"/>
                  <a:sym typeface="Calibri" pitchFamily="34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3184000-EA12-D935-F05E-BD67431193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5041" y="2774340"/>
                <a:ext cx="10497207" cy="1228734"/>
              </a:xfrm>
              <a:prstGeom prst="rect">
                <a:avLst/>
              </a:prstGeom>
              <a:blipFill>
                <a:blip r:embed="rId3"/>
                <a:stretch>
                  <a:fillRect l="-871" t="-48020" b="-118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>
            <a:extLst>
              <a:ext uri="{FF2B5EF4-FFF2-40B4-BE49-F238E27FC236}">
                <a16:creationId xmlns:a16="http://schemas.microsoft.com/office/drawing/2014/main" id="{CE6C003E-0ACC-7F8C-29AA-842AD7EDD4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5951" y="1653656"/>
            <a:ext cx="3895725" cy="7239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6AFE771-D73E-76CA-0CA1-D4A28A00E0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57536" y="4270894"/>
            <a:ext cx="5876925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189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7" name="矩形 47"/>
              <p:cNvSpPr>
                <a:spLocks noChangeArrowheads="1"/>
              </p:cNvSpPr>
              <p:nvPr/>
            </p:nvSpPr>
            <p:spPr bwMode="auto">
              <a:xfrm>
                <a:off x="303920" y="1191999"/>
                <a:ext cx="11584159" cy="4616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For confidence level </a:t>
                </a:r>
                <a14:m>
                  <m:oMath xmlns:m="http://schemas.openxmlformats.org/officeDocument/2006/math"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1−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𝛼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,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Thorndale Duospace WT J" panose="02020609050405020304" pitchFamily="49" charset="-122"/>
                  <a:sym typeface="微软雅黑" pitchFamily="34" charset="-122"/>
                </a:endParaRPr>
              </a:p>
            </p:txBody>
          </p:sp>
        </mc:Choice>
        <mc:Fallback>
          <p:sp>
            <p:nvSpPr>
              <p:cNvPr id="27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3920" y="1191999"/>
                <a:ext cx="11584159" cy="461657"/>
              </a:xfrm>
              <a:prstGeom prst="rect">
                <a:avLst/>
              </a:prstGeom>
              <a:blipFill>
                <a:blip r:embed="rId3"/>
                <a:stretch>
                  <a:fillRect l="-842" t="-12000" b="-2933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041" y="381545"/>
            <a:ext cx="7376635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8.7  Inference for prediction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3184000-EA12-D935-F05E-BD6743119334}"/>
                  </a:ext>
                </a:extLst>
              </p:cNvPr>
              <p:cNvSpPr txBox="1"/>
              <p:nvPr/>
            </p:nvSpPr>
            <p:spPr>
              <a:xfrm>
                <a:off x="303920" y="2549180"/>
                <a:ext cx="11584159" cy="9791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𝑡</m:t>
                        </m:r>
                      </m:e>
                      <m:sub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Calibri" pitchFamily="34" charset="0"/>
                              </a:rPr>
                            </m:ctrlPr>
                          </m:fPr>
                          <m:num>
                            <m:r>
                              <a:rPr lang="zh-CN" altLang="en-US" sz="240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Calibri" pitchFamily="34" charset="0"/>
                              </a:rPr>
                              <m:t>𝛼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Calibri" pitchFamily="34" charset="0"/>
                              </a:rPr>
                              <m:t>2</m:t>
                            </m:r>
                          </m:den>
                        </m:f>
                      </m:sub>
                    </m:sSub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(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𝑛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−2)</m:t>
                    </m:r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is the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fPr>
                      <m:num>
                        <m:r>
                          <a:rPr lang="zh-CN" altLang="en-US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𝛼</m:t>
                        </m:r>
                      </m:num>
                      <m:den>
                        <m:r>
                          <a:rPr lang="zh-CN" altLang="en-US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upper quantile of </a:t>
                </a:r>
                <a14:m>
                  <m:oMath xmlns:m="http://schemas.openxmlformats.org/officeDocument/2006/math"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𝑡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(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𝑛</m:t>
                    </m:r>
                    <m:r>
                      <a:rPr lang="zh-CN" altLang="en-US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−2)</m:t>
                    </m:r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. </a:t>
                </a: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Therefore, the 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1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−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𝛼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prediction interval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𝑦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is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cs typeface="+mn-ea"/>
                  <a:sym typeface="Calibri" pitchFamily="34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3184000-EA12-D935-F05E-BD67431193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920" y="2549180"/>
                <a:ext cx="11584159" cy="979114"/>
              </a:xfrm>
              <a:prstGeom prst="rect">
                <a:avLst/>
              </a:prstGeom>
              <a:blipFill>
                <a:blip r:embed="rId4"/>
                <a:stretch>
                  <a:fillRect l="-842" t="-4348" b="-130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>
            <a:extLst>
              <a:ext uri="{FF2B5EF4-FFF2-40B4-BE49-F238E27FC236}">
                <a16:creationId xmlns:a16="http://schemas.microsoft.com/office/drawing/2014/main" id="{65E4BE45-AEB3-BB61-4610-C4C5E13889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0669" y="1712278"/>
            <a:ext cx="5838825" cy="6096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846119C-AF5C-C14E-CA43-5BD4DD709B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93868" y="3528294"/>
            <a:ext cx="7972425" cy="77152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AEEF4DF-92C7-4282-CA6F-9D0FC5E5DA28}"/>
                  </a:ext>
                </a:extLst>
              </p:cNvPr>
              <p:cNvSpPr txBox="1"/>
              <p:nvPr/>
            </p:nvSpPr>
            <p:spPr>
              <a:xfrm>
                <a:off x="303920" y="4547505"/>
                <a:ext cx="11469001" cy="15696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</a:rPr>
                  <a:t>The formula is very similar, except there is an added 1 in the formula</a:t>
                </a: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</a:rPr>
                  <a:t>.</a:t>
                </a:r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</a:rPr>
                  <a:t> The prediction interval is wider than the confidence interval for a given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</a:rPr>
                  <a:t> and confidence level. The width of the confidence interval is zero if n is large enough; this is not true for the prediction interval.</a:t>
                </a: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AEEF4DF-92C7-4282-CA6F-9D0FC5E5DA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920" y="4547505"/>
                <a:ext cx="11469001" cy="1569660"/>
              </a:xfrm>
              <a:prstGeom prst="rect">
                <a:avLst/>
              </a:prstGeom>
              <a:blipFill>
                <a:blip r:embed="rId7"/>
                <a:stretch>
                  <a:fillRect l="-851" t="-3113" b="-81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84312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7" name="矩形 47"/>
              <p:cNvSpPr>
                <a:spLocks noChangeArrowheads="1"/>
              </p:cNvSpPr>
              <p:nvPr/>
            </p:nvSpPr>
            <p:spPr bwMode="auto">
              <a:xfrm>
                <a:off x="303920" y="1191999"/>
                <a:ext cx="11584159" cy="4616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The width of the </a:t>
                </a:r>
                <a14:m>
                  <m:oMath xmlns:m="http://schemas.openxmlformats.org/officeDocument/2006/math"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1−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𝛼</m:t>
                    </m:r>
                    <m:r>
                      <a:rPr lang="en-US" altLang="zh-CN" sz="24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prediction interval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  <m:t>𝑦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is</a:t>
                </a:r>
              </a:p>
            </p:txBody>
          </p:sp>
        </mc:Choice>
        <mc:Fallback>
          <p:sp>
            <p:nvSpPr>
              <p:cNvPr id="27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3920" y="1191999"/>
                <a:ext cx="11584159" cy="461657"/>
              </a:xfrm>
              <a:prstGeom prst="rect">
                <a:avLst/>
              </a:prstGeom>
              <a:blipFill>
                <a:blip r:embed="rId3"/>
                <a:stretch>
                  <a:fillRect l="-842" t="-10667" b="-3066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041" y="381545"/>
            <a:ext cx="7376635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8.7  Inference for prediction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3184000-EA12-D935-F05E-BD6743119334}"/>
                  </a:ext>
                </a:extLst>
              </p:cNvPr>
              <p:cNvSpPr txBox="1"/>
              <p:nvPr/>
            </p:nvSpPr>
            <p:spPr>
              <a:xfrm>
                <a:off x="303920" y="2549180"/>
                <a:ext cx="10497207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which is smallest when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</m:t>
                    </m:r>
                    <m:acc>
                      <m:accPr>
                        <m:chr m:val="̅"/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</m:acc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and the quantity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−</m:t>
                    </m:r>
                    <m:acc>
                      <m:accPr>
                        <m:chr m:val="̅"/>
                        <m:ctrlP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</m:acc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=0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.</a:t>
                </a: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In this case,</a:t>
                </a:r>
              </a:p>
              <a:p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the interval width becomes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cs typeface="+mn-ea"/>
                  <a:sym typeface="Calibri" pitchFamily="34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3184000-EA12-D935-F05E-BD67431193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920" y="2549180"/>
                <a:ext cx="10497207" cy="830997"/>
              </a:xfrm>
              <a:prstGeom prst="rect">
                <a:avLst/>
              </a:prstGeom>
              <a:blipFill>
                <a:blip r:embed="rId4"/>
                <a:stretch>
                  <a:fillRect l="-929" t="-5882" b="-161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AEEF4DF-92C7-4282-CA6F-9D0FC5E5DA28}"/>
                  </a:ext>
                </a:extLst>
              </p:cNvPr>
              <p:cNvSpPr txBox="1"/>
              <p:nvPr/>
            </p:nvSpPr>
            <p:spPr>
              <a:xfrm>
                <a:off x="303920" y="4211174"/>
                <a:ext cx="11469001" cy="1200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</a:rPr>
                  <a:t>This result implies that we can make the most precise prediction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  <m:t>𝑦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</a:rPr>
                  <a:t> whenever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  <m:r>
                      <a:rPr lang="en-US" altLang="zh-CN" sz="24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</m:t>
                    </m:r>
                    <m:acc>
                      <m:accPr>
                        <m:chr m:val="̅"/>
                        <m:ctrlP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</m:acc>
                    <m:r>
                      <a:rPr lang="en-US" altLang="zh-CN" sz="24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</a:rPr>
                  <a:t>. The prediction intervals for the response will become wider 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</a:rPr>
                  <a:t> deviates more from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</m:acc>
                    <m:r>
                      <a:rPr lang="en-US" altLang="zh-CN" sz="24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</a:rPr>
                  <a:t>.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cs typeface="+mn-ea"/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AEEF4DF-92C7-4282-CA6F-9D0FC5E5DA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920" y="4211174"/>
                <a:ext cx="11469001" cy="1200329"/>
              </a:xfrm>
              <a:prstGeom prst="rect">
                <a:avLst/>
              </a:prstGeom>
              <a:blipFill>
                <a:blip r:embed="rId5"/>
                <a:stretch>
                  <a:fillRect l="-851" t="-4061" b="-106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>
            <a:extLst>
              <a:ext uri="{FF2B5EF4-FFF2-40B4-BE49-F238E27FC236}">
                <a16:creationId xmlns:a16="http://schemas.microsoft.com/office/drawing/2014/main" id="{EA25633F-122B-6F1A-BB29-83F90987E4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71937" y="1713128"/>
            <a:ext cx="4657725" cy="77152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F66F6DF-019D-431D-3F2A-4A028043BBE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67529" y="3222735"/>
            <a:ext cx="325755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330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7" name="矩形 47"/>
              <p:cNvSpPr>
                <a:spLocks noChangeArrowheads="1"/>
              </p:cNvSpPr>
              <p:nvPr/>
            </p:nvSpPr>
            <p:spPr bwMode="auto">
              <a:xfrm>
                <a:off x="303921" y="1029253"/>
                <a:ext cx="11584159" cy="12618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ea typeface="+mn-ea"/>
                    <a:cs typeface="+mn-ea"/>
                    <a:sym typeface="微软雅黑" pitchFamily="34" charset="-122"/>
                  </a:rPr>
                  <a:t>Example 8.7.1</a:t>
                </a:r>
                <a:r>
                  <a:rPr lang="zh-CN" alt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ea typeface="+mn-ea"/>
                    <a:cs typeface="+mn-ea"/>
                    <a:sym typeface="微软雅黑" pitchFamily="34" charset="-122"/>
                  </a:rPr>
                  <a:t> 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  </a:t>
                </a: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(revisited) In Example 8.2.1, we found the regression line is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𝑦</m:t>
                        </m:r>
                      </m:e>
                    </m:acc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=98.2483 + 0.1098</m:t>
                    </m:r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𝑥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. Now we want to develop a 95% confidence interval of the mean selling price for all houses with 2000 square feet. 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Thorndale Duospace WT J" panose="02020609050405020304" pitchFamily="49" charset="-122"/>
                  <a:sym typeface="微软雅黑" pitchFamily="34" charset="-122"/>
                </a:endParaRPr>
              </a:p>
            </p:txBody>
          </p:sp>
        </mc:Choice>
        <mc:Fallback>
          <p:sp>
            <p:nvSpPr>
              <p:cNvPr id="27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3921" y="1029253"/>
                <a:ext cx="11584159" cy="1261876"/>
              </a:xfrm>
              <a:prstGeom prst="rect">
                <a:avLst/>
              </a:prstGeom>
              <a:blipFill>
                <a:blip r:embed="rId3"/>
                <a:stretch>
                  <a:fillRect l="-1105" t="-5314" b="-966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47"/>
              <p:cNvSpPr>
                <a:spLocks noChangeArrowheads="1"/>
              </p:cNvSpPr>
              <p:nvPr/>
            </p:nvSpPr>
            <p:spPr bwMode="auto">
              <a:xfrm>
                <a:off x="220340" y="2744740"/>
                <a:ext cx="11435631" cy="12661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24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  </m:t>
                      </m:r>
                      <m:sSub>
                        <m:sSubPr>
                          <m:ctrlPr>
                            <a:rPr lang="en-US" altLang="zh-CN" sz="24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</m:ctrlPr>
                        </m:sSubPr>
                        <m:e>
                          <m:r>
                            <a:rPr lang="en-US" altLang="zh-CN" sz="24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𝑥</m:t>
                          </m:r>
                        </m:e>
                        <m:sub>
                          <m:r>
                            <a:rPr lang="en-US" altLang="zh-CN" sz="24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0</m:t>
                          </m:r>
                        </m:sub>
                      </m:sSub>
                      <m:r>
                        <a:rPr lang="en-US" altLang="zh-CN" sz="24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=2000, </m:t>
                      </m:r>
                      <m:acc>
                        <m:accPr>
                          <m:chr m:val="̂"/>
                          <m:ctrlPr>
                            <a:rPr lang="en-US" altLang="zh-CN" sz="24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CN" sz="2400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  <a:sym typeface="微软雅黑" pitchFamily="34" charset="-122"/>
                                </a:rPr>
                              </m:ctrlPr>
                            </m:sSubPr>
                            <m:e>
                              <m:r>
                                <a:rPr lang="en-US" altLang="zh-CN" sz="2400" b="0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  <a:sym typeface="微软雅黑" pitchFamily="34" charset="-122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altLang="zh-CN" sz="2400" b="0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  <a:sym typeface="微软雅黑" pitchFamily="34" charset="-122"/>
                                </a:rPr>
                                <m:t>0</m:t>
                              </m:r>
                            </m:sub>
                          </m:sSub>
                        </m:e>
                      </m:acc>
                      <m:r>
                        <a:rPr lang="en-US" altLang="zh-CN" sz="24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= 98.2483+0.1098×2000=317.8483, </m:t>
                      </m:r>
                      <m:r>
                        <a:rPr lang="en-US" altLang="zh-CN" sz="24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𝛼</m:t>
                      </m:r>
                      <m:r>
                        <a:rPr lang="en-US" altLang="zh-CN" sz="24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 = 0.05,  </m:t>
                      </m:r>
                      <m:sSub>
                        <m:sSubPr>
                          <m:ctrlPr>
                            <a:rPr lang="en-US" altLang="zh-CN" sz="24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</m:ctrlPr>
                        </m:sSubPr>
                        <m:e>
                          <m:r>
                            <a:rPr lang="en-US" altLang="zh-CN" sz="24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𝑡</m:t>
                          </m:r>
                        </m:e>
                        <m:sub>
                          <m:r>
                            <a:rPr lang="en-US" altLang="zh-CN" sz="24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𝛼</m:t>
                          </m:r>
                          <m:r>
                            <a:rPr lang="en-US" altLang="zh-CN" sz="24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/2</m:t>
                          </m:r>
                        </m:sub>
                      </m:sSub>
                      <m:r>
                        <a:rPr lang="en-US" altLang="zh-CN" sz="24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 </m:t>
                      </m:r>
                      <m:d>
                        <m:dPr>
                          <m:ctrlPr>
                            <a:rPr lang="en-US" altLang="zh-CN" sz="24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</m:ctrlPr>
                        </m:dPr>
                        <m:e>
                          <m:r>
                            <a:rPr lang="en-US" altLang="zh-CN" sz="24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𝑛</m:t>
                          </m:r>
                          <m:r>
                            <a:rPr lang="en-US" altLang="zh-CN" sz="24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 − 2</m:t>
                          </m:r>
                        </m:e>
                      </m:d>
                      <m:r>
                        <a:rPr lang="en-US" altLang="zh-CN" sz="24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=</m:t>
                      </m:r>
                      <m:sSub>
                        <m:sSubPr>
                          <m:ctrlPr>
                            <a:rPr lang="en-US" altLang="zh-CN" sz="24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</m:ctrlPr>
                        </m:sSubPr>
                        <m:e>
                          <m:r>
                            <a:rPr lang="en-US" altLang="zh-CN" sz="24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𝑡</m:t>
                          </m:r>
                        </m:e>
                        <m:sub>
                          <m:r>
                            <a:rPr lang="en-US" altLang="zh-CN" sz="24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0.025</m:t>
                          </m:r>
                        </m:sub>
                      </m:sSub>
                      <m:d>
                        <m:dPr>
                          <m:ctrlPr>
                            <a:rPr lang="en-US" altLang="zh-CN" sz="24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</m:ctrlPr>
                        </m:dPr>
                        <m:e>
                          <m:r>
                            <a:rPr lang="en-US" altLang="zh-CN" sz="24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8</m:t>
                          </m:r>
                        </m:e>
                      </m:d>
                      <m:r>
                        <a:rPr lang="en-US" altLang="zh-CN" sz="24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=2.036, </m:t>
                      </m:r>
                      <m:acc>
                        <m:accPr>
                          <m:chr m:val="̅"/>
                          <m:ctrlPr>
                            <a:rPr lang="en-US" altLang="zh-CN" sz="24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</m:ctrlPr>
                        </m:accPr>
                        <m:e>
                          <m:r>
                            <a:rPr lang="en-US" altLang="zh-CN" sz="24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𝑥</m:t>
                          </m:r>
                        </m:e>
                      </m:acc>
                      <m:r>
                        <a:rPr lang="en-US" altLang="zh-CN" sz="24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=1715,</m:t>
                      </m:r>
                      <m:r>
                        <a:rPr lang="en-US" altLang="zh-CN" sz="2400" b="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 </m:t>
                      </m:r>
                      <m:sSub>
                        <m:sSubPr>
                          <m:ctrlPr>
                            <a:rPr lang="en-US" altLang="zh-CN" sz="24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</m:ctrlPr>
                        </m:sSubPr>
                        <m:e>
                          <m:r>
                            <a:rPr lang="en-US" altLang="zh-CN" sz="24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𝑆</m:t>
                          </m:r>
                        </m:e>
                        <m:sub>
                          <m:r>
                            <a:rPr lang="en-US" altLang="zh-CN" sz="24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𝑥𝑥</m:t>
                          </m:r>
                        </m:sub>
                      </m:sSub>
                      <m:r>
                        <a:rPr lang="en-US" altLang="zh-CN" sz="24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= 1571500, </m:t>
                      </m:r>
                      <m:r>
                        <a:rPr lang="en-US" altLang="zh-CN" sz="24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𝑆𝑆𝐸</m:t>
                      </m:r>
                      <m:r>
                        <a:rPr lang="en-US" altLang="zh-CN" sz="24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=13654.43,</m:t>
                      </m:r>
                    </m:oMath>
                  </m:oMathPara>
                </a14:m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  <a:sym typeface="微软雅黑" pitchFamily="34" charset="-122"/>
                </a:endParaRPr>
              </a:p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the 95% confidence interval of</a:t>
                </a: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 </m:t>
                    </m:r>
                    <m:sSub>
                      <m:sSubPr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sSub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𝑦</m:t>
                        </m:r>
                      </m:e>
                      <m:sub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0</m:t>
                        </m:r>
                      </m:sub>
                    </m:sSub>
                    <m:r>
                      <a:rPr lang="en-US" altLang="zh-CN" sz="24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is</a:t>
                </a:r>
              </a:p>
            </p:txBody>
          </p:sp>
        </mc:Choice>
        <mc:Fallback>
          <p:sp>
            <p:nvSpPr>
              <p:cNvPr id="11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0340" y="2744740"/>
                <a:ext cx="11435631" cy="1266108"/>
              </a:xfrm>
              <a:prstGeom prst="rect">
                <a:avLst/>
              </a:prstGeom>
              <a:blipFill>
                <a:blip r:embed="rId4"/>
                <a:stretch>
                  <a:fillRect l="-800" t="-962" b="-673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303920" y="2179913"/>
            <a:ext cx="10653808" cy="564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b="1" i="1" dirty="0">
                <a:solidFill>
                  <a:srgbClr val="C00000"/>
                </a:solidFill>
                <a:latin typeface="Thorndale Duospace WT J" panose="02020609050405020304" pitchFamily="49" charset="-122"/>
                <a:ea typeface="Thorndale Duospace WT J" panose="02020609050405020304" pitchFamily="49" charset="-122"/>
                <a:cs typeface="Thorndale Duospace WT J" panose="02020609050405020304" pitchFamily="49" charset="-122"/>
                <a:sym typeface="微软雅黑" pitchFamily="34" charset="-122"/>
              </a:rPr>
              <a:t>Solution </a:t>
            </a:r>
            <a:r>
              <a:rPr lang="en-US" altLang="zh-CN" sz="2800" b="1" dirty="0">
                <a:solidFill>
                  <a:srgbClr val="C00000"/>
                </a:solidFill>
                <a:latin typeface="Thorndale Duospace WT J" panose="02020609050405020304" pitchFamily="49" charset="-122"/>
                <a:ea typeface="Thorndale Duospace WT J" panose="02020609050405020304" pitchFamily="49" charset="-122"/>
                <a:cs typeface="Thorndale Duospace WT J" panose="02020609050405020304" pitchFamily="49" charset="-122"/>
                <a:sym typeface="微软雅黑" pitchFamily="34" charset="-122"/>
              </a:rPr>
              <a:t>: </a:t>
            </a:r>
            <a:r>
              <a:rPr lang="en-US" altLang="zh-CN" sz="2800" b="1" dirty="0">
                <a:solidFill>
                  <a:schemeClr val="bg2">
                    <a:lumMod val="50000"/>
                  </a:schemeClr>
                </a:solidFill>
                <a:latin typeface="Thorndale Duospace WT J" panose="02020609050405020304" pitchFamily="49" charset="-122"/>
                <a:ea typeface="Thorndale Duospace WT J" panose="02020609050405020304" pitchFamily="49" charset="-122"/>
                <a:cs typeface="Thorndale Duospace WT J" panose="02020609050405020304" pitchFamily="49" charset="-122"/>
                <a:sym typeface="微软雅黑" pitchFamily="34" charset="-122"/>
              </a:rPr>
              <a:t> 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  <a:sym typeface="微软雅黑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2736A470-6724-0B4B-3475-8AB1E44F3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41" y="381545"/>
            <a:ext cx="7376635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8.7  Inference for prediction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010784D-4A6E-37FF-4610-3F3B1413BE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1825" y="3895400"/>
            <a:ext cx="5848350" cy="287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234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7" name="矩形 47"/>
              <p:cNvSpPr>
                <a:spLocks noChangeArrowheads="1"/>
              </p:cNvSpPr>
              <p:nvPr/>
            </p:nvSpPr>
            <p:spPr bwMode="auto">
              <a:xfrm>
                <a:off x="303920" y="1191999"/>
                <a:ext cx="11584159" cy="2308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    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takes other values, we can obtain the confidence intervals of</a:t>
                </a: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 </m:t>
                    </m:r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  <m:t>𝑦</m:t>
                        </m:r>
                      </m:e>
                      <m:sub>
                        <m:r>
                          <a:rPr lang="en-US" altLang="zh-CN" sz="24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in the same way. Confidence interval width is smallest 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  <m:r>
                      <a:rPr lang="en-US" altLang="zh-CN" sz="24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</m:t>
                    </m:r>
                    <m:acc>
                      <m:accPr>
                        <m:chr m:val="̅"/>
                        <m:ctrlP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</m:acc>
                    <m:r>
                      <a:rPr lang="en-US" altLang="zh-CN" sz="24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=1715. The prediction intervals for the response will become wider 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deviates more from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</m:acc>
                    <m:r>
                      <a:rPr lang="en-US" altLang="zh-CN" sz="24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=1715. Figure 8.5 shows the prediction band and the confidence band around the regression line </a:t>
                </a:r>
              </a:p>
              <a:p>
                <a:pPr>
                  <a:spcBef>
                    <a:spcPct val="0"/>
                  </a:spcBef>
                  <a:buNone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𝑦</m:t>
                        </m:r>
                      </m:e>
                    </m:acc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=98.2483 + 0.1098</m:t>
                    </m:r>
                    <m:r>
                      <a:rPr lang="en-US" altLang="zh-CN" sz="24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𝑥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.</a:t>
                </a:r>
              </a:p>
              <a:p>
                <a:pPr>
                  <a:spcBef>
                    <a:spcPct val="0"/>
                  </a:spcBef>
                  <a:buNone/>
                </a:pPr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  <a:sym typeface="微软雅黑" pitchFamily="34" charset="-122"/>
                </a:endParaRPr>
              </a:p>
            </p:txBody>
          </p:sp>
        </mc:Choice>
        <mc:Fallback>
          <p:sp>
            <p:nvSpPr>
              <p:cNvPr id="27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3920" y="1191999"/>
                <a:ext cx="11584159" cy="2308316"/>
              </a:xfrm>
              <a:prstGeom prst="rect">
                <a:avLst/>
              </a:prstGeom>
              <a:blipFill>
                <a:blip r:embed="rId3"/>
                <a:stretch>
                  <a:fillRect l="-842" t="-2116" r="-110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>
            <a:extLst>
              <a:ext uri="{FF2B5EF4-FFF2-40B4-BE49-F238E27FC236}">
                <a16:creationId xmlns:a16="http://schemas.microsoft.com/office/drawing/2014/main" id="{69F4C1E3-FD70-DED3-8B15-271AE0F408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4468" y="2801246"/>
            <a:ext cx="5431815" cy="3980275"/>
          </a:xfrm>
          <a:prstGeom prst="rect">
            <a:avLst/>
          </a:prstGeom>
        </p:spPr>
      </p:pic>
      <p:sp>
        <p:nvSpPr>
          <p:cNvPr id="8" name="标题 1">
            <a:extLst>
              <a:ext uri="{FF2B5EF4-FFF2-40B4-BE49-F238E27FC236}">
                <a16:creationId xmlns:a16="http://schemas.microsoft.com/office/drawing/2014/main" id="{23F81294-B7ED-EE78-9B5A-910162C1D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41" y="381545"/>
            <a:ext cx="7376635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8.7  Inference for prediction</a:t>
            </a:r>
          </a:p>
        </p:txBody>
      </p:sp>
    </p:spTree>
    <p:extLst>
      <p:ext uri="{BB962C8B-B14F-4D97-AF65-F5344CB8AC3E}">
        <p14:creationId xmlns:p14="http://schemas.microsoft.com/office/powerpoint/2010/main" val="3223517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041" y="381545"/>
            <a:ext cx="7107719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8.1	 Linear regression model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7"/>
              <p:cNvSpPr>
                <a:spLocks noChangeArrowheads="1"/>
              </p:cNvSpPr>
              <p:nvPr/>
            </p:nvSpPr>
            <p:spPr bwMode="auto">
              <a:xfrm>
                <a:off x="298299" y="1876260"/>
                <a:ext cx="11595401" cy="14219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      Suppose we have data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, </m:t>
                    </m:r>
                    <m:d>
                      <m:dPr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,⋯, (</m:t>
                    </m:r>
                    <m:sSub>
                      <m:sSubPr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𝑛</m:t>
                        </m:r>
                      </m:sub>
                    </m:sSub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,</m:t>
                    </m:r>
                    <m:sSub>
                      <m:sSubPr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𝑦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𝑛</m:t>
                        </m:r>
                      </m:sub>
                    </m:sSub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)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, 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𝑦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𝑖</m:t>
                        </m:r>
                      </m:sub>
                    </m:sSub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is the observation of variable Y when X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𝑖</m:t>
                        </m:r>
                      </m:sub>
                    </m:sSub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, 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𝑖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=1, 2, ⋯,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𝑛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. The linear regression model can be expressed as</a:t>
                </a:r>
              </a:p>
              <a:p>
                <a:pPr algn="ctr">
                  <a:lnSpc>
                    <a:spcPct val="120000"/>
                  </a:lnSpc>
                  <a:spcBef>
                    <a:spcPct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40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</m:ctrlPr>
                        </m:sSubPr>
                        <m:e>
                          <m:r>
                            <a:rPr lang="en-US" altLang="zh-CN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𝑦</m:t>
                          </m:r>
                        </m:e>
                        <m:sub>
                          <m:r>
                            <a:rPr lang="en-US" altLang="zh-CN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𝑖</m:t>
                          </m:r>
                        </m:sub>
                      </m:sSub>
                      <m:r>
                        <a:rPr lang="en-US" altLang="zh-CN" sz="24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=</m:t>
                      </m:r>
                      <m:r>
                        <a:rPr lang="en-US" altLang="zh-CN" sz="24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𝑎</m:t>
                      </m:r>
                      <m:r>
                        <a:rPr lang="en-US" altLang="zh-CN" sz="24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+</m:t>
                      </m:r>
                      <m:r>
                        <a:rPr lang="en-US" altLang="zh-CN" sz="24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𝑏</m:t>
                      </m:r>
                      <m:sSub>
                        <m:sSubPr>
                          <m:ctrlPr>
                            <a:rPr lang="en-US" altLang="zh-CN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</m:ctrlPr>
                        </m:sSubPr>
                        <m:e>
                          <m:r>
                            <a:rPr lang="en-US" altLang="zh-CN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𝑥</m:t>
                          </m:r>
                        </m:e>
                        <m:sub>
                          <m:r>
                            <a:rPr lang="en-US" altLang="zh-CN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𝑖</m:t>
                          </m:r>
                        </m:sub>
                      </m:sSub>
                      <m:r>
                        <a:rPr lang="en-US" altLang="zh-CN" sz="24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+</m:t>
                      </m:r>
                      <m:sSub>
                        <m:sSubPr>
                          <m:ctrlPr>
                            <a:rPr lang="en-US" altLang="zh-CN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</m:ctrlPr>
                        </m:sSubPr>
                        <m:e>
                          <m:r>
                            <a:rPr lang="zh-CN" altLang="en-US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𝜀</m:t>
                          </m:r>
                        </m:e>
                        <m:sub>
                          <m:r>
                            <a:rPr lang="en-US" altLang="zh-CN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𝑖</m:t>
                          </m:r>
                        </m:sub>
                      </m:sSub>
                      <m:r>
                        <a:rPr lang="en-US" altLang="zh-CN" sz="24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,         </m:t>
                      </m:r>
                      <m:sSub>
                        <m:sSubPr>
                          <m:ctrlPr>
                            <a:rPr lang="en-US" altLang="zh-CN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</m:ctrlPr>
                        </m:sSubPr>
                        <m:e>
                          <m:r>
                            <a:rPr lang="zh-CN" altLang="en-US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𝜀</m:t>
                          </m:r>
                        </m:e>
                        <m:sub>
                          <m:r>
                            <a:rPr lang="en-US" altLang="zh-CN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𝑖</m:t>
                          </m:r>
                        </m:sub>
                      </m:sSub>
                      <m:r>
                        <a:rPr lang="en-US" altLang="zh-CN" sz="24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~</m:t>
                      </m:r>
                      <m:r>
                        <a:rPr lang="en-US" altLang="zh-CN" sz="24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𝑁</m:t>
                      </m:r>
                      <m:d>
                        <m:dPr>
                          <m:ctrlPr>
                            <a:rPr lang="en-US" altLang="zh-CN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</m:ctrlPr>
                        </m:dPr>
                        <m:e>
                          <m:r>
                            <a:rPr lang="en-US" altLang="zh-CN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0,</m:t>
                          </m:r>
                          <m:sSup>
                            <m:sSupPr>
                              <m:ctrlPr>
                                <a:rPr lang="en-US" altLang="zh-CN" sz="2400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  <a:sym typeface="微软雅黑" pitchFamily="34" charset="-122"/>
                                </a:rPr>
                              </m:ctrlPr>
                            </m:sSupPr>
                            <m:e>
                              <m:r>
                                <a:rPr lang="zh-CN" altLang="en-US" sz="2400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  <a:sym typeface="微软雅黑" pitchFamily="34" charset="-122"/>
                                </a:rPr>
                                <m:t>𝜎</m:t>
                              </m:r>
                            </m:e>
                            <m:sup>
                              <m:r>
                                <a:rPr lang="en-US" altLang="zh-CN" sz="2400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  <a:sym typeface="微软雅黑" pitchFamily="34" charset="-122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altLang="zh-CN" sz="24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    </m:t>
                      </m:r>
                      <m:r>
                        <a:rPr lang="en-US" altLang="zh-CN" sz="24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𝑖𝑖𝑑</m:t>
                      </m:r>
                    </m:oMath>
                  </m:oMathPara>
                </a14:m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  <a:sym typeface="微软雅黑" pitchFamily="34" charset="-122"/>
                </a:endParaRPr>
              </a:p>
            </p:txBody>
          </p:sp>
        </mc:Choice>
        <mc:Fallback xmlns="">
          <p:sp>
            <p:nvSpPr>
              <p:cNvPr id="5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8299" y="1876260"/>
                <a:ext cx="11595401" cy="1421920"/>
              </a:xfrm>
              <a:prstGeom prst="rect">
                <a:avLst/>
              </a:prstGeom>
              <a:blipFill>
                <a:blip r:embed="rId3"/>
                <a:stretch>
                  <a:fillRect l="-841" t="-128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>
            <a:extLst>
              <a:ext uri="{FF2B5EF4-FFF2-40B4-BE49-F238E27FC236}">
                <a16:creationId xmlns:a16="http://schemas.microsoft.com/office/drawing/2014/main" id="{864F7848-E26A-7473-B2A7-0396595CA67A}"/>
              </a:ext>
            </a:extLst>
          </p:cNvPr>
          <p:cNvSpPr/>
          <p:nvPr/>
        </p:nvSpPr>
        <p:spPr>
          <a:xfrm>
            <a:off x="798912" y="1191999"/>
            <a:ext cx="3368212" cy="58476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accent4">
                    <a:lumMod val="50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+mn-ea"/>
              </a:rPr>
              <a:t>Definition 8.1.1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6321B8C-CC78-2F5B-CEE5-F8A7DBE51749}"/>
                  </a:ext>
                </a:extLst>
              </p:cNvPr>
              <p:cNvSpPr txBox="1"/>
              <p:nvPr/>
            </p:nvSpPr>
            <p:spPr>
              <a:xfrm>
                <a:off x="298299" y="3650777"/>
                <a:ext cx="11595401" cy="27612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       Based on </a:t>
                </a: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the </a:t>
                </a: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data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, </m:t>
                    </m:r>
                    <m:d>
                      <m:dPr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,⋯, (</m:t>
                    </m:r>
                    <m:sSub>
                      <m:sSubPr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𝑛</m:t>
                        </m:r>
                      </m:sub>
                    </m:sSub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,</m:t>
                    </m:r>
                    <m:sSub>
                      <m:sSubPr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𝑦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𝑛</m:t>
                        </m:r>
                      </m:sub>
                    </m:sSub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)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, </a:t>
                </a:r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the estimates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zh-CN" altLang="en-US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acc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and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zh-CN" altLang="en-US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acc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of  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𝑎</m:t>
                    </m:r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𝑏</m:t>
                    </m:r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can be obtained. Then</a:t>
                </a:r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cs typeface="+mn-ea"/>
                  <a:sym typeface="Calibri" pitchFamily="34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altLang="zh-CN" sz="240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cs typeface="+mn-ea"/>
                              <a:sym typeface="Calibri" pitchFamily="34" charset="0"/>
                            </a:rPr>
                          </m:ctrlPr>
                        </m:accPr>
                        <m:e>
                          <m:r>
                            <a:rPr lang="en-US" altLang="zh-CN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cs typeface="+mn-ea"/>
                              <a:sym typeface="Calibri" pitchFamily="34" charset="0"/>
                            </a:rPr>
                            <m:t>𝑦</m:t>
                          </m:r>
                        </m:e>
                      </m:acc>
                      <m:r>
                        <a:rPr lang="en-US" altLang="zh-CN" sz="24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cs typeface="+mn-ea"/>
                          <a:sym typeface="Calibri" pitchFamily="34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altLang="zh-CN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cs typeface="+mn-ea"/>
                              <a:sym typeface="Calibri" pitchFamily="34" charset="0"/>
                            </a:rPr>
                          </m:ctrlPr>
                        </m:accPr>
                        <m:e>
                          <m:r>
                            <a:rPr lang="en-US" altLang="zh-CN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cs typeface="+mn-ea"/>
                              <a:sym typeface="Calibri" pitchFamily="34" charset="0"/>
                            </a:rPr>
                            <m:t>𝑎</m:t>
                          </m:r>
                        </m:e>
                      </m:acc>
                      <m:r>
                        <a:rPr lang="en-US" altLang="zh-CN" sz="24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cs typeface="+mn-ea"/>
                          <a:sym typeface="Calibri" pitchFamily="34" charset="0"/>
                        </a:rPr>
                        <m:t>+</m:t>
                      </m:r>
                      <m:acc>
                        <m:accPr>
                          <m:chr m:val="̂"/>
                          <m:ctrlPr>
                            <a:rPr lang="en-US" altLang="zh-CN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cs typeface="+mn-ea"/>
                              <a:sym typeface="Calibri" pitchFamily="34" charset="0"/>
                            </a:rPr>
                          </m:ctrlPr>
                        </m:accPr>
                        <m:e>
                          <m:r>
                            <a:rPr lang="en-US" altLang="zh-CN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cs typeface="+mn-ea"/>
                              <a:sym typeface="Calibri" pitchFamily="34" charset="0"/>
                            </a:rPr>
                            <m:t>𝑏</m:t>
                          </m:r>
                        </m:e>
                      </m:acc>
                      <m:r>
                        <a:rPr lang="en-US" altLang="zh-CN" sz="24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cs typeface="+mn-ea"/>
                          <a:sym typeface="Calibri" pitchFamily="34" charset="0"/>
                        </a:rPr>
                        <m:t>𝑥</m:t>
                      </m:r>
                    </m:oMath>
                  </m:oMathPara>
                </a14:m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cs typeface="+mn-ea"/>
                  <a:sym typeface="Calibri" pitchFamily="34" charset="0"/>
                </a:endParaRPr>
              </a:p>
              <a:p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is called linear regression line.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zh-CN" altLang="en-US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acc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is the estimated average value of 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𝑦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when the value of 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𝑥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is zero.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zh-CN" altLang="en-US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accPr>
                      <m:e>
                        <m:r>
                          <a:rPr lang="en-US" altLang="zh-CN" sz="24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</a:t>
                </a: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is the estimated change in the average value of 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𝑦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 as a result of a one-unit change in 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𝑥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. When x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,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altLang="zh-CN" sz="240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Calibri" pitchFamily="34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Calibri" pitchFamily="34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Calibri" pitchFamily="34" charset="0"/>
                              </a:rPr>
                              <m:t>0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acc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𝑎</m:t>
                        </m:r>
                      </m:e>
                    </m:acc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  <a:sym typeface="Calibri" pitchFamily="34" charset="0"/>
                      </a:rPr>
                      <m:t>+</m:t>
                    </m:r>
                    <m:acc>
                      <m:accPr>
                        <m:chr m:val="̂"/>
                        <m:ctrlP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acc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𝑏</m:t>
                        </m:r>
                      </m:e>
                    </m:acc>
                    <m:sSub>
                      <m:sSubPr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cs typeface="+mn-ea"/>
                            <a:sym typeface="Calibri" pitchFamily="34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  <a:sym typeface="Calibri" pitchFamily="34" charset="0"/>
                  </a:rPr>
                  <a:t>is called regression value (or fitted value, predicted value).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cs typeface="+mn-ea"/>
                  <a:sym typeface="Calibri" pitchFamily="34" charset="0"/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6321B8C-CC78-2F5B-CEE5-F8A7DBE517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299" y="3650777"/>
                <a:ext cx="11595401" cy="2761205"/>
              </a:xfrm>
              <a:prstGeom prst="rect">
                <a:avLst/>
              </a:prstGeom>
              <a:blipFill>
                <a:blip r:embed="rId4"/>
                <a:stretch>
                  <a:fillRect l="-841" t="-1104" r="-1157" b="-37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722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041" y="381545"/>
            <a:ext cx="7107719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8.1	 Linear regression model</a:t>
            </a: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817275" y="1338648"/>
            <a:ext cx="10812715" cy="492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           Fitting a linear model to observed data does not necessarily imply that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one variable causes the other (for example, higher 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heightes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 do not cause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higher weights), but that there is some significant association between the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two variables.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            A scatterplot is a useful tool in determining the strength of the relation-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ship between two variables. A scatterplot consists of the horizontal axis,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the vertical axis and a series of dots. Each dot on the scatterplot represents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one observation from a data set. The position of the dot on the scatterplot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represents its values. If there appears to be no association between the variables (the scatterplot does not show any increasing or decreasing trends),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then fitting a linear regression model to the data probably is inappropriate.</a:t>
            </a:r>
          </a:p>
        </p:txBody>
      </p:sp>
    </p:spTree>
    <p:extLst>
      <p:ext uri="{BB962C8B-B14F-4D97-AF65-F5344CB8AC3E}">
        <p14:creationId xmlns:p14="http://schemas.microsoft.com/office/powerpoint/2010/main" val="303749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398634" y="1836459"/>
            <a:ext cx="7474126" cy="4040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       The line of best fit is the line that gets closest to all the data points. See Figure 8.1. The most common method for fitting a regression line is the method of least-squares. This method calculates the best-fitting line for the observed data by minimizing the sum of the squares of the vertical deviations from each data point to the line.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  <a:sym typeface="微软雅黑" pitchFamily="34" charset="-122"/>
              </a:rPr>
              <a:t>       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  <a:sym typeface="微软雅黑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041" y="504637"/>
            <a:ext cx="7107719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8.2	Least squares estimation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55911AA-40F2-3A43-55D6-99F8B5F0EC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1857" y="1988859"/>
            <a:ext cx="3651918" cy="3281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358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矩形 47"/>
              <p:cNvSpPr>
                <a:spLocks noChangeArrowheads="1"/>
              </p:cNvSpPr>
              <p:nvPr/>
            </p:nvSpPr>
            <p:spPr bwMode="auto">
              <a:xfrm>
                <a:off x="765041" y="992886"/>
                <a:ext cx="11099855" cy="26419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Let</a:t>
                </a:r>
              </a:p>
              <a:p>
                <a:pPr algn="ctr">
                  <a:spcBef>
                    <a:spcPct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 sz="2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Q</m:t>
                      </m:r>
                      <m:d>
                        <m:d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</m:ctrlPr>
                        </m:dPr>
                        <m:e>
                          <m:r>
                            <a:rPr lang="en-U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𝑎</m:t>
                          </m:r>
                          <m: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,</m:t>
                          </m:r>
                          <m:r>
                            <a:rPr lang="en-U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𝑏</m:t>
                          </m:r>
                        </m:e>
                      </m:d>
                      <m:r>
                        <a:rPr lang="en-US" altLang="zh-CN" sz="2800" b="0" i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  <a:sym typeface="微软雅黑" pitchFamily="34" charset="-122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𝑖</m:t>
                          </m:r>
                          <m: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=1</m:t>
                          </m:r>
                        </m:sub>
                        <m:sup>
                          <m: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  <a:sym typeface="微软雅黑" pitchFamily="34" charset="-122"/>
                            </a:rPr>
                            <m:t>𝑛</m:t>
                          </m:r>
                        </m:sup>
                        <m:e>
                          <m:sSup>
                            <m:sSupPr>
                              <m:ctrlPr>
                                <a:rPr lang="en-US" altLang="zh-CN" sz="2800" b="0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  <a:sym typeface="微软雅黑" pitchFamily="34" charset="-122"/>
                                </a:rPr>
                              </m:ctrlPr>
                            </m:sSupPr>
                            <m:e>
                              <m:r>
                                <a:rPr lang="en-US" altLang="zh-CN" sz="2800" b="0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  <a:sym typeface="微软雅黑" pitchFamily="34" charset="-122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800" i="1" dirty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+mn-ea"/>
                                      <a:sym typeface="微软雅黑" pitchFamily="34" charset="-122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 dirty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+mn-ea"/>
                                      <a:sym typeface="微软雅黑" pitchFamily="34" charset="-122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zh-CN" sz="2800" i="1" dirty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+mn-ea"/>
                                      <a:sym typeface="微软雅黑" pitchFamily="34" charset="-122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altLang="zh-CN" sz="2800" i="1" dirty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  <a:sym typeface="微软雅黑" pitchFamily="34" charset="-122"/>
                                </a:rPr>
                                <m:t>−</m:t>
                              </m:r>
                              <m:r>
                                <a:rPr lang="en-US" altLang="zh-CN" sz="2800" i="1" dirty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  <a:sym typeface="微软雅黑" pitchFamily="34" charset="-122"/>
                                </a:rPr>
                                <m:t>𝑎</m:t>
                              </m:r>
                              <m:r>
                                <a:rPr lang="en-US" altLang="zh-CN" sz="2800" i="1" dirty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  <a:sym typeface="微软雅黑" pitchFamily="34" charset="-122"/>
                                </a:rPr>
                                <m:t>−</m:t>
                              </m:r>
                              <m:r>
                                <a:rPr lang="en-US" altLang="zh-CN" sz="2800" i="1" dirty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  <a:sym typeface="微软雅黑" pitchFamily="34" charset="-122"/>
                                </a:rPr>
                                <m:t>𝑏</m:t>
                              </m:r>
                              <m:sSub>
                                <m:sSubPr>
                                  <m:ctrlPr>
                                    <a:rPr lang="en-US" altLang="zh-CN" sz="2800" i="1" dirty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+mn-ea"/>
                                      <a:sym typeface="微软雅黑" pitchFamily="34" charset="-122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 dirty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+mn-ea"/>
                                      <a:sym typeface="微软雅黑" pitchFamily="34" charset="-122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zh-CN" sz="2800" i="1" dirty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+mn-ea"/>
                                      <a:sym typeface="微软雅黑" pitchFamily="34" charset="-122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altLang="zh-CN" sz="2800" b="0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  <a:sym typeface="微软雅黑" pitchFamily="34" charset="-122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altLang="zh-CN" sz="2800" b="0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  <a:sym typeface="微软雅黑" pitchFamily="34" charset="-122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  <a:sym typeface="微软雅黑" pitchFamily="34" charset="-122"/>
                </a:endParaRPr>
              </a:p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Since the deviations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𝑦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𝑖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−</m:t>
                    </m:r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𝑎</m:t>
                    </m:r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−</m:t>
                    </m:r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𝑏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are first squared, then summed, there are no cancellations between positive and negative values.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Thorndale Duospace WT J" panose="02020609050405020304" pitchFamily="49" charset="-122"/>
                  <a:sym typeface="微软雅黑" pitchFamily="34" charset="-122"/>
                </a:endParaRPr>
              </a:p>
            </p:txBody>
          </p:sp>
        </mc:Choice>
        <mc:Fallback xmlns="">
          <p:sp>
            <p:nvSpPr>
              <p:cNvPr id="27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5041" y="992886"/>
                <a:ext cx="11099855" cy="2641934"/>
              </a:xfrm>
              <a:prstGeom prst="rect">
                <a:avLst/>
              </a:prstGeom>
              <a:blipFill>
                <a:blip r:embed="rId3"/>
                <a:stretch>
                  <a:fillRect l="-1098" t="-2540" r="-55" b="-230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040" y="294887"/>
            <a:ext cx="7376635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8.2	Least squares estimation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47">
                <a:extLst>
                  <a:ext uri="{FF2B5EF4-FFF2-40B4-BE49-F238E27FC236}">
                    <a16:creationId xmlns:a16="http://schemas.microsoft.com/office/drawing/2014/main" id="{A3C014FE-3578-FE87-74F7-DF6920B6CF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8683" y="4048907"/>
                <a:ext cx="11099855" cy="13849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800" b="1" dirty="0">
                    <a:solidFill>
                      <a:schemeClr val="accent4">
                        <a:lumMod val="50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  <a:cs typeface="+mn-ea"/>
                  </a:rPr>
                  <a:t>Definition 8.2.1  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A residual is the difference between the observed response </a:t>
                </a:r>
                <a14:m>
                  <m:oMath xmlns:m="http://schemas.openxmlformats.org/officeDocument/2006/math"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𝑦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and the predicted response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8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𝑦</m:t>
                        </m:r>
                      </m:e>
                    </m:acc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. For </a:t>
                </a:r>
                <a14:m>
                  <m:oMath xmlns:m="http://schemas.openxmlformats.org/officeDocument/2006/math"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(</m:t>
                    </m:r>
                    <m:sSub>
                      <m:sSubPr>
                        <m:ctrlP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𝑖</m:t>
                        </m:r>
                      </m:sub>
                    </m:sSub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,</m:t>
                    </m:r>
                    <m:sSub>
                      <m:sSubPr>
                        <m:ctrlP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𝑦</m:t>
                        </m:r>
                      </m:e>
                      <m:sub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𝑖</m:t>
                        </m:r>
                      </m:sub>
                    </m:sSub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)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, its residual is </a:t>
                </a:r>
              </a:p>
              <a:p>
                <a:pPr>
                  <a:spcBef>
                    <a:spcPct val="0"/>
                  </a:spcBef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𝑒</m:t>
                        </m:r>
                      </m:e>
                      <m:sub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𝑖</m:t>
                        </m:r>
                      </m:sub>
                    </m:sSub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</m:t>
                    </m:r>
                    <m:sSub>
                      <m:sSubPr>
                        <m:ctrlP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𝑦</m:t>
                        </m:r>
                      </m:e>
                      <m:sub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𝑖</m:t>
                        </m:r>
                      </m:sub>
                    </m:sSub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−</m:t>
                    </m:r>
                    <m:acc>
                      <m:accPr>
                        <m:chr m:val="̂"/>
                        <m:ctrlP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  <a:sym typeface="微软雅黑" pitchFamily="34" charset="-122"/>
                              </a:rPr>
                              <m:t>𝑖</m:t>
                            </m:r>
                          </m:sub>
                        </m:sSub>
                      </m:e>
                    </m:acc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=</m:t>
                    </m:r>
                    <m:sSub>
                      <m:sSubPr>
                        <m:ctrlP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𝑦</m:t>
                        </m:r>
                      </m:e>
                      <m:sub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𝑖</m:t>
                        </m:r>
                      </m:sub>
                    </m:sSub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−(</m:t>
                    </m:r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𝑎</m:t>
                    </m:r>
                    <m:r>
                      <a:rPr lang="en-US" altLang="zh-CN" sz="28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+</m:t>
                    </m:r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𝑏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𝑖</m:t>
                        </m:r>
                      </m:sub>
                    </m:sSub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微软雅黑" pitchFamily="34" charset="-122"/>
                      </a:rPr>
                      <m:t>)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.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Thorndale Duospace WT J" panose="02020609050405020304" pitchFamily="49" charset="-122"/>
                  <a:sym typeface="微软雅黑" pitchFamily="34" charset="-122"/>
                </a:endParaRPr>
              </a:p>
            </p:txBody>
          </p:sp>
        </mc:Choice>
        <mc:Fallback xmlns="">
          <p:sp>
            <p:nvSpPr>
              <p:cNvPr id="8" name="矩形 47">
                <a:extLst>
                  <a:ext uri="{FF2B5EF4-FFF2-40B4-BE49-F238E27FC236}">
                    <a16:creationId xmlns:a16="http://schemas.microsoft.com/office/drawing/2014/main" id="{A3C014FE-3578-FE87-74F7-DF6920B6CF4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28683" y="4048907"/>
                <a:ext cx="11099855" cy="1384986"/>
              </a:xfrm>
              <a:prstGeom prst="rect">
                <a:avLst/>
              </a:prstGeom>
              <a:blipFill>
                <a:blip r:embed="rId4"/>
                <a:stretch>
                  <a:fillRect l="-1098" t="-4846" b="-1101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6810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040" y="294887"/>
            <a:ext cx="7376635" cy="810454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2"/>
                </a:solidFill>
                <a:latin typeface="+mj-ea"/>
                <a:cs typeface="+mn-ea"/>
              </a:rPr>
              <a:t>8.2	Least squares estimation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47"/>
              <p:cNvSpPr>
                <a:spLocks noChangeArrowheads="1"/>
              </p:cNvSpPr>
              <p:nvPr/>
            </p:nvSpPr>
            <p:spPr bwMode="auto">
              <a:xfrm>
                <a:off x="541799" y="983492"/>
                <a:ext cx="10770467" cy="4813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1" tIns="45716" rIns="91431" bIns="45716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The estimates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and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</m:ctrlPr>
                      </m:accPr>
                      <m:e>
                        <m:r>
                          <a:rPr lang="en-US" altLang="zh-CN" sz="24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  <a:sym typeface="微软雅黑" pitchFamily="34" charset="-122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  <a:sym typeface="微软雅黑" pitchFamily="34" charset="-122"/>
                  </a:rPr>
                  <a:t> satisfy</a:t>
                </a:r>
              </a:p>
            </p:txBody>
          </p:sp>
        </mc:Choice>
        <mc:Fallback xmlns="">
          <p:sp>
            <p:nvSpPr>
              <p:cNvPr id="13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41799" y="983492"/>
                <a:ext cx="10770467" cy="481342"/>
              </a:xfrm>
              <a:prstGeom prst="rect">
                <a:avLst/>
              </a:prstGeom>
              <a:blipFill>
                <a:blip r:embed="rId3"/>
                <a:stretch>
                  <a:fillRect l="-905" t="-6329" b="-2784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>
            <a:extLst>
              <a:ext uri="{FF2B5EF4-FFF2-40B4-BE49-F238E27FC236}">
                <a16:creationId xmlns:a16="http://schemas.microsoft.com/office/drawing/2014/main" id="{2F600017-0ADD-331A-7166-80465872AD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5751" y="1413415"/>
            <a:ext cx="4965011" cy="981455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823F1A56-652E-9DA1-2EAE-BA9CB51438B4}"/>
              </a:ext>
            </a:extLst>
          </p:cNvPr>
          <p:cNvSpPr txBox="1"/>
          <p:nvPr/>
        </p:nvSpPr>
        <p:spPr>
          <a:xfrm>
            <a:off x="541799" y="2421315"/>
            <a:ext cx="1148123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cs typeface="+mn-ea"/>
                <a:sym typeface="Calibri" pitchFamily="34" charset="0"/>
              </a:rPr>
              <a:t>So, we would like to minimize the sum of the squared distances of each observed response to its fitted value. That is, we want to minimize the errorsum of squares, SSE, where: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6B8C99B-C058-07B7-56A9-4265A7D66A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0980" y="3429000"/>
            <a:ext cx="3710040" cy="83441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B98EC35B-39A5-202F-EF1D-EBA3A2EF5470}"/>
                  </a:ext>
                </a:extLst>
              </p:cNvPr>
              <p:cNvSpPr txBox="1"/>
              <p:nvPr/>
            </p:nvSpPr>
            <p:spPr>
              <a:xfrm>
                <a:off x="541799" y="4361966"/>
                <a:ext cx="11325523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</a:rPr>
                  <a:t>Taking the partial derivatives of 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𝑄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(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𝑎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,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𝑏</m:t>
                    </m:r>
                    <m:r>
                      <a:rPr lang="en-US" altLang="zh-CN" sz="24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)</m:t>
                    </m:r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</a:rPr>
                  <a:t> with respect to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𝑎</m:t>
                    </m:r>
                    <m:r>
                      <a:rPr lang="en-US" altLang="zh-CN" sz="24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,</m:t>
                    </m:r>
                    <m:r>
                      <a:rPr lang="en-US" altLang="zh-CN" sz="24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cs typeface="+mn-ea"/>
                      </a:rPr>
                      <m:t>𝑏</m:t>
                    </m:r>
                  </m:oMath>
                </a14:m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cs typeface="+mn-ea"/>
                  </a:rPr>
                  <a:t> and setting the derivatives to zero,</a:t>
                </a:r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B98EC35B-39A5-202F-EF1D-EBA3A2EF54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799" y="4361966"/>
                <a:ext cx="11325523" cy="830997"/>
              </a:xfrm>
              <a:prstGeom prst="rect">
                <a:avLst/>
              </a:prstGeom>
              <a:blipFill>
                <a:blip r:embed="rId6"/>
                <a:stretch>
                  <a:fillRect l="-861" t="-5882" b="-161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图片 13">
            <a:extLst>
              <a:ext uri="{FF2B5EF4-FFF2-40B4-BE49-F238E27FC236}">
                <a16:creationId xmlns:a16="http://schemas.microsoft.com/office/drawing/2014/main" id="{18595EB7-FE99-8BF7-FF28-10B8B30EA4E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78925" y="5003736"/>
            <a:ext cx="4496214" cy="166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AAA7F6C9-F4F0-49C3-9A24-550B524A4BAF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DwBF0k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8ARdJGXprHCkDAACGDAAAJwAAAHVuaXZlcnNhbC9mbGFzaF9wdWJsaXNoaW5nX3NldHRpbmdzLnhtbNVX227aMBi+5yksT70s6YGuHUqopgJatRZQYVt7VZnYEKuOncU2lF7tafZge5L9joGC2nXpAWkTQsT/4fvPf0x4fJsKNGG55kpGeLe6gxGTsaJcjiP8ZdDePsJIGyIpEUqyCEuF0XGjEmZ2KLhO+swYENUIYKSuZybCiTFZPQim02mV6yx3XCWsAXxdjVUaZDnTTBqWB5kgM/gxs4xpPEcoAQDfVMm5WqNSQSj0SOeKWsEQp+C55C4oItqC6AQHXmxI4ptxrqykJ0qoHOXjYYTf7bfdZyHjoZo8ZdLlRDeA6MimTijlzgsi+vyOoYTxcQLuHtYwmnJqkgjv1RwKSAcPUQpsHzpxKCcKciDNHD5lhlBiiD96e4bdGr0geBKdSZLyeAAc5OKPcHNw/emq17o4O+18vh50u2eD0553otAJ1nHCYN1QCA4pm8dsaSckxpA4Ab9BZ0SEZmGwSlqIjZRcc86d0VAJyH2hBW2UDhntkJStVKN/w2UbJHcxGkEgYhbhjzknAiNuiODxUlnboTbcFFVvr0oiwIL2ZOi8j+/N++zECck1W3VrwdEu53Hjm7KCopmySPAbhoxCEL9N4SlhaLU4aJSrtKBC+xikBQeLE86mjB4XOZ0D/snQFZhILWhCr2aCGW/hu+V3aMhGKgdcRibQ2UDn2uNXnwWcEa3vQcnCx63+2WmzdX3aabYut1yAhE6IjJ8JDgVnaWY2gk9mSCqz0IN0xMRqVhSFclrwysRWfXkZNE+t8GV+62KsQG+wJJux8pzC/NWD0mYTMikG0Q1XAQ0jyKEkHhMYMawLLi0rCxgTiZQUM0RiWGvajfWEK6uB4gfYQ+uXe+j1EZfFaQyrDSzmlOWlIHd29/ZrB+8Pjz7Uq8GvHz+3n1SaL/yeIM6c3/gnT6785dp/uA3DwG3px5e2ye2/ubN7F62vZfLaaV0OSpW01S8F1y0j1f1cRurCv2R6Ky+YUi7AUhr7IYO1JHjKDaNv2WIvaJNXvdt9j22mTTYY82tG478J2Z+W18S1e2EYPHpxdZyUS55CItxKXN52Gwe1HbhpPsqqVABt/b9Do/IbUEsDBBQAAgAIADwBF0my/r9XsAIAAFUKAAAhAAAAdW5pdmVyc2FsL2ZsYXNoX3NraW5fc2V0dGluZ3MueG1slVZtT9swEP6+X1F13wnTXtgkUwlKkZDYQAPx3UmuiVXHjuxLWf/9bMcmdtvQUAupfu55zufz3RWiN0wsPs1mpJBcqidAZKLSFgnYjJWX87xDlOKskAJB4JmQqqF8vvh86z4kc8xTKrkFNVWzpgUMx1y4zxSJP+P7hV1jgkI2LRW7e1nJs5wWm0rJTpQnQ6t3LSjOxMYwz39dLFejB3Cm8Q6hSWJa/bRrmqRVoDXYkH6s7Dqp4jQHHk46d5+JmuGo92+/J9syzdDJrr7YNSZraQVpkr/e2jXOF8b7hwUI//DkFVpOd6A+5Fy2XfuRGmmVrGxCU837j/im4ZKWpv2M4ObcrpMCeyF70MlX8On5dmNXRPJf474ntl2V5I82r3sDwT56zmGBqgOShV1v07V8fejQ9Acs1pRrQ4ihgfRogn6knQ5uUmzg/YVXJsrYl0cGyovkXQPLPuDIXYoP/OXy2s2K2OkbFkWoYOvBKMQBHJh/TF4PmBE4MJ84K+FB8N1hBPumXhQe+Zr653w//8YKgppt6a1hF6z2pHvbujoK1QOB08gSFtqG88wasO9GMof1IWUHMRFBt6yiyKT4bXn5zl1Gk2zP4GvteGURZMjhWMG5GM2YjtPl9mk9emtakP3PwnC5fj9DM8Uv5xSRFnVjfpb0fOZ1pk1MYubZcYWdk4YO6k6sZaRxZ4+JGqo2oJ6l5FOPERJBT3Uv++Yao5MsygHJjmeZeCfH0i+6Jge1Mq/GQIcsp2BPrFlVc/OHLwxeodxTjFh7KdbGn6DsrS4jwBcBUFXUoWr7TW9pOo6MwxZC80eAu/LY3Yg2VTpWcFd4D2uMS84jk2rSz4qhVtIZEuFH+C8mrMTxnmVC2SPNtbtZ0vlhDA+xJIM5jDNbfPEkc3tfS4ljYz/MoAHtv5P/AVBLAwQUAAIACAA8ARdJy/6H//4CAACXCwAAJgAAAHVuaXZlcnNhbC9odG1sX3B1Ymxpc2hpbmdfc2V0dGluZ3MueG1szZbdbtowFIDveQrLUy9L+re1QwnVVKiK2hVU2NZeVSY2xKpjZ7YDTa/2NHuwPcmOY6CgdiytyjQhBD72+c6ffezw+D4VaMK04UpGeLe+gxGTsaJcjiP8ZXC6fYSRsURSIpRkEZYKo+NmLczyoeAm6TNrYalBgJGmkdkIJ9ZmjSCYTqd1bjLtZpXILfBNPVZpkGlmmLRMB5kgBfzYImMGzwgVAPBNlZypNWs1hEJP+qxoLhjiFDyX3AVFxJlNBQ78qiGJ78Za5ZKeKKE00uNhhN/tn7rPfI0ntXjKpEuJaYLQiW2DUMqdE0T0+QNDCePjBLw9PMBoyqlNIrx34CiwOnhKKdk+cuIoJwpSIO0MnzJLKLHED709y+6tmQu8iBaSpDwewAxy4Ue4Nbg9u+m1ry46l+e3g273YtDpeSdKnWCVEwarhkJwSOU6Zgs7IbGWxAn4DTojIgwLg2XRfNlIyRXn3BgNlYDUl1oYjcBTUUT4k+ZEYMQtETxezFqix8yecgExON3d+kha/Aj08cYJ0YYtG5rPGJfFuPlN5YKiQuVI8DuGrEIQUZ7Cv4Sh5XSjkVZpKRXEWGQEpwxNOJsyelxmaQb8k6EbMJHmoAmbLxPMegvfc/6AhmykNHAZmcBWBTk3nl9/ETgjxjxCydzHrf5Fp9W+7Vy22tdbLkBCJ0TGL4RDCVma2Y3wSYGksnM9SEdMcsPKolBOy7kqsdVfXwbD01z4Mr91MZbQGyzJZqy8pDB/9aCy2YRMyoPoDleJhiPIoSSeCRMxHHcuc1YVGBOJlBQFIjE0KuOO9YSr3IDEH2CPNq/30OsjLsvRGG4OsKgp05WQO7t7+wfvPxwefWzUg18/fm6vVZq18J4gzpzv4Sdrm/iikT/thmHgeufzbdjq/F914d5V+2uVTF22rweVitTuV8J1q6zqnldZdeWvjd7SlVHJBWgzY39soNEInnLL6FtumlcUfv3967fFGxV+g1Gs3b7/bxB+tHhurbyvwuDZB2AN5KuP6WbtN1BLAwQUAAIACAA8ARdJPJ8jZ5ABAAAfBgAAHwAAAHVuaXZlcnNhbC9odG1sX3NraW5fc2V0dGluZ3MuanONlE1vwjAMhu/8iiq7TohpH2y7TQOkSRwmjdu0QyimVKRJlKQdHeK/rwkDktQdxBfy8uR17Cre9pJmkZQkz8nW/Xb793DvNLCaUSVchzrr0AurE83yBczyAljOgURIdTh6lHcnAjMm3JnO6w9rqz0/Iuw/S8q0j0vEQiGaxg5XCPiNaBvs8M9R7Hl17WvyGj0vjRG8nwpugJs+F6qgjiFXE7f8EiNYVKDOoEuaQmA6dKuLPDneD234XCoKSXk9FZnoz2m6zpQo+aIr/6qWoJpPvt4Dg6fh6ziwY7k2bwaKOPH40UY3KRVoDX95H8Y2UJjROTDPd+DWP2hg3C4ooqtc5+ZAv9zY8GlJM2h16XZiI8R443UpZ2Bjuq4nGa1BXWIlZCkv+IBSicx2pIW2e35EmaCLnGd7bjSwgXL2sta2q3unQu9GNkjwhET0hFbY8yu6ZkcMagQ0wVg65NVR3ilmxzCRIzkEomHTqsLniInniN1/JoQaQ9NV0YyHZjg2baBqDWomBGtu/3XunnGu3u4XUEsDBBQAAgAIADwBF0k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DwBF0mw7V1XbgAAAHYAAAAcAAAAdW5pdmVyc2FsL2xvY2FsX3NldHRpbmdzLnhtbA3MPQ7CMAxA4b2nsLyXn42haTc2EBLlAFZjUCTHRomF4PZ4e8OnNy3fKvDh1otpwuPugMC6WS76SvhYz+MJoTtpJjHlhGoIyzxMYhvJnd0DdngL/bitXCOcr1RD3hp3ViePM4xwieezcMb9PPwB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DwBF0kXqeFBbwEAAPsCAAApAAAAdW5pdmVyc2FsL3NraW5fY3VzdG9taXphdGlvbl9zZXR0aW5ncy54bWyNUttq3DAQfc9XiPzAShrdDO6Cbi5+SUKykGd3rRbTRC6WQkvRx1dOsmy22dBqnmbOmTPM6LTp+xTtU8rz4/R7yNMc70LOU/yWthcItfv5YV5ulpBCTptj5X6K4/yzj1/ntVarKQ9xHJbRrmjaYtQ9P6SkVk7VjBlGkWSeeoWc57ZiDbgGbMUcJbbd/CXxoruEfYj5vGq7OUHfN/QxhSX3cQy/tnDKfgudbvB5Gcap8tJWsDXKYWpxbA3ECJfcF6oBQCDLHXG4SNlITZDHjGMoRlGggAjnpBGFSMqhZl0jqgrzjUBMMkZdoZ7WbqS1cdQWCQ0huk7zqrGl64zEGBFCgLnCBXQGo8qGqqFBrQcEBwZE0UYTBaiznelY8c4Ly5GiXmBcmDGA8fG4x+3enutY/e91Duf8h+DZLziLrt7anDFXu39alkrehccfD0MO6MuQQj9+ury59Xf+aqd3/fXV5as3n318YK6GrZt/6O8/UEsDBBQAAgAIAD0BF0l1IT99WA0AAPEhAAAXAAAAdW5pdmVyc2FsL3VuaXZlcnNhbC5wbmftmvtfUum3x6mcaqaLNjNN3rVisjOVfPM7XkqT8VLKadR0LNPULlimDmAqGirSXQuRUTuaV6Zs8pKXMRMUL1QWZJhk4A0EKlQUBEYRCQE9m/p+57zOOf8CP+y9X+t5P89e+1mvtZ71+WHfPBLot+Ery69AINAGmL9vCAhkAgOBVqHWrgZGtlKuTQGPFckhft6gxn7racAwifUK8AKBmonrdKe/AOwvE/3Dk0GgjT2GawUDVRMDrLsB8/UKvRgt47PwYJWeMat39Ta7YmIS5JX/01qTb01gJlufXdnh/a0pvmDzNZOCqznZKvORq+kFY96d/o621yL7vre/44PE+80WHbYfXuoWFCpilaNc9TyxJI5fi8l850WMOsqPGuQnDCfXpTciHlwQ91e8bjhBcXFFCTxmC0k6E+DDTjkfUtYsBdvE2KZt75XxKLzrK4DRobr0l+YO+eOFQZ5xsYZpxzsk2wBb2kRDxgImqO2HOmLkw+RE6k2DFXZQlZ8w3HQS5bASsCI3D/o1or8xgEbLfMNqe9+vgfslM5hhzBts8LDWCIzACIzACIzACIzACIzACIzACIzACIzACIzACIzgf4Ocfx4scCBlJik/4CFI5FhbM0ZEcHWh6WUoOzdVm2R2UFTP4DWsAWZKXRU9qVpi8cEDS3NvD0NsHpNOKIec4Bo5GYJP1zHGWFC3Ag/9PLvMVZjZgv3TtC69U9XWoQKcnOqqxEyWrFko1oqDte2tSP5+Vnwlk2xKI6YHqsOXfWysYdFZmomFFZ5Tkgtp0uRoCjBlIODE4nhhkMtw00maYrHMFYX01P3V8w0FJexG7WcoX+1qGuMv0Jb1CkWJCxTiLPRAHGON3lFUQ/XTB9h0ldazqbrrkOMHz9TX6gE/O0QUS1kq1R/UBb0aOAMCzYTQdp+E21tEY1WDqV2xzkGUGUtOcsbAGl9ra5hjwuU6Br+BheH0nyNwZ2ceQLCzL7aoo8Iu/9HYZDM3pxo+SYp0FIvc4nlh1rWIpdFYEn/D95u30ZOD5WPtyfHv6iYkj4oaNPTH6VGhF2viRGLMaKDasj1HO+JysiGBn0Uo9YSkBedhTSL45KoXINCdQcjbaJxetaAUlaZIPaVF4YXpeZC54gdr/ArkXlHf8RfLj8pCh/rjo4YCY11Z9al/dtiM7E86JdjbwOOKF9xoXHlyYk3Vzh9yOSzmb0e86isfLrY/G7rYfyjGQjkoPW0dHgr3lIiEy0tpVhE32NHbY7uIEdmzSrImvoIh1RzPHy9zWyk77odfAUrcN7iJwRfTW6eHsEN7WlxUkWnSrO+29VoQ2F8vECxbCw8opirp+WBheXpgESuKQI2kP1zEWE8Eb4X73rq1AV7pFG262b7I7zoHh8pABmUQylWeEnF6hbwU9bxAQ8UvBFhfTs01bLqtXNLxA5WVm8BpWK4/cQ4Rf/LdvW6SL3hfdXMPN6BsECURC8fT4hmZ1g1PZtEsfg6YeeoIFOLjY6E0Fbl0aNIO5gA7EXcRsWKe6mN/VQbU1idNCAJF7kFLXpTSsmNqeatbkCXOdWwkVQW97Z8UCM9uLXM5Ib/fH89oe7AOLKyXt1t5nbFYT31zhK7raXuN7Xle36FPEmhH0rrlVPzbLjvi3Q4UCNRY5IwLjqv+9LrWOmjyGOKqTw5Y/GPq8Y44nwrvC1yPzf6SDnuq4t67Nsntkn0/vxbCQoaJv8S/0lWAW0px5Y0hdPV1DlpEvoEQwh7JnD+58AQq8hJTrhGTUFCHxnCKzTm+U8LCWDKrlXf6pDACHJ6Hra7wo3iKW4PAtaAkLulYg41i9npJT5L4v0Q1ssjmUx6uqshcs5BN9yqLbx3fHkM4H1K8fUcfkyPrm7377Hlnn1NoX2rXof4kOxXVY7zZ43z+ODsIimgSLqC8PwVqA2MJf8u0Dnmij3p2aKYTpwkBgs99b+1Oqg6vlPwjl/1rUSrfdks1WWW+/VZu3OYd9JoqV7pKuYWSd8mJrhsj/B5c5Uj5Iidd0CFlhiuqkMnXirG2TPKR5Gi+dvZHVJdqaJIJoXlg6vnz7EYIH7sKlOhcLmbphyBTRUsfGVBBxZK8QyH4pwyC0zAnr5p6jujem+JGMO4TLNySks+rIYnP/if/WMBD5sTjKCpir7Ro9A/bww2iTP7F3FZbldBwVZRG85qyKinwWl6DVJq83Nn3Npz8IrFS4bAJdqlKKiBWLGb/BV3WsJZpSsVy2unumRT1BtCTxcG04BSSqRrNNb/7u2d1pcuShoWTd1Ysfn8qwI6E3mWWe/ZV2EksOkm/1ix7iswAMrR47+SR4PdnupG6My1Wzl0rQwgR4ubuzT/H58qaERz9oEcseuhvrz3k5nLUv3xRD2hnWmSxPT4cc3f5Hx9eZgK5rMzL+IKA00tPOgwT24Lh3RV/sKDLuphKzU5CBPnQ9QKMAIvmxQAVyDRvzRJR2dt67wgsmJz0sJ0W+ectrtIX+GRZ/71oK77L6CHwirzGDOhGHv2OICqVql0NOsV3/NA0yjku/51Y5S4ROxbc3r+HRl+7xpksmyJW7Zq0d7ryc5plvycV4QSE9KwtvIL1NezVSB58acJlN+MWWMWdIve6bPsyMYWvvTDiQp+XP2LzXYEOMIR19AglcEuaKlROH/xsNEfY4oqP3F4IE0OXpcA3rhJNFc5id2zftjvo6WgYJQDI6A5ODbqBcUwa5pdV/h2sCG6x/5B53V67Eif3Y+D/+PTxox+yobr3k/l+tqMewAGvrpHGR1DWJ9LkerdfreDpaaPTcivQJbTUc4ut5PHe7pSUmefEJ8FVH7ywdr2Zkpdt3akLscrgbdsbORNugw8C/SzYpoOIwnBKn6Oz5AJR1ajy2FPQJw2P75rklQa11E4rH3uBb06MpHExKVJ2LShk73gzw5anWxymeWJCYtEv+6uInulOxOMrO9AKxmmeObuDGWgol3qeFapzIMvFw5eg8S/YtPJG8zfQvLUWT09ZmMTPcAdItDcp5fEtunX/ANKl15AulvADdHUNBzdszjunU3dGVq88TNh0Z1IBt6AvdE35hzQRkGW/bi/YrTNUgsf8Gx+Hrfeja6oxy3p10GQtJqFETr60LPk/qRRFy+rS/3oxx5KX+qY4/34uO6YIxz9HstFrcm6zA73+jrq5dK/dlyGi3/xD/N5wajBitx8DnS3zNsMkrQOIQoRvwXUFbllbRtLPxCLMpzmdrT+nnXiCAzbcv3MO3sem44j/2rSQYOXKZWVr65oRa7rwYFFoieV2a85UICVcsOB25T597vxtHzQPDiTqYYJm73C3wpzp79QkOrLpPjkIgXcKhFlKoy7HjaXuOwSuHfalHEjdBNsR5DH7vDfuR6bZIyYkaxb/mmGH69QwoEtPv1cCnbqiPOTF9Cc5oE/Kkesvli6uSbotQS7GDRfLu1eAjtM+qZXJMhSZtEkd7C7mnTkomx/2YNJ++sVdj9bnOKiUcZMTP1jmSv1+cnuIzAAOt9RaRuuYLZobEAXNW1k7Dbcpiq/k7lAp5+ZLL7i3Qg40WvHUnU/P1wx7d+2gyprx/k61kJiGimdnTWod1CiclndzEbNPX5EmGO3UL/BkgW6m3We/fZfF106YAQVStv9+01L+zAOE1vVzu7gRS8KS9bltqXzyHTSznp/MOjCMxGMzE/LHeW8aWDMdQr0c9rR0lf/RpolAdJQrSynIUCCiL76/rp0UJU3dA6klAkj2lIDIeGOoujAGHtI9khUY2YJ0/3xS+z3DgwsVmWJ39XPiW1lo8USm4YDjaS7+hQ6+lIFWFPukKBjwKUPdPJwA1AoKuqvxKGWDocEcxb2erK8eXb+t1xfcXkrd+aSLqmZupapFez/l1+DcPDuIJNXCHMuQVgZnkpLYyjjK062+BbA0agB2TW9SdbqmCxxIaR/79+Lum8uwQezn5b8IYQPYc5FVSH0s4Gxep2RRpLid+TEhuFeU1LViUMgSUGcC/t1GUjFbij+BU3cI+S2i1xPN61eONWXQrO/1r5sRFG6Z3rb0lSlw3swGZK7Gmn2WRGX4sS1ubgWRQz1FC5o9ShER2o2ZaWbI8fYdOkkYjaubDsLFpz3B/KnXK3CoKtCykpvQ1ArEwlr7G4MqoxIN2dNGBSTuQFZWJH5xYx7ys/CL4CSPNajDbQzCj8Cj7MYqMoS8zkXJQ8T6f1fGMkdzmfGRFMqfPFiesRboHvV6LWxhlBWl3OTM+Hh2+mn+uFP3y42jidDFAWJgd9l4MU131urgDbUQtxxTWUopmkauA3Q3KkzvjSDcjRHqx1pv3Iuohusezb/zD8lTWb2HuzFRJbvSOepCDxXnlzKKIF3a/dNcmVA3Of64vNTPHlDRF/+MeoAdwVpTSRmDw8tmsbfAYS9Ms/66+rrHFJo5V305Fh0VIC0yaHpHh/+v9j9wVdJh3pd//1wASOz4//m5gN+eXF2xFrASj4batZN727DaVPdVgP2Ee3RL7YWvYfGZH99ny3INyxOOHojJ7ci/TzekeTtGea7DzDAxInS5ZuMcrXlUZwfffG1RsrqowTAbdjDQt9H71JX/BlBLAwQUAAIACABAARdJKwvAbUoAAABrAAAAGwAAAHVuaXZlcnNhbC91bml2ZXJzYWwucG5nLnhtbLOxr8jNUShLLSrOzM+zVTLUM1Cyt+PlsikoSi3LTC1XqACKGekZQICSQiUqtzwzpSQDKGRgbowQzEjNTM8osVWyMDCFC+oDzQQAUEsBAgAAFAACAAgAPAEXSRUOrShkBAAABxEAAB0AAAAAAAAAAQAAAAAAAAAAAHVuaXZlcnNhbC9jb21tb25fbWVzc2FnZXMubG5nUEsBAgAAFAACAAgAPAEXSRl6axwpAwAAhgwAACcAAAAAAAAAAQAAAAAAnwQAAHVuaXZlcnNhbC9mbGFzaF9wdWJsaXNoaW5nX3NldHRpbmdzLnhtbFBLAQIAABQAAgAIADwBF0my/r9XsAIAAFUKAAAhAAAAAAAAAAEAAAAAAA0IAAB1bml2ZXJzYWwvZmxhc2hfc2tpbl9zZXR0aW5ncy54bWxQSwECAAAUAAIACAA8ARdJy/6H//4CAACXCwAAJgAAAAAAAAABAAAAAAD8CgAAdW5pdmVyc2FsL2h0bWxfcHVibGlzaGluZ19zZXR0aW5ncy54bWxQSwECAAAUAAIACAA8ARdJPJ8jZ5ABAAAfBgAAHwAAAAAAAAABAAAAAAA+DgAAdW5pdmVyc2FsL2h0bWxfc2tpbl9zZXR0aW5ncy5qc1BLAQIAABQAAgAIADwBF0k9PC/RwQAAAOUBAAAaAAAAAAAAAAEAAAAAAAsQAAB1bml2ZXJzYWwvaTE4bl9wcmVzZXRzLnhtbFBLAQIAABQAAgAIADwBF0mw7V1XbgAAAHYAAAAcAAAAAAAAAAEAAAAAAAQRAAB1bml2ZXJzYWwvbG9jYWxfc2V0dGluZ3MueG1sUEsBAgAAFAACAAgARJRXRyO0Tvv7AgAAsAgAABQAAAAAAAAAAQAAAAAArBEAAHVuaXZlcnNhbC9wbGF5ZXIueG1sUEsBAgAAFAACAAgAPAEXSRep4UFvAQAA+wIAACkAAAAAAAAAAQAAAAAA2RQAAHVuaXZlcnNhbC9za2luX2N1c3RvbWl6YXRpb25fc2V0dGluZ3MueG1sUEsBAgAAFAACAAgAPQEXSXUhP31YDQAA8SEAABcAAAAAAAAAAAAAAAAAjxYAAHVuaXZlcnNhbC91bml2ZXJzYWwucG5nUEsBAgAAFAACAAgAQAEXSSsLwG1KAAAAawAAABsAAAAAAAAAAQAAAAAAHCQAAHVuaXZlcnNhbC91bml2ZXJzYWwucG5nLnhtbFBLBQYAAAAACwALAEkDAACfJAAAAAA="/>
  <p:tag name="ISPRING_RESOURCE_PATHS_HASH_PRESENTER" val="4577f96c1d146d1024591441de32e15b846efe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自定义 2312">
      <a:dk1>
        <a:sysClr val="windowText" lastClr="000000"/>
      </a:dk1>
      <a:lt1>
        <a:sysClr val="window" lastClr="FFFFFF"/>
      </a:lt1>
      <a:dk2>
        <a:srgbClr val="4F91A0"/>
      </a:dk2>
      <a:lt2>
        <a:srgbClr val="79B0BD"/>
      </a:lt2>
      <a:accent1>
        <a:srgbClr val="79B0BD"/>
      </a:accent1>
      <a:accent2>
        <a:srgbClr val="4F91A0"/>
      </a:accent2>
      <a:accent3>
        <a:srgbClr val="79B0BD"/>
      </a:accent3>
      <a:accent4>
        <a:srgbClr val="4F91A0"/>
      </a:accent4>
      <a:accent5>
        <a:srgbClr val="79B0BD"/>
      </a:accent5>
      <a:accent6>
        <a:srgbClr val="4F91A0"/>
      </a:accent6>
      <a:hlink>
        <a:srgbClr val="0563C1"/>
      </a:hlink>
      <a:folHlink>
        <a:srgbClr val="954F72"/>
      </a:folHlink>
    </a:clrScheme>
    <a:fontScheme name="Temp">
      <a:majorFont>
        <a:latin typeface="HelveticaInserat-Roman-SemiB"/>
        <a:ea typeface="微软雅黑"/>
        <a:cs typeface=""/>
      </a:majorFont>
      <a:minorFont>
        <a:latin typeface="HelveticaInserat-Roman-SemiB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3A3A3A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10376</TotalTime>
  <Words>3574</Words>
  <Application>Microsoft Office PowerPoint</Application>
  <PresentationFormat>宽屏</PresentationFormat>
  <Paragraphs>262</Paragraphs>
  <Slides>44</Slides>
  <Notes>44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4" baseType="lpstr">
      <vt:lpstr>Adobe 仿宋 Std R</vt:lpstr>
      <vt:lpstr>Adobe 楷体 Std R</vt:lpstr>
      <vt:lpstr>HelveticaInserat-Roman-SemiB</vt:lpstr>
      <vt:lpstr>Thorndale Duospace WT J</vt:lpstr>
      <vt:lpstr>等线 Light</vt:lpstr>
      <vt:lpstr>微软雅黑</vt:lpstr>
      <vt:lpstr>Arial</vt:lpstr>
      <vt:lpstr>Calibri</vt:lpstr>
      <vt:lpstr>Cambria Math</vt:lpstr>
      <vt:lpstr>Office 主题​​</vt:lpstr>
      <vt:lpstr>PowerPoint 演示文稿</vt:lpstr>
      <vt:lpstr>PowerPoint 演示文稿</vt:lpstr>
      <vt:lpstr>8   Linear regression </vt:lpstr>
      <vt:lpstr>8.1 Linear regression model</vt:lpstr>
      <vt:lpstr>8.1  Linear regression model</vt:lpstr>
      <vt:lpstr>8.1  Linear regression model</vt:lpstr>
      <vt:lpstr>8.2 Least squares estimation</vt:lpstr>
      <vt:lpstr>8.2 Least squares estimation</vt:lpstr>
      <vt:lpstr>8.2 Least squares estimation</vt:lpstr>
      <vt:lpstr>8.2 Least squares estimation</vt:lpstr>
      <vt:lpstr>8.2 Least squares estimation</vt:lpstr>
      <vt:lpstr>8.2 Least squares estimation</vt:lpstr>
      <vt:lpstr>8.2 Least squares estimation</vt:lpstr>
      <vt:lpstr>8.3    Properties of linear regression estimators</vt:lpstr>
      <vt:lpstr>8.3    Properties of linear regression estimators</vt:lpstr>
      <vt:lpstr>8.3    Properties of linear regression estimators</vt:lpstr>
      <vt:lpstr>8.3    Properties of linear regression estimators</vt:lpstr>
      <vt:lpstr>8.3    Properties of linear regression estimators</vt:lpstr>
      <vt:lpstr>8.3    Properties of linear regression estimators</vt:lpstr>
      <vt:lpstr>8.3    Properties of linear regression estimators</vt:lpstr>
      <vt:lpstr>8.3    Properties of linear regression estimators</vt:lpstr>
      <vt:lpstr>8.3    Properties of linear regression estimators</vt:lpstr>
      <vt:lpstr>8.3    Properties of linear regression estimators</vt:lpstr>
      <vt:lpstr>8.3    Properties of linear regression estimators</vt:lpstr>
      <vt:lpstr>8.4 Inferences concerning the slope</vt:lpstr>
      <vt:lpstr>8.4 Inferences concerning the slope</vt:lpstr>
      <vt:lpstr>8.4 Inferences concerning the slope</vt:lpstr>
      <vt:lpstr>8.4 Inferences concerning the slope</vt:lpstr>
      <vt:lpstr>8.4 Inferences concerning the slope</vt:lpstr>
      <vt:lpstr>8.5  Regression validity</vt:lpstr>
      <vt:lpstr>PowerPoint 演示文稿</vt:lpstr>
      <vt:lpstr>8.6  Confidence interval for mean response</vt:lpstr>
      <vt:lpstr>8.6  Confidence interval for mean response</vt:lpstr>
      <vt:lpstr>8.6  Confidence interval for mean response</vt:lpstr>
      <vt:lpstr>8.6  Confidence interval for mean response</vt:lpstr>
      <vt:lpstr>8.6  Confidence interval for mean response</vt:lpstr>
      <vt:lpstr>8.6  Confidence interval for mean response</vt:lpstr>
      <vt:lpstr>8.7  Inference for prediction</vt:lpstr>
      <vt:lpstr>8.7  Inference for prediction</vt:lpstr>
      <vt:lpstr>8.7  Inference for prediction</vt:lpstr>
      <vt:lpstr>8.7  Inference for prediction</vt:lpstr>
      <vt:lpstr>8.7  Inference for prediction</vt:lpstr>
      <vt:lpstr>8.7  Inference for prediction</vt:lpstr>
      <vt:lpstr>8.7  Inference for prediction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ma yuan</cp:lastModifiedBy>
  <cp:revision>881</cp:revision>
  <dcterms:created xsi:type="dcterms:W3CDTF">2016-06-07T15:36:47Z</dcterms:created>
  <dcterms:modified xsi:type="dcterms:W3CDTF">2022-07-25T06:33:05Z</dcterms:modified>
</cp:coreProperties>
</file>