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Lst>
  <p:notesMasterIdLst>
    <p:notesMasterId r:id="rId18"/>
  </p:notesMasterIdLst>
  <p:sldIdLst>
    <p:sldId id="311" r:id="rId2"/>
    <p:sldId id="297" r:id="rId3"/>
    <p:sldId id="298" r:id="rId4"/>
    <p:sldId id="299" r:id="rId5"/>
    <p:sldId id="300" r:id="rId6"/>
    <p:sldId id="301" r:id="rId7"/>
    <p:sldId id="302" r:id="rId8"/>
    <p:sldId id="303" r:id="rId9"/>
    <p:sldId id="304" r:id="rId10"/>
    <p:sldId id="305" r:id="rId11"/>
    <p:sldId id="306" r:id="rId12"/>
    <p:sldId id="307" r:id="rId13"/>
    <p:sldId id="308" r:id="rId14"/>
    <p:sldId id="309" r:id="rId15"/>
    <p:sldId id="310" r:id="rId16"/>
    <p:sldId id="294"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080" userDrawn="1">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541" autoAdjust="0"/>
    <p:restoredTop sz="86395" autoAdjust="0"/>
  </p:normalViewPr>
  <p:slideViewPr>
    <p:cSldViewPr>
      <p:cViewPr varScale="1">
        <p:scale>
          <a:sx n="96" d="100"/>
          <a:sy n="96" d="100"/>
        </p:scale>
        <p:origin x="726" y="78"/>
      </p:cViewPr>
      <p:guideLst>
        <p:guide orient="horz" pos="408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622C16C-0260-4B39-96A8-73E8B504E071}" type="datetimeFigureOut">
              <a:rPr lang="en-US" smtClean="0"/>
              <a:t>4/10/2018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0004E23-57C8-46BF-A38E-3B9709954C77}" type="slidenum">
              <a:rPr lang="en-US" smtClean="0"/>
              <a:t>‹#›</a:t>
            </a:fld>
            <a:endParaRPr lang="en-US"/>
          </a:p>
        </p:txBody>
      </p:sp>
    </p:spTree>
    <p:extLst>
      <p:ext uri="{BB962C8B-B14F-4D97-AF65-F5344CB8AC3E}">
        <p14:creationId xmlns:p14="http://schemas.microsoft.com/office/powerpoint/2010/main" val="34905039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Shape 19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r>
              <a:rPr lang="en-US" sz="1200" b="0" i="0" u="none" strike="noStrike" kern="1200" cap="none" dirty="0" smtClean="0">
                <a:solidFill>
                  <a:schemeClr val="dk1"/>
                </a:solidFill>
                <a:latin typeface="Arial (Body)"/>
                <a:ea typeface="Arial"/>
                <a:cs typeface="Arial" panose="020B0604020202020204" pitchFamily="34" charset="0"/>
                <a:sym typeface="Arial"/>
              </a:rPr>
              <a:t>If this PowerPoint presentation contains mathematical equations, you may need to check that your computer has the following installed:</a:t>
            </a:r>
          </a:p>
          <a:p>
            <a:r>
              <a:rPr lang="en-US" sz="1200" b="0" i="0" u="none" strike="noStrike" kern="1200" cap="none" dirty="0" smtClean="0">
                <a:solidFill>
                  <a:schemeClr val="dk1"/>
                </a:solidFill>
                <a:latin typeface="Arial (Body)"/>
                <a:ea typeface="Arial"/>
                <a:cs typeface="Arial" panose="020B0604020202020204" pitchFamily="34" charset="0"/>
                <a:sym typeface="Arial"/>
              </a:rPr>
              <a:t>1) MathType Plugin</a:t>
            </a:r>
          </a:p>
          <a:p>
            <a:r>
              <a:rPr lang="en-US" sz="1200" b="0" i="0" u="none" strike="noStrike" kern="1200" cap="none" dirty="0" smtClean="0">
                <a:solidFill>
                  <a:schemeClr val="dk1"/>
                </a:solidFill>
                <a:latin typeface="Arial (Body)"/>
                <a:ea typeface="Arial"/>
                <a:cs typeface="Arial" panose="020B0604020202020204" pitchFamily="34" charset="0"/>
                <a:sym typeface="Arial"/>
              </a:rPr>
              <a:t>2) Math Player (free versions available)</a:t>
            </a:r>
          </a:p>
          <a:p>
            <a:r>
              <a:rPr lang="en-US" sz="1200" b="0" i="0" u="none" strike="noStrike" kern="1200" cap="none" dirty="0" smtClean="0">
                <a:solidFill>
                  <a:schemeClr val="dk1"/>
                </a:solidFill>
                <a:latin typeface="Arial (Body)"/>
                <a:ea typeface="Arial"/>
                <a:cs typeface="Arial" panose="020B0604020202020204" pitchFamily="34" charset="0"/>
                <a:sym typeface="Arial"/>
              </a:rPr>
              <a:t>3) NVDA Reader (free versions available)</a:t>
            </a:r>
            <a:endParaRPr lang="en-US" dirty="0" smtClean="0">
              <a:latin typeface="Arial (Body)"/>
              <a:cs typeface="Arial" panose="020B0604020202020204" pitchFamily="34" charset="0"/>
            </a:endParaRPr>
          </a:p>
        </p:txBody>
      </p:sp>
      <p:sp>
        <p:nvSpPr>
          <p:cNvPr id="193" name="Shape 19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37811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Shape 38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82" name="Shape 38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dirty="0"/>
          </a:p>
        </p:txBody>
      </p:sp>
      <p:sp>
        <p:nvSpPr>
          <p:cNvPr id="383" name="Shape 383"/>
          <p:cNvSpPr txBox="1">
            <a:spLocks noGrp="1"/>
          </p:cNvSpPr>
          <p:nvPr>
            <p:ph type="sldNum" idx="12"/>
          </p:nvPr>
        </p:nvSpPr>
        <p:spPr>
          <a:xfrm>
            <a:off x="3884612" y="8685213"/>
            <a:ext cx="2971800" cy="4572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t>16</a:t>
            </a:fld>
            <a:endParaRPr lang="en-US"/>
          </a:p>
        </p:txBody>
      </p:sp>
    </p:spTree>
    <p:extLst>
      <p:ext uri="{BB962C8B-B14F-4D97-AF65-F5344CB8AC3E}">
        <p14:creationId xmlns:p14="http://schemas.microsoft.com/office/powerpoint/2010/main" val="22896244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17"/>
        <p:cNvGrpSpPr/>
        <p:nvPr/>
      </p:nvGrpSpPr>
      <p:grpSpPr>
        <a:xfrm>
          <a:off x="0" y="0"/>
          <a:ext cx="0" cy="0"/>
          <a:chOff x="0" y="0"/>
          <a:chExt cx="0" cy="0"/>
        </a:xfrm>
      </p:grpSpPr>
      <p:sp>
        <p:nvSpPr>
          <p:cNvPr id="18" name="Shape 18"/>
          <p:cNvSpPr/>
          <p:nvPr/>
        </p:nvSpPr>
        <p:spPr>
          <a:xfrm>
            <a:off x="0" y="0"/>
            <a:ext cx="9144000" cy="3886200"/>
          </a:xfrm>
          <a:prstGeom prst="rect">
            <a:avLst/>
          </a:prstGeom>
          <a:solidFill>
            <a:srgbClr val="007FA3"/>
          </a:solidFill>
          <a:ln w="25400" cap="flat" cmpd="sng">
            <a:solidFill>
              <a:srgbClr val="007FA3"/>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b="0" i="0" u="none" strike="noStrike" cap="none">
              <a:solidFill>
                <a:schemeClr val="lt1"/>
              </a:solidFill>
              <a:latin typeface="Arial"/>
              <a:ea typeface="Arial"/>
              <a:cs typeface="Arial"/>
              <a:sym typeface="Arial"/>
            </a:endParaRPr>
          </a:p>
        </p:txBody>
      </p:sp>
      <p:sp>
        <p:nvSpPr>
          <p:cNvPr id="19" name="Shape 19"/>
          <p:cNvSpPr txBox="1">
            <a:spLocks noGrp="1"/>
          </p:cNvSpPr>
          <p:nvPr>
            <p:ph type="ctrTitle"/>
          </p:nvPr>
        </p:nvSpPr>
        <p:spPr>
          <a:xfrm>
            <a:off x="685800" y="762000"/>
            <a:ext cx="7772400" cy="2838451"/>
          </a:xfrm>
          <a:prstGeom prst="rect">
            <a:avLst/>
          </a:prstGeom>
          <a:noFill/>
          <a:ln>
            <a:noFill/>
          </a:ln>
        </p:spPr>
        <p:txBody>
          <a:bodyPr lIns="91425" tIns="91425" rIns="91425" bIns="91425" anchor="b" anchorCtr="0"/>
          <a:lstStyle>
            <a:lvl1pPr marL="0" marR="0" lvl="0" indent="0" algn="l" rtl="0">
              <a:lnSpc>
                <a:spcPct val="100000"/>
              </a:lnSpc>
              <a:spcBef>
                <a:spcPts val="0"/>
              </a:spcBef>
              <a:buClr>
                <a:schemeClr val="lt1"/>
              </a:buClr>
              <a:buFont typeface="Times New Roman"/>
              <a:buNone/>
              <a:defRPr sz="3600" b="1" i="0" u="none" strike="noStrike" cap="none">
                <a:solidFill>
                  <a:schemeClr val="lt1"/>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0" name="Shape 20"/>
          <p:cNvSpPr txBox="1">
            <a:spLocks noGrp="1"/>
          </p:cNvSpPr>
          <p:nvPr>
            <p:ph type="subTitle" idx="1"/>
          </p:nvPr>
        </p:nvSpPr>
        <p:spPr>
          <a:xfrm>
            <a:off x="674687" y="3962400"/>
            <a:ext cx="7794625" cy="1752600"/>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1800" b="0" i="0" u="none" strike="noStrike" cap="none">
                <a:solidFill>
                  <a:schemeClr val="dk1"/>
                </a:solidFill>
                <a:latin typeface="Arial"/>
                <a:ea typeface="Arial"/>
                <a:cs typeface="Arial"/>
                <a:sym typeface="Arial"/>
              </a:defRPr>
            </a:lvl1pPr>
            <a:lvl2pPr marL="457200" marR="0" lvl="1"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2pPr>
            <a:lvl3pPr marL="914400" marR="0" lvl="2" indent="0" algn="ctr" rtl="0">
              <a:spcBef>
                <a:spcPts val="600"/>
              </a:spcBef>
              <a:buClr>
                <a:srgbClr val="007FA3"/>
              </a:buClr>
              <a:buFont typeface="Noto Sans Symbols"/>
              <a:buNone/>
              <a:defRPr sz="1600" b="0" i="0" u="none" strike="noStrike" cap="none">
                <a:solidFill>
                  <a:srgbClr val="888888"/>
                </a:solidFill>
                <a:latin typeface="Arial"/>
                <a:ea typeface="Arial"/>
                <a:cs typeface="Arial"/>
                <a:sym typeface="Arial"/>
              </a:defRPr>
            </a:lvl3pPr>
            <a:lvl4pPr marL="1371600" marR="0" lvl="3"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4pPr>
            <a:lvl5pPr marL="1828800" marR="0" lvl="4"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5pPr>
            <a:lvl6pPr marL="2286000" marR="0" lvl="5"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6pPr>
            <a:lvl7pPr marL="2743200" marR="0" lvl="6"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7pPr>
            <a:lvl8pPr marL="3200400" marR="0" lvl="7"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8pPr>
            <a:lvl9pPr marL="3657600" marR="0" lvl="8"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9pPr>
          </a:lstStyle>
          <a:p>
            <a:endParaRPr dirty="0"/>
          </a:p>
        </p:txBody>
      </p:sp>
      <p:sp>
        <p:nvSpPr>
          <p:cNvPr id="21" name="Shape 21"/>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22" name="Shape 22"/>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23" name="Shape 23"/>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12665006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Title and Content">
    <p:spTree>
      <p:nvGrpSpPr>
        <p:cNvPr id="1" name="Shape 24"/>
        <p:cNvGrpSpPr/>
        <p:nvPr/>
      </p:nvGrpSpPr>
      <p:grpSpPr>
        <a:xfrm>
          <a:off x="0" y="0"/>
          <a:ext cx="0" cy="0"/>
          <a:chOff x="0" y="0"/>
          <a:chExt cx="0" cy="0"/>
        </a:xfrm>
      </p:grpSpPr>
      <p:sp>
        <p:nvSpPr>
          <p:cNvPr id="25" name="Shape 25"/>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6" name="Shape 26"/>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256032" marR="0" lvl="0" indent="-1544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27" name="Shape 27"/>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28" name="Shape 28"/>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29" name="Shape 29"/>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1664724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Chapter Opener">
    <p:spTree>
      <p:nvGrpSpPr>
        <p:cNvPr id="1" name="Shape 37"/>
        <p:cNvGrpSpPr/>
        <p:nvPr/>
      </p:nvGrpSpPr>
      <p:grpSpPr>
        <a:xfrm>
          <a:off x="0" y="0"/>
          <a:ext cx="0" cy="0"/>
          <a:chOff x="0" y="0"/>
          <a:chExt cx="0" cy="0"/>
        </a:xfrm>
      </p:grpSpPr>
      <p:sp>
        <p:nvSpPr>
          <p:cNvPr id="38" name="Shape 38"/>
          <p:cNvSpPr txBox="1">
            <a:spLocks noGrp="1"/>
          </p:cNvSpPr>
          <p:nvPr>
            <p:ph type="title"/>
          </p:nvPr>
        </p:nvSpPr>
        <p:spPr>
          <a:xfrm>
            <a:off x="457200" y="215371"/>
            <a:ext cx="8229600" cy="622828"/>
          </a:xfrm>
          <a:prstGeom prst="rect">
            <a:avLst/>
          </a:prstGeom>
          <a:noFill/>
          <a:ln>
            <a:noFill/>
          </a:ln>
        </p:spPr>
        <p:txBody>
          <a:bodyPr lIns="91425" tIns="91425" rIns="91425" bIns="91425" anchor="t"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9" name="Shape 39"/>
          <p:cNvSpPr txBox="1">
            <a:spLocks noGrp="1"/>
          </p:cNvSpPr>
          <p:nvPr>
            <p:ph type="body" idx="1"/>
          </p:nvPr>
        </p:nvSpPr>
        <p:spPr>
          <a:xfrm>
            <a:off x="457200" y="816429"/>
            <a:ext cx="8229600" cy="478970"/>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2000" b="0" i="0" u="none" strike="noStrike" cap="none">
                <a:solidFill>
                  <a:srgbClr val="007FA3"/>
                </a:solidFill>
                <a:latin typeface="Arial"/>
                <a:ea typeface="Arial"/>
                <a:cs typeface="Arial"/>
                <a:sym typeface="Arial"/>
              </a:defRPr>
            </a:lvl1pPr>
            <a:lvl2pPr marL="0" marR="0" lvl="1"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2pPr>
            <a:lvl3pPr marL="0" marR="0" lvl="2" indent="0" algn="l" rtl="0">
              <a:spcBef>
                <a:spcPts val="0"/>
              </a:spcBef>
              <a:buClr>
                <a:srgbClr val="007FA3"/>
              </a:buClr>
              <a:buFont typeface="Noto Sans Symbols"/>
              <a:buNone/>
              <a:defRPr sz="2400" b="0" i="0" u="none" strike="noStrike" cap="none">
                <a:solidFill>
                  <a:schemeClr val="lt1"/>
                </a:solidFill>
                <a:latin typeface="Arial"/>
                <a:ea typeface="Arial"/>
                <a:cs typeface="Arial"/>
                <a:sym typeface="Arial"/>
              </a:defRPr>
            </a:lvl3pPr>
            <a:lvl4pPr marL="0" marR="0" lvl="3"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4pPr>
            <a:lvl5pPr marL="0" marR="0" lvl="4"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5pPr>
            <a:lvl6pPr marL="0" marR="0" lvl="5"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6pPr>
            <a:lvl7pPr marL="0" marR="0" lvl="6"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7pPr>
            <a:lvl8pPr marL="0" marR="0" lvl="7"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8pPr>
            <a:lvl9pPr marL="0" marR="0" lvl="8"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9pPr>
          </a:lstStyle>
          <a:p>
            <a:endParaRPr/>
          </a:p>
        </p:txBody>
      </p:sp>
      <p:sp>
        <p:nvSpPr>
          <p:cNvPr id="40" name="Shape 40"/>
          <p:cNvSpPr txBox="1">
            <a:spLocks noGrp="1"/>
          </p:cNvSpPr>
          <p:nvPr>
            <p:ph type="body" idx="2"/>
          </p:nvPr>
        </p:nvSpPr>
        <p:spPr>
          <a:xfrm>
            <a:off x="5029200" y="1600200"/>
            <a:ext cx="3657600" cy="1600198"/>
          </a:xfrm>
          <a:prstGeom prst="rect">
            <a:avLst/>
          </a:prstGeom>
          <a:noFill/>
          <a:ln>
            <a:noFill/>
          </a:ln>
        </p:spPr>
        <p:txBody>
          <a:bodyPr lIns="91425" tIns="91425" rIns="91425" bIns="91425" anchor="b" anchorCtr="0"/>
          <a:lstStyle>
            <a:lvl1pPr marL="0" marR="0" lvl="0" indent="0" algn="l" rtl="0">
              <a:spcBef>
                <a:spcPts val="0"/>
              </a:spcBef>
              <a:buClr>
                <a:srgbClr val="007FA3"/>
              </a:buClr>
              <a:buFont typeface="Arial"/>
              <a:buNone/>
              <a:defRPr sz="30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44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9pPr>
          </a:lstStyle>
          <a:p>
            <a:endParaRPr/>
          </a:p>
        </p:txBody>
      </p:sp>
      <p:sp>
        <p:nvSpPr>
          <p:cNvPr id="41" name="Shape 41"/>
          <p:cNvSpPr txBox="1">
            <a:spLocks noGrp="1"/>
          </p:cNvSpPr>
          <p:nvPr>
            <p:ph type="body" idx="3"/>
          </p:nvPr>
        </p:nvSpPr>
        <p:spPr>
          <a:xfrm>
            <a:off x="5029200" y="3200400"/>
            <a:ext cx="3657600" cy="2925763"/>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22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16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9pPr>
          </a:lstStyle>
          <a:p>
            <a:endParaRPr/>
          </a:p>
        </p:txBody>
      </p:sp>
      <p:sp>
        <p:nvSpPr>
          <p:cNvPr id="42" name="Shape 42"/>
          <p:cNvSpPr txBox="1">
            <a:spLocks noGrp="1"/>
          </p:cNvSpPr>
          <p:nvPr>
            <p:ph type="ftr" idx="11"/>
          </p:nvPr>
        </p:nvSpPr>
        <p:spPr>
          <a:xfrm>
            <a:off x="93969" y="6165337"/>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43" name="Shape 43"/>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44" name="Shape 44"/>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
        <p:nvSpPr>
          <p:cNvPr id="5" name="Content Placeholder 4"/>
          <p:cNvSpPr>
            <a:spLocks noGrp="1"/>
          </p:cNvSpPr>
          <p:nvPr>
            <p:ph sz="quarter" idx="13"/>
          </p:nvPr>
        </p:nvSpPr>
        <p:spPr>
          <a:xfrm>
            <a:off x="3276600" y="6477000"/>
            <a:ext cx="5410200" cy="228600"/>
          </a:xfrm>
        </p:spPr>
        <p:txBody>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075890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Figure + Caption">
    <p:spTree>
      <p:nvGrpSpPr>
        <p:cNvPr id="1" name="Shape 53"/>
        <p:cNvGrpSpPr/>
        <p:nvPr/>
      </p:nvGrpSpPr>
      <p:grpSpPr>
        <a:xfrm>
          <a:off x="0" y="0"/>
          <a:ext cx="0" cy="0"/>
          <a:chOff x="0" y="0"/>
          <a:chExt cx="0" cy="0"/>
        </a:xfrm>
      </p:grpSpPr>
      <p:sp>
        <p:nvSpPr>
          <p:cNvPr id="54" name="Shape 54"/>
          <p:cNvSpPr txBox="1">
            <a:spLocks noGrp="1"/>
          </p:cNvSpPr>
          <p:nvPr>
            <p:ph type="title"/>
          </p:nvPr>
        </p:nvSpPr>
        <p:spPr>
          <a:xfrm>
            <a:off x="457200" y="228600"/>
            <a:ext cx="8229600" cy="1066799"/>
          </a:xfrm>
          <a:prstGeom prst="rect">
            <a:avLst/>
          </a:prstGeom>
          <a:noFill/>
          <a:ln>
            <a:noFill/>
          </a:ln>
        </p:spPr>
        <p:txBody>
          <a:bodyPr lIns="91425" tIns="91425" rIns="91425" bIns="91425" anchor="t"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55" name="Shape 55"/>
          <p:cNvSpPr txBox="1">
            <a:spLocks noGrp="1"/>
          </p:cNvSpPr>
          <p:nvPr>
            <p:ph type="body" idx="1"/>
          </p:nvPr>
        </p:nvSpPr>
        <p:spPr>
          <a:xfrm>
            <a:off x="457200" y="5368160"/>
            <a:ext cx="8229600" cy="916856"/>
          </a:xfrm>
          <a:prstGeom prst="rect">
            <a:avLst/>
          </a:prstGeom>
          <a:noFill/>
          <a:ln>
            <a:noFill/>
          </a:ln>
        </p:spPr>
        <p:txBody>
          <a:bodyPr lIns="91425" tIns="91425" rIns="91425" bIns="91425" anchor="b" anchorCtr="0"/>
          <a:lstStyle>
            <a:lvl1pPr marL="0" marR="0" lvl="0" indent="0" algn="l" rtl="0">
              <a:spcBef>
                <a:spcPts val="0"/>
              </a:spcBef>
              <a:buClr>
                <a:srgbClr val="007FA3"/>
              </a:buClr>
              <a:buFont typeface="Arial"/>
              <a:buNone/>
              <a:defRPr sz="8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16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9pPr>
          </a:lstStyle>
          <a:p>
            <a:endParaRPr dirty="0"/>
          </a:p>
        </p:txBody>
      </p:sp>
      <p:sp>
        <p:nvSpPr>
          <p:cNvPr id="56" name="Shape 56"/>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57" name="Shape 57"/>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58" name="Shape 58"/>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dk1"/>
                </a:solidFill>
                <a:latin typeface="Arial"/>
                <a:ea typeface="Arial"/>
                <a:cs typeface="Arial"/>
                <a:sym typeface="Arial"/>
              </a:rPr>
              <a:t>‹#›</a:t>
            </a:fld>
            <a:endParaRPr lang="en-US" sz="900" b="0" i="0" u="none" strike="noStrike" cap="none">
              <a:solidFill>
                <a:schemeClr val="dk1"/>
              </a:solidFill>
              <a:latin typeface="Arial"/>
              <a:ea typeface="Arial"/>
              <a:cs typeface="Arial"/>
              <a:sym typeface="Arial"/>
            </a:endParaRPr>
          </a:p>
        </p:txBody>
      </p:sp>
      <p:sp>
        <p:nvSpPr>
          <p:cNvPr id="9" name="Shape 16"/>
          <p:cNvSpPr txBox="1"/>
          <p:nvPr userDrawn="1"/>
        </p:nvSpPr>
        <p:spPr>
          <a:xfrm>
            <a:off x="1499287" y="6421106"/>
            <a:ext cx="7162799" cy="200054"/>
          </a:xfrm>
          <a:prstGeom prst="rect">
            <a:avLst/>
          </a:prstGeom>
          <a:noFill/>
          <a:ln>
            <a:noFill/>
          </a:ln>
        </p:spPr>
        <p:txBody>
          <a:bodyPr lIns="91425" tIns="45700" rIns="91425" bIns="45700" anchor="t" anchorCtr="0">
            <a:noAutofit/>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altLang="en-US" sz="1200" b="0" dirty="0" smtClean="0">
                <a:latin typeface="Verdana"/>
                <a:ea typeface="Verdana" panose="020B0604030504040204" pitchFamily="34" charset="0"/>
                <a:cs typeface="Verdana" panose="020B0604030504040204" pitchFamily="34" charset="0"/>
              </a:rPr>
              <a:t>Copyright © 2017, 2011, 2007 Pearson Education, Inc. All Rights Reserved</a:t>
            </a:r>
          </a:p>
        </p:txBody>
      </p:sp>
    </p:spTree>
    <p:extLst>
      <p:ext uri="{BB962C8B-B14F-4D97-AF65-F5344CB8AC3E}">
        <p14:creationId xmlns:p14="http://schemas.microsoft.com/office/powerpoint/2010/main" val="267501750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1" name="Shape 11"/>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256032" marR="0" lvl="0" indent="-1544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12" name="Shape 12"/>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3" name="Shape 13"/>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4" name="Shape 14"/>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pic>
        <p:nvPicPr>
          <p:cNvPr id="15" name="Shape 15" descr="Pearson Logo"/>
          <p:cNvPicPr preferRelativeResize="0"/>
          <p:nvPr/>
        </p:nvPicPr>
        <p:blipFill rotWithShape="1">
          <a:blip r:embed="rId6">
            <a:alphaModFix/>
          </a:blip>
          <a:srcRect/>
          <a:stretch/>
        </p:blipFill>
        <p:spPr>
          <a:xfrm>
            <a:off x="443972" y="6429709"/>
            <a:ext cx="917999" cy="279914"/>
          </a:xfrm>
          <a:prstGeom prst="rect">
            <a:avLst/>
          </a:prstGeom>
          <a:noFill/>
          <a:ln>
            <a:noFill/>
          </a:ln>
        </p:spPr>
      </p:pic>
    </p:spTree>
    <p:extLst>
      <p:ext uri="{BB962C8B-B14F-4D97-AF65-F5344CB8AC3E}">
        <p14:creationId xmlns:p14="http://schemas.microsoft.com/office/powerpoint/2010/main" val="200955188"/>
      </p:ext>
    </p:extLst>
  </p:cSld>
  <p:clrMap bg1="lt1" tx1="dk1" bg2="dk2" tx2="lt2" accent1="accent1" accent2="accent2" accent3="accent3" accent4="accent4" accent5="accent5" accent6="accent6" hlink="hlink" folHlink="folHlink"/>
  <p:sldLayoutIdLst>
    <p:sldLayoutId id="2147483674" r:id="rId1"/>
    <p:sldLayoutId id="2147483675" r:id="rId2"/>
    <p:sldLayoutId id="2147483677" r:id="rId3"/>
    <p:sldLayoutId id="2147483679"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Title 1"/>
          <p:cNvSpPr txBox="1">
            <a:spLocks noGrp="1"/>
          </p:cNvSpPr>
          <p:nvPr>
            <p:ph type="title"/>
          </p:nvPr>
        </p:nvSpPr>
        <p:spPr>
          <a:xfrm>
            <a:off x="457199" y="215370"/>
            <a:ext cx="8264349" cy="1059480"/>
          </a:xfrm>
          <a:prstGeom prst="rect">
            <a:avLst/>
          </a:prstGeom>
          <a:noFill/>
          <a:ln>
            <a:noFill/>
          </a:ln>
        </p:spPr>
        <p:txBody>
          <a:bodyPr lIns="0" tIns="0" rIns="0" bIns="0" anchor="b" anchorCtr="0">
            <a:noAutofit/>
          </a:bodyPr>
          <a:lstStyle/>
          <a:p>
            <a:pPr lvl="0">
              <a:buSzPct val="25000"/>
            </a:pPr>
            <a:r>
              <a:rPr lang="en-US" dirty="0"/>
              <a:t>Operations </a:t>
            </a:r>
            <a:r>
              <a:rPr lang="en-US" dirty="0" smtClean="0"/>
              <a:t>Research An </a:t>
            </a:r>
            <a:r>
              <a:rPr lang="en-US" dirty="0"/>
              <a:t>Introduction</a:t>
            </a:r>
            <a:endParaRPr lang="en-US" b="1" i="0" u="none" strike="noStrike" cap="none" dirty="0">
              <a:solidFill>
                <a:srgbClr val="007FA3"/>
              </a:solidFill>
              <a:sym typeface="Times New Roman"/>
            </a:endParaRPr>
          </a:p>
        </p:txBody>
      </p:sp>
      <p:sp>
        <p:nvSpPr>
          <p:cNvPr id="196" name="Text Placeholder 2"/>
          <p:cNvSpPr txBox="1">
            <a:spLocks noGrp="1"/>
          </p:cNvSpPr>
          <p:nvPr>
            <p:ph type="body" idx="1"/>
          </p:nvPr>
        </p:nvSpPr>
        <p:spPr>
          <a:xfrm>
            <a:off x="457199" y="1349965"/>
            <a:ext cx="8264349" cy="326435"/>
          </a:xfrm>
          <a:prstGeom prst="rect">
            <a:avLst/>
          </a:prstGeom>
          <a:noFill/>
          <a:ln>
            <a:noFill/>
          </a:ln>
        </p:spPr>
        <p:txBody>
          <a:bodyPr lIns="0" tIns="0" rIns="0" bIns="0" anchor="t" anchorCtr="0">
            <a:noAutofit/>
          </a:bodyPr>
          <a:lstStyle/>
          <a:p>
            <a:r>
              <a:rPr lang="en-US" dirty="0">
                <a:latin typeface="+mn-lt"/>
              </a:rPr>
              <a:t>Tenth </a:t>
            </a:r>
            <a:r>
              <a:rPr lang="en-US" dirty="0" smtClean="0">
                <a:latin typeface="+mn-lt"/>
              </a:rPr>
              <a:t>Edition</a:t>
            </a:r>
            <a:endParaRPr lang="en-IN" dirty="0">
              <a:latin typeface="+mn-lt"/>
            </a:endParaRPr>
          </a:p>
        </p:txBody>
      </p:sp>
      <p:sp>
        <p:nvSpPr>
          <p:cNvPr id="198" name="Text Placeholder 3"/>
          <p:cNvSpPr txBox="1">
            <a:spLocks noGrp="1"/>
          </p:cNvSpPr>
          <p:nvPr>
            <p:ph type="body" idx="2"/>
          </p:nvPr>
        </p:nvSpPr>
        <p:spPr>
          <a:xfrm>
            <a:off x="5029200" y="1876222"/>
            <a:ext cx="3692348" cy="1324175"/>
          </a:xfrm>
          <a:prstGeom prst="rect">
            <a:avLst/>
          </a:prstGeom>
          <a:noFill/>
          <a:ln>
            <a:noFill/>
          </a:ln>
        </p:spPr>
        <p:txBody>
          <a:bodyPr lIns="0" tIns="0" rIns="0" bIns="0" anchor="b" anchorCtr="0">
            <a:noAutofit/>
          </a:bodyPr>
          <a:lstStyle/>
          <a:p>
            <a:pPr marL="0" marR="0" lvl="0" indent="0" algn="ctr" rtl="0">
              <a:spcBef>
                <a:spcPts val="0"/>
              </a:spcBef>
              <a:buClr>
                <a:srgbClr val="007FA3"/>
              </a:buClr>
              <a:buSzPct val="25000"/>
              <a:buFont typeface="Arial"/>
              <a:buNone/>
            </a:pPr>
            <a:r>
              <a:rPr lang="en-US" sz="3000" b="1" i="0" u="none" strike="noStrike" cap="none" dirty="0">
                <a:solidFill>
                  <a:schemeClr val="dk1"/>
                </a:solidFill>
                <a:latin typeface="+mn-lt"/>
                <a:ea typeface="Arial"/>
                <a:cs typeface="Arial"/>
                <a:sym typeface="Arial"/>
              </a:rPr>
              <a:t>Chapter </a:t>
            </a:r>
            <a:r>
              <a:rPr lang="en-US" b="1" dirty="0" smtClean="0">
                <a:latin typeface="+mn-lt"/>
              </a:rPr>
              <a:t>13</a:t>
            </a:r>
          </a:p>
        </p:txBody>
      </p:sp>
      <p:sp>
        <p:nvSpPr>
          <p:cNvPr id="199" name="Text Placeholder 4"/>
          <p:cNvSpPr txBox="1">
            <a:spLocks noGrp="1"/>
          </p:cNvSpPr>
          <p:nvPr>
            <p:ph type="body" idx="3"/>
          </p:nvPr>
        </p:nvSpPr>
        <p:spPr>
          <a:xfrm>
            <a:off x="5063412" y="3328384"/>
            <a:ext cx="3658136" cy="2925763"/>
          </a:xfrm>
          <a:prstGeom prst="rect">
            <a:avLst/>
          </a:prstGeom>
          <a:noFill/>
          <a:ln>
            <a:noFill/>
          </a:ln>
        </p:spPr>
        <p:txBody>
          <a:bodyPr lIns="0" tIns="0" rIns="0" bIns="0" anchor="t" anchorCtr="0">
            <a:noAutofit/>
          </a:bodyPr>
          <a:lstStyle/>
          <a:p>
            <a:pPr lvl="0" algn="ctr"/>
            <a:r>
              <a:rPr lang="en-US" dirty="0">
                <a:solidFill>
                  <a:srgbClr val="000000"/>
                </a:solidFill>
                <a:latin typeface="+mn-lt"/>
              </a:rPr>
              <a:t>Inventory Modeling (with Introduction to Supply Chains)</a:t>
            </a:r>
          </a:p>
        </p:txBody>
      </p:sp>
      <p:pic>
        <p:nvPicPr>
          <p:cNvPr id="2" name="Picture 5" descr="Front Cover: Operations Research An Introduction Tenth Edition by Taha."/>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199" y="1876223"/>
            <a:ext cx="3239708" cy="4258277"/>
          </a:xfrm>
          <a:prstGeom prst="rect">
            <a:avLst/>
          </a:prstGeom>
        </p:spPr>
      </p:pic>
      <p:sp>
        <p:nvSpPr>
          <p:cNvPr id="8" name="Text Placeholder 6"/>
          <p:cNvSpPr>
            <a:spLocks noGrp="1"/>
          </p:cNvSpPr>
          <p:nvPr>
            <p:ph sz="quarter" idx="13"/>
          </p:nvPr>
        </p:nvSpPr>
        <p:spPr>
          <a:xfrm>
            <a:off x="2590800" y="6428869"/>
            <a:ext cx="6130748" cy="266792"/>
          </a:xfrm>
        </p:spPr>
        <p:txBody>
          <a:bodyPr anchor="ctr"/>
          <a:lstStyle/>
          <a:p>
            <a:pPr marL="101600" indent="0">
              <a:buNone/>
            </a:pPr>
            <a:r>
              <a:rPr lang="en-US" altLang="en-US" sz="1200" dirty="0" smtClean="0">
                <a:solidFill>
                  <a:schemeClr val="tx1"/>
                </a:solidFill>
                <a:latin typeface="Verdana" panose="020B0604030504040204" pitchFamily="34" charset="0"/>
                <a:ea typeface="Verdana" panose="020B0604030504040204" pitchFamily="34" charset="0"/>
                <a:cs typeface="Verdana" panose="020B0604030504040204" pitchFamily="34" charset="0"/>
              </a:rPr>
              <a:t>Copyright © 2017, 2011, 2007 Pearson Education, Inc. All Rights</a:t>
            </a:r>
            <a:r>
              <a:rPr lang="en-US" altLang="en-US" sz="1200" baseline="0" dirty="0" smtClean="0">
                <a:solidFill>
                  <a:schemeClr val="tx1"/>
                </a:solidFill>
                <a:latin typeface="Verdana" panose="020B0604030504040204" pitchFamily="34" charset="0"/>
                <a:ea typeface="Verdana" panose="020B0604030504040204" pitchFamily="34" charset="0"/>
                <a:cs typeface="Verdana" panose="020B0604030504040204" pitchFamily="34" charset="0"/>
              </a:rPr>
              <a:t> </a:t>
            </a:r>
            <a:r>
              <a:rPr lang="en-US" altLang="en-US" sz="1200" dirty="0" smtClean="0">
                <a:solidFill>
                  <a:schemeClr val="tx1"/>
                </a:solidFill>
                <a:latin typeface="Verdana" panose="020B0604030504040204" pitchFamily="34" charset="0"/>
                <a:ea typeface="Verdana" panose="020B0604030504040204" pitchFamily="34" charset="0"/>
                <a:cs typeface="Verdana" panose="020B0604030504040204" pitchFamily="34" charset="0"/>
              </a:rPr>
              <a:t>Reserved</a:t>
            </a:r>
            <a:endParaRPr lang="en-US" alt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15548692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13-8 Convex Unit Production Cost Function</a:t>
            </a:r>
            <a:endParaRPr lang="en-US" sz="2000" b="0" dirty="0"/>
          </a:p>
        </p:txBody>
      </p:sp>
      <p:pic>
        <p:nvPicPr>
          <p:cNvPr id="5" name="Picture 2" descr="A graph depicts the convex unit production function. The vertical axis represents cost and the horizontal axis represents the quantity produced. The quadrant is divided into 4 equal sections labeled as levels 1, 2, 3, and 4 from left to right. A diagonal line extends from the origin to the top right corner of the quadrant."/>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13898" y="1447800"/>
            <a:ext cx="6116205"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118769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Table </a:t>
            </a:r>
            <a:r>
              <a:rPr lang="en-US" dirty="0" smtClean="0"/>
              <a:t>13-2 </a:t>
            </a:r>
            <a:r>
              <a:rPr lang="en-US" dirty="0"/>
              <a:t>Solution of Example </a:t>
            </a:r>
            <a:r>
              <a:rPr lang="en-US" dirty="0" smtClean="0"/>
              <a:t>13-4-1</a:t>
            </a:r>
            <a:endParaRPr lang="en-US" sz="2000" b="0" dirty="0"/>
          </a:p>
        </p:txBody>
      </p:sp>
      <p:pic>
        <p:nvPicPr>
          <p:cNvPr id="4" name="Picture 2" descr="A table of the solution of example 13 4 1 has 5 columns, labeled as follows, from left to right: 1, 2, 3, 4, and surplus. The table has 8 rows, labeled as follows, from top to bottom. R sub 1, 0 sub 1, R sub 2, 0 sub 2, R sub 3, 0 sub 3, R sub 4, and 0 sub 4. Each entry has up to 2 values, one in the bottom left corner and or one in a box in the top right corner. Row entries are as follows. R sub 1. 1, bottom left: 90, box: 6. 2, box: 6.1. 3, box: 6.2. 4, box: 6.3. Surplus, box: 0. 0 sub 1. 1, bottom left: 10, box: 9. 2, bottom left: 30, box: 9.1. 3, bottom left: 10, box: 9.2. 4, box: 9.3. Surplus, box: 0. R sub 2. 1, field is shaded grey. 2, bottom left 100, box: 6. 3, box: 6.1. 4, box: 6.2. Surplus, box: 0. 0 sub 2. 1, field is shaded grey. 2, bottom left 60, box: 9. 3, box: 9.1. 4, box: 9.2. Surplus, box: 0. R sub 3. 1, field is shaded grey. 2, field is shaded grey. 3, bottom left 120, box: 6. 4, box: 6.1. Surplus, box: 0. 0 sub 3. 1, bottom left: field is shaded grey. 2 field is shaded grey. 3, bottom left: 80, box: 9. 4, box: 9.1. Surplus, box: 0. R sub 4. 1, field is shaded grey. 2, field is shaded grey. 3, field is shaded grey. 4, bottom left: 110, box: 6. Surplus, box: 0. 0 sub 4. 1, field is shaded grey. 2, field is shaded grey. 3, field is shaded grey. 4, bottom left: 50, box: 9. Surplus, bottom left: 20, box: 0. Values are listed at the right of the table for rows as follows. R sub 1: 90, 0 sub 1: 50 to 40 to 10, R sub 2: 100, 0 sub 2: 60, R sub 3: 120, 0 sub 3: 80, R sub 4: 110, and 0 sub 4: 70 to 120. Values are given at the bottom of the table for each row as follows. 1: 100 to 10, 2: 190 to 90 to 30, 3: 210 to 90 to 10, 4: 160 to 50, and surplus: 20."/>
          <p:cNvPicPr>
            <a:picLocks noChangeAspect="1"/>
          </p:cNvPicPr>
          <p:nvPr/>
        </p:nvPicPr>
        <p:blipFill rotWithShape="1">
          <a:blip r:embed="rId2">
            <a:extLst>
              <a:ext uri="{28A0092B-C50C-407E-A947-70E740481C1C}">
                <a14:useLocalDpi xmlns:a14="http://schemas.microsoft.com/office/drawing/2010/main" val="0"/>
              </a:ext>
            </a:extLst>
          </a:blip>
          <a:srcRect t="6410"/>
          <a:stretch/>
        </p:blipFill>
        <p:spPr bwMode="auto">
          <a:xfrm>
            <a:off x="1698757" y="1422610"/>
            <a:ext cx="5746487" cy="4597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629596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13-9 Elements of the Dynamic Inventory Model with Setup Cost</a:t>
            </a:r>
            <a:endParaRPr lang="en-US" sz="2000" b="0" dirty="0"/>
          </a:p>
        </p:txBody>
      </p:sp>
      <p:pic>
        <p:nvPicPr>
          <p:cNvPr id="5" name="Picture 2" descr="A horizontal line extends from X sub 1 on the left to, such that X sub n plus 1 = 0. Above the line 5 arrows are spaced equally along the line and labeled as follows from left to right: integers sub 1, integers sub 2, integers sub I, integers sub I plus 1, integers sub N. The intervals between the arrows are labeled as follows, from left to right: X sub 1. X sub 2. A break in the line, X sub I. X, sub I plus 1. A break in the line, X sub N. The last interval is unmarked. Below the line, 3 equally spaced arrows are labeled as follows, from left to right: D sub 1, D sub I and D sub N.  "/>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2916238"/>
            <a:ext cx="8229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361835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13-10 Excel D</a:t>
            </a:r>
            <a:r>
              <a:rPr lang="en-US" sz="100" dirty="0" smtClean="0"/>
              <a:t> </a:t>
            </a:r>
            <a:r>
              <a:rPr lang="en-US" dirty="0" smtClean="0"/>
              <a:t>P </a:t>
            </a:r>
            <a:r>
              <a:rPr lang="en-US" dirty="0"/>
              <a:t>S</a:t>
            </a:r>
            <a:r>
              <a:rPr lang="en-US" dirty="0" smtClean="0"/>
              <a:t>olution </a:t>
            </a:r>
            <a:r>
              <a:rPr lang="en-US" dirty="0"/>
              <a:t>of Example </a:t>
            </a:r>
            <a:r>
              <a:rPr lang="en-US" dirty="0" smtClean="0"/>
              <a:t>13-4-2 </a:t>
            </a:r>
            <a:r>
              <a:rPr lang="en-US" dirty="0"/>
              <a:t>(file excelDPInv.xls)</a:t>
            </a:r>
            <a:endParaRPr lang="en-US" sz="2000" b="0" dirty="0"/>
          </a:p>
        </p:txBody>
      </p:sp>
      <p:pic>
        <p:nvPicPr>
          <p:cNvPr id="4" name="Picture 2" descr="The excel D P solution for example 13 4 2 in 3 periods. Each period table is titled, general forward dynamic inventory model. Period 1. Input. Number of periods, N = 3. K = 1, 3. H 1 = 1. For period 1, 2, and 3, D, 1 to 3 = 2, 2, and 4.Are z sub 1 values correct? All 7 are correct.  Rows are displayed for Z sub 1 = 2, 3, 4, 5, 6, 7, and 8. Corresponding: C sub 1, times Z sub 1 = 23, 33, 53, 73, 93, 113, and 133. Rows are displayed for stage C, C sub 1, times Z sub 1, as X sub 2. Optimum period 1 values for function 1 are 23, 34, 55, 76, 97, 118, 139 from top to bottom, corresponding with the rows of the table. Optimum period 1 values for Z sub 1 are 2, 3, 4, 5, 6, 7, 8 from top to bottom, corresponding with the rows. Optimum solution summary has values for period 1, columns X, F, and Z. Period 2. Input. Number of periods, N = 3. K = 7, 3. H 2 = 3. For period 1, 2, and 3, D, 1 to 3 = 2, 2, and 4. Are z sub 1 values correct? All 7 are correct.  Rows are displayed for Z sub 2 = 0, 1, 2, 3, 4, 5, and 6. Corresponding: C sub 1, times Z sub 2 = 0, 17, 27, 37, 57, 77, and 97. Rows are displayed for stage C, C sub 1, times Z sub 1, as X sub 3. Function of 1 values are listed as 23, 43, 55, 76, 97, 118, 139 at the left of the table. Optimum period 1 values for function 2 are 50, 63, 77, 100, 123, from top to bottom, corresponding with the rows of the table. Optimum period 1 values for Z sub 1 are 2, 3, 3, 4, 5 from top to bottom, corresponding with the rows. Optimum solution summary has values for period 1, columns X, F, and Z, and period 2 columns X, F, and Z. Period 3. Input. Number of periods, N = 3. K 3= 6. H 3 = 2. For period 1, 2, and 3, D, 1 to 3 = 2, 2, and 4. Are z sub 3 values correct? All 5 are correct.  Rows are displayed for Z sub 3 = 0, 1, 2, 3, 4. Corresponding: C sub 3, times Z sub 3 = 0, 16, 26, 36, 56. A row is displayed for stage C, C sub 3, times Z sub 3, as X sub 4. Function of 2 values 50, 63, 77, and 100 are listed at the left of the table. Optimum period 1 value for function 3 is 99. Optimum period 1 value for Z sub 3 is 3. Optimum solution summary has values for period 1, columns X, F, and Z, period 2 columns X, F, and Z, and period 3 columns X, F and Z."/>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40000" y="1524000"/>
            <a:ext cx="40640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502554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sz="2800" dirty="0"/>
              <a:t>Figure </a:t>
            </a:r>
            <a:r>
              <a:rPr lang="en-US" sz="2800" dirty="0" smtClean="0"/>
              <a:t>13-11 Excel </a:t>
            </a:r>
            <a:r>
              <a:rPr lang="en-US" sz="2800" dirty="0"/>
              <a:t>S</a:t>
            </a:r>
            <a:r>
              <a:rPr lang="en-US" sz="2800" dirty="0" smtClean="0"/>
              <a:t>olution </a:t>
            </a:r>
            <a:r>
              <a:rPr lang="en-US" sz="2800" dirty="0"/>
              <a:t>of Example </a:t>
            </a:r>
            <a:r>
              <a:rPr lang="en-US" sz="2800" dirty="0" smtClean="0"/>
              <a:t>13-4-4 </a:t>
            </a:r>
            <a:r>
              <a:rPr lang="en-US" sz="2800" dirty="0"/>
              <a:t>using Silver-Meal </a:t>
            </a:r>
            <a:r>
              <a:rPr lang="en-US" sz="2800" dirty="0" smtClean="0"/>
              <a:t>Heuristic </a:t>
            </a:r>
            <a:r>
              <a:rPr lang="en-US" sz="2800" dirty="0"/>
              <a:t>(file ExcelSilverMeal.xls)</a:t>
            </a:r>
            <a:endParaRPr lang="en-US" sz="2800" b="0" dirty="0"/>
          </a:p>
        </p:txBody>
      </p:sp>
      <p:pic>
        <p:nvPicPr>
          <p:cNvPr id="5" name="Picture 2" descr="The excel solution of example 13 4 4 is titled, silver meal heuristic inventory model. Input data: Number of periods, 6, Maximum 14 periods. Period T = 1, 2, 3, 4, 5, and 6. Setup cost, K T = 20, 17, 10, 18, 5, 50. Holding cost, H T = 1, 1, 1, 3, 1, 1. Demand, D T = 10, 15, 7, 20, 13, 25.  A table as 3 vertical sections: solution complete, model calculations, optimum solution; total cost = $122. The model calculations section is divided into 6 columns as follows from left to right: period, D sub t, Epsilon to the power D sub 1, Epsilon to the power H sub 1, T C, and T C U. Row entries are for start iteration at period 1, 4, 5, and 6. Corresponding optimum solutions are provided for some of the row entries."/>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88580" y="1524000"/>
            <a:ext cx="7166841"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90713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Sticky Issues in Inventory Modeling</a:t>
            </a:r>
            <a:endParaRPr lang="en-US" b="0" dirty="0"/>
          </a:p>
        </p:txBody>
      </p:sp>
      <p:pic>
        <p:nvPicPr>
          <p:cNvPr id="4" name="Picture 2" descr="Sticky issues in inventory modeling are displayed in excel. On the left, input: reorder pts: 120, up to quantity S: 180, reviews occur on M W F, start week day: Thursday, starting inventory: 100, package size: 10, lead time: 2. On the right, output: average demand: 24, average inventory: 85, average shortage: 25, number of orders: 5, minimum inventory held, slash plus: 30, maximum shortage, slash minus: 30, normalize D cost, C = 15.31250. A table below the input and output Has row entries for demand, and 7 columns, labeled as follows, from left to right: weekdays, beginning inventory, inventory position, place order?, order quantity, quantity received, ending inventory."/>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35025" y="1371600"/>
            <a:ext cx="4073950" cy="4239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Placeholder 3"/>
          <p:cNvSpPr>
            <a:spLocks noGrp="1"/>
          </p:cNvSpPr>
          <p:nvPr>
            <p:ph type="body" idx="1"/>
          </p:nvPr>
        </p:nvSpPr>
        <p:spPr>
          <a:xfrm>
            <a:off x="457200" y="5638800"/>
            <a:ext cx="8229600" cy="646216"/>
          </a:xfrm>
        </p:spPr>
        <p:txBody>
          <a:bodyPr/>
          <a:lstStyle/>
          <a:p>
            <a:r>
              <a:rPr lang="en-US" sz="1600" b="1" dirty="0">
                <a:latin typeface="+mn-lt"/>
              </a:rPr>
              <a:t>Figure </a:t>
            </a:r>
            <a:r>
              <a:rPr lang="en-US" sz="1600" b="1" dirty="0" smtClean="0">
                <a:latin typeface="+mn-lt"/>
              </a:rPr>
              <a:t>13-12 </a:t>
            </a:r>
            <a:r>
              <a:rPr lang="en-US" sz="1600" dirty="0">
                <a:latin typeface="+mn-lt"/>
              </a:rPr>
              <a:t>Excel spreadsheet simulation of a specific (s, S) policy for a given stream of daily demand (file excelKrogerCase9.xls)</a:t>
            </a:r>
          </a:p>
        </p:txBody>
      </p:sp>
    </p:spTree>
    <p:extLst>
      <p:ext uri="{BB962C8B-B14F-4D97-AF65-F5344CB8AC3E}">
        <p14:creationId xmlns:p14="http://schemas.microsoft.com/office/powerpoint/2010/main" val="36513167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84"/>
        <p:cNvGrpSpPr/>
        <p:nvPr/>
      </p:nvGrpSpPr>
      <p:grpSpPr>
        <a:xfrm>
          <a:off x="0" y="0"/>
          <a:ext cx="0" cy="0"/>
          <a:chOff x="0" y="0"/>
          <a:chExt cx="0" cy="0"/>
        </a:xfrm>
      </p:grpSpPr>
      <p:sp>
        <p:nvSpPr>
          <p:cNvPr id="385" name="Title 1"/>
          <p:cNvSpPr txBox="1">
            <a:spLocks noGrp="1"/>
          </p:cNvSpPr>
          <p:nvPr>
            <p:ph type="title"/>
          </p:nvPr>
        </p:nvSpPr>
        <p:spPr>
          <a:prstGeom prst="rect">
            <a:avLst/>
          </a:prstGeom>
        </p:spPr>
        <p:txBody>
          <a:bodyPr lIns="91425" tIns="91425" rIns="91425" bIns="91425" anchor="b" anchorCtr="0">
            <a:noAutofit/>
          </a:bodyPr>
          <a:lstStyle/>
          <a:p>
            <a:pPr lvl="0">
              <a:spcBef>
                <a:spcPts val="0"/>
              </a:spcBef>
              <a:buClr>
                <a:schemeClr val="lt2"/>
              </a:buClr>
              <a:buSzPct val="25000"/>
              <a:buFont typeface="Times New Roman"/>
              <a:buNone/>
            </a:pPr>
            <a:r>
              <a:rPr lang="en-US" dirty="0">
                <a:solidFill>
                  <a:schemeClr val="lt2"/>
                </a:solidFill>
              </a:rPr>
              <a:t>Copyright</a:t>
            </a:r>
          </a:p>
        </p:txBody>
      </p:sp>
      <p:pic>
        <p:nvPicPr>
          <p:cNvPr id="386" name="Picture 2" descr="This work is protected by United States copyright laws and is provided solely for the use of instructors teaching their courses and assessing student learning. Dissemination or sale of any part of this work (including on the World Wide Web) will destroy the integrity of the work and is not permitted. The work and materials from it should never be made available to students except by instructors using the accompanying text in their classes. All recipients of this work are expected to abide by these restrictions and honor the intended pedagogical purposes and the needs of other instructors who rely on these materials."/>
          <p:cNvPicPr preferRelativeResize="0"/>
          <p:nvPr/>
        </p:nvPicPr>
        <p:blipFill>
          <a:blip r:embed="rId3">
            <a:alphaModFix/>
          </a:blip>
          <a:stretch>
            <a:fillRect/>
          </a:stretch>
        </p:blipFill>
        <p:spPr>
          <a:xfrm>
            <a:off x="715650" y="2310096"/>
            <a:ext cx="7419975" cy="2466975"/>
          </a:xfrm>
          <a:prstGeom prst="rect">
            <a:avLst/>
          </a:prstGeom>
          <a:noFill/>
          <a:ln>
            <a:noFill/>
          </a:ln>
        </p:spPr>
      </p:pic>
    </p:spTree>
    <p:extLst>
      <p:ext uri="{BB962C8B-B14F-4D97-AF65-F5344CB8AC3E}">
        <p14:creationId xmlns:p14="http://schemas.microsoft.com/office/powerpoint/2010/main" val="285002346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Table </a:t>
            </a:r>
            <a:r>
              <a:rPr lang="en-US" dirty="0" smtClean="0"/>
              <a:t>13-1 </a:t>
            </a:r>
            <a:r>
              <a:rPr lang="en-US" dirty="0"/>
              <a:t>Monthly (January through December) Consumption of Natural Gas</a:t>
            </a:r>
            <a:endParaRPr lang="en-US" sz="2000" b="0" dirty="0"/>
          </a:p>
        </p:txBody>
      </p:sp>
      <p:pic>
        <p:nvPicPr>
          <p:cNvPr id="5" name="Picture 2" descr="A table of monthly natural gas consumption for January through December reads as follows. 1991. Jan: 110, Feb: 125, Mar: 98, Apr: 80, May: 60, Jun: 53, Jul: 44, Aug: 45, Sep: 63, Oct: 77, Nov: 92, Dec: 99. 1992. Jan: 90, Feb: 100, Mar: 88, Apr: 79, May: 56, Jun: 57, Jul: 38, Aug: 39, Sep: 60, Oct: 70, Nov: 82, Dec: 90. 1993. Jan: 121, Feb: 130, Mar: 95, Apr: 90, May: 70, Jun: 58, Jul: 41, Aug: 44, Sep: 70, Oct: 80, Nov: 95, Dec: 100. 1994. Jan: 109, Feb: 119, Mar: 99, Apr: 75, May: 68, Jun: 55, Jul: 43, Aug: 41, Sep: 65, Oct: 79, Nov: 88, Dec: 94. 1995. Jan: 130, Feb: 122, Mar: 100, Apr: 85, May: 73, Jun: 58, Jul: 42, Aug: 43, Sep: 64, Oct: 75, Nov: 80, Dec: 101. 1996. Jan: 115, Feb: 100, Mar: 103, Apr: 90, May: 76, Jun: 55, Jul: 45, Aug: 40, Sep: 67, Oct: 78, Nov: 98, Dec: 97. 1997. Jan: 130, Feb: 115, Mar: 100, Apr: 95, May: 80, Jun: 60, Jul: 49, Aug: 48, Sep: 64, Oct: 85, Nov: 96, Dec: 105. 1998. Jan: 125, Feb: 100, Mar: 94, Apr: 86, May: 79, Jun: 59, Jul: 46, Aug: 39, Sep: 69, Oct: 90, Nov: 100, Dec: 110. 1999. Jan: 87, Feb: 80, Mar: 78, Apr: 75, May: 69, Jun: 48, Jul: 39, Aug: 41, Sep: 50, Oct: 70, Nov: 88, Dec: 93. Mean. Jan: 111.7, Feb: 110, Mar: 95, Apr: 82.5, May: 69.6, Jun: 55, Jul: 42.7, Aug: 42, Sep: 62.8, Oct: 77, Nov: 91, Dec: 98. Standard Dev. Jan: 15.54, Feb: 15.2, Mar: 7.5, Apr: 7.99, May: 7.82, Jun: 3.9, Jul: 3.4, Aug: 2.9, Sep: 6.09, Oct: 6.9, Nov: 6.7, Dec: 6. V %, Jan: 13.91, Feb: 13.8, Mar: 7.9, Apr: 9.68, May: 11.2, Jun: 7.1, Jul: 7.96, Aug: 6.8, Sep: 9.69, Oct: 8.9, Nov: 7.4, Dec: 6.1."/>
          <p:cNvPicPr>
            <a:picLocks noChangeAspect="1"/>
          </p:cNvPicPr>
          <p:nvPr/>
        </p:nvPicPr>
        <p:blipFill rotWithShape="1">
          <a:blip r:embed="rId2">
            <a:extLst>
              <a:ext uri="{28A0092B-C50C-407E-A947-70E740481C1C}">
                <a14:useLocalDpi xmlns:a14="http://schemas.microsoft.com/office/drawing/2010/main" val="0"/>
              </a:ext>
            </a:extLst>
          </a:blip>
          <a:srcRect t="9638"/>
          <a:stretch/>
        </p:blipFill>
        <p:spPr bwMode="auto">
          <a:xfrm>
            <a:off x="457200" y="1524000"/>
            <a:ext cx="8229600"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538071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13-1 </a:t>
            </a:r>
            <a:r>
              <a:rPr lang="en-US" dirty="0"/>
              <a:t>Inventory </a:t>
            </a:r>
            <a:r>
              <a:rPr lang="en-US" dirty="0" smtClean="0"/>
              <a:t>Pattern </a:t>
            </a:r>
            <a:r>
              <a:rPr lang="en-US" dirty="0"/>
              <a:t>in the </a:t>
            </a:r>
            <a:r>
              <a:rPr lang="en-US" dirty="0" smtClean="0"/>
              <a:t>Classical E</a:t>
            </a:r>
            <a:r>
              <a:rPr lang="en-US" sz="100" dirty="0" smtClean="0"/>
              <a:t> </a:t>
            </a:r>
            <a:r>
              <a:rPr lang="en-US" dirty="0" smtClean="0"/>
              <a:t>O</a:t>
            </a:r>
            <a:r>
              <a:rPr lang="en-US" sz="100" dirty="0" smtClean="0"/>
              <a:t> </a:t>
            </a:r>
            <a:r>
              <a:rPr lang="en-US" dirty="0" smtClean="0"/>
              <a:t>Q </a:t>
            </a:r>
            <a:r>
              <a:rPr lang="en-US" dirty="0"/>
              <a:t>M</a:t>
            </a:r>
            <a:r>
              <a:rPr lang="en-US" dirty="0" smtClean="0"/>
              <a:t>odel</a:t>
            </a:r>
            <a:endParaRPr lang="en-US" sz="2000" b="0" dirty="0"/>
          </a:p>
        </p:txBody>
      </p:sp>
      <p:pic>
        <p:nvPicPr>
          <p:cNvPr id="4" name="Picture 2" descr="An inventory panel is shown on a graph with the vertical axis representing the inventory level and the horizontal axis representing time. The panel is comprised of 4 equal, vertical lines which extend from the horizontal axis to near the top of the vertical axis. Moving left to right, each vertical line is connected from its top to the bottom of the next vertical line with a diagonal line. The distance from 1 vertical line to the next is T sub 0 = Y over D. A dashed line drawn horizontally across the graph from left to right intersects each vertical line near its middle and represents the average inventory = Y over 2 The tops of each vertical lines are the points in time at which orders are received. A dashed horizontal line extends from the top of the first vertical line to the vertical axis and is labeled Y. "/>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2228850"/>
            <a:ext cx="8229600" cy="2705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945509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13-2 Reorder </a:t>
            </a:r>
            <a:r>
              <a:rPr lang="en-US" dirty="0"/>
              <a:t>P</a:t>
            </a:r>
            <a:r>
              <a:rPr lang="en-US" dirty="0" smtClean="0"/>
              <a:t>oint </a:t>
            </a:r>
            <a:r>
              <a:rPr lang="en-US" dirty="0"/>
              <a:t>in the </a:t>
            </a:r>
            <a:r>
              <a:rPr lang="en-US" dirty="0" smtClean="0"/>
              <a:t>Classic E</a:t>
            </a:r>
            <a:r>
              <a:rPr lang="en-US" sz="100" dirty="0" smtClean="0"/>
              <a:t> </a:t>
            </a:r>
            <a:r>
              <a:rPr lang="en-US" dirty="0" smtClean="0"/>
              <a:t>O</a:t>
            </a:r>
            <a:r>
              <a:rPr lang="en-US" sz="100" dirty="0" smtClean="0"/>
              <a:t> </a:t>
            </a:r>
            <a:r>
              <a:rPr lang="en-US" dirty="0" smtClean="0"/>
              <a:t>Q </a:t>
            </a:r>
            <a:r>
              <a:rPr lang="en-US" dirty="0"/>
              <a:t>model</a:t>
            </a:r>
            <a:endParaRPr lang="en-US" sz="2000" b="0" dirty="0"/>
          </a:p>
        </p:txBody>
      </p:sp>
      <p:pic>
        <p:nvPicPr>
          <p:cNvPr id="5" name="Picture 2" descr="The excel solution of example 3 1 is titled, general economic order quantity, or E O Q.  Input data is as follows. Enter negative 1 in column C if data element does not apply. I tem cost, C 1 = negative 1. Quantity discount limit, Q = negative 1. Item cost, C 2 = negative 1. Setup cost, K = 100. Demand rate, D = 100. Production rate, A = negative 1. Unit holding cost, H = 0.02. Unit penalty cost, P = negative 1. Lead time, L = 12. Model output results are as follows. Order quantity, Y asterisk = 1000. Shortage quantity, W asterisk = 0. Reorder point, R = 200. T C U Y asterisk = 20. Purchase, product cost = 0. Set up cost, unit time = 10. Holding cost, unit time = 10. Shortage cost, unit time = 0. Optimal inventory policy: order 1000 units when level drops to 200 units. Model intermediate calculations: Y M = 1000. T C U 1 times Y M = not applicable. Q-equation: not applicable. Q = not applicable. Cycle length, T 0 = 10. Optimization zone = not applicable. Effective lead time, L E = 2."/>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2085975"/>
            <a:ext cx="8229600" cy="299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425371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13-3 </a:t>
            </a:r>
            <a:r>
              <a:rPr lang="en-US" dirty="0"/>
              <a:t>Excel </a:t>
            </a:r>
            <a:r>
              <a:rPr lang="en-US" dirty="0" smtClean="0"/>
              <a:t>Solution </a:t>
            </a:r>
            <a:r>
              <a:rPr lang="en-US" dirty="0"/>
              <a:t>of Example </a:t>
            </a:r>
            <a:r>
              <a:rPr lang="en-US" dirty="0" smtClean="0"/>
              <a:t>13-3-1 </a:t>
            </a:r>
            <a:r>
              <a:rPr lang="en-US" dirty="0"/>
              <a:t>(file </a:t>
            </a:r>
            <a:r>
              <a:rPr lang="en-US" dirty="0" smtClean="0"/>
              <a:t>excelE</a:t>
            </a:r>
            <a:r>
              <a:rPr lang="en-US" sz="100" dirty="0" smtClean="0"/>
              <a:t> </a:t>
            </a:r>
            <a:r>
              <a:rPr lang="en-US" dirty="0" smtClean="0"/>
              <a:t>O</a:t>
            </a:r>
            <a:r>
              <a:rPr lang="en-US" sz="100" dirty="0" smtClean="0"/>
              <a:t> </a:t>
            </a:r>
            <a:r>
              <a:rPr lang="en-US" dirty="0" smtClean="0"/>
              <a:t>Q.xls</a:t>
            </a:r>
            <a:r>
              <a:rPr lang="en-US" dirty="0"/>
              <a:t>)</a:t>
            </a:r>
            <a:endParaRPr lang="en-US" sz="2000" b="0" dirty="0"/>
          </a:p>
        </p:txBody>
      </p:sp>
      <p:pic>
        <p:nvPicPr>
          <p:cNvPr id="4" name="Picture 2" descr="An excel solution made up of three tables. Table 1. The table has 9 rows and 2 columns. The columns have the following headings from left to right. category, cost. If the cost is negative 1 then the data element does not apply. The row entries are as follows. Row 1. category, item cost, c 1. cost, negative 1. Row 2. category, quantity discount limit, q. cost, negative 1. Row 3. category, item cost, c 2. cost, negative 1. Row 4. category, setup cost, k. cost, 100. Row 5. category, demand rate, d. cost, 100. Row 6. category, production rate, a. cost, negative 1. Row 7. category, unit holding cost, h. cost, 0.02. Row 8. category, unit penalty cost, p. cost, negative 1. Row 9. category, lead time, l. cost, 12. Table 2. The table title is model output results. The table has 8 rows and 2 columns. The columns have the following headings from left to right. category, amount. Below the chart is the note, optimal inventory policy is order 1000 units when level drops to 200 units. The row entries are as follows. Row 1. category, order number, y. amount, 1000. Row 2. category, shortage quantity, w. amount, 0. Row 3. category, reorder point, r. amount, 200. Row 4. category, T C U, y. amount, 20. Row 5. category, purchase or product cost. amount, 0. Row 6. category, set up cost or unit time. amount, 10. Row 7. category, holding cost or unit time. amount, 10. Row 8. category, shortage cost or unit time. amount, 0. Table 3. The table’s title is model intermediate intermediate calculations.The table has 7 rows and 2 columns. The columns have the following headings from left to right. category, amount. The row entries are as follows. Row 1. category, y m. amount, 1000. Row 2. category, T C U 1, y m. amount, not applicable. Row 3. category, Q equation. amount, not applicable. Row 4. category, Q . amount, not applicable. Row 5. category, cycle length, t 0. amount, 10. Row 6. category, optimization zone. amount, not applicable. Row 7. category, effective lead time, l e. amount, 2."/>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16424" y="1371600"/>
            <a:ext cx="5711152"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256929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13-4 Inventory Cost Function with Price Breaks</a:t>
            </a:r>
            <a:endParaRPr lang="en-US" sz="2000" b="0" dirty="0"/>
          </a:p>
        </p:txBody>
      </p:sp>
      <p:pic>
        <p:nvPicPr>
          <p:cNvPr id="5" name="Picture 2" descr="The inventory cost function with price breaks is plotted on a graph. The vertical axis represents cost and the horizontal axis represents Y. 2 similar concave, U-shaped curves are plotted, T C U sub 1 and T C U sub 2, with T C U sub 1 slightly above T C U sub 2. A dashed line is drawn from the lowest point of curve T C U sub 1, through the lowest point of T C U sub 2, to a point near the middle of the horizontal axis, labeled Y sub M. A dashed line is drawn from the lowest point on curve T C U sub 1 to the right to a point on the upward side of the T C U sub 2 curve. This point on curve T C U sub 2 is also connected to point Q on the horizontal axis with a dashed line. Along the horizontal axis, the distance from the vertical axis to point Y sub M is labeled 1. The distance between point Y sub M to point Q is 2, and the distance from point Q to the end of the horizontal axis is 3."/>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52443" y="1447800"/>
            <a:ext cx="5839114"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483247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13-5 Optimum Solution of the Inventory Problems with Price Breaks</a:t>
            </a:r>
            <a:endParaRPr lang="en-US" sz="2000" b="0" dirty="0"/>
          </a:p>
        </p:txBody>
      </p:sp>
      <p:pic>
        <p:nvPicPr>
          <p:cNvPr id="4" name="Picture 2" descr="3 case examples on graphs of the optimum solution of the inventory problems with price breaks. In each graph, the vertical axis represents cost, and the horizontal axis represents Y. 2 similar concave, u shaped curves are plotted; T C U sub 1 and T C U sub 2. T C U sub 1 is just above T C sub 2. Case 1: lowercase Q falls in zone 1, Y asterisk = Y sub M. A dashed line is drawn from the lowest point of T C U sub 2, through the lowest point of T C U sub 2 connecting to point Y sub M on the horizontal axis. A point on T C U sub 1 to the left of the lowest point is also connected by a dashed line to the horizontal axis at point Q.  The curve T C U sub 1 is a dashed line from this point right, to the end of the curve.  A point to the right of the lowest point on T C U sub 2 is connected by a dashed line to point Q on the horizontal axis.  A dashed line representing the minimum extends from the lowest point on T C U sub 2 to the vertical axis. Curve T C U sub 2 is a dashed line from this point left to the end of the curve. Case 2: lowercase Q falls in zone 2, y asterisk = Q. A dashed line is drawn from the lowest point of T C U sub 1, through the lowest point of T C U sub 2 to the horizontal axis at point Y sub M. A dashed line is drawn from a point to the right of the lowest point on T C U sub 1, through a point to the right of the lowest point on T C U sub 2, to point lowercase Q on the horizontal axis. A dashed line is drawn from this point on curve T C U sub 2 to the vertical axis, representing the minimum. Curve T C U sub 1 is a dashed line from this point right to the end of the curve, and curve T C U sub 2 is a dashed line from this point left to the end of the curve. A dashed line is drawn from a point further right from the lowest point on T C U sub 2 to the horizontal line at point capital Q. Case 3: lowercase Q falls in zone 3, y asterisk = y sub M. A dashed line is drawn from the lowest point of T C U sub 1, through the lowest point of T C U sub 2 to the horizontal axis at point Y sub M. A dashed line is drawn from a point to the right of the lowest point on T C U sub 2, to point capital Q on the horizontal axis. A dashed line is drawn from this point on curve T C U sub 2 to the vertical axis, representing the minimum. A dashed line is drawn from a point near the right end of T C U sub 1, through a point near the right end of curve T C U sub 2 to the horizontal axis at point lowercase Q. Curve T C U sub 1 is a dashed line from this point right to the end of the curve, and curve T C U sub 2 is a dashed line from this point left to the end of the curve. "/>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81125" y="1524000"/>
            <a:ext cx="638175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034178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13-6 Solver </a:t>
            </a:r>
            <a:r>
              <a:rPr lang="en-US" dirty="0"/>
              <a:t>T</a:t>
            </a:r>
            <a:r>
              <a:rPr lang="en-US" dirty="0" smtClean="0"/>
              <a:t>emplate </a:t>
            </a:r>
            <a:r>
              <a:rPr lang="en-US" dirty="0"/>
              <a:t>for Example </a:t>
            </a:r>
            <a:r>
              <a:rPr lang="en-US" dirty="0" smtClean="0"/>
              <a:t>13-3-3 </a:t>
            </a:r>
            <a:r>
              <a:rPr lang="en-US" dirty="0"/>
              <a:t>(file </a:t>
            </a:r>
            <a:r>
              <a:rPr lang="en-US" dirty="0" smtClean="0"/>
              <a:t>solverConstrE</a:t>
            </a:r>
            <a:r>
              <a:rPr lang="en-US" sz="100" dirty="0" smtClean="0"/>
              <a:t> </a:t>
            </a:r>
            <a:r>
              <a:rPr lang="en-US" dirty="0" smtClean="0"/>
              <a:t>O</a:t>
            </a:r>
            <a:r>
              <a:rPr lang="en-US" sz="100" dirty="0" smtClean="0"/>
              <a:t> </a:t>
            </a:r>
            <a:r>
              <a:rPr lang="en-US" dirty="0" smtClean="0"/>
              <a:t>Q.xls</a:t>
            </a:r>
            <a:r>
              <a:rPr lang="en-US" dirty="0"/>
              <a:t>)</a:t>
            </a:r>
            <a:endParaRPr lang="en-US" sz="2000" b="0" dirty="0"/>
          </a:p>
        </p:txBody>
      </p:sp>
      <p:pic>
        <p:nvPicPr>
          <p:cNvPr id="5" name="Picture 2" descr="The solver model for example 13 3 3 has entries as follows. K = 10, 5, 15. D = 2, 4, 4. H = 0.3, 0.1, 0.2. Lowercase A = 1, 1, 1. Capital A = 25. Sum A Y = 3. H Y over 2 plus K D over Y: 20.15, 20.05, 60.1, 100.3. Sum A Y for H Y over 2 plus K D over Y: 100.3. Solution: Y sub 1: 1, Y sub 2: 1, Y sub 3: 1, Objective: 100.3. Solution: Y sub 1: 6.3375, Y sub 2: 7.0892, Y sub 3: 11.573, Objective: 13.6238. A table has entries for Cell, formula, and copy to. Example: cell: B 7, formula: = B 4 asterisk B 9 over 2 plus B 2 asterisk B 3 over B 9, copy to C 7 to D 7. A solver parameters window is open with entries as follows. Set target cell, $E $7. Equal to minimum. By changing cells: $8 $9 $D $9. A guess button is to the right. Subject to the constraints $8, $9, $D, $9 greater than 0. $E, $6 less than or equal to $8, $6. An add button is to the right. At right buttons are displayed from top to bottom as solve, close and options."/>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69341" y="1447800"/>
            <a:ext cx="5605318"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551569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13-7 Example </a:t>
            </a:r>
            <a:r>
              <a:rPr lang="en-US" dirty="0"/>
              <a:t>of </a:t>
            </a:r>
            <a:r>
              <a:rPr lang="en-US" dirty="0" smtClean="0"/>
              <a:t>Dynamic </a:t>
            </a:r>
            <a:r>
              <a:rPr lang="en-US" dirty="0"/>
              <a:t>D</a:t>
            </a:r>
            <a:r>
              <a:rPr lang="en-US" dirty="0" smtClean="0"/>
              <a:t>emand </a:t>
            </a:r>
            <a:r>
              <a:rPr lang="en-US" dirty="0"/>
              <a:t>G</a:t>
            </a:r>
            <a:r>
              <a:rPr lang="en-US" dirty="0" smtClean="0"/>
              <a:t>enerated </a:t>
            </a:r>
            <a:r>
              <a:rPr lang="en-US" dirty="0"/>
              <a:t>by </a:t>
            </a:r>
            <a:r>
              <a:rPr lang="en-US" dirty="0" smtClean="0"/>
              <a:t>M</a:t>
            </a:r>
            <a:r>
              <a:rPr lang="en-US" sz="100" dirty="0" smtClean="0"/>
              <a:t> </a:t>
            </a:r>
            <a:r>
              <a:rPr lang="en-US" dirty="0" smtClean="0"/>
              <a:t>R</a:t>
            </a:r>
            <a:r>
              <a:rPr lang="en-US" sz="100" dirty="0" smtClean="0"/>
              <a:t> </a:t>
            </a:r>
            <a:r>
              <a:rPr lang="en-US" dirty="0" smtClean="0"/>
              <a:t>P</a:t>
            </a:r>
            <a:endParaRPr lang="en-US" sz="2000" b="0" dirty="0"/>
          </a:p>
        </p:txBody>
      </p:sp>
      <p:pic>
        <p:nvPicPr>
          <p:cNvPr id="4" name="Picture 2" descr="An example of the dynamic demand generated by M R P. Model 1. 3 horizontal scales are shown. The top scale is marked with values 0 to 12. The second scale M 1, is marked with 100 I above the scale every third increment starting from the first increment after the left end of the scale. The second scale is also marked with 100 below the scale every third increment beginning with the third increment after the left end of the scale. The third scale, S, is marked with 200 I above the scale every third increment starting from the left end of the scale. The third scale is also marked with 200 below the scale every third increment beginning with the first increment after the left end of the scale. Dotted line arrows connect the marked points of 100 I on the second scale with the markings of 200 on the third scale. Model 2. 3 horizontal scales are shown. The top scale is marked with values 0 to 12. The second scale M 2 is marked with 150 I above the scale every third increment starting from the second increment after the left end of the scale. The second scale is also marked with 150 below the scale every third increment beginning with the third increment after the left end of the scale. The third scale, S, is marked with 300 I above the scale every third increment starting from the second increment after the left end of the scale. The third scale is also marked with 300 below the scale every third increment beginning with the second increment after the left end of the scale. Dotted line arrows connect the marked points of 150 I on the second scale with the markings of 300 on the third scale."/>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50034" y="1524000"/>
            <a:ext cx="7443932"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17126281"/>
      </p:ext>
    </p:extLst>
  </p:cSld>
  <p:clrMapOvr>
    <a:masterClrMapping/>
  </p:clrMapOvr>
</p:sld>
</file>

<file path=ppt/theme/theme1.xml><?xml version="1.0" encoding="utf-8"?>
<a:theme xmlns:a="http://schemas.openxmlformats.org/drawingml/2006/main" name="1_508 Lecture">
  <a:themeElements>
    <a:clrScheme name="Custom 7">
      <a:dk1>
        <a:srgbClr val="000000"/>
      </a:dk1>
      <a:lt1>
        <a:srgbClr val="FFFFFF"/>
      </a:lt1>
      <a:dk2>
        <a:srgbClr val="000000"/>
      </a:dk2>
      <a:lt2>
        <a:srgbClr val="007FA3"/>
      </a:lt2>
      <a:accent1>
        <a:srgbClr val="3C1581"/>
      </a:accent1>
      <a:accent2>
        <a:srgbClr val="1A6C7C"/>
      </a:accent2>
      <a:accent3>
        <a:srgbClr val="CC730D"/>
      </a:accent3>
      <a:accent4>
        <a:srgbClr val="B2AA00"/>
      </a:accent4>
      <a:accent5>
        <a:srgbClr val="1B9332"/>
      </a:accent5>
      <a:accent6>
        <a:srgbClr val="7F7F7F"/>
      </a:accent6>
      <a:hlink>
        <a:srgbClr val="3C1581"/>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686</TotalTime>
  <Words>248</Words>
  <Application>Microsoft Office PowerPoint</Application>
  <PresentationFormat>On-screen Show (4:3)</PresentationFormat>
  <Paragraphs>26</Paragraphs>
  <Slides>16</Slides>
  <Notes>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16</vt:i4>
      </vt:variant>
    </vt:vector>
  </HeadingPairs>
  <TitlesOfParts>
    <vt:vector size="23" baseType="lpstr">
      <vt:lpstr>Arial</vt:lpstr>
      <vt:lpstr>Arial (Body)</vt:lpstr>
      <vt:lpstr>Calibri</vt:lpstr>
      <vt:lpstr>Noto Sans Symbols</vt:lpstr>
      <vt:lpstr>Times New Roman</vt:lpstr>
      <vt:lpstr>Verdana</vt:lpstr>
      <vt:lpstr>1_508 Lecture</vt:lpstr>
      <vt:lpstr>Operations Research An Introduction</vt:lpstr>
      <vt:lpstr>Table 13-1 Monthly (January through December) Consumption of Natural Gas</vt:lpstr>
      <vt:lpstr>Figure 13-1 Inventory Pattern in the Classical E O Q Model</vt:lpstr>
      <vt:lpstr>Figure 13-2 Reorder Point in the Classic E O Q model</vt:lpstr>
      <vt:lpstr>Figure 13-3 Excel Solution of Example 13-3-1 (file excelE O Q.xls)</vt:lpstr>
      <vt:lpstr>Figure 13-4 Inventory Cost Function with Price Breaks</vt:lpstr>
      <vt:lpstr>Figure 13-5 Optimum Solution of the Inventory Problems with Price Breaks</vt:lpstr>
      <vt:lpstr>Figure 13-6 Solver Template for Example 13-3-3 (file solverConstrE O Q.xls)</vt:lpstr>
      <vt:lpstr>Figure 13-7 Example of Dynamic Demand Generated by M R P</vt:lpstr>
      <vt:lpstr>Figure 13-8 Convex Unit Production Cost Function</vt:lpstr>
      <vt:lpstr>Table 13-2 Solution of Example 13-4-1</vt:lpstr>
      <vt:lpstr>Figure 13-9 Elements of the Dynamic Inventory Model with Setup Cost</vt:lpstr>
      <vt:lpstr>Figure 13-10 Excel D P Solution of Example 13-4-2 (file excelDPInv.xls)</vt:lpstr>
      <vt:lpstr>Figure 13-11 Excel Solution of Example 13-4-4 using Silver-Meal Heuristic (file ExcelSilverMeal.xls)</vt:lpstr>
      <vt:lpstr>Sticky Issues in Inventory Modeling</vt:lpstr>
      <vt:lpstr>Copyright</vt:lpstr>
    </vt:vector>
  </TitlesOfParts>
  <Company>Cognizant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Operations Research An Introduction, 10e</dc:title>
  <dc:subject>Engineering Computer Science</dc:subject>
  <dc:creator>Taha</dc:creator>
  <cp:lastModifiedBy>Sekar, UMAMAGESWARI (Cognizant)</cp:lastModifiedBy>
  <cp:revision>197</cp:revision>
  <dcterms:created xsi:type="dcterms:W3CDTF">2014-10-10T17:07:42Z</dcterms:created>
  <dcterms:modified xsi:type="dcterms:W3CDTF">2018-04-10T09:32:35Z</dcterms:modified>
  <cp:category>Engineering Computer Science</cp:category>
</cp:coreProperties>
</file>