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8"/>
  </p:notesMasterIdLst>
  <p:sldIdLst>
    <p:sldId id="311"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29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52" autoAdjust="0"/>
    <p:restoredTop sz="86395" autoAdjust="0"/>
  </p:normalViewPr>
  <p:slideViewPr>
    <p:cSldViewPr>
      <p:cViewPr varScale="1">
        <p:scale>
          <a:sx n="99" d="100"/>
          <a:sy n="99" d="100"/>
        </p:scale>
        <p:origin x="930" y="90"/>
      </p:cViewPr>
      <p:guideLst>
        <p:guide orient="horz" pos="408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2C16C-0260-4B39-96A8-73E8B504E071}" type="datetimeFigureOut">
              <a:rPr lang="en-US" smtClean="0"/>
              <a:t>3/6/2018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04E23-57C8-46BF-A38E-3B9709954C77}" type="slidenum">
              <a:rPr lang="en-US" smtClean="0"/>
              <a:t>‹#›</a:t>
            </a:fld>
            <a:endParaRPr lang="en-US"/>
          </a:p>
        </p:txBody>
      </p:sp>
    </p:spTree>
    <p:extLst>
      <p:ext uri="{BB962C8B-B14F-4D97-AF65-F5344CB8AC3E}">
        <p14:creationId xmlns:p14="http://schemas.microsoft.com/office/powerpoint/2010/main" val="3490503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sz="1200" b="0" i="0" u="none" strike="noStrike" kern="1200" cap="none" dirty="0" smtClean="0">
                <a:solidFill>
                  <a:schemeClr val="dk1"/>
                </a:solidFill>
                <a:latin typeface="Arial (Body)"/>
                <a:ea typeface="Arial"/>
                <a:cs typeface="Arial" panose="020B0604020202020204" pitchFamily="34" charset="0"/>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Body)"/>
                <a:ea typeface="Arial"/>
                <a:cs typeface="Arial" panose="020B0604020202020204" pitchFamily="34" charset="0"/>
                <a:sym typeface="Arial"/>
              </a:rPr>
              <a:t>1) MathType Plugin</a:t>
            </a:r>
          </a:p>
          <a:p>
            <a:r>
              <a:rPr lang="en-US" sz="1200" b="0" i="0" u="none" strike="noStrike" kern="1200" cap="none" dirty="0" smtClean="0">
                <a:solidFill>
                  <a:schemeClr val="dk1"/>
                </a:solidFill>
                <a:latin typeface="Arial (Body)"/>
                <a:ea typeface="Arial"/>
                <a:cs typeface="Arial" panose="020B0604020202020204" pitchFamily="34" charset="0"/>
                <a:sym typeface="Arial"/>
              </a:rPr>
              <a:t>2) Math Player (free versions available)</a:t>
            </a:r>
          </a:p>
          <a:p>
            <a:r>
              <a:rPr lang="en-US" sz="1200" b="0" i="0" u="none" strike="noStrike" kern="1200" cap="none" dirty="0" smtClean="0">
                <a:solidFill>
                  <a:schemeClr val="dk1"/>
                </a:solidFill>
                <a:latin typeface="Arial (Body)"/>
                <a:ea typeface="Arial"/>
                <a:cs typeface="Arial" panose="020B0604020202020204" pitchFamily="34" charset="0"/>
                <a:sym typeface="Arial"/>
              </a:rPr>
              <a:t>3) NVDA Reader (free versions available)</a:t>
            </a:r>
            <a:endParaRPr lang="en-US" dirty="0" smtClean="0">
              <a:latin typeface="Arial (Body)"/>
              <a:cs typeface="Arial" panose="020B0604020202020204" pitchFamily="34" charset="0"/>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7292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16</a:t>
            </a:fld>
            <a:endParaRPr lang="en-US"/>
          </a:p>
        </p:txBody>
      </p:sp>
    </p:spTree>
    <p:extLst>
      <p:ext uri="{BB962C8B-B14F-4D97-AF65-F5344CB8AC3E}">
        <p14:creationId xmlns:p14="http://schemas.microsoft.com/office/powerpoint/2010/main" val="2289624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6650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6472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5" name="Content Placeholder 4"/>
          <p:cNvSpPr>
            <a:spLocks noGrp="1"/>
          </p:cNvSpPr>
          <p:nvPr>
            <p:ph sz="quarter" idx="13"/>
          </p:nvPr>
        </p:nvSpPr>
        <p:spPr>
          <a:xfrm>
            <a:off x="3276600" y="6477000"/>
            <a:ext cx="5410200" cy="228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7589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dirty="0"/>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
        <p:nvSpPr>
          <p:cNvPr id="9" name="Shape 16"/>
          <p:cNvSpPr txBox="1"/>
          <p:nvPr userDrawn="1"/>
        </p:nvSpPr>
        <p:spPr>
          <a:xfrm>
            <a:off x="1499287" y="6421106"/>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smtClean="0">
                <a:latin typeface="Verdana"/>
                <a:ea typeface="Verdana" panose="020B0604030504040204" pitchFamily="34" charset="0"/>
                <a:cs typeface="Verdana" panose="020B0604030504040204" pitchFamily="34" charset="0"/>
              </a:rPr>
              <a:t>Copyright © 2017, 2011, 2007 Pearson Education, Inc. All Rights Reserved</a:t>
            </a:r>
          </a:p>
        </p:txBody>
      </p:sp>
    </p:spTree>
    <p:extLst>
      <p:ext uri="{BB962C8B-B14F-4D97-AF65-F5344CB8AC3E}">
        <p14:creationId xmlns:p14="http://schemas.microsoft.com/office/powerpoint/2010/main" val="2675017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6">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95518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7"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Title 1"/>
          <p:cNvSpPr txBox="1">
            <a:spLocks noGrp="1"/>
          </p:cNvSpPr>
          <p:nvPr>
            <p:ph type="title"/>
          </p:nvPr>
        </p:nvSpPr>
        <p:spPr>
          <a:xfrm>
            <a:off x="457199" y="215370"/>
            <a:ext cx="8264349" cy="1059480"/>
          </a:xfrm>
          <a:prstGeom prst="rect">
            <a:avLst/>
          </a:prstGeom>
          <a:noFill/>
          <a:ln>
            <a:noFill/>
          </a:ln>
        </p:spPr>
        <p:txBody>
          <a:bodyPr lIns="0" tIns="0" rIns="0" bIns="0" anchor="b" anchorCtr="0">
            <a:noAutofit/>
          </a:bodyPr>
          <a:lstStyle/>
          <a:p>
            <a:pPr lvl="0">
              <a:buSzPct val="25000"/>
            </a:pPr>
            <a:r>
              <a:rPr lang="en-US" dirty="0"/>
              <a:t>Operations </a:t>
            </a:r>
            <a:r>
              <a:rPr lang="en-US" dirty="0" smtClean="0"/>
              <a:t>Research An </a:t>
            </a:r>
            <a:r>
              <a:rPr lang="en-US" dirty="0"/>
              <a:t>Introduction</a:t>
            </a:r>
            <a:endParaRPr lang="en-US" b="1" i="0" u="none" strike="noStrike" cap="none" dirty="0">
              <a:solidFill>
                <a:srgbClr val="007FA3"/>
              </a:solidFill>
              <a:sym typeface="Times New Roman"/>
            </a:endParaRPr>
          </a:p>
        </p:txBody>
      </p:sp>
      <p:sp>
        <p:nvSpPr>
          <p:cNvPr id="196" name="Text Placeholder 2"/>
          <p:cNvSpPr txBox="1">
            <a:spLocks noGrp="1"/>
          </p:cNvSpPr>
          <p:nvPr>
            <p:ph type="body" idx="1"/>
          </p:nvPr>
        </p:nvSpPr>
        <p:spPr>
          <a:xfrm>
            <a:off x="457199" y="1349965"/>
            <a:ext cx="8264349" cy="326435"/>
          </a:xfrm>
          <a:prstGeom prst="rect">
            <a:avLst/>
          </a:prstGeom>
          <a:noFill/>
          <a:ln>
            <a:noFill/>
          </a:ln>
        </p:spPr>
        <p:txBody>
          <a:bodyPr lIns="0" tIns="0" rIns="0" bIns="0" anchor="t" anchorCtr="0">
            <a:noAutofit/>
          </a:bodyPr>
          <a:lstStyle/>
          <a:p>
            <a:r>
              <a:rPr lang="en-US" dirty="0">
                <a:latin typeface="+mn-lt"/>
              </a:rPr>
              <a:t>Tenth </a:t>
            </a:r>
            <a:r>
              <a:rPr lang="en-US" dirty="0" smtClean="0">
                <a:latin typeface="+mn-lt"/>
              </a:rPr>
              <a:t>Edition</a:t>
            </a:r>
            <a:endParaRPr lang="en-IN" dirty="0">
              <a:latin typeface="+mn-lt"/>
            </a:endParaRPr>
          </a:p>
        </p:txBody>
      </p:sp>
      <p:sp>
        <p:nvSpPr>
          <p:cNvPr id="198" name="Text Placeholder 3"/>
          <p:cNvSpPr txBox="1">
            <a:spLocks noGrp="1"/>
          </p:cNvSpPr>
          <p:nvPr>
            <p:ph type="body" idx="2"/>
          </p:nvPr>
        </p:nvSpPr>
        <p:spPr>
          <a:xfrm>
            <a:off x="5029200" y="1876222"/>
            <a:ext cx="3692348" cy="1324175"/>
          </a:xfrm>
          <a:prstGeom prst="rect">
            <a:avLst/>
          </a:prstGeom>
          <a:noFill/>
          <a:ln>
            <a:noFill/>
          </a:ln>
        </p:spPr>
        <p:txBody>
          <a:bodyPr lIns="0" tIns="0" rIns="0" bIns="0" anchor="b" anchorCtr="0">
            <a:noAutofit/>
          </a:bodyPr>
          <a:lstStyle/>
          <a:p>
            <a:pPr marL="0" marR="0" lvl="0" indent="0" algn="ctr" rtl="0">
              <a:spcBef>
                <a:spcPts val="0"/>
              </a:spcBef>
              <a:buClr>
                <a:srgbClr val="007FA3"/>
              </a:buClr>
              <a:buSzPct val="25000"/>
              <a:buFont typeface="Arial"/>
              <a:buNone/>
            </a:pPr>
            <a:r>
              <a:rPr lang="en-US" sz="3000" b="1" i="0" u="none" strike="noStrike" cap="none" dirty="0">
                <a:solidFill>
                  <a:schemeClr val="dk1"/>
                </a:solidFill>
                <a:latin typeface="+mn-lt"/>
                <a:ea typeface="Arial"/>
                <a:cs typeface="Arial"/>
                <a:sym typeface="Arial"/>
              </a:rPr>
              <a:t>Chapter </a:t>
            </a:r>
            <a:r>
              <a:rPr lang="en-US" b="1" dirty="0">
                <a:latin typeface="+mn-lt"/>
              </a:rPr>
              <a:t>2</a:t>
            </a:r>
            <a:endParaRPr lang="en-US" sz="3000" b="1" i="0" u="none" strike="noStrike" cap="none" dirty="0">
              <a:solidFill>
                <a:schemeClr val="dk1"/>
              </a:solidFill>
              <a:latin typeface="+mn-lt"/>
              <a:ea typeface="Arial"/>
              <a:cs typeface="Arial"/>
              <a:sym typeface="Arial"/>
            </a:endParaRPr>
          </a:p>
        </p:txBody>
      </p:sp>
      <p:sp>
        <p:nvSpPr>
          <p:cNvPr id="199" name="Text Placeholder 4"/>
          <p:cNvSpPr txBox="1">
            <a:spLocks noGrp="1"/>
          </p:cNvSpPr>
          <p:nvPr>
            <p:ph type="body" idx="3"/>
          </p:nvPr>
        </p:nvSpPr>
        <p:spPr>
          <a:xfrm>
            <a:off x="5063412" y="3328384"/>
            <a:ext cx="3658136" cy="2925763"/>
          </a:xfrm>
          <a:prstGeom prst="rect">
            <a:avLst/>
          </a:prstGeom>
          <a:noFill/>
          <a:ln>
            <a:noFill/>
          </a:ln>
        </p:spPr>
        <p:txBody>
          <a:bodyPr lIns="0" tIns="0" rIns="0" bIns="0" anchor="t" anchorCtr="0">
            <a:noAutofit/>
          </a:bodyPr>
          <a:lstStyle/>
          <a:p>
            <a:pPr algn="ctr"/>
            <a:r>
              <a:rPr lang="en-US" dirty="0">
                <a:latin typeface="+mn-lt"/>
              </a:rPr>
              <a:t>Modeling with Linear Programming</a:t>
            </a:r>
          </a:p>
        </p:txBody>
      </p:sp>
      <p:pic>
        <p:nvPicPr>
          <p:cNvPr id="2" name="Picture 5" descr="Front Cover: Operations Research An Introduction Tenth Edition by Tah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876223"/>
            <a:ext cx="3239708" cy="4258277"/>
          </a:xfrm>
          <a:prstGeom prst="rect">
            <a:avLst/>
          </a:prstGeom>
        </p:spPr>
      </p:pic>
      <p:sp>
        <p:nvSpPr>
          <p:cNvPr id="8" name="Text Placeholder 6"/>
          <p:cNvSpPr>
            <a:spLocks noGrp="1"/>
          </p:cNvSpPr>
          <p:nvPr>
            <p:ph sz="quarter" idx="13"/>
          </p:nvPr>
        </p:nvSpPr>
        <p:spPr>
          <a:xfrm>
            <a:off x="2590800" y="6428869"/>
            <a:ext cx="6130748" cy="266792"/>
          </a:xfrm>
        </p:spPr>
        <p:txBody>
          <a:bodyPr anchor="ctr"/>
          <a:lstStyle/>
          <a:p>
            <a:pPr marL="101600" indent="0">
              <a:buNone/>
            </a:pPr>
            <a:r>
              <a:rPr lang="en-US" alt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Copyright © 2017, 2011, 2007 Pearson Education, Inc. All Rights Reserved</a:t>
            </a:r>
            <a:endPar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071824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2-9 Schematic Representation of the Production-Inventory System</a:t>
            </a:r>
            <a:endParaRPr lang="en-US" b="0" dirty="0"/>
          </a:p>
        </p:txBody>
      </p:sp>
      <p:pic>
        <p:nvPicPr>
          <p:cNvPr id="4" name="Picture 2" descr="A schematic representation of the production inventory system is a horizontal line from left to right. Above the line, equally sized segments are marked as follows from left to right: I = 0, I sub 1, I sub 2, I sub 3, I sub 4, I sub 5, and I sub 6. At the end of each I sub value segment, X sub values are shown as X sub 1, x sub 2, x sub 3, x sub 4, x sub 5, and x sub 6. Below the line, at the midway point of each I sub value; integers are marked from left to right as 100, 250, 190, 140, 220, and 1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711450"/>
            <a:ext cx="82296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0681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2-10 Optimum Solution of the Production-Inventory Problem</a:t>
            </a:r>
            <a:endParaRPr lang="en-US" b="0" dirty="0"/>
          </a:p>
        </p:txBody>
      </p:sp>
      <p:pic>
        <p:nvPicPr>
          <p:cNvPr id="5" name="Picture 2" descr="A schematic representation of the optimum solution of the production inventory problem is a horizontal line from left to right. Above the line, equally sized segments are marked with integers as follows from left to right: 0, 0, 190, 0, 0, 0, 0. At the end of each segment, values are marked as follows from left to right: 100, 440, 0, 140, 220, and 110. Below the line at the midway point of each segment values are marked as follows from left to right: 100, 250, 190, 140, 220, and 1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698750"/>
            <a:ext cx="8229600"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84855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2-11 Number of Buses as a Function of the Time of the Day</a:t>
            </a:r>
            <a:endParaRPr lang="en-US" b="0" dirty="0"/>
          </a:p>
        </p:txBody>
      </p:sp>
      <p:pic>
        <p:nvPicPr>
          <p:cNvPr id="4" name="Picture 2" descr="A graph depicts the number of buses as a function of the time of day. The vertical axis is labeled, number of buses with values marked from 0 to 12 in increments of 4. The horizontal axis plots the time of day from 12 A M to 12 midnight in increments of 4 hours. The line depicting the number of buses is in horizontal segments, with each segment representing a 4 hour block of time. The number of buses for each segment of time is as follows: 12 A M to 4 A M: 4. 4 AN M to 8 A M: 8. 8 AN M to 12 noon: 10. 12 noon to 4 P M: 7. 4 P M to 8 P M: 12, 8 P M to 12 midnight: 4. Line segments below the graph align with 8 hour blocks of time, each overlapping for 4 hours. The line segments are labeled with x sub values as follows. X sub 1: 12 A M to 8 A M. X sub 2: 4 A M to 12 noon. X sub 3: 8 A M to 4 P M. X sub 4: 12 noon to 8 P M. X sub 5: 4 P M to 12 midnight. X sub 6: 8 P M to 4 A M.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37506" y="1374578"/>
            <a:ext cx="5868988" cy="472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6559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2-12 Product Flow in the Refinery Problem</a:t>
            </a:r>
            <a:endParaRPr lang="en-US" b="0" dirty="0"/>
          </a:p>
        </p:txBody>
      </p:sp>
      <p:pic>
        <p:nvPicPr>
          <p:cNvPr id="5" name="Picture 2" descr="A flow chart describes the product flow in the refinery problem. Crude goes through distillation at a ratio of 5 to 1. The product then goes to the cracker at a ratio of 2 to 1, or if O N = 82 it goes directly to the blender at x sub 11 plus x sub 12 plus x sub 13. The blender ratio is 1 to 1. After the cracker, O N = 98 at x sub 21 plus x sub 22 plus x sub 23, the product goes to the blender. 3 options are possible after the blender, O N = 87: x sub 11 plus x sub 21, O N = 89: x sub 12 plus x sub 22, or O N = 92: x sub 13 plus x sub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005013"/>
            <a:ext cx="8229600"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7533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2-13 Terrain </a:t>
            </a:r>
            <a:r>
              <a:rPr lang="en-US" dirty="0"/>
              <a:t>P</a:t>
            </a:r>
            <a:r>
              <a:rPr lang="en-US" dirty="0" smtClean="0"/>
              <a:t>rofile </a:t>
            </a:r>
            <a:r>
              <a:rPr lang="en-US" dirty="0"/>
              <a:t>for Problem </a:t>
            </a:r>
            <a:r>
              <a:rPr lang="en-US" dirty="0" smtClean="0"/>
              <a:t>2-83</a:t>
            </a:r>
            <a:endParaRPr lang="en-US" b="0" dirty="0"/>
          </a:p>
        </p:txBody>
      </p:sp>
      <p:pic>
        <p:nvPicPr>
          <p:cNvPr id="4" name="Picture 2" descr="A terrain profile on a graph which has a vertical axis with values marked from top to bottom as plus 20, plus 100, 0, negative 10, and negative 20. The horizontal axis has values from 1 to 10 marked at varying intervals. A solid line is horizontal from (0, 100) to (2, 100), drops vertically to (0, negative 20), is horizontal to (4, negative 20), rises vertically to (4, 100), is horizontal to (6, 100), drops vertically to (6, negative 10), is horizontal to (10, negative 10), and rises vertically to (0, 10). A dotted line roughly follows the parameter of the solid line, but is curved as crests and troughs in the places where the solid line was horizontal."/>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22400"/>
            <a:ext cx="8229600"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8371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a:t>
            </a:r>
            <a:r>
              <a:rPr lang="en-US" dirty="0" smtClean="0"/>
              <a:t>2-14 Overhead </a:t>
            </a:r>
            <a:r>
              <a:rPr lang="en-US" dirty="0"/>
              <a:t>C</a:t>
            </a:r>
            <a:r>
              <a:rPr lang="en-US" dirty="0" smtClean="0"/>
              <a:t>rane </a:t>
            </a:r>
            <a:r>
              <a:rPr lang="en-US" dirty="0"/>
              <a:t>with </a:t>
            </a:r>
            <a:r>
              <a:rPr lang="en-US" dirty="0" smtClean="0"/>
              <a:t>Two </a:t>
            </a:r>
            <a:r>
              <a:rPr lang="en-US" dirty="0"/>
              <a:t>Y</a:t>
            </a:r>
            <a:r>
              <a:rPr lang="en-US" dirty="0" smtClean="0"/>
              <a:t>okes </a:t>
            </a:r>
            <a:r>
              <a:rPr lang="en-US" dirty="0"/>
              <a:t>(Problem 2-86)</a:t>
            </a:r>
            <a:endParaRPr lang="en-US" b="0" dirty="0"/>
          </a:p>
        </p:txBody>
      </p:sp>
      <p:pic>
        <p:nvPicPr>
          <p:cNvPr id="5" name="Picture 2" descr="A model of a problem with an overhead crane and 2 yokes. The crane girder stretches across from left to right. Segments are marked along it as follows from left to right: 2 feet, 6 feet, 8 feet, 12 feet, 2 feet. Yoke 1 hangs down from the girder from the 6 foot segment. Yoke 1 holds a weight labeled, W sub 1. Yoke 2 hangs down from the girder from the 12 foot segment, holding a weight labeled, W sub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801813"/>
            <a:ext cx="8229600" cy="355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5207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Title 1"/>
          <p:cNvSpPr txBox="1">
            <a:spLocks noGrp="1"/>
          </p:cNvSpPr>
          <p:nvPr>
            <p:ph type="title"/>
          </p:nvPr>
        </p:nvSpPr>
        <p:spPr>
          <a:prstGeom prst="rect">
            <a:avLst/>
          </a:prstGeom>
        </p:spPr>
        <p:txBody>
          <a:bodyPr lIns="91425" tIns="91425" rIns="91425" bIns="91425" anchor="b" anchorCtr="0">
            <a:noAutofit/>
          </a:bodyPr>
          <a:lstStyle/>
          <a:p>
            <a:pPr lvl="0">
              <a:spcBef>
                <a:spcPts val="0"/>
              </a:spcBef>
              <a:buClr>
                <a:schemeClr val="lt2"/>
              </a:buClr>
              <a:buSzPct val="25000"/>
              <a:buFont typeface="Times New Roman"/>
              <a:buNone/>
            </a:pPr>
            <a:r>
              <a:rPr lang="en-US" dirty="0">
                <a:solidFill>
                  <a:schemeClr val="lt2"/>
                </a:solidFill>
              </a:rPr>
              <a:t>Copyright</a:t>
            </a:r>
          </a:p>
        </p:txBody>
      </p:sp>
      <p:pic>
        <p:nvPicPr>
          <p:cNvPr id="386" name="Picture 2" descr="This work is protected by United States copyright laws and is provided solely for the use of instructors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honor the intended pedagogical purposes and the needs of other instructors who rely on these materials."/>
          <p:cNvPicPr preferRelativeResize="0"/>
          <p:nvPr/>
        </p:nvPicPr>
        <p:blipFill>
          <a:blip r:embed="rId3">
            <a:alphaModFix/>
          </a:blip>
          <a:stretch>
            <a:fillRect/>
          </a:stretch>
        </p:blipFill>
        <p:spPr>
          <a:xfrm>
            <a:off x="715650" y="2310096"/>
            <a:ext cx="7419975" cy="2466975"/>
          </a:xfrm>
          <a:prstGeom prst="rect">
            <a:avLst/>
          </a:prstGeom>
          <a:noFill/>
          <a:ln>
            <a:noFill/>
          </a:ln>
        </p:spPr>
      </p:pic>
    </p:spTree>
    <p:extLst>
      <p:ext uri="{BB962C8B-B14F-4D97-AF65-F5344CB8AC3E}">
        <p14:creationId xmlns:p14="http://schemas.microsoft.com/office/powerpoint/2010/main" val="285002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2-1 Feasible Space of the Reddy Mikks Model</a:t>
            </a:r>
            <a:endParaRPr lang="en-US" sz="2000" b="0" dirty="0"/>
          </a:p>
        </p:txBody>
      </p:sp>
      <p:pic>
        <p:nvPicPr>
          <p:cNvPr id="5" name="Picture 2" descr="A graph. The vertical axis represents x sub 2. The horizontal axis represents x sub 1. 6 constraints are plotted as lines. 1, 6 x sub 1 plus 4 x sub 2 less than or equal to 24. Constraint 1 is a line from (0, 6) to (4, 0) with an arrow pointing to the left. 2, x sub 1 plus 2 x sub 2 less than or equal to 6. Constraint 2 is a line from (0, 3) to (6, 0) with an arrow pointing down. 3, negative x sub 1 plus x sub 2 less than or equal to 1. Constraint 3 is a line from (0, 1) to (2, 3) with an arrow pointing right. 4, x sub 2 less than or equal to 2. Constraint 4 is a line from (0, 2) to (4, 0) with an arrow pointing down. 5, x sub 1 greater than or equal to 0. Constraint 5 is a line from (0, 0) to (0, 6) with an arrow pointing to the right. 6, x sub 2 greater than or equal to 0. Constraint 6 is a line from (0, 0) to (6, 0) with an arrow pointing up. In the lower left corner of the quadrant, the area within all 6 constraints is the solution space and it is shaded grey."/>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45927" y="1447800"/>
            <a:ext cx="5052147"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80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2-2 Optimum Solution of the Reddy Mikks Model</a:t>
            </a:r>
            <a:endParaRPr lang="en-US" sz="2000" b="0" dirty="0"/>
          </a:p>
        </p:txBody>
      </p:sp>
      <p:pic>
        <p:nvPicPr>
          <p:cNvPr id="4" name="Picture 2" descr="A graph. The vertical axis represents x sub 2. The horizontal axis represents x sub 1. 3 dotted diagonal lines pass from the top left to the bottom right of the quadrant and are labelled as integers = 10, integers = 15, and integers = 21, respectively from left to right. The value of the integers increase from the first line to the third. Maximize integers = 5 x sub 1 plus 4 x sub 2. Points A (0, 0), B (4, 0), C (3, 1.5), D (2, 2), E (1, 2) and F (0, 1) are plotted and joined. The segment B C is labeled 1, and 6 x sub 1 plus 4 x sub 2 less than or equal to 2. The segment C D is labelled 2, and x sub 1 plus 2 x sub 2 less than or equal to 6. Point C is the optimum: x sub 1 = 3 tons, x sub 2 = 1.5 tons, and integer = $21,0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0656" y="1425785"/>
            <a:ext cx="6262689" cy="489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5865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Figure 2-3 Graphical Solution of the Diet Model</a:t>
            </a:r>
            <a:endParaRPr lang="en-US" sz="2000" b="0" dirty="0"/>
          </a:p>
        </p:txBody>
      </p:sp>
      <p:pic>
        <p:nvPicPr>
          <p:cNvPr id="5" name="Picture 2" descr="A graph. The vertical axis represents x sub 2. The horizontal axis represents x sub 1. 3 constraints are plotted. Constraint 0.03 x sub 1 minus 0.01 x sub 2 greater than or equal to 0 extends from the origin to the top left corner of the quadrant. Constraint x sub 1 plus x sub 2 greater than or equal to 800 extends from the middle of the vertical axis to the middle of the horizontal axis. Constraint 0.21 x sub 1 minus 0.3 x sub 2 less than or equal to 0 extends from the origin to the top right corner of the quadrant. A dotted line representing the linear equation minimize integers = 0.3 x sub 1 plus 0.9 x sub 2 extends from the top left corner to the middle right of the quadrant. The area within the 3 constraints and below the linear equation line is shaded grey. The optimum is at the intersection of constraints x sub 1 plus x sub 2 greater than or equal to 800 and 0.21 x sub 1 minus 0.3 x sub 2 less than or equal to 0. Optimum: x sub 1 = 470.6 pounds. X sub 2 = 329.4 pounds, integers = $437.6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8163" y="1371600"/>
            <a:ext cx="55276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1859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Figure </a:t>
            </a:r>
            <a:r>
              <a:rPr lang="en-US" sz="3200" dirty="0" smtClean="0"/>
              <a:t>2-4 Defining </a:t>
            </a:r>
            <a:r>
              <a:rPr lang="en-US" sz="3200" dirty="0"/>
              <a:t>the Reddy Mikks model with Excel Solver (</a:t>
            </a:r>
            <a:r>
              <a:rPr lang="en-US" sz="3200" dirty="0" smtClean="0"/>
              <a:t>file solverR</a:t>
            </a:r>
            <a:r>
              <a:rPr lang="en-US" sz="100" dirty="0" smtClean="0"/>
              <a:t> </a:t>
            </a:r>
            <a:r>
              <a:rPr lang="en-US" sz="3200" dirty="0" smtClean="0"/>
              <a:t>M1.xls</a:t>
            </a:r>
            <a:r>
              <a:rPr lang="en-US" sz="3200" dirty="0"/>
              <a:t>)</a:t>
            </a:r>
            <a:endParaRPr lang="en-US" sz="3200" b="0" dirty="0"/>
          </a:p>
        </p:txBody>
      </p:sp>
      <p:pic>
        <p:nvPicPr>
          <p:cNvPr id="4" name="Picture 2" descr="An excel sheet for the Reddy Mikks Model. A table in excel has input data for objective, raw material 1, raw material 2, market limit and demand limit. A solver parameters window is open on the sheet. It has a field for set target cell, followed by equal to, with selections of maximum, minimum, or value of, with a field for entering a specific value. There is a field for, by changing cells, with a guess button to the right, and for, subject to the constraints, with 3 buttons offered, add, change, or delete. At the right side of the window buttons are offered as follows, from top to bottom: solve, close, options, reset all, and help. An add constraint window is open below the solver parameters window. From left to right it displays fill ins for cell reference, a drop down menu with options including less than or equal to, equal to, greater than or equal to, int, or bin, constraint. Across the bottom of the window buttons are displayed as follows, from left to right: okay, cancel, add, and help."/>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4600" y="1371600"/>
            <a:ext cx="41148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6735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fr-FR" dirty="0"/>
              <a:t>Figure 2-5 Solver Options Dialogue Box</a:t>
            </a:r>
            <a:endParaRPr lang="en-US" b="0" dirty="0"/>
          </a:p>
        </p:txBody>
      </p:sp>
      <p:pic>
        <p:nvPicPr>
          <p:cNvPr id="5" name="Picture 2" descr="A solver options dialogue box. On the left, from top to bottom fields are offered for max time in seconds, iterations, precision, tolerance, and convergence. Check boxes offer options as assume linear model, assume non negative, use automatic scaling, and show iteration results. Radio buttons are offered in 3 categories. Estimates: tangent, quadratic. Derivatives: forward, central. Search: Newton, conjugate. On the right of the box buttons are displayed from top down as ok, cancel, load model, save model, and help."/>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24819" y="1371600"/>
            <a:ext cx="5694363" cy="485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2318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smtClean="0"/>
              <a:t>Figure 2-6 Use of Range </a:t>
            </a:r>
            <a:r>
              <a:rPr lang="en-US" dirty="0"/>
              <a:t>N</a:t>
            </a:r>
            <a:r>
              <a:rPr lang="en-US" dirty="0" smtClean="0"/>
              <a:t>ames in Excel Solver (file solverR</a:t>
            </a:r>
            <a:r>
              <a:rPr lang="en-US" sz="100" dirty="0" smtClean="0"/>
              <a:t> </a:t>
            </a:r>
            <a:r>
              <a:rPr lang="en-US" dirty="0" smtClean="0"/>
              <a:t>M2-xls)</a:t>
            </a:r>
            <a:endParaRPr lang="en-US" b="0" dirty="0"/>
          </a:p>
        </p:txBody>
      </p:sp>
      <p:pic>
        <p:nvPicPr>
          <p:cNvPr id="4" name="Picture 2" descr="An excel sheet for the Reddy Mikks Model. A table in excel has input data for objective, raw material 1, raw material 2, market limit and demand limit. A solver parameters window is open on the sheet. It has a field for set target cell, followed by equal to, with selections of maximum, minimum, or value of, with a field for entering a specific value. There is a field for, by changing cells, with a guess button to the right, and for, subject to the constraints, with 3 buttons offered, add, change, or delete. At the right side of the window buttons are offered as follows, from top to bottom: solve, close, options, reset all, and help."/>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14550" y="1371600"/>
            <a:ext cx="49149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7698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3200" dirty="0"/>
              <a:t>Figure </a:t>
            </a:r>
            <a:r>
              <a:rPr lang="en-US" sz="3200" dirty="0" smtClean="0"/>
              <a:t>2-7 Rudimentary A</a:t>
            </a:r>
            <a:r>
              <a:rPr lang="en-US" sz="100" dirty="0" smtClean="0"/>
              <a:t> </a:t>
            </a:r>
            <a:r>
              <a:rPr lang="en-US" sz="3200" dirty="0" smtClean="0"/>
              <a:t>M</a:t>
            </a:r>
            <a:r>
              <a:rPr lang="en-US" sz="100" dirty="0" smtClean="0"/>
              <a:t> </a:t>
            </a:r>
            <a:r>
              <a:rPr lang="en-US" sz="3200" dirty="0" smtClean="0"/>
              <a:t>P</a:t>
            </a:r>
            <a:r>
              <a:rPr lang="en-US" sz="100" dirty="0" smtClean="0"/>
              <a:t> </a:t>
            </a:r>
            <a:r>
              <a:rPr lang="en-US" sz="3200" dirty="0" smtClean="0"/>
              <a:t>L </a:t>
            </a:r>
            <a:r>
              <a:rPr lang="en-US" sz="3200" dirty="0"/>
              <a:t>M</a:t>
            </a:r>
            <a:r>
              <a:rPr lang="en-US" sz="3200" dirty="0" smtClean="0"/>
              <a:t>odel </a:t>
            </a:r>
            <a:r>
              <a:rPr lang="en-US" sz="3200" dirty="0"/>
              <a:t>for the Reddy Mikks problem (file </a:t>
            </a:r>
            <a:r>
              <a:rPr lang="en-US" sz="3200" dirty="0" smtClean="0"/>
              <a:t>amplR</a:t>
            </a:r>
            <a:r>
              <a:rPr lang="en-US" sz="100" dirty="0" smtClean="0"/>
              <a:t> </a:t>
            </a:r>
            <a:r>
              <a:rPr lang="en-US" sz="3200" dirty="0" smtClean="0"/>
              <a:t>M1.txt</a:t>
            </a:r>
            <a:r>
              <a:rPr lang="en-US" sz="3200" dirty="0"/>
              <a:t>)</a:t>
            </a:r>
            <a:endParaRPr lang="en-US" sz="3200" b="0" dirty="0"/>
          </a:p>
        </p:txBody>
      </p:sp>
      <p:pic>
        <p:nvPicPr>
          <p:cNvPr id="5" name="Picture 2" descr="An example of an A M P L model of a Reddy Mikks problem has 8 lines and reads as follows. Line 1. Maximize z, colon, 5 asterisk x sub 1 plus 4 asterisk x sub 2, semicolon. Line 2.  subject to. Line 3. Indent one. c 1, colon, 6 asterisk x sub 1 plus 4 asterisk x sub 2 less than equal to 24, semicolon. Line 4. Indent one . c 2, colon, x sub 1 plus 2 asterisk x sub 2 less than or equal to 6, semicolon. Line 5. Indent one c 3, colon, negative x sub 1 plus x sub 2 less than or equal to 1, semicolon. Line 6. Indent one. c 4, colon, x sub 2 less than or equal to 2, semicolon. Line 7. solve, semicolon. Line 8. display z, x sub 1, x sub 2,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65350" y="1822450"/>
            <a:ext cx="4813300"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5961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z="2600" dirty="0"/>
              <a:t>Figure </a:t>
            </a:r>
            <a:r>
              <a:rPr lang="en-US" sz="2600" dirty="0" smtClean="0"/>
              <a:t>2-8 A</a:t>
            </a:r>
            <a:r>
              <a:rPr lang="en-US" sz="100" dirty="0" smtClean="0"/>
              <a:t> </a:t>
            </a:r>
            <a:r>
              <a:rPr lang="en-US" sz="2600" dirty="0" smtClean="0"/>
              <a:t>M</a:t>
            </a:r>
            <a:r>
              <a:rPr lang="en-US" sz="100" dirty="0" smtClean="0"/>
              <a:t> </a:t>
            </a:r>
            <a:r>
              <a:rPr lang="en-US" sz="2600" dirty="0" smtClean="0"/>
              <a:t>P</a:t>
            </a:r>
            <a:r>
              <a:rPr lang="en-US" sz="100" dirty="0" smtClean="0"/>
              <a:t> </a:t>
            </a:r>
            <a:r>
              <a:rPr lang="en-US" sz="2600" dirty="0" smtClean="0"/>
              <a:t>L </a:t>
            </a:r>
            <a:r>
              <a:rPr lang="en-US" sz="2600" dirty="0"/>
              <a:t>Model of the Reddy Mikks Problem Using Hard-Coded Input Data </a:t>
            </a:r>
            <a:r>
              <a:rPr lang="en-US" sz="2600" dirty="0" smtClean="0"/>
              <a:t>(</a:t>
            </a:r>
            <a:r>
              <a:rPr lang="en-US" sz="2600" dirty="0"/>
              <a:t>file </a:t>
            </a:r>
            <a:r>
              <a:rPr lang="en-US" sz="2600" dirty="0" smtClean="0"/>
              <a:t>amplR M2-txt</a:t>
            </a:r>
            <a:r>
              <a:rPr lang="en-US" sz="2600" dirty="0"/>
              <a:t>)</a:t>
            </a:r>
            <a:endParaRPr lang="en-US" sz="2600" b="0" dirty="0"/>
          </a:p>
        </p:txBody>
      </p:sp>
      <p:pic>
        <p:nvPicPr>
          <p:cNvPr id="4" name="Picture 2" descr="A model of a Reddy Mikks Problem with hard coded data with 22 lines which reads as follows. Line 1. Hashtag, dotted line across the top of the page, algebraic model. Line 2. Param m semicolon. Line 3. Param n semicolon. Line 4. Param c, left brace 1 dot space dot n, right brace, semicolon. Line 5. Param b, left brace 1 dot space dot m, right brace, semicolon. Param a left brace 1 dot space dot m comma 1 dot space dot n, right brace, semicolon. Line 6. Var x left brace 1 dot space dot n, right brace, equals, equals 0, semicolon. Line 7. Maximize z colon, sum left brace j in 1 dot space dot n right brace, c, left bracket j right bracket asterisk x left bracket j right bracket, semicolon. Line 8.  Subject to restr left brace I in 1 dot space dot m right brace, colon, sum left brace j in 1 dot space dot n right brace, a, left bracket i comma j right bracket, asterisk x left bracket j right bracket, less than or equal to b left bracket i right bracket, semicolon. Line 9. Hashtag, dotted line across the page, specify model data. Line 10. Data semicolon. Line 11. Param n, colon equals 2, semicolon. Line 12. Param m, colon equals 4, semicolon. Line 13. Param c, colon equals 1 5 2 4 semicolon. Line 14. Param b colon equals 1 24 2 6 3 1 4 2, semicolon. Line 15. Param a colon  1, 2 semi colon equals. Line 16 indent once. 1, 6, 4. Line 17. Indent once. 2, 1, 2. Line 18. Indent once. 3, negative 1, 1. Line 19. Indent once. 4, 0, 1 semicolon. Line 20. Hashtag, dotted line across page, solve the problem. Line 21. Solve semicolon. Line 22. Display z comma x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5750" y="1368438"/>
            <a:ext cx="6032500" cy="49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6248422"/>
      </p:ext>
    </p:extLst>
  </p:cSld>
  <p:clrMapOvr>
    <a:masterClrMapping/>
  </p:clrMapOvr>
</p:sld>
</file>

<file path=ppt/theme/theme1.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618</TotalTime>
  <Words>228</Words>
  <Application>Microsoft Office PowerPoint</Application>
  <PresentationFormat>On-screen Show (4:3)</PresentationFormat>
  <Paragraphs>25</Paragraphs>
  <Slides>16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Arial (Body)</vt:lpstr>
      <vt:lpstr>Calibri</vt:lpstr>
      <vt:lpstr>Noto Sans Symbols</vt:lpstr>
      <vt:lpstr>Times New Roman</vt:lpstr>
      <vt:lpstr>Verdana</vt:lpstr>
      <vt:lpstr>1_508 Lecture</vt:lpstr>
      <vt:lpstr>Operations Research An Introduction</vt:lpstr>
      <vt:lpstr>Figure 2-1 Feasible Space of the Reddy Mikks Model</vt:lpstr>
      <vt:lpstr>Figure 2-2 Optimum Solution of the Reddy Mikks Model</vt:lpstr>
      <vt:lpstr>Figure 2-3 Graphical Solution of the Diet Model</vt:lpstr>
      <vt:lpstr>Figure 2-4 Defining the Reddy Mikks model with Excel Solver (file solverR M1.xls)</vt:lpstr>
      <vt:lpstr>Figure 2-5 Solver Options Dialogue Box</vt:lpstr>
      <vt:lpstr>Figure 2-6 Use of Range Names in Excel Solver (file solverR M2-xls)</vt:lpstr>
      <vt:lpstr>Figure 2-7 Rudimentary A M P L Model for the Reddy Mikks problem (file amplR M1.txt)</vt:lpstr>
      <vt:lpstr>Figure 2-8 A M P L Model of the Reddy Mikks Problem Using Hard-Coded Input Data (file amplR M2-txt)</vt:lpstr>
      <vt:lpstr>Figure 2-9 Schematic Representation of the Production-Inventory System</vt:lpstr>
      <vt:lpstr>Figure 2-10 Optimum Solution of the Production-Inventory Problem</vt:lpstr>
      <vt:lpstr>Figure 2-11 Number of Buses as a Function of the Time of the Day</vt:lpstr>
      <vt:lpstr>Figure 2-12 Product Flow in the Refinery Problem</vt:lpstr>
      <vt:lpstr>Figure 2-13 Terrain Profile for Problem 2-83</vt:lpstr>
      <vt:lpstr>Figure 2-14 Overhead Crane with Two Yokes (Problem 2-86)</vt:lpstr>
      <vt:lpstr>Copyright</vt:lpstr>
    </vt:vector>
  </TitlesOfParts>
  <Company>Cognizant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Research An Introduction, 10e</dc:title>
  <dc:subject>Engineering Computer Science</dc:subject>
  <dc:creator>Taha</dc:creator>
  <cp:lastModifiedBy>Mittal, Abhinav (Cognizant)</cp:lastModifiedBy>
  <cp:revision>200</cp:revision>
  <dcterms:created xsi:type="dcterms:W3CDTF">2014-10-10T17:07:42Z</dcterms:created>
  <dcterms:modified xsi:type="dcterms:W3CDTF">2018-03-06T10:06:45Z</dcterms:modified>
  <cp:category>Engineering Computer Science</cp:category>
</cp:coreProperties>
</file>