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1"/>
  </p:sldMasterIdLst>
  <p:notesMasterIdLst>
    <p:notesMasterId r:id="rId16"/>
  </p:notesMasterIdLst>
  <p:sldIdLst>
    <p:sldId id="309" r:id="rId2"/>
    <p:sldId id="297" r:id="rId3"/>
    <p:sldId id="298" r:id="rId4"/>
    <p:sldId id="299" r:id="rId5"/>
    <p:sldId id="300" r:id="rId6"/>
    <p:sldId id="301" r:id="rId7"/>
    <p:sldId id="302" r:id="rId8"/>
    <p:sldId id="303" r:id="rId9"/>
    <p:sldId id="304" r:id="rId10"/>
    <p:sldId id="305" r:id="rId11"/>
    <p:sldId id="306" r:id="rId12"/>
    <p:sldId id="307" r:id="rId13"/>
    <p:sldId id="308" r:id="rId14"/>
    <p:sldId id="294"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080" userDrawn="1">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564" autoAdjust="0"/>
    <p:restoredTop sz="86395" autoAdjust="0"/>
  </p:normalViewPr>
  <p:slideViewPr>
    <p:cSldViewPr>
      <p:cViewPr varScale="1">
        <p:scale>
          <a:sx n="96" d="100"/>
          <a:sy n="96" d="100"/>
        </p:scale>
        <p:origin x="720" y="78"/>
      </p:cViewPr>
      <p:guideLst>
        <p:guide orient="horz" pos="408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image" Target="../media/image6.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622C16C-0260-4B39-96A8-73E8B504E071}" type="datetimeFigureOut">
              <a:rPr lang="en-US" smtClean="0"/>
              <a:t>3/6/2018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0004E23-57C8-46BF-A38E-3B9709954C77}" type="slidenum">
              <a:rPr lang="en-US" smtClean="0"/>
              <a:t>‹#›</a:t>
            </a:fld>
            <a:endParaRPr lang="en-US"/>
          </a:p>
        </p:txBody>
      </p:sp>
    </p:spTree>
    <p:extLst>
      <p:ext uri="{BB962C8B-B14F-4D97-AF65-F5344CB8AC3E}">
        <p14:creationId xmlns:p14="http://schemas.microsoft.com/office/powerpoint/2010/main" val="34905039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Shape 19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r>
              <a:rPr lang="en-US" sz="1200" b="0" i="0" u="none" strike="noStrike" kern="1200" cap="none" dirty="0" smtClean="0">
                <a:solidFill>
                  <a:schemeClr val="dk1"/>
                </a:solidFill>
                <a:latin typeface="Arial (Body)"/>
                <a:ea typeface="Arial"/>
                <a:cs typeface="Arial" panose="020B0604020202020204" pitchFamily="34" charset="0"/>
                <a:sym typeface="Arial"/>
              </a:rPr>
              <a:t>If this PowerPoint presentation contains mathematical equations, you may need to check that your computer has the following installed:</a:t>
            </a:r>
          </a:p>
          <a:p>
            <a:r>
              <a:rPr lang="en-US" sz="1200" b="0" i="0" u="none" strike="noStrike" kern="1200" cap="none" dirty="0" smtClean="0">
                <a:solidFill>
                  <a:schemeClr val="dk1"/>
                </a:solidFill>
                <a:latin typeface="Arial (Body)"/>
                <a:ea typeface="Arial"/>
                <a:cs typeface="Arial" panose="020B0604020202020204" pitchFamily="34" charset="0"/>
                <a:sym typeface="Arial"/>
              </a:rPr>
              <a:t>1) MathType Plugin</a:t>
            </a:r>
          </a:p>
          <a:p>
            <a:r>
              <a:rPr lang="en-US" sz="1200" b="0" i="0" u="none" strike="noStrike" kern="1200" cap="none" dirty="0" smtClean="0">
                <a:solidFill>
                  <a:schemeClr val="dk1"/>
                </a:solidFill>
                <a:latin typeface="Arial (Body)"/>
                <a:ea typeface="Arial"/>
                <a:cs typeface="Arial" panose="020B0604020202020204" pitchFamily="34" charset="0"/>
                <a:sym typeface="Arial"/>
              </a:rPr>
              <a:t>2) Math Player (free versions available)</a:t>
            </a:r>
          </a:p>
          <a:p>
            <a:r>
              <a:rPr lang="en-US" sz="1200" b="0" i="0" u="none" strike="noStrike" kern="1200" cap="none" dirty="0" smtClean="0">
                <a:solidFill>
                  <a:schemeClr val="dk1"/>
                </a:solidFill>
                <a:latin typeface="Arial (Body)"/>
                <a:ea typeface="Arial"/>
                <a:cs typeface="Arial" panose="020B0604020202020204" pitchFamily="34" charset="0"/>
                <a:sym typeface="Arial"/>
              </a:rPr>
              <a:t>3) NVDA Reader (free versions available)</a:t>
            </a:r>
            <a:endParaRPr lang="en-US" dirty="0" smtClean="0">
              <a:latin typeface="Arial (Body)"/>
              <a:cs typeface="Arial" panose="020B0604020202020204" pitchFamily="34" charset="0"/>
            </a:endParaRPr>
          </a:p>
        </p:txBody>
      </p:sp>
      <p:sp>
        <p:nvSpPr>
          <p:cNvPr id="193" name="Shape 19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86340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0"/>
        <p:cNvGrpSpPr/>
        <p:nvPr/>
      </p:nvGrpSpPr>
      <p:grpSpPr>
        <a:xfrm>
          <a:off x="0" y="0"/>
          <a:ext cx="0" cy="0"/>
          <a:chOff x="0" y="0"/>
          <a:chExt cx="0" cy="0"/>
        </a:xfrm>
      </p:grpSpPr>
      <p:sp>
        <p:nvSpPr>
          <p:cNvPr id="381" name="Shape 38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82" name="Shape 38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dirty="0"/>
          </a:p>
        </p:txBody>
      </p:sp>
      <p:sp>
        <p:nvSpPr>
          <p:cNvPr id="383" name="Shape 383"/>
          <p:cNvSpPr txBox="1">
            <a:spLocks noGrp="1"/>
          </p:cNvSpPr>
          <p:nvPr>
            <p:ph type="sldNum" idx="12"/>
          </p:nvPr>
        </p:nvSpPr>
        <p:spPr>
          <a:xfrm>
            <a:off x="3884612" y="8685213"/>
            <a:ext cx="2971800" cy="457200"/>
          </a:xfrm>
          <a:prstGeom prst="rect">
            <a:avLst/>
          </a:prstGeom>
        </p:spPr>
        <p:txBody>
          <a:bodyPr lIns="91425" tIns="45700" rIns="91425" bIns="45700" anchor="b" anchorCtr="0">
            <a:noAutofit/>
          </a:bodyPr>
          <a:lstStyle/>
          <a:p>
            <a:pPr lvl="0">
              <a:spcBef>
                <a:spcPts val="0"/>
              </a:spcBef>
              <a:buClr>
                <a:srgbClr val="000000"/>
              </a:buClr>
              <a:buSzPct val="25000"/>
              <a:buFont typeface="Arial"/>
              <a:buNone/>
            </a:pPr>
            <a:fld id="{00000000-1234-1234-1234-123412341234}" type="slidenum">
              <a:rPr lang="en-US"/>
              <a:t>14</a:t>
            </a:fld>
            <a:endParaRPr lang="en-US"/>
          </a:p>
        </p:txBody>
      </p:sp>
    </p:spTree>
    <p:extLst>
      <p:ext uri="{BB962C8B-B14F-4D97-AF65-F5344CB8AC3E}">
        <p14:creationId xmlns:p14="http://schemas.microsoft.com/office/powerpoint/2010/main" val="22896244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17"/>
        <p:cNvGrpSpPr/>
        <p:nvPr/>
      </p:nvGrpSpPr>
      <p:grpSpPr>
        <a:xfrm>
          <a:off x="0" y="0"/>
          <a:ext cx="0" cy="0"/>
          <a:chOff x="0" y="0"/>
          <a:chExt cx="0" cy="0"/>
        </a:xfrm>
      </p:grpSpPr>
      <p:sp>
        <p:nvSpPr>
          <p:cNvPr id="18" name="Shape 18"/>
          <p:cNvSpPr/>
          <p:nvPr/>
        </p:nvSpPr>
        <p:spPr>
          <a:xfrm>
            <a:off x="0" y="0"/>
            <a:ext cx="9144000" cy="3886200"/>
          </a:xfrm>
          <a:prstGeom prst="rect">
            <a:avLst/>
          </a:prstGeom>
          <a:solidFill>
            <a:srgbClr val="007FA3"/>
          </a:solidFill>
          <a:ln w="25400" cap="flat" cmpd="sng">
            <a:solidFill>
              <a:srgbClr val="007FA3"/>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None/>
            </a:pPr>
            <a:endParaRPr sz="1800" b="0" i="0" u="none" strike="noStrike" cap="none">
              <a:solidFill>
                <a:schemeClr val="lt1"/>
              </a:solidFill>
              <a:latin typeface="Arial"/>
              <a:ea typeface="Arial"/>
              <a:cs typeface="Arial"/>
              <a:sym typeface="Arial"/>
            </a:endParaRPr>
          </a:p>
        </p:txBody>
      </p:sp>
      <p:sp>
        <p:nvSpPr>
          <p:cNvPr id="19" name="Shape 19"/>
          <p:cNvSpPr txBox="1">
            <a:spLocks noGrp="1"/>
          </p:cNvSpPr>
          <p:nvPr>
            <p:ph type="ctrTitle"/>
          </p:nvPr>
        </p:nvSpPr>
        <p:spPr>
          <a:xfrm>
            <a:off x="685800" y="762000"/>
            <a:ext cx="7772400" cy="2838451"/>
          </a:xfrm>
          <a:prstGeom prst="rect">
            <a:avLst/>
          </a:prstGeom>
          <a:noFill/>
          <a:ln>
            <a:noFill/>
          </a:ln>
        </p:spPr>
        <p:txBody>
          <a:bodyPr lIns="91425" tIns="91425" rIns="91425" bIns="91425" anchor="b" anchorCtr="0"/>
          <a:lstStyle>
            <a:lvl1pPr marL="0" marR="0" lvl="0" indent="0" algn="l" rtl="0">
              <a:lnSpc>
                <a:spcPct val="100000"/>
              </a:lnSpc>
              <a:spcBef>
                <a:spcPts val="0"/>
              </a:spcBef>
              <a:buClr>
                <a:schemeClr val="lt1"/>
              </a:buClr>
              <a:buFont typeface="Times New Roman"/>
              <a:buNone/>
              <a:defRPr sz="3600" b="1" i="0" u="none" strike="noStrike" cap="none">
                <a:solidFill>
                  <a:schemeClr val="lt1"/>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0" name="Shape 20"/>
          <p:cNvSpPr txBox="1">
            <a:spLocks noGrp="1"/>
          </p:cNvSpPr>
          <p:nvPr>
            <p:ph type="subTitle" idx="1"/>
          </p:nvPr>
        </p:nvSpPr>
        <p:spPr>
          <a:xfrm>
            <a:off x="674687" y="3962400"/>
            <a:ext cx="7794625" cy="1752600"/>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1800" b="0" i="0" u="none" strike="noStrike" cap="none">
                <a:solidFill>
                  <a:schemeClr val="dk1"/>
                </a:solidFill>
                <a:latin typeface="Arial"/>
                <a:ea typeface="Arial"/>
                <a:cs typeface="Arial"/>
                <a:sym typeface="Arial"/>
              </a:defRPr>
            </a:lvl1pPr>
            <a:lvl2pPr marL="457200" marR="0" lvl="1"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2pPr>
            <a:lvl3pPr marL="914400" marR="0" lvl="2" indent="0" algn="ctr" rtl="0">
              <a:spcBef>
                <a:spcPts val="600"/>
              </a:spcBef>
              <a:buClr>
                <a:srgbClr val="007FA3"/>
              </a:buClr>
              <a:buFont typeface="Noto Sans Symbols"/>
              <a:buNone/>
              <a:defRPr sz="1600" b="0" i="0" u="none" strike="noStrike" cap="none">
                <a:solidFill>
                  <a:srgbClr val="888888"/>
                </a:solidFill>
                <a:latin typeface="Arial"/>
                <a:ea typeface="Arial"/>
                <a:cs typeface="Arial"/>
                <a:sym typeface="Arial"/>
              </a:defRPr>
            </a:lvl3pPr>
            <a:lvl4pPr marL="1371600" marR="0" lvl="3"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4pPr>
            <a:lvl5pPr marL="1828800" marR="0" lvl="4"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5pPr>
            <a:lvl6pPr marL="2286000" marR="0" lvl="5"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6pPr>
            <a:lvl7pPr marL="2743200" marR="0" lvl="6"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7pPr>
            <a:lvl8pPr marL="3200400" marR="0" lvl="7"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8pPr>
            <a:lvl9pPr marL="3657600" marR="0" lvl="8"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9pPr>
          </a:lstStyle>
          <a:p>
            <a:endParaRPr dirty="0"/>
          </a:p>
        </p:txBody>
      </p:sp>
      <p:sp>
        <p:nvSpPr>
          <p:cNvPr id="21" name="Shape 21"/>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22" name="Shape 22"/>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23" name="Shape 23"/>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spTree>
    <p:extLst>
      <p:ext uri="{BB962C8B-B14F-4D97-AF65-F5344CB8AC3E}">
        <p14:creationId xmlns:p14="http://schemas.microsoft.com/office/powerpoint/2010/main" val="12665006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cSld name="Title and Content">
    <p:spTree>
      <p:nvGrpSpPr>
        <p:cNvPr id="1" name="Shape 24"/>
        <p:cNvGrpSpPr/>
        <p:nvPr/>
      </p:nvGrpSpPr>
      <p:grpSpPr>
        <a:xfrm>
          <a:off x="0" y="0"/>
          <a:ext cx="0" cy="0"/>
          <a:chOff x="0" y="0"/>
          <a:chExt cx="0" cy="0"/>
        </a:xfrm>
      </p:grpSpPr>
      <p:sp>
        <p:nvSpPr>
          <p:cNvPr id="25" name="Shape 25"/>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6" name="Shape 26"/>
          <p:cNvSpPr txBox="1">
            <a:spLocks noGrp="1"/>
          </p:cNvSpPr>
          <p:nvPr>
            <p:ph type="body" idx="1"/>
          </p:nvPr>
        </p:nvSpPr>
        <p:spPr>
          <a:xfrm>
            <a:off x="457200" y="1600200"/>
            <a:ext cx="8229600" cy="4525963"/>
          </a:xfrm>
          <a:prstGeom prst="rect">
            <a:avLst/>
          </a:prstGeom>
          <a:noFill/>
          <a:ln>
            <a:noFill/>
          </a:ln>
        </p:spPr>
        <p:txBody>
          <a:bodyPr lIns="91425" tIns="91425" rIns="91425" bIns="91425" anchor="t" anchorCtr="0"/>
          <a:lstStyle>
            <a:lvl1pPr marL="256032" marR="0" lvl="0" indent="-154432" algn="l" rtl="0">
              <a:spcBef>
                <a:spcPts val="1500"/>
              </a:spcBef>
              <a:buClr>
                <a:srgbClr val="007FA3"/>
              </a:buClr>
              <a:buSzPct val="100000"/>
              <a:buFont typeface="Arial"/>
              <a:buChar char="•"/>
              <a:defRPr sz="1600" b="0" i="0" u="none" strike="noStrike" cap="none">
                <a:solidFill>
                  <a:schemeClr val="dk1"/>
                </a:solidFill>
                <a:latin typeface="Arial"/>
                <a:ea typeface="Arial"/>
                <a:cs typeface="Arial"/>
                <a:sym typeface="Arial"/>
              </a:defRPr>
            </a:lvl1pPr>
            <a:lvl2pPr marL="742950" marR="0" lvl="1" indent="-18415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2pPr>
            <a:lvl3pPr marL="1143000" marR="0" lvl="2" indent="-127000" algn="l" rtl="0">
              <a:spcBef>
                <a:spcPts val="600"/>
              </a:spcBef>
              <a:buClr>
                <a:srgbClr val="007FA3"/>
              </a:buClr>
              <a:buSzPct val="100000"/>
              <a:buFont typeface="Noto Sans Symbols"/>
              <a:buChar char="▪"/>
              <a:defRPr sz="1600" b="0" i="0" u="none" strike="noStrike" cap="none">
                <a:solidFill>
                  <a:schemeClr val="dk1"/>
                </a:solidFill>
                <a:latin typeface="Arial"/>
                <a:ea typeface="Arial"/>
                <a:cs typeface="Arial"/>
                <a:sym typeface="Arial"/>
              </a:defRPr>
            </a:lvl3pPr>
            <a:lvl4pPr marL="1600200" marR="0" lvl="3"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4pPr>
            <a:lvl5pPr marL="2057400" marR="0" lvl="4"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5pPr>
            <a:lvl6pPr marL="2514600" marR="0" lvl="5"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6pPr>
            <a:lvl7pPr marL="2971800" marR="0" lvl="6"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7pPr>
            <a:lvl8pPr marL="3429000" marR="0" lvl="7"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8pPr>
            <a:lvl9pPr marL="3886200" marR="0" lvl="8"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27" name="Shape 27"/>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28" name="Shape 28"/>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29" name="Shape 29"/>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spTree>
    <p:extLst>
      <p:ext uri="{BB962C8B-B14F-4D97-AF65-F5344CB8AC3E}">
        <p14:creationId xmlns:p14="http://schemas.microsoft.com/office/powerpoint/2010/main" val="1664724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Chapter Opener">
    <p:spTree>
      <p:nvGrpSpPr>
        <p:cNvPr id="1" name="Shape 37"/>
        <p:cNvGrpSpPr/>
        <p:nvPr/>
      </p:nvGrpSpPr>
      <p:grpSpPr>
        <a:xfrm>
          <a:off x="0" y="0"/>
          <a:ext cx="0" cy="0"/>
          <a:chOff x="0" y="0"/>
          <a:chExt cx="0" cy="0"/>
        </a:xfrm>
      </p:grpSpPr>
      <p:sp>
        <p:nvSpPr>
          <p:cNvPr id="38" name="Shape 38"/>
          <p:cNvSpPr txBox="1">
            <a:spLocks noGrp="1"/>
          </p:cNvSpPr>
          <p:nvPr>
            <p:ph type="title"/>
          </p:nvPr>
        </p:nvSpPr>
        <p:spPr>
          <a:xfrm>
            <a:off x="457200" y="215371"/>
            <a:ext cx="8229600" cy="622828"/>
          </a:xfrm>
          <a:prstGeom prst="rect">
            <a:avLst/>
          </a:prstGeom>
          <a:noFill/>
          <a:ln>
            <a:noFill/>
          </a:ln>
        </p:spPr>
        <p:txBody>
          <a:bodyPr lIns="91425" tIns="91425" rIns="91425" bIns="91425" anchor="t"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9" name="Shape 39"/>
          <p:cNvSpPr txBox="1">
            <a:spLocks noGrp="1"/>
          </p:cNvSpPr>
          <p:nvPr>
            <p:ph type="body" idx="1"/>
          </p:nvPr>
        </p:nvSpPr>
        <p:spPr>
          <a:xfrm>
            <a:off x="457200" y="816429"/>
            <a:ext cx="8229600" cy="478970"/>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2000" b="0" i="0" u="none" strike="noStrike" cap="none">
                <a:solidFill>
                  <a:srgbClr val="007FA3"/>
                </a:solidFill>
                <a:latin typeface="Arial"/>
                <a:ea typeface="Arial"/>
                <a:cs typeface="Arial"/>
                <a:sym typeface="Arial"/>
              </a:defRPr>
            </a:lvl1pPr>
            <a:lvl2pPr marL="0" marR="0" lvl="1"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2pPr>
            <a:lvl3pPr marL="0" marR="0" lvl="2" indent="0" algn="l" rtl="0">
              <a:spcBef>
                <a:spcPts val="0"/>
              </a:spcBef>
              <a:buClr>
                <a:srgbClr val="007FA3"/>
              </a:buClr>
              <a:buFont typeface="Noto Sans Symbols"/>
              <a:buNone/>
              <a:defRPr sz="2400" b="0" i="0" u="none" strike="noStrike" cap="none">
                <a:solidFill>
                  <a:schemeClr val="lt1"/>
                </a:solidFill>
                <a:latin typeface="Arial"/>
                <a:ea typeface="Arial"/>
                <a:cs typeface="Arial"/>
                <a:sym typeface="Arial"/>
              </a:defRPr>
            </a:lvl3pPr>
            <a:lvl4pPr marL="0" marR="0" lvl="3"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4pPr>
            <a:lvl5pPr marL="0" marR="0" lvl="4"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5pPr>
            <a:lvl6pPr marL="0" marR="0" lvl="5"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6pPr>
            <a:lvl7pPr marL="0" marR="0" lvl="6"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7pPr>
            <a:lvl8pPr marL="0" marR="0" lvl="7"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8pPr>
            <a:lvl9pPr marL="0" marR="0" lvl="8"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9pPr>
          </a:lstStyle>
          <a:p>
            <a:endParaRPr/>
          </a:p>
        </p:txBody>
      </p:sp>
      <p:sp>
        <p:nvSpPr>
          <p:cNvPr id="40" name="Shape 40"/>
          <p:cNvSpPr txBox="1">
            <a:spLocks noGrp="1"/>
          </p:cNvSpPr>
          <p:nvPr>
            <p:ph type="body" idx="2"/>
          </p:nvPr>
        </p:nvSpPr>
        <p:spPr>
          <a:xfrm>
            <a:off x="5029200" y="1600200"/>
            <a:ext cx="3657600" cy="1600198"/>
          </a:xfrm>
          <a:prstGeom prst="rect">
            <a:avLst/>
          </a:prstGeom>
          <a:noFill/>
          <a:ln>
            <a:noFill/>
          </a:ln>
        </p:spPr>
        <p:txBody>
          <a:bodyPr lIns="91425" tIns="91425" rIns="91425" bIns="91425" anchor="b" anchorCtr="0"/>
          <a:lstStyle>
            <a:lvl1pPr marL="0" marR="0" lvl="0" indent="0" algn="l" rtl="0">
              <a:spcBef>
                <a:spcPts val="0"/>
              </a:spcBef>
              <a:buClr>
                <a:srgbClr val="007FA3"/>
              </a:buClr>
              <a:buFont typeface="Arial"/>
              <a:buNone/>
              <a:defRPr sz="3000" b="0" i="0" u="none" strike="noStrike" cap="none">
                <a:solidFill>
                  <a:schemeClr val="dk1"/>
                </a:solidFill>
                <a:latin typeface="Arial"/>
                <a:ea typeface="Arial"/>
                <a:cs typeface="Arial"/>
                <a:sym typeface="Arial"/>
              </a:defRPr>
            </a:lvl1pPr>
            <a:lvl2pPr marL="0" marR="0" lvl="1"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2pPr>
            <a:lvl3pPr marL="0" marR="0" lvl="2" indent="0" algn="l" rtl="0">
              <a:spcBef>
                <a:spcPts val="0"/>
              </a:spcBef>
              <a:buClr>
                <a:srgbClr val="007FA3"/>
              </a:buClr>
              <a:buFont typeface="Noto Sans Symbols"/>
              <a:buNone/>
              <a:defRPr sz="4400" b="0" i="0" u="none" strike="noStrike" cap="none">
                <a:solidFill>
                  <a:schemeClr val="dk1"/>
                </a:solidFill>
                <a:latin typeface="Arial"/>
                <a:ea typeface="Arial"/>
                <a:cs typeface="Arial"/>
                <a:sym typeface="Arial"/>
              </a:defRPr>
            </a:lvl3pPr>
            <a:lvl4pPr marL="0" marR="0" lvl="3"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4pPr>
            <a:lvl5pPr marL="0" marR="0" lvl="4"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5pPr>
            <a:lvl6pPr marL="0" marR="0" lvl="5"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6pPr>
            <a:lvl7pPr marL="0" marR="0" lvl="6"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7pPr>
            <a:lvl8pPr marL="0" marR="0" lvl="7"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8pPr>
            <a:lvl9pPr marL="0" marR="0" lvl="8"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9pPr>
          </a:lstStyle>
          <a:p>
            <a:endParaRPr/>
          </a:p>
        </p:txBody>
      </p:sp>
      <p:sp>
        <p:nvSpPr>
          <p:cNvPr id="41" name="Shape 41"/>
          <p:cNvSpPr txBox="1">
            <a:spLocks noGrp="1"/>
          </p:cNvSpPr>
          <p:nvPr>
            <p:ph type="body" idx="3"/>
          </p:nvPr>
        </p:nvSpPr>
        <p:spPr>
          <a:xfrm>
            <a:off x="5029200" y="3200400"/>
            <a:ext cx="3657600" cy="2925763"/>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2200" b="0" i="0" u="none" strike="noStrike" cap="none">
                <a:solidFill>
                  <a:schemeClr val="dk1"/>
                </a:solidFill>
                <a:latin typeface="Arial"/>
                <a:ea typeface="Arial"/>
                <a:cs typeface="Arial"/>
                <a:sym typeface="Arial"/>
              </a:defRPr>
            </a:lvl1pPr>
            <a:lvl2pPr marL="0" marR="0" lvl="1"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2pPr>
            <a:lvl3pPr marL="0" marR="0" lvl="2" indent="0" algn="l" rtl="0">
              <a:spcBef>
                <a:spcPts val="0"/>
              </a:spcBef>
              <a:buClr>
                <a:srgbClr val="007FA3"/>
              </a:buClr>
              <a:buFont typeface="Noto Sans Symbols"/>
              <a:buNone/>
              <a:defRPr sz="1600" b="0" i="0" u="none" strike="noStrike" cap="none">
                <a:solidFill>
                  <a:schemeClr val="dk1"/>
                </a:solidFill>
                <a:latin typeface="Arial"/>
                <a:ea typeface="Arial"/>
                <a:cs typeface="Arial"/>
                <a:sym typeface="Arial"/>
              </a:defRPr>
            </a:lvl3pPr>
            <a:lvl4pPr marL="0" marR="0" lvl="3"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4pPr>
            <a:lvl5pPr marL="0" marR="0" lvl="4"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5pPr>
            <a:lvl6pPr marL="0" marR="0" lvl="5"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6pPr>
            <a:lvl7pPr marL="0" marR="0" lvl="6"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7pPr>
            <a:lvl8pPr marL="0" marR="0" lvl="7"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8pPr>
            <a:lvl9pPr marL="0" marR="0" lvl="8"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9pPr>
          </a:lstStyle>
          <a:p>
            <a:endParaRPr/>
          </a:p>
        </p:txBody>
      </p:sp>
      <p:sp>
        <p:nvSpPr>
          <p:cNvPr id="42" name="Shape 42"/>
          <p:cNvSpPr txBox="1">
            <a:spLocks noGrp="1"/>
          </p:cNvSpPr>
          <p:nvPr>
            <p:ph type="ftr" idx="11"/>
          </p:nvPr>
        </p:nvSpPr>
        <p:spPr>
          <a:xfrm>
            <a:off x="93969" y="6165337"/>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43" name="Shape 43"/>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44" name="Shape 44"/>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sp>
        <p:nvSpPr>
          <p:cNvPr id="5" name="Content Placeholder 4"/>
          <p:cNvSpPr>
            <a:spLocks noGrp="1"/>
          </p:cNvSpPr>
          <p:nvPr>
            <p:ph sz="quarter" idx="13"/>
          </p:nvPr>
        </p:nvSpPr>
        <p:spPr>
          <a:xfrm>
            <a:off x="3276600" y="6477000"/>
            <a:ext cx="5410200" cy="228600"/>
          </a:xfrm>
        </p:spPr>
        <p:txBody>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075890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Figure + Caption">
    <p:spTree>
      <p:nvGrpSpPr>
        <p:cNvPr id="1" name="Shape 53"/>
        <p:cNvGrpSpPr/>
        <p:nvPr/>
      </p:nvGrpSpPr>
      <p:grpSpPr>
        <a:xfrm>
          <a:off x="0" y="0"/>
          <a:ext cx="0" cy="0"/>
          <a:chOff x="0" y="0"/>
          <a:chExt cx="0" cy="0"/>
        </a:xfrm>
      </p:grpSpPr>
      <p:sp>
        <p:nvSpPr>
          <p:cNvPr id="54" name="Shape 54"/>
          <p:cNvSpPr txBox="1">
            <a:spLocks noGrp="1"/>
          </p:cNvSpPr>
          <p:nvPr>
            <p:ph type="title"/>
          </p:nvPr>
        </p:nvSpPr>
        <p:spPr>
          <a:xfrm>
            <a:off x="457200" y="228600"/>
            <a:ext cx="8229600" cy="1066799"/>
          </a:xfrm>
          <a:prstGeom prst="rect">
            <a:avLst/>
          </a:prstGeom>
          <a:noFill/>
          <a:ln>
            <a:noFill/>
          </a:ln>
        </p:spPr>
        <p:txBody>
          <a:bodyPr lIns="91425" tIns="91425" rIns="91425" bIns="91425" anchor="t"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55" name="Shape 55"/>
          <p:cNvSpPr txBox="1">
            <a:spLocks noGrp="1"/>
          </p:cNvSpPr>
          <p:nvPr>
            <p:ph type="body" idx="1"/>
          </p:nvPr>
        </p:nvSpPr>
        <p:spPr>
          <a:xfrm>
            <a:off x="457200" y="5368160"/>
            <a:ext cx="8229600" cy="916856"/>
          </a:xfrm>
          <a:prstGeom prst="rect">
            <a:avLst/>
          </a:prstGeom>
          <a:noFill/>
          <a:ln>
            <a:noFill/>
          </a:ln>
        </p:spPr>
        <p:txBody>
          <a:bodyPr lIns="91425" tIns="91425" rIns="91425" bIns="91425" anchor="b" anchorCtr="0"/>
          <a:lstStyle>
            <a:lvl1pPr marL="0" marR="0" lvl="0" indent="0" algn="l" rtl="0">
              <a:spcBef>
                <a:spcPts val="0"/>
              </a:spcBef>
              <a:buClr>
                <a:srgbClr val="007FA3"/>
              </a:buClr>
              <a:buFont typeface="Arial"/>
              <a:buNone/>
              <a:defRPr sz="800" b="0" i="0" u="none" strike="noStrike" cap="none">
                <a:solidFill>
                  <a:schemeClr val="dk1"/>
                </a:solidFill>
                <a:latin typeface="Arial"/>
                <a:ea typeface="Arial"/>
                <a:cs typeface="Arial"/>
                <a:sym typeface="Arial"/>
              </a:defRPr>
            </a:lvl1pPr>
            <a:lvl2pPr marL="0" marR="0" lvl="1"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2pPr>
            <a:lvl3pPr marL="0" marR="0" lvl="2" indent="0" algn="l" rtl="0">
              <a:spcBef>
                <a:spcPts val="0"/>
              </a:spcBef>
              <a:buClr>
                <a:srgbClr val="007FA3"/>
              </a:buClr>
              <a:buFont typeface="Noto Sans Symbols"/>
              <a:buNone/>
              <a:defRPr sz="1600" b="0" i="0" u="none" strike="noStrike" cap="none">
                <a:solidFill>
                  <a:schemeClr val="dk1"/>
                </a:solidFill>
                <a:latin typeface="Arial"/>
                <a:ea typeface="Arial"/>
                <a:cs typeface="Arial"/>
                <a:sym typeface="Arial"/>
              </a:defRPr>
            </a:lvl3pPr>
            <a:lvl4pPr marL="0" marR="0" lvl="3"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4pPr>
            <a:lvl5pPr marL="0" marR="0" lvl="4"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5pPr>
            <a:lvl6pPr marL="0" marR="0" lvl="5"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6pPr>
            <a:lvl7pPr marL="0" marR="0" lvl="6"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7pPr>
            <a:lvl8pPr marL="0" marR="0" lvl="7"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8pPr>
            <a:lvl9pPr marL="0" marR="0" lvl="8"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9pPr>
          </a:lstStyle>
          <a:p>
            <a:endParaRPr dirty="0"/>
          </a:p>
        </p:txBody>
      </p:sp>
      <p:sp>
        <p:nvSpPr>
          <p:cNvPr id="56" name="Shape 56"/>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57" name="Shape 57"/>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58" name="Shape 58"/>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dk1"/>
                </a:solidFill>
                <a:latin typeface="Arial"/>
                <a:ea typeface="Arial"/>
                <a:cs typeface="Arial"/>
                <a:sym typeface="Arial"/>
              </a:rPr>
              <a:t>‹#›</a:t>
            </a:fld>
            <a:endParaRPr lang="en-US" sz="900" b="0" i="0" u="none" strike="noStrike" cap="none">
              <a:solidFill>
                <a:schemeClr val="dk1"/>
              </a:solidFill>
              <a:latin typeface="Arial"/>
              <a:ea typeface="Arial"/>
              <a:cs typeface="Arial"/>
              <a:sym typeface="Arial"/>
            </a:endParaRPr>
          </a:p>
        </p:txBody>
      </p:sp>
      <p:sp>
        <p:nvSpPr>
          <p:cNvPr id="9" name="Shape 16"/>
          <p:cNvSpPr txBox="1"/>
          <p:nvPr userDrawn="1"/>
        </p:nvSpPr>
        <p:spPr>
          <a:xfrm>
            <a:off x="1499287" y="6421106"/>
            <a:ext cx="7162799" cy="200054"/>
          </a:xfrm>
          <a:prstGeom prst="rect">
            <a:avLst/>
          </a:prstGeom>
          <a:noFill/>
          <a:ln>
            <a:noFill/>
          </a:ln>
        </p:spPr>
        <p:txBody>
          <a:bodyPr lIns="91425" tIns="45700" rIns="91425" bIns="45700" anchor="t" anchorCtr="0">
            <a:noAutofit/>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altLang="en-US" sz="1200" b="0" dirty="0" smtClean="0">
                <a:latin typeface="Verdana"/>
                <a:ea typeface="Verdana" panose="020B0604030504040204" pitchFamily="34" charset="0"/>
                <a:cs typeface="Verdana" panose="020B0604030504040204" pitchFamily="34" charset="0"/>
              </a:rPr>
              <a:t>Copyright © 2017, 2011, 2007 Pearson Education, Inc. All Rights Reserved</a:t>
            </a:r>
          </a:p>
        </p:txBody>
      </p:sp>
    </p:spTree>
    <p:extLst>
      <p:ext uri="{BB962C8B-B14F-4D97-AF65-F5344CB8AC3E}">
        <p14:creationId xmlns:p14="http://schemas.microsoft.com/office/powerpoint/2010/main" val="267501750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1" name="Shape 11"/>
          <p:cNvSpPr txBox="1">
            <a:spLocks noGrp="1"/>
          </p:cNvSpPr>
          <p:nvPr>
            <p:ph type="body" idx="1"/>
          </p:nvPr>
        </p:nvSpPr>
        <p:spPr>
          <a:xfrm>
            <a:off x="457200" y="1600200"/>
            <a:ext cx="8229600" cy="4525963"/>
          </a:xfrm>
          <a:prstGeom prst="rect">
            <a:avLst/>
          </a:prstGeom>
          <a:noFill/>
          <a:ln>
            <a:noFill/>
          </a:ln>
        </p:spPr>
        <p:txBody>
          <a:bodyPr lIns="91425" tIns="91425" rIns="91425" bIns="91425" anchor="t" anchorCtr="0"/>
          <a:lstStyle>
            <a:lvl1pPr marL="256032" marR="0" lvl="0" indent="-154432" algn="l" rtl="0">
              <a:spcBef>
                <a:spcPts val="1500"/>
              </a:spcBef>
              <a:buClr>
                <a:srgbClr val="007FA3"/>
              </a:buClr>
              <a:buSzPct val="100000"/>
              <a:buFont typeface="Arial"/>
              <a:buChar char="•"/>
              <a:defRPr sz="1600" b="0" i="0" u="none" strike="noStrike" cap="none">
                <a:solidFill>
                  <a:schemeClr val="dk1"/>
                </a:solidFill>
                <a:latin typeface="Arial"/>
                <a:ea typeface="Arial"/>
                <a:cs typeface="Arial"/>
                <a:sym typeface="Arial"/>
              </a:defRPr>
            </a:lvl1pPr>
            <a:lvl2pPr marL="742950" marR="0" lvl="1" indent="-18415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2pPr>
            <a:lvl3pPr marL="1143000" marR="0" lvl="2" indent="-127000" algn="l" rtl="0">
              <a:spcBef>
                <a:spcPts val="600"/>
              </a:spcBef>
              <a:buClr>
                <a:srgbClr val="007FA3"/>
              </a:buClr>
              <a:buSzPct val="100000"/>
              <a:buFont typeface="Noto Sans Symbols"/>
              <a:buChar char="▪"/>
              <a:defRPr sz="1600" b="0" i="0" u="none" strike="noStrike" cap="none">
                <a:solidFill>
                  <a:schemeClr val="dk1"/>
                </a:solidFill>
                <a:latin typeface="Arial"/>
                <a:ea typeface="Arial"/>
                <a:cs typeface="Arial"/>
                <a:sym typeface="Arial"/>
              </a:defRPr>
            </a:lvl3pPr>
            <a:lvl4pPr marL="1600200" marR="0" lvl="3"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4pPr>
            <a:lvl5pPr marL="2057400" marR="0" lvl="4"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5pPr>
            <a:lvl6pPr marL="2514600" marR="0" lvl="5"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6pPr>
            <a:lvl7pPr marL="2971800" marR="0" lvl="6"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7pPr>
            <a:lvl8pPr marL="3429000" marR="0" lvl="7"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8pPr>
            <a:lvl9pPr marL="3886200" marR="0" lvl="8"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12" name="Shape 12"/>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13" name="Shape 13"/>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14" name="Shape 14"/>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pic>
        <p:nvPicPr>
          <p:cNvPr id="15" name="Shape 15" descr="Pearson Logo"/>
          <p:cNvPicPr preferRelativeResize="0"/>
          <p:nvPr/>
        </p:nvPicPr>
        <p:blipFill rotWithShape="1">
          <a:blip r:embed="rId6">
            <a:alphaModFix/>
          </a:blip>
          <a:srcRect/>
          <a:stretch/>
        </p:blipFill>
        <p:spPr>
          <a:xfrm>
            <a:off x="443972" y="6429709"/>
            <a:ext cx="917999" cy="279914"/>
          </a:xfrm>
          <a:prstGeom prst="rect">
            <a:avLst/>
          </a:prstGeom>
          <a:noFill/>
          <a:ln>
            <a:noFill/>
          </a:ln>
        </p:spPr>
      </p:pic>
    </p:spTree>
    <p:extLst>
      <p:ext uri="{BB962C8B-B14F-4D97-AF65-F5344CB8AC3E}">
        <p14:creationId xmlns:p14="http://schemas.microsoft.com/office/powerpoint/2010/main" val="200955188"/>
      </p:ext>
    </p:extLst>
  </p:cSld>
  <p:clrMap bg1="lt1" tx1="dk1" bg2="dk2" tx2="lt2" accent1="accent1" accent2="accent2" accent3="accent3" accent4="accent4" accent5="accent5" accent6="accent6" hlink="hlink" folHlink="folHlink"/>
  <p:sldLayoutIdLst>
    <p:sldLayoutId id="2147483674" r:id="rId1"/>
    <p:sldLayoutId id="2147483675" r:id="rId2"/>
    <p:sldLayoutId id="2147483677" r:id="rId3"/>
    <p:sldLayoutId id="2147483679" r:id="rId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1.bin"/><Relationship Id="rId7" Type="http://schemas.openxmlformats.org/officeDocument/2006/relationships/image" Target="../media/image8.jpeg"/><Relationship Id="rId2" Type="http://schemas.openxmlformats.org/officeDocument/2006/relationships/slideLayout" Target="../slideLayouts/slideLayout4.xml"/><Relationship Id="rId1" Type="http://schemas.openxmlformats.org/officeDocument/2006/relationships/vmlDrawing" Target="../drawings/vmlDrawing1.vml"/><Relationship Id="rId6" Type="http://schemas.openxmlformats.org/officeDocument/2006/relationships/image" Target="../media/image7.wmf"/><Relationship Id="rId5" Type="http://schemas.openxmlformats.org/officeDocument/2006/relationships/oleObject" Target="../embeddings/oleObject2.bin"/><Relationship Id="rId4" Type="http://schemas.openxmlformats.org/officeDocument/2006/relationships/image" Target="../media/image6.wmf"/></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195" name="Title 1"/>
          <p:cNvSpPr txBox="1">
            <a:spLocks noGrp="1"/>
          </p:cNvSpPr>
          <p:nvPr>
            <p:ph type="title"/>
          </p:nvPr>
        </p:nvSpPr>
        <p:spPr>
          <a:xfrm>
            <a:off x="457199" y="215370"/>
            <a:ext cx="8264349" cy="1059480"/>
          </a:xfrm>
          <a:prstGeom prst="rect">
            <a:avLst/>
          </a:prstGeom>
          <a:noFill/>
          <a:ln>
            <a:noFill/>
          </a:ln>
        </p:spPr>
        <p:txBody>
          <a:bodyPr lIns="0" tIns="0" rIns="0" bIns="0" anchor="b" anchorCtr="0">
            <a:noAutofit/>
          </a:bodyPr>
          <a:lstStyle/>
          <a:p>
            <a:pPr lvl="0">
              <a:buSzPct val="25000"/>
            </a:pPr>
            <a:r>
              <a:rPr lang="en-US" dirty="0"/>
              <a:t>Operations </a:t>
            </a:r>
            <a:r>
              <a:rPr lang="en-US" dirty="0" smtClean="0"/>
              <a:t>Research An </a:t>
            </a:r>
            <a:r>
              <a:rPr lang="en-US" dirty="0"/>
              <a:t>Introduction</a:t>
            </a:r>
            <a:endParaRPr lang="en-US" b="1" i="0" u="none" strike="noStrike" cap="none" dirty="0">
              <a:solidFill>
                <a:srgbClr val="007FA3"/>
              </a:solidFill>
              <a:sym typeface="Times New Roman"/>
            </a:endParaRPr>
          </a:p>
        </p:txBody>
      </p:sp>
      <p:sp>
        <p:nvSpPr>
          <p:cNvPr id="196" name="Text Placeholder 2"/>
          <p:cNvSpPr txBox="1">
            <a:spLocks noGrp="1"/>
          </p:cNvSpPr>
          <p:nvPr>
            <p:ph type="body" idx="1"/>
          </p:nvPr>
        </p:nvSpPr>
        <p:spPr>
          <a:xfrm>
            <a:off x="457199" y="1349965"/>
            <a:ext cx="8264349" cy="326435"/>
          </a:xfrm>
          <a:prstGeom prst="rect">
            <a:avLst/>
          </a:prstGeom>
          <a:noFill/>
          <a:ln>
            <a:noFill/>
          </a:ln>
        </p:spPr>
        <p:txBody>
          <a:bodyPr lIns="0" tIns="0" rIns="0" bIns="0" anchor="t" anchorCtr="0">
            <a:noAutofit/>
          </a:bodyPr>
          <a:lstStyle/>
          <a:p>
            <a:r>
              <a:rPr lang="en-US" dirty="0">
                <a:latin typeface="+mn-lt"/>
              </a:rPr>
              <a:t>Tenth </a:t>
            </a:r>
            <a:r>
              <a:rPr lang="en-US" dirty="0" smtClean="0">
                <a:latin typeface="+mn-lt"/>
              </a:rPr>
              <a:t>Edition</a:t>
            </a:r>
            <a:endParaRPr lang="en-IN" dirty="0">
              <a:latin typeface="+mn-lt"/>
            </a:endParaRPr>
          </a:p>
        </p:txBody>
      </p:sp>
      <p:sp>
        <p:nvSpPr>
          <p:cNvPr id="198" name="Text Placeholder 3"/>
          <p:cNvSpPr txBox="1">
            <a:spLocks noGrp="1"/>
          </p:cNvSpPr>
          <p:nvPr>
            <p:ph type="body" idx="2"/>
          </p:nvPr>
        </p:nvSpPr>
        <p:spPr>
          <a:xfrm>
            <a:off x="5029200" y="1876222"/>
            <a:ext cx="3692348" cy="1324175"/>
          </a:xfrm>
          <a:prstGeom prst="rect">
            <a:avLst/>
          </a:prstGeom>
          <a:noFill/>
          <a:ln>
            <a:noFill/>
          </a:ln>
        </p:spPr>
        <p:txBody>
          <a:bodyPr lIns="0" tIns="0" rIns="0" bIns="0" anchor="b" anchorCtr="0">
            <a:noAutofit/>
          </a:bodyPr>
          <a:lstStyle/>
          <a:p>
            <a:pPr marL="0" marR="0" lvl="0" indent="0" algn="ctr" rtl="0">
              <a:spcBef>
                <a:spcPts val="0"/>
              </a:spcBef>
              <a:buClr>
                <a:srgbClr val="007FA3"/>
              </a:buClr>
              <a:buSzPct val="25000"/>
              <a:buFont typeface="Arial"/>
              <a:buNone/>
            </a:pPr>
            <a:r>
              <a:rPr lang="en-US" sz="3000" b="1" i="0" u="none" strike="noStrike" cap="none" dirty="0">
                <a:solidFill>
                  <a:schemeClr val="dk1"/>
                </a:solidFill>
                <a:latin typeface="+mn-lt"/>
                <a:ea typeface="Arial"/>
                <a:cs typeface="Arial"/>
                <a:sym typeface="Arial"/>
              </a:rPr>
              <a:t>Chapter </a:t>
            </a:r>
            <a:r>
              <a:rPr lang="en-US" b="1" dirty="0" smtClean="0">
                <a:latin typeface="+mn-lt"/>
              </a:rPr>
              <a:t>18</a:t>
            </a:r>
          </a:p>
        </p:txBody>
      </p:sp>
      <p:sp>
        <p:nvSpPr>
          <p:cNvPr id="199" name="Text Placeholder 4"/>
          <p:cNvSpPr txBox="1">
            <a:spLocks noGrp="1"/>
          </p:cNvSpPr>
          <p:nvPr>
            <p:ph type="body" idx="3"/>
          </p:nvPr>
        </p:nvSpPr>
        <p:spPr>
          <a:xfrm>
            <a:off x="5063412" y="3328384"/>
            <a:ext cx="3658136" cy="2925763"/>
          </a:xfrm>
          <a:prstGeom prst="rect">
            <a:avLst/>
          </a:prstGeom>
          <a:noFill/>
          <a:ln>
            <a:noFill/>
          </a:ln>
        </p:spPr>
        <p:txBody>
          <a:bodyPr lIns="0" tIns="0" rIns="0" bIns="0" anchor="t" anchorCtr="0">
            <a:noAutofit/>
          </a:bodyPr>
          <a:lstStyle/>
          <a:p>
            <a:pPr lvl="0" algn="ctr"/>
            <a:r>
              <a:rPr lang="en-US" dirty="0">
                <a:solidFill>
                  <a:srgbClr val="000000"/>
                </a:solidFill>
                <a:latin typeface="+mn-lt"/>
              </a:rPr>
              <a:t>Queuing Systems</a:t>
            </a:r>
          </a:p>
        </p:txBody>
      </p:sp>
      <p:pic>
        <p:nvPicPr>
          <p:cNvPr id="2" name="Picture 5" descr="Front Cover: Operations Research An Introduction Tenth Edition by Taha."/>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199" y="1876223"/>
            <a:ext cx="3239708" cy="4258277"/>
          </a:xfrm>
          <a:prstGeom prst="rect">
            <a:avLst/>
          </a:prstGeom>
        </p:spPr>
      </p:pic>
      <p:sp>
        <p:nvSpPr>
          <p:cNvPr id="8" name="Text Placeholder 6"/>
          <p:cNvSpPr>
            <a:spLocks noGrp="1"/>
          </p:cNvSpPr>
          <p:nvPr>
            <p:ph sz="quarter" idx="13"/>
          </p:nvPr>
        </p:nvSpPr>
        <p:spPr>
          <a:xfrm>
            <a:off x="2590800" y="6428869"/>
            <a:ext cx="6130748" cy="266792"/>
          </a:xfrm>
        </p:spPr>
        <p:txBody>
          <a:bodyPr anchor="ctr"/>
          <a:lstStyle/>
          <a:p>
            <a:pPr marL="101600" indent="0">
              <a:buNone/>
            </a:pPr>
            <a:r>
              <a:rPr lang="en-US" altLang="en-US" sz="1200" dirty="0" smtClean="0">
                <a:solidFill>
                  <a:schemeClr val="tx1"/>
                </a:solidFill>
                <a:latin typeface="Verdana" panose="020B0604030504040204" pitchFamily="34" charset="0"/>
                <a:ea typeface="Verdana" panose="020B0604030504040204" pitchFamily="34" charset="0"/>
                <a:cs typeface="Verdana" panose="020B0604030504040204" pitchFamily="34" charset="0"/>
              </a:rPr>
              <a:t>Copyright © 2017, 2011, 2007 Pearson Education, Inc. All Rights</a:t>
            </a:r>
            <a:r>
              <a:rPr lang="en-US" altLang="en-US" sz="1200" baseline="0" dirty="0" smtClean="0">
                <a:solidFill>
                  <a:schemeClr val="tx1"/>
                </a:solidFill>
                <a:latin typeface="Verdana" panose="020B0604030504040204" pitchFamily="34" charset="0"/>
                <a:ea typeface="Verdana" panose="020B0604030504040204" pitchFamily="34" charset="0"/>
                <a:cs typeface="Verdana" panose="020B0604030504040204" pitchFamily="34" charset="0"/>
              </a:rPr>
              <a:t> </a:t>
            </a:r>
            <a:r>
              <a:rPr lang="en-US" altLang="en-US" sz="1200" dirty="0" smtClean="0">
                <a:solidFill>
                  <a:schemeClr val="tx1"/>
                </a:solidFill>
                <a:latin typeface="Verdana" panose="020B0604030504040204" pitchFamily="34" charset="0"/>
                <a:ea typeface="Verdana" panose="020B0604030504040204" pitchFamily="34" charset="0"/>
                <a:cs typeface="Verdana" panose="020B0604030504040204" pitchFamily="34" charset="0"/>
              </a:rPr>
              <a:t>Reserved</a:t>
            </a:r>
            <a:endParaRPr lang="en-US" altLang="en-US"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33896968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sz="3000" dirty="0"/>
              <a:t>Figure </a:t>
            </a:r>
            <a:r>
              <a:rPr lang="en-US" sz="3000" dirty="0" smtClean="0"/>
              <a:t>18-9 T</a:t>
            </a:r>
            <a:r>
              <a:rPr lang="en-US" sz="100" dirty="0" smtClean="0"/>
              <a:t> </a:t>
            </a:r>
            <a:r>
              <a:rPr lang="en-US" sz="3000" dirty="0" smtClean="0"/>
              <a:t>O</a:t>
            </a:r>
            <a:r>
              <a:rPr lang="en-US" sz="100" dirty="0" smtClean="0"/>
              <a:t> </a:t>
            </a:r>
            <a:r>
              <a:rPr lang="en-US" sz="3000" dirty="0" smtClean="0"/>
              <a:t>R</a:t>
            </a:r>
            <a:r>
              <a:rPr lang="en-US" sz="100" dirty="0" smtClean="0"/>
              <a:t> </a:t>
            </a:r>
            <a:r>
              <a:rPr lang="en-US" sz="3000" dirty="0"/>
              <a:t>A Comparative Analysis Output for Example 18-6-8 (file </a:t>
            </a:r>
            <a:r>
              <a:rPr lang="en-US" sz="3000" dirty="0" smtClean="0"/>
              <a:t>toraEx18-6-8.txt</a:t>
            </a:r>
            <a:r>
              <a:rPr lang="en-US" sz="3000" dirty="0"/>
              <a:t>)</a:t>
            </a:r>
            <a:endParaRPr lang="en-US" sz="3000" b="0" dirty="0"/>
          </a:p>
        </p:txBody>
      </p:sp>
      <p:pic>
        <p:nvPicPr>
          <p:cNvPr id="4" name="Picture 2" descr="A table depicts the comparative analysis ouput for example 18 6 8 is as follows. The comparative analysis table has columns for Lambda, Mu, L prime D A E F F, P sub 0, L sub S, W sub S, L sub Q, and W sub Q for row entries for C. C: 1, Lambda, 0.500, Mu: 5.00, L'da eff, 4.9980, P sub 0: 0.0004, L sub S: 12.004, L sub Q: 11.0044, W sub S: 2.4018, W sub Q: 2.2018. C: 2, Lambda, 0.500, Mu: 5.00, L'da eff, 8.8161, P sub 0: 0.0564, L sub S: 4.3677, L sub Q: 2.6045, W sub S: 0.4954, W sub Q: 0.2954. C: 3, Lambda, 0.500, Mu: 5.00, L'da eff, 9.7670, P sub 0: 0.1078, L sub S: 2.4660, L sub Q: 0.5128, W sub S: 0.2525, W sub Q: 0.0525. C: 4, Lambda, 0.500, Mu: 5.00, L'da eff, 9.9500, P sub 0: 0.1199, L sub S: 2.1001, L sub Q: 0.1102, W sub S: 0.2111, W sub Q: 0.011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57200" y="2665413"/>
            <a:ext cx="8229600" cy="183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140792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18-10 Application of Aspiration Levels in Queuing Decision Making</a:t>
            </a:r>
            <a:endParaRPr lang="en-US" sz="2000" b="0" dirty="0"/>
          </a:p>
        </p:txBody>
      </p:sp>
      <p:pic>
        <p:nvPicPr>
          <p:cNvPr id="4" name="Picture 2" descr="An application of aspiration levels in queuing decision making depicts the acceptable range of C. A graph with a horizontal axis and a vertical axis on both the left and right. The vertical axis on the left represents W sub S, and the vertical axis on the right represents X. Concave curve W sub S extends from the top left of the quadrant down to the bottom right of the quadrant. Convex curve X extends from the bottom left of the quadrant to the top right. 2 vertical lines extend from points on the horizontal axis to the left and right of the center to the top of the quadrant. Opposing arrows point left and right within these 2 lines at the top of the quadrant. Near the horizontal axis at the bottom of the quadrant, 2 arrows point toward the center from the left and right vertical lines. A horizontal line extends from point alpha near the bottom of the vertical axis to the left vertical line, intersecting curve W sub S. A second horizontal line extends from point beta midway up the right vertical axis to the right vertical line, intersecting curve X. On the horizontal axis, C is indicated with a right pointing arrow from the left vertical line right to the end of the horizontal axis. "/>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32122" y="1387089"/>
            <a:ext cx="7479756" cy="4785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6760613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Table </a:t>
            </a:r>
            <a:r>
              <a:rPr lang="en-US" dirty="0" smtClean="0"/>
              <a:t>18-1 </a:t>
            </a:r>
            <a:r>
              <a:rPr lang="en-US" dirty="0"/>
              <a:t>Summary Data of the Operation of the Internal Transport System</a:t>
            </a:r>
            <a:endParaRPr lang="en-US" sz="2000" b="0" dirty="0"/>
          </a:p>
        </p:txBody>
      </p:sp>
      <p:pic>
        <p:nvPicPr>
          <p:cNvPr id="5" name="Picture 2" descr="A summary of data of the operation of the internal transport system reads as follows. Row entries have values from truck users P, W, M, O, and overall. Average number of truck requests per hour. P: 3.02, W: 0.84, M: 0.26, O: 0.48, Overall: 4.6. Average in use truck time per request in minutes. P: 18, W: 25, M: 32, O: 20, Overall: 20.3. Standard deviation of truck time per request in minutes. P: 8, W; 11, M: 15, O: 14, Overall: 10.6. Average waiting time for a truck request in minutes. P: 9.2, W: 9.4, M: 9.2, O: 8.4, Overall: 9.0."/>
          <p:cNvPicPr>
            <a:picLocks noChangeAspect="1"/>
          </p:cNvPicPr>
          <p:nvPr/>
        </p:nvPicPr>
        <p:blipFill rotWithShape="1">
          <a:blip r:embed="rId2">
            <a:extLst>
              <a:ext uri="{28A0092B-C50C-407E-A947-70E740481C1C}">
                <a14:useLocalDpi xmlns:a14="http://schemas.microsoft.com/office/drawing/2010/main" val="0"/>
              </a:ext>
            </a:extLst>
          </a:blip>
          <a:srcRect t="16834"/>
          <a:stretch/>
        </p:blipFill>
        <p:spPr bwMode="auto">
          <a:xfrm>
            <a:off x="457200" y="2362200"/>
            <a:ext cx="8229600" cy="210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386806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Table </a:t>
            </a:r>
            <a:r>
              <a:rPr lang="en-US" dirty="0" smtClean="0"/>
              <a:t>18-2 </a:t>
            </a:r>
            <a:r>
              <a:rPr lang="en-US" dirty="0"/>
              <a:t>Number of Trucks in Use as a Function of the Number of Requests</a:t>
            </a:r>
            <a:endParaRPr lang="en-US" sz="2000" b="0" dirty="0"/>
          </a:p>
        </p:txBody>
      </p:sp>
      <p:pic>
        <p:nvPicPr>
          <p:cNvPr id="4" name="Picture 2" descr="A table depicts the number of trucks in use as a function of the number of requests is as follows. Columns represent the number of trucks in use at the time a request is made, 0, 1, 2, or 3. Row entries are as follows. Row 1, number of requests. 0: 862, 1: 28, 2: 167, 3: 115, total: 1172. Row 2, percentage of total. 0: 73.6, 1: 2.4, 2: 14.2, 3: 9.8."/>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57200" y="2078038"/>
            <a:ext cx="8229600" cy="2244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8325822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84"/>
        <p:cNvGrpSpPr/>
        <p:nvPr/>
      </p:nvGrpSpPr>
      <p:grpSpPr>
        <a:xfrm>
          <a:off x="0" y="0"/>
          <a:ext cx="0" cy="0"/>
          <a:chOff x="0" y="0"/>
          <a:chExt cx="0" cy="0"/>
        </a:xfrm>
      </p:grpSpPr>
      <p:sp>
        <p:nvSpPr>
          <p:cNvPr id="385" name="Title 1"/>
          <p:cNvSpPr txBox="1">
            <a:spLocks noGrp="1"/>
          </p:cNvSpPr>
          <p:nvPr>
            <p:ph type="title"/>
          </p:nvPr>
        </p:nvSpPr>
        <p:spPr>
          <a:prstGeom prst="rect">
            <a:avLst/>
          </a:prstGeom>
        </p:spPr>
        <p:txBody>
          <a:bodyPr lIns="91425" tIns="91425" rIns="91425" bIns="91425" anchor="b" anchorCtr="0">
            <a:noAutofit/>
          </a:bodyPr>
          <a:lstStyle/>
          <a:p>
            <a:pPr lvl="0">
              <a:spcBef>
                <a:spcPts val="0"/>
              </a:spcBef>
              <a:buClr>
                <a:schemeClr val="lt2"/>
              </a:buClr>
              <a:buSzPct val="25000"/>
              <a:buFont typeface="Times New Roman"/>
              <a:buNone/>
            </a:pPr>
            <a:r>
              <a:rPr lang="en-US" dirty="0">
                <a:solidFill>
                  <a:schemeClr val="lt2"/>
                </a:solidFill>
              </a:rPr>
              <a:t>Copyright</a:t>
            </a:r>
          </a:p>
        </p:txBody>
      </p:sp>
      <p:pic>
        <p:nvPicPr>
          <p:cNvPr id="386" name="Picture 2" descr="This work is protected by United States copyright laws and is provided solely for the use of instructors teaching their courses and assessing student learning. Dissemination or sale of any part of this work (including on the World Wide Web) will destroy the integrity of the work and is not permitted. The work and materials from it should never be made available to students except by instructors using the accompanying text in their classes. All recipients of this work are expected to abide by these restrictions and honor the intended pedagogical purposes and the needs of other instructors who rely on these materials."/>
          <p:cNvPicPr preferRelativeResize="0"/>
          <p:nvPr/>
        </p:nvPicPr>
        <p:blipFill>
          <a:blip r:embed="rId3">
            <a:alphaModFix/>
          </a:blip>
          <a:stretch>
            <a:fillRect/>
          </a:stretch>
        </p:blipFill>
        <p:spPr>
          <a:xfrm>
            <a:off x="715650" y="2310096"/>
            <a:ext cx="7419975" cy="2466975"/>
          </a:xfrm>
          <a:prstGeom prst="rect">
            <a:avLst/>
          </a:prstGeom>
          <a:noFill/>
          <a:ln>
            <a:noFill/>
          </a:ln>
        </p:spPr>
      </p:pic>
    </p:spTree>
    <p:extLst>
      <p:ext uri="{BB962C8B-B14F-4D97-AF65-F5344CB8AC3E}">
        <p14:creationId xmlns:p14="http://schemas.microsoft.com/office/powerpoint/2010/main" val="285002346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18-1 Cost-Based Queuing Decision Model</a:t>
            </a:r>
            <a:endParaRPr lang="en-US" sz="2000" b="0" dirty="0"/>
          </a:p>
        </p:txBody>
      </p:sp>
      <p:pic>
        <p:nvPicPr>
          <p:cNvPr id="5" name="Picture 2" descr="A cost based queuing decision model is plotted on a graph with a vertical axis representing cost and a horizontal axis representing level of service. A concave curve, total cost, is plotted with its lowest point over the middle of the horizontal axis. A dashed vertical line connects the lowest point of the total cost curve to the horizontal axis at a point representing the optimum level of service. A concave curve representing the cost of waiting, customers per unit time, begins in the top left of the quadrant and ends in the bottom right. Another opposite facing concave curve begins in the bottom left corner and curves up to the top right corner of the quadrant. This curve represents the cost of operating the service facility per unit time. These 2 curves intersect below the total cost curve, near the vertical dashed line to the optimum level of service."/>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98857" y="1367108"/>
            <a:ext cx="7146286" cy="4881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538071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fr-FR" dirty="0"/>
              <a:t>Figure 18-2 Poisson Queues Transition Diagram</a:t>
            </a:r>
            <a:endParaRPr lang="en-US" sz="2000" b="0" dirty="0"/>
          </a:p>
        </p:txBody>
      </p:sp>
      <p:pic>
        <p:nvPicPr>
          <p:cNvPr id="4" name="Picture 2" descr="A poisson queues transition diagram has 6 nodes arranged in a horizontal line, from left to right, as 0, 1, 2, missing vales, N minus 1, N, and N plus 1. Arcs representing values connect pairs of nodes, one on top and on one the bottom. 0 to 1: top lambda sub 0, Mu sub 1. 1 to 2: top lambda sub 1, bottom Mu sub 2. N minus 1 to N: top Lambda sub N minus 1, bottom Mu sub N. N to N plus 1: top Lambda sub N, bottom Mu sub N plus 1."/>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2587625"/>
            <a:ext cx="8229600" cy="198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518406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18-3 Schematic Representation of a Queuing System with C Parallel Servers</a:t>
            </a:r>
            <a:endParaRPr lang="en-US" sz="2000" b="0" dirty="0"/>
          </a:p>
        </p:txBody>
      </p:sp>
      <p:pic>
        <p:nvPicPr>
          <p:cNvPr id="5" name="Picture 2" descr="A schematic representation of a queuing system has 3 individuals represented on the right, with values missing between the second and third individual. The individuals represent arrival rate lambda, and are arranged horizontally from left to right. The third individual leads to a vertical bar on the right containing the options server 1, server 2 and server C, arranged vertically from top to bottom, with values missing between server 2 and server C. Each server leads to departure rate Mu. The entire san of the model from the first individual on the left to the right side of the box containing server options 1, 2, and C, represents the system. The span from individual 1 to the third represents the Queue. The span of the options bar represents the service facility. "/>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1641475"/>
            <a:ext cx="8229600" cy="3879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409873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18-4 Relationship </a:t>
            </a:r>
            <a:r>
              <a:rPr lang="en-US" dirty="0" smtClean="0"/>
              <a:t>between </a:t>
            </a:r>
            <a:r>
              <a:rPr lang="en-US" sz="400" dirty="0">
                <a:solidFill>
                  <a:schemeClr val="bg1"/>
                </a:solidFill>
              </a:rPr>
              <a:t>Lambda, Lambda sub E F </a:t>
            </a:r>
            <a:r>
              <a:rPr lang="en-US" sz="400" dirty="0" err="1">
                <a:solidFill>
                  <a:schemeClr val="bg1"/>
                </a:solidFill>
              </a:rPr>
              <a:t>F</a:t>
            </a:r>
            <a:r>
              <a:rPr lang="en-US" dirty="0" smtClean="0"/>
              <a:t>            and </a:t>
            </a:r>
            <a:r>
              <a:rPr lang="en-US" sz="700" dirty="0">
                <a:solidFill>
                  <a:schemeClr val="bg1"/>
                </a:solidFill>
              </a:rPr>
              <a:t>Lambda sub </a:t>
            </a:r>
            <a:r>
              <a:rPr lang="en-US" sz="700" dirty="0" smtClean="0">
                <a:solidFill>
                  <a:schemeClr val="bg1"/>
                </a:solidFill>
              </a:rPr>
              <a:t>lost</a:t>
            </a:r>
            <a:endParaRPr lang="en-US" sz="2000" b="0" dirty="0">
              <a:solidFill>
                <a:schemeClr val="bg1"/>
              </a:solidFill>
            </a:endParaRPr>
          </a:p>
        </p:txBody>
      </p:sp>
      <p:graphicFrame>
        <p:nvGraphicFramePr>
          <p:cNvPr id="3" name="Object 2"/>
          <p:cNvGraphicFramePr>
            <a:graphicFrameLocks noChangeAspect="1"/>
          </p:cNvGraphicFramePr>
          <p:nvPr>
            <p:extLst>
              <p:ext uri="{D42A27DB-BD31-4B8C-83A1-F6EECF244321}">
                <p14:modId xmlns:p14="http://schemas.microsoft.com/office/powerpoint/2010/main" val="1984859366"/>
              </p:ext>
            </p:extLst>
          </p:nvPr>
        </p:nvGraphicFramePr>
        <p:xfrm>
          <a:off x="6781800" y="228600"/>
          <a:ext cx="1092200" cy="520700"/>
        </p:xfrm>
        <a:graphic>
          <a:graphicData uri="http://schemas.openxmlformats.org/presentationml/2006/ole">
            <mc:AlternateContent xmlns:mc="http://schemas.openxmlformats.org/markup-compatibility/2006">
              <mc:Choice xmlns:v="urn:schemas-microsoft-com:vml" Requires="v">
                <p:oleObj spid="_x0000_s1064" name="Equation" r:id="rId3" imgW="1091880" imgH="520560" progId="Equation.DSMT4">
                  <p:embed/>
                </p:oleObj>
              </mc:Choice>
              <mc:Fallback>
                <p:oleObj name="Equation" r:id="rId3" imgW="1091880" imgH="520560" progId="Equation.DSMT4">
                  <p:embed/>
                  <p:pic>
                    <p:nvPicPr>
                      <p:cNvPr id="0" name=""/>
                      <p:cNvPicPr/>
                      <p:nvPr/>
                    </p:nvPicPr>
                    <p:blipFill>
                      <a:blip r:embed="rId4"/>
                      <a:stretch>
                        <a:fillRect/>
                      </a:stretch>
                    </p:blipFill>
                    <p:spPr>
                      <a:xfrm>
                        <a:off x="6781800" y="228600"/>
                        <a:ext cx="1092200" cy="520700"/>
                      </a:xfrm>
                      <a:prstGeom prst="rect">
                        <a:avLst/>
                      </a:prstGeom>
                    </p:spPr>
                  </p:pic>
                </p:oleObj>
              </mc:Fallback>
            </mc:AlternateContent>
          </a:graphicData>
        </a:graphic>
      </p:graphicFrame>
      <p:graphicFrame>
        <p:nvGraphicFramePr>
          <p:cNvPr id="6" name="Object 3"/>
          <p:cNvGraphicFramePr>
            <a:graphicFrameLocks noChangeAspect="1"/>
          </p:cNvGraphicFramePr>
          <p:nvPr>
            <p:extLst>
              <p:ext uri="{D42A27DB-BD31-4B8C-83A1-F6EECF244321}">
                <p14:modId xmlns:p14="http://schemas.microsoft.com/office/powerpoint/2010/main" val="3906878060"/>
              </p:ext>
            </p:extLst>
          </p:nvPr>
        </p:nvGraphicFramePr>
        <p:xfrm>
          <a:off x="1371600" y="749300"/>
          <a:ext cx="673100" cy="520700"/>
        </p:xfrm>
        <a:graphic>
          <a:graphicData uri="http://schemas.openxmlformats.org/presentationml/2006/ole">
            <mc:AlternateContent xmlns:mc="http://schemas.openxmlformats.org/markup-compatibility/2006">
              <mc:Choice xmlns:v="urn:schemas-microsoft-com:vml" Requires="v">
                <p:oleObj spid="_x0000_s1065" name="Equation" r:id="rId5" imgW="672840" imgH="520560" progId="Equation.DSMT4">
                  <p:embed/>
                </p:oleObj>
              </mc:Choice>
              <mc:Fallback>
                <p:oleObj name="Equation" r:id="rId5" imgW="672840" imgH="520560" progId="Equation.DSMT4">
                  <p:embed/>
                  <p:pic>
                    <p:nvPicPr>
                      <p:cNvPr id="3" name="Object 2"/>
                      <p:cNvPicPr/>
                      <p:nvPr/>
                    </p:nvPicPr>
                    <p:blipFill>
                      <a:blip r:embed="rId6"/>
                      <a:stretch>
                        <a:fillRect/>
                      </a:stretch>
                    </p:blipFill>
                    <p:spPr>
                      <a:xfrm>
                        <a:off x="1371600" y="749300"/>
                        <a:ext cx="673100" cy="520700"/>
                      </a:xfrm>
                      <a:prstGeom prst="rect">
                        <a:avLst/>
                      </a:prstGeom>
                    </p:spPr>
                  </p:pic>
                </p:oleObj>
              </mc:Fallback>
            </mc:AlternateContent>
          </a:graphicData>
        </a:graphic>
      </p:graphicFrame>
      <p:pic>
        <p:nvPicPr>
          <p:cNvPr id="4" name="Picture 4" descr="The relationship is represented with source on the left, and system on the right. A horizontal arrow, lambda, points right from source to an arrow pointing down and to the right, Lambda sub lost, and horizontally to the right to Lambda sub E F F, which leads to system."/>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57200" y="2211388"/>
            <a:ext cx="8229600" cy="274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837593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18-5 T</a:t>
            </a:r>
            <a:r>
              <a:rPr lang="en-US" sz="100" dirty="0" smtClean="0"/>
              <a:t> </a:t>
            </a:r>
            <a:r>
              <a:rPr lang="en-US" dirty="0" smtClean="0"/>
              <a:t>O</a:t>
            </a:r>
            <a:r>
              <a:rPr lang="en-US" sz="100" dirty="0" smtClean="0"/>
              <a:t> </a:t>
            </a:r>
            <a:r>
              <a:rPr lang="en-US" dirty="0" smtClean="0"/>
              <a:t>R</a:t>
            </a:r>
            <a:r>
              <a:rPr lang="en-US" sz="100" dirty="0" smtClean="0"/>
              <a:t> </a:t>
            </a:r>
            <a:r>
              <a:rPr lang="en-US" dirty="0" smtClean="0"/>
              <a:t>A </a:t>
            </a:r>
            <a:r>
              <a:rPr lang="en-US" dirty="0"/>
              <a:t>O</a:t>
            </a:r>
            <a:r>
              <a:rPr lang="en-US" dirty="0" smtClean="0"/>
              <a:t>utput </a:t>
            </a:r>
            <a:r>
              <a:rPr lang="en-US" dirty="0"/>
              <a:t>of Example </a:t>
            </a:r>
            <a:r>
              <a:rPr lang="en-US" dirty="0" smtClean="0"/>
              <a:t>18-6-2 </a:t>
            </a:r>
            <a:r>
              <a:rPr lang="en-US" dirty="0"/>
              <a:t>(file </a:t>
            </a:r>
            <a:r>
              <a:rPr lang="en-US" dirty="0" smtClean="0"/>
              <a:t>toraEx18-6-2.txt</a:t>
            </a:r>
            <a:r>
              <a:rPr lang="en-US" dirty="0"/>
              <a:t>)</a:t>
            </a:r>
            <a:endParaRPr lang="en-US" sz="2000" b="0" dirty="0"/>
          </a:p>
        </p:txBody>
      </p:sp>
      <p:pic>
        <p:nvPicPr>
          <p:cNvPr id="4" name="Picture 2" descr="A table with T O R A output for example 18 6 2. Scenario 1 is described in one line as: left parenthesis, M forward slash M forward slash, right parenthesis, colon, left parenthesis, G D forward slash infinity forward slash infinity, right parenthesis. Lambda = 4.00000. Lambda sub E F F = 4.00000. L sub S = 2.00000. W sub S = 0.50000. Mu = 6.00000. Rho over C = 0.66667. L sub Q = 1.33333. W sub Q = 0.33333. The table has values for probability P N, and Cumulative P N for n values from 0 to 25, as follows. N: 0, Probability P N: 0.33333, Cumulative P N: 0.33333. N: 1, Probability P N: 0.22222, Cumulative P N: 0.55556. N: 2, Probability P N: 0.14815, Cumulative P N: 0.70370. N: 3, Probability P N: 0.09877, Cumulative P N: 0.80247. N: 4, Probability P N: 0.06584, Cumulative P N: 0.86831. N: 5, Probability P N: 0.04390, Cumulative P N: 0.91221. N: 6, Probability P N: 0.02926, Cumulative P N: 0.94147. N: 7, Probability P N: 0.01951, Cumulative P N: 0.96098. N: 8, Probability P N: 0.01301, Cumulative P N: 0.97399. N: 9, Probability P N: 0.00867, Cumulative P N: 0.98266. N: 10, Probability P N: 0.00578, Cumulative P N: 0.98844. N: 11, Probability P N: 0.00385, Cumulative P N: 0.99229. N: 12, Probability P N: 0.00257, Cumulative P N: 0.99486. N: 13, Probability P N: 0.00171, Cumulative P N: 0.99657. N: 14, Probability P N: 0.00114, Cumulative P N: 0.99772. N: 15, Probability P N: 0.00076, Cumulative P N: 0.99848. N: 16, Probability P N: 0.00051, Cumulative P N: 0.99899. N: 17, Probability P N: 0.00034, Cumulative P N: 0.99932. N: 18, Probability P N: 0.00023, Cumulative P N: 0.99955. N: 19, Probability P N: 0.00015, Cumulative P N: 0.99970. N: 20, Probability P N: 0.00010, Cumulative P N: 0.99980. N: 21, Probability P N: 0.00007, Cumulative P N: 0.99987. N: 22, Probability P N: 0.00004, Cumulative P N: 0.99991. N: 23, Probability P N: 0.00003, Cumulative P N: 0.99994. N: 24, Probability P N: 0.00002, Cumulative P N: 0.99996. N: 25, Probability P N: 0.00001, Cumulative P N: 0.9999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17758" y="1461799"/>
            <a:ext cx="7908484" cy="4762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338911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18-6 T</a:t>
            </a:r>
            <a:r>
              <a:rPr lang="en-US" sz="100" dirty="0" smtClean="0"/>
              <a:t> </a:t>
            </a:r>
            <a:r>
              <a:rPr lang="en-US" dirty="0" smtClean="0"/>
              <a:t>O</a:t>
            </a:r>
            <a:r>
              <a:rPr lang="en-US" sz="100" dirty="0" smtClean="0"/>
              <a:t> </a:t>
            </a:r>
            <a:r>
              <a:rPr lang="en-US" dirty="0" smtClean="0"/>
              <a:t>R</a:t>
            </a:r>
            <a:r>
              <a:rPr lang="en-US" sz="100" dirty="0" smtClean="0"/>
              <a:t> </a:t>
            </a:r>
            <a:r>
              <a:rPr lang="en-US" dirty="0" smtClean="0"/>
              <a:t>A </a:t>
            </a:r>
            <a:r>
              <a:rPr lang="en-US" dirty="0"/>
              <a:t>O</a:t>
            </a:r>
            <a:r>
              <a:rPr lang="en-US" dirty="0" smtClean="0"/>
              <a:t>utput </a:t>
            </a:r>
            <a:r>
              <a:rPr lang="en-US" dirty="0"/>
              <a:t>of Example </a:t>
            </a:r>
            <a:r>
              <a:rPr lang="en-US" dirty="0" smtClean="0"/>
              <a:t>18-6-4 </a:t>
            </a:r>
            <a:r>
              <a:rPr lang="en-US" dirty="0"/>
              <a:t>(file </a:t>
            </a:r>
            <a:r>
              <a:rPr lang="en-US" dirty="0" smtClean="0"/>
              <a:t>toraEx18-6-4.txt</a:t>
            </a:r>
            <a:r>
              <a:rPr lang="en-US" dirty="0"/>
              <a:t>)</a:t>
            </a:r>
            <a:endParaRPr lang="en-US" sz="2000" b="0" dirty="0"/>
          </a:p>
        </p:txBody>
      </p:sp>
      <p:pic>
        <p:nvPicPr>
          <p:cNvPr id="5" name="Picture 2" descr="A table with T O R A output for example 18 6 4. Scenario 1 is described in one line as: left parenthesis, M forward slash M forward slash, right parenthesis, colon, left parenthesis, G D forward slash infinity, right parenthesis. Lambda = 4.00000. Lambda sub E F F = 3.80752. L sub S = 1.42256. W sub S = 0.37362. Mu = 6.00000. Rho over C = 0.66667. L sub Q = 0.78797. W sub Q = 020695. The table displays values for probability P N and cumulative P N for N values 0 through 5, as follows. N: 0, Probability P N: 0.36541, Cumulative P N: 0.36541. N: 1, Probability P N: 0.24361, Cumulative P N: 0.60902. N: 2, Probability P N: 0.16241, Cumulative P N: 0.77143. N: 3, Probability P N: 0.10827, Cumulative P N: 0.87970. N: 4, Probability P N: 0.07218, Cumulative P N: 0.95188. N: 5, Probability P N: 0.04812, Cumulative P N: 1.0000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57200" y="2139950"/>
            <a:ext cx="8229600" cy="288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775407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18-7 T</a:t>
            </a:r>
            <a:r>
              <a:rPr lang="en-US" sz="100" dirty="0" smtClean="0"/>
              <a:t> </a:t>
            </a:r>
            <a:r>
              <a:rPr lang="en-US" dirty="0" smtClean="0"/>
              <a:t>O</a:t>
            </a:r>
            <a:r>
              <a:rPr lang="en-US" sz="100" dirty="0" smtClean="0"/>
              <a:t> </a:t>
            </a:r>
            <a:r>
              <a:rPr lang="en-US" dirty="0" smtClean="0"/>
              <a:t>R</a:t>
            </a:r>
            <a:r>
              <a:rPr lang="en-US" sz="100" dirty="0" smtClean="0"/>
              <a:t> </a:t>
            </a:r>
            <a:r>
              <a:rPr lang="en-US" dirty="0" smtClean="0"/>
              <a:t>A </a:t>
            </a:r>
            <a:r>
              <a:rPr lang="en-US" dirty="0"/>
              <a:t>O</a:t>
            </a:r>
            <a:r>
              <a:rPr lang="en-US" dirty="0" smtClean="0"/>
              <a:t>utput </a:t>
            </a:r>
            <a:r>
              <a:rPr lang="en-US" dirty="0"/>
              <a:t>of Example </a:t>
            </a:r>
            <a:r>
              <a:rPr lang="en-US" dirty="0" smtClean="0"/>
              <a:t>18-6-5 </a:t>
            </a:r>
            <a:r>
              <a:rPr lang="en-US" dirty="0"/>
              <a:t>(file </a:t>
            </a:r>
            <a:r>
              <a:rPr lang="en-US" dirty="0" smtClean="0"/>
              <a:t>toraEx18-6-5.txt</a:t>
            </a:r>
            <a:r>
              <a:rPr lang="en-US" dirty="0"/>
              <a:t>)</a:t>
            </a:r>
            <a:endParaRPr lang="en-US" sz="2000" b="0" dirty="0"/>
          </a:p>
        </p:txBody>
      </p:sp>
      <p:pic>
        <p:nvPicPr>
          <p:cNvPr id="4" name="Picture 2" descr="A table with T O R A output for 18 6 5. The comparative analysis table has columns for Lambda, Mu, L prime D A E F F, P sub 0, L sub S, W sub S, L sub Q, and W sub Q for row entries for C. C: 2, Lambda: 8.000, Mu: 5.000, L prime d a e f f:  8.00, p sub 0: 0.110, L sub s: 4.444, W sub s: 0.556, L sub q: 2.844, W sub q: 0.356. C: 4, Lambda: 16.000, Mu: 5.000, L prime d a e f f: 16.00, p sub 0: 0.027, L sub s: 5.586, W sub s: 0.349, L sub q: 2.386, W sub q: 0.149."/>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57200" y="2854325"/>
            <a:ext cx="8229600" cy="145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903799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18-8 T</a:t>
            </a:r>
            <a:r>
              <a:rPr lang="en-US" sz="100" dirty="0" smtClean="0"/>
              <a:t> </a:t>
            </a:r>
            <a:r>
              <a:rPr lang="en-US" dirty="0" smtClean="0"/>
              <a:t>O</a:t>
            </a:r>
            <a:r>
              <a:rPr lang="en-US" sz="100" dirty="0" smtClean="0"/>
              <a:t> </a:t>
            </a:r>
            <a:r>
              <a:rPr lang="en-US" dirty="0" smtClean="0"/>
              <a:t>R</a:t>
            </a:r>
            <a:r>
              <a:rPr lang="en-US" sz="100" dirty="0" smtClean="0"/>
              <a:t> </a:t>
            </a:r>
            <a:r>
              <a:rPr lang="en-US" dirty="0" smtClean="0"/>
              <a:t>A Output </a:t>
            </a:r>
            <a:r>
              <a:rPr lang="en-US" dirty="0"/>
              <a:t>of Example </a:t>
            </a:r>
            <a:r>
              <a:rPr lang="en-US" dirty="0" smtClean="0"/>
              <a:t>18-6-6 </a:t>
            </a:r>
            <a:r>
              <a:rPr lang="en-US" dirty="0"/>
              <a:t>(file </a:t>
            </a:r>
            <a:r>
              <a:rPr lang="en-US" dirty="0" smtClean="0"/>
              <a:t>toraEx18-6-6.txt</a:t>
            </a:r>
            <a:r>
              <a:rPr lang="en-US" dirty="0"/>
              <a:t>)</a:t>
            </a:r>
            <a:endParaRPr lang="en-US" sz="2000" b="0" dirty="0"/>
          </a:p>
        </p:txBody>
      </p:sp>
      <p:pic>
        <p:nvPicPr>
          <p:cNvPr id="5" name="Picture 2" descr="A table with T O R A output for example 18 6 6. Scenario 1 is described in one line as: left parenthesis, M forward slash M forward slash 4, right parenthesis, colon, left parenthesis, G D forward slash 10 forward slash infinity, right parenthesis. Lambda =16.00000. Lambda sub E F F = 15.42815. L sub S = 4.23984. W sub S = 0.27481. Mu = 5.00000. Rho over C = 0.80000. L sub Q = 1.15421. W sub Q = 0.07481. The table displays values for probability P N and cumulative P N for N values 0 through 10, as follows. N: 0, Probability P N: 0.03121, Cumulative P N: 0.03121. N: 1, Probability P N: 0.09986, Cumulative P N: 0.13106. N: 2, Probability P N: 0.15977, Cumulative P N: 0.29084. N: 3, Probability P N: 0.17043, Cumulative P N: 0.46126. N: 4, Probability P N: 0.13634, Cumulative P N: 0.59760. N: 6, Probability P N: 0.08726, Cumulative P N: 0.79393. N: 7, Probability P N: 0.06981, Cumulative P N: 0.86374. N: 8, Probability P N: 0.05584, Cumulative P N: 0.91958. N: 9, Probability P N: 0.04468, Cumulative P N: 0.96426. N: 10, Probability P N: 0.03574, Cumulative P N: 1.0000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770063"/>
            <a:ext cx="8229600" cy="362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75024512"/>
      </p:ext>
    </p:extLst>
  </p:cSld>
  <p:clrMapOvr>
    <a:masterClrMapping/>
  </p:clrMapOvr>
</p:sld>
</file>

<file path=ppt/theme/theme1.xml><?xml version="1.0" encoding="utf-8"?>
<a:theme xmlns:a="http://schemas.openxmlformats.org/drawingml/2006/main" name="1_508 Lecture">
  <a:themeElements>
    <a:clrScheme name="Custom 7">
      <a:dk1>
        <a:srgbClr val="000000"/>
      </a:dk1>
      <a:lt1>
        <a:srgbClr val="FFFFFF"/>
      </a:lt1>
      <a:dk2>
        <a:srgbClr val="000000"/>
      </a:dk2>
      <a:lt2>
        <a:srgbClr val="007FA3"/>
      </a:lt2>
      <a:accent1>
        <a:srgbClr val="3C1581"/>
      </a:accent1>
      <a:accent2>
        <a:srgbClr val="1A6C7C"/>
      </a:accent2>
      <a:accent3>
        <a:srgbClr val="CC730D"/>
      </a:accent3>
      <a:accent4>
        <a:srgbClr val="B2AA00"/>
      </a:accent4>
      <a:accent5>
        <a:srgbClr val="1B9332"/>
      </a:accent5>
      <a:accent6>
        <a:srgbClr val="7F7F7F"/>
      </a:accent6>
      <a:hlink>
        <a:srgbClr val="3C1581"/>
      </a:hlink>
      <a:folHlink>
        <a:srgbClr val="7F7F7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608</TotalTime>
  <Words>218</Words>
  <Application>Microsoft Office PowerPoint</Application>
  <PresentationFormat>On-screen Show (4:3)</PresentationFormat>
  <Paragraphs>23</Paragraphs>
  <Slides>14</Slides>
  <Notes>2</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14</vt:i4>
      </vt:variant>
    </vt:vector>
  </HeadingPairs>
  <TitlesOfParts>
    <vt:vector size="22" baseType="lpstr">
      <vt:lpstr>Arial</vt:lpstr>
      <vt:lpstr>Arial (Body)</vt:lpstr>
      <vt:lpstr>Calibri</vt:lpstr>
      <vt:lpstr>Noto Sans Symbols</vt:lpstr>
      <vt:lpstr>Times New Roman</vt:lpstr>
      <vt:lpstr>Verdana</vt:lpstr>
      <vt:lpstr>1_508 Lecture</vt:lpstr>
      <vt:lpstr>Equation</vt:lpstr>
      <vt:lpstr>Operations Research An Introduction</vt:lpstr>
      <vt:lpstr>Figure 18-1 Cost-Based Queuing Decision Model</vt:lpstr>
      <vt:lpstr>Figure 18-2 Poisson Queues Transition Diagram</vt:lpstr>
      <vt:lpstr>Figure 18-3 Schematic Representation of a Queuing System with C Parallel Servers</vt:lpstr>
      <vt:lpstr>Figure 18-4 Relationship between Lambda, Lambda sub E F F            and Lambda sub lost</vt:lpstr>
      <vt:lpstr>Figure 18-5 T O R A Output of Example 18-6-2 (file toraEx18-6-2.txt)</vt:lpstr>
      <vt:lpstr>Figure 18-6 T O R A Output of Example 18-6-4 (file toraEx18-6-4.txt)</vt:lpstr>
      <vt:lpstr>Figure 18-7 T O R A Output of Example 18-6-5 (file toraEx18-6-5.txt)</vt:lpstr>
      <vt:lpstr>Figure 18-8 T O R A Output of Example 18-6-6 (file toraEx18-6-6.txt)</vt:lpstr>
      <vt:lpstr>Figure 18-9 T O R A Comparative Analysis Output for Example 18-6-8 (file toraEx18-6-8.txt)</vt:lpstr>
      <vt:lpstr>Figure 18-10 Application of Aspiration Levels in Queuing Decision Making</vt:lpstr>
      <vt:lpstr>Table 18-1 Summary Data of the Operation of the Internal Transport System</vt:lpstr>
      <vt:lpstr>Table 18-2 Number of Trucks in Use as a Function of the Number of Requests</vt:lpstr>
      <vt:lpstr>Copyright</vt:lpstr>
    </vt:vector>
  </TitlesOfParts>
  <Company>Cognizant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Operations Research An Introduction, 10e</dc:title>
  <dc:subject>Engineering Computer Science</dc:subject>
  <dc:creator>Taha</dc:creator>
  <cp:lastModifiedBy>Matta, Gourav (Cognizant)</cp:lastModifiedBy>
  <cp:revision>195</cp:revision>
  <dcterms:created xsi:type="dcterms:W3CDTF">2014-10-10T17:07:42Z</dcterms:created>
  <dcterms:modified xsi:type="dcterms:W3CDTF">2018-03-06T10:19:38Z</dcterms:modified>
  <cp:category>Engineering Computer Science</cp:category>
</cp:coreProperties>
</file>