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12"/>
  </p:notesMasterIdLst>
  <p:sldIdLst>
    <p:sldId id="306" r:id="rId2"/>
    <p:sldId id="297" r:id="rId3"/>
    <p:sldId id="298" r:id="rId4"/>
    <p:sldId id="299" r:id="rId5"/>
    <p:sldId id="301" r:id="rId6"/>
    <p:sldId id="302" r:id="rId7"/>
    <p:sldId id="303" r:id="rId8"/>
    <p:sldId id="304" r:id="rId9"/>
    <p:sldId id="305" r:id="rId10"/>
    <p:sldId id="294"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80"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350" autoAdjust="0"/>
    <p:restoredTop sz="86395" autoAdjust="0"/>
  </p:normalViewPr>
  <p:slideViewPr>
    <p:cSldViewPr>
      <p:cViewPr varScale="1">
        <p:scale>
          <a:sx n="99" d="100"/>
          <a:sy n="99" d="100"/>
        </p:scale>
        <p:origin x="930" y="90"/>
      </p:cViewPr>
      <p:guideLst>
        <p:guide orient="horz" pos="408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22C16C-0260-4B39-96A8-73E8B504E071}" type="datetimeFigureOut">
              <a:rPr lang="en-US" smtClean="0"/>
              <a:t>3/6/2018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004E23-57C8-46BF-A38E-3B9709954C77}" type="slidenum">
              <a:rPr lang="en-US" smtClean="0"/>
              <a:t>‹#›</a:t>
            </a:fld>
            <a:endParaRPr lang="en-US"/>
          </a:p>
        </p:txBody>
      </p:sp>
    </p:spTree>
    <p:extLst>
      <p:ext uri="{BB962C8B-B14F-4D97-AF65-F5344CB8AC3E}">
        <p14:creationId xmlns:p14="http://schemas.microsoft.com/office/powerpoint/2010/main" val="34905039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Shape 19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r>
              <a:rPr lang="en-US" sz="1200" b="0" i="0" u="none" strike="noStrike" kern="1200" cap="none" dirty="0" smtClean="0">
                <a:solidFill>
                  <a:schemeClr val="dk1"/>
                </a:solidFill>
                <a:latin typeface="Arial (Body)"/>
                <a:ea typeface="Arial"/>
                <a:cs typeface="Arial" panose="020B0604020202020204" pitchFamily="34" charset="0"/>
                <a:sym typeface="Arial"/>
              </a:rPr>
              <a:t>If this PowerPoint presentation contains mathematical equations, you may need to check that your computer has the following installed:</a:t>
            </a:r>
          </a:p>
          <a:p>
            <a:r>
              <a:rPr lang="en-US" sz="1200" b="0" i="0" u="none" strike="noStrike" kern="1200" cap="none" dirty="0" smtClean="0">
                <a:solidFill>
                  <a:schemeClr val="dk1"/>
                </a:solidFill>
                <a:latin typeface="Arial (Body)"/>
                <a:ea typeface="Arial"/>
                <a:cs typeface="Arial" panose="020B0604020202020204" pitchFamily="34" charset="0"/>
                <a:sym typeface="Arial"/>
              </a:rPr>
              <a:t>1) MathType Plugin</a:t>
            </a:r>
          </a:p>
          <a:p>
            <a:r>
              <a:rPr lang="en-US" sz="1200" b="0" i="0" u="none" strike="noStrike" kern="1200" cap="none" dirty="0" smtClean="0">
                <a:solidFill>
                  <a:schemeClr val="dk1"/>
                </a:solidFill>
                <a:latin typeface="Arial (Body)"/>
                <a:ea typeface="Arial"/>
                <a:cs typeface="Arial" panose="020B0604020202020204" pitchFamily="34" charset="0"/>
                <a:sym typeface="Arial"/>
              </a:rPr>
              <a:t>2) Math Player (free versions available)</a:t>
            </a:r>
          </a:p>
          <a:p>
            <a:r>
              <a:rPr lang="en-US" sz="1200" b="0" i="0" u="none" strike="noStrike" kern="1200" cap="none" dirty="0" smtClean="0">
                <a:solidFill>
                  <a:schemeClr val="dk1"/>
                </a:solidFill>
                <a:latin typeface="Arial (Body)"/>
                <a:ea typeface="Arial"/>
                <a:cs typeface="Arial" panose="020B0604020202020204" pitchFamily="34" charset="0"/>
                <a:sym typeface="Arial"/>
              </a:rPr>
              <a:t>3) NVDA Reader (free versions available)</a:t>
            </a:r>
            <a:endParaRPr lang="en-US" dirty="0" smtClean="0">
              <a:latin typeface="Arial (Body)"/>
              <a:cs typeface="Arial" panose="020B0604020202020204" pitchFamily="34" charset="0"/>
            </a:endParaRPr>
          </a:p>
        </p:txBody>
      </p:sp>
      <p:sp>
        <p:nvSpPr>
          <p:cNvPr id="193" name="Shape 19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668593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Shape 38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82" name="Shape 38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
        <p:nvSpPr>
          <p:cNvPr id="383" name="Shape 383"/>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10</a:t>
            </a:fld>
            <a:endParaRPr lang="en-US"/>
          </a:p>
        </p:txBody>
      </p:sp>
    </p:spTree>
    <p:extLst>
      <p:ext uri="{BB962C8B-B14F-4D97-AF65-F5344CB8AC3E}">
        <p14:creationId xmlns:p14="http://schemas.microsoft.com/office/powerpoint/2010/main" val="22896244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7"/>
        <p:cNvGrpSpPr/>
        <p:nvPr/>
      </p:nvGrpSpPr>
      <p:grpSpPr>
        <a:xfrm>
          <a:off x="0" y="0"/>
          <a:ext cx="0" cy="0"/>
          <a:chOff x="0" y="0"/>
          <a:chExt cx="0" cy="0"/>
        </a:xfrm>
      </p:grpSpPr>
      <p:sp>
        <p:nvSpPr>
          <p:cNvPr id="18" name="Shape 18"/>
          <p:cNvSpPr/>
          <p:nvPr/>
        </p:nvSpPr>
        <p:spPr>
          <a:xfrm>
            <a:off x="0" y="0"/>
            <a:ext cx="9144000" cy="3886200"/>
          </a:xfrm>
          <a:prstGeom prst="rect">
            <a:avLst/>
          </a:prstGeom>
          <a:solidFill>
            <a:srgbClr val="007FA3"/>
          </a:solidFill>
          <a:ln w="25400" cap="flat" cmpd="sng">
            <a:solidFill>
              <a:srgbClr val="007FA3"/>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Arial"/>
              <a:ea typeface="Arial"/>
              <a:cs typeface="Arial"/>
              <a:sym typeface="Arial"/>
            </a:endParaRPr>
          </a:p>
        </p:txBody>
      </p:sp>
      <p:sp>
        <p:nvSpPr>
          <p:cNvPr id="19" name="Shape 19"/>
          <p:cNvSpPr txBox="1">
            <a:spLocks noGrp="1"/>
          </p:cNvSpPr>
          <p:nvPr>
            <p:ph type="ctrTitle"/>
          </p:nvPr>
        </p:nvSpPr>
        <p:spPr>
          <a:xfrm>
            <a:off x="685800" y="762000"/>
            <a:ext cx="7772400" cy="2838451"/>
          </a:xfrm>
          <a:prstGeom prst="rect">
            <a:avLst/>
          </a:prstGeom>
          <a:noFill/>
          <a:ln>
            <a:noFill/>
          </a:ln>
        </p:spPr>
        <p:txBody>
          <a:bodyPr lIns="91425" tIns="91425" rIns="91425" bIns="91425" anchor="b" anchorCtr="0"/>
          <a:lstStyle>
            <a:lvl1pPr marL="0" marR="0" lvl="0" indent="0" algn="l" rtl="0">
              <a:lnSpc>
                <a:spcPct val="100000"/>
              </a:lnSpc>
              <a:spcBef>
                <a:spcPts val="0"/>
              </a:spcBef>
              <a:buClr>
                <a:schemeClr val="lt1"/>
              </a:buClr>
              <a:buFont typeface="Times New Roman"/>
              <a:buNone/>
              <a:defRPr sz="3600" b="1" i="0" u="none" strike="noStrike" cap="none">
                <a:solidFill>
                  <a:schemeClr val="lt1"/>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0" name="Shape 20"/>
          <p:cNvSpPr txBox="1">
            <a:spLocks noGrp="1"/>
          </p:cNvSpPr>
          <p:nvPr>
            <p:ph type="subTitle" idx="1"/>
          </p:nvPr>
        </p:nvSpPr>
        <p:spPr>
          <a:xfrm>
            <a:off x="674687" y="3962400"/>
            <a:ext cx="7794625"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1800" b="0" i="0" u="none" strike="noStrike" cap="none">
                <a:solidFill>
                  <a:schemeClr val="dk1"/>
                </a:solidFill>
                <a:latin typeface="Arial"/>
                <a:ea typeface="Arial"/>
                <a:cs typeface="Arial"/>
                <a:sym typeface="Arial"/>
              </a:defRPr>
            </a:lvl1pPr>
            <a:lvl2pPr marL="457200" marR="0" lvl="1"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2pPr>
            <a:lvl3pPr marL="914400" marR="0" lvl="2" indent="0" algn="ctr"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4pPr>
            <a:lvl5pPr marL="1828800" marR="0" lvl="4"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5pPr>
            <a:lvl6pPr marL="2286000" marR="0" lvl="5"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6pPr>
            <a:lvl7pPr marL="2743200" marR="0" lvl="6"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7pPr>
            <a:lvl8pPr marL="3200400" marR="0" lvl="7"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8pPr>
            <a:lvl9pPr marL="3657600" marR="0" lvl="8"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9pPr>
          </a:lstStyle>
          <a:p>
            <a:endParaRPr dirty="0"/>
          </a:p>
        </p:txBody>
      </p:sp>
      <p:sp>
        <p:nvSpPr>
          <p:cNvPr id="21" name="Shape 21"/>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22" name="Shape 2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266500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24"/>
        <p:cNvGrpSpPr/>
        <p:nvPr/>
      </p:nvGrpSpPr>
      <p:grpSpPr>
        <a:xfrm>
          <a:off x="0" y="0"/>
          <a:ext cx="0" cy="0"/>
          <a:chOff x="0" y="0"/>
          <a:chExt cx="0" cy="0"/>
        </a:xfrm>
      </p:grpSpPr>
      <p:sp>
        <p:nvSpPr>
          <p:cNvPr id="25" name="Shape 25"/>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6" name="Shape 26"/>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27" name="Shape 27"/>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8" name="Shape 28"/>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66472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457200" y="215371"/>
            <a:ext cx="8229600" cy="622828"/>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9" name="Shape 39"/>
          <p:cNvSpPr txBox="1">
            <a:spLocks noGrp="1"/>
          </p:cNvSpPr>
          <p:nvPr>
            <p:ph type="body" idx="1"/>
          </p:nvPr>
        </p:nvSpPr>
        <p:spPr>
          <a:xfrm>
            <a:off x="457200" y="816429"/>
            <a:ext cx="8229600" cy="47897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000" b="0" i="0" u="none" strike="noStrike" cap="none">
                <a:solidFill>
                  <a:srgbClr val="007FA3"/>
                </a:solidFill>
                <a:latin typeface="Arial"/>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a:p>
        </p:txBody>
      </p:sp>
      <p:sp>
        <p:nvSpPr>
          <p:cNvPr id="40" name="Shape 40"/>
          <p:cNvSpPr txBox="1">
            <a:spLocks noGrp="1"/>
          </p:cNvSpPr>
          <p:nvPr>
            <p:ph type="body" idx="2"/>
          </p:nvPr>
        </p:nvSpPr>
        <p:spPr>
          <a:xfrm>
            <a:off x="5029200" y="1600200"/>
            <a:ext cx="3657600" cy="1600198"/>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44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3"/>
          </p:nvPr>
        </p:nvSpPr>
        <p:spPr>
          <a:xfrm>
            <a:off x="5029200" y="3200400"/>
            <a:ext cx="3657600" cy="2925763"/>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2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ftr" idx="11"/>
          </p:nvPr>
        </p:nvSpPr>
        <p:spPr>
          <a:xfrm>
            <a:off x="93969" y="6165337"/>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
        <p:nvSpPr>
          <p:cNvPr id="5" name="Content Placeholder 4"/>
          <p:cNvSpPr>
            <a:spLocks noGrp="1"/>
          </p:cNvSpPr>
          <p:nvPr>
            <p:ph sz="quarter" idx="13"/>
          </p:nvPr>
        </p:nvSpPr>
        <p:spPr>
          <a:xfrm>
            <a:off x="3276600" y="6477000"/>
            <a:ext cx="5410200" cy="228600"/>
          </a:xfrm>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075890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Figure + Caption">
    <p:spTree>
      <p:nvGrpSpPr>
        <p:cNvPr id="1" name="Shape 53"/>
        <p:cNvGrpSpPr/>
        <p:nvPr/>
      </p:nvGrpSpPr>
      <p:grpSpPr>
        <a:xfrm>
          <a:off x="0" y="0"/>
          <a:ext cx="0" cy="0"/>
          <a:chOff x="0" y="0"/>
          <a:chExt cx="0" cy="0"/>
        </a:xfrm>
      </p:grpSpPr>
      <p:sp>
        <p:nvSpPr>
          <p:cNvPr id="54" name="Shape 54"/>
          <p:cNvSpPr txBox="1">
            <a:spLocks noGrp="1"/>
          </p:cNvSpPr>
          <p:nvPr>
            <p:ph type="title"/>
          </p:nvPr>
        </p:nvSpPr>
        <p:spPr>
          <a:xfrm>
            <a:off x="457200" y="228600"/>
            <a:ext cx="8229600" cy="1066799"/>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5" name="Shape 55"/>
          <p:cNvSpPr txBox="1">
            <a:spLocks noGrp="1"/>
          </p:cNvSpPr>
          <p:nvPr>
            <p:ph type="body" idx="1"/>
          </p:nvPr>
        </p:nvSpPr>
        <p:spPr>
          <a:xfrm>
            <a:off x="457200" y="5368160"/>
            <a:ext cx="8229600" cy="916856"/>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8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dirty="0"/>
          </a:p>
        </p:txBody>
      </p:sp>
      <p:sp>
        <p:nvSpPr>
          <p:cNvPr id="56" name="Shape 56"/>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dk1"/>
                </a:solidFill>
                <a:latin typeface="Arial"/>
                <a:ea typeface="Arial"/>
                <a:cs typeface="Arial"/>
                <a:sym typeface="Arial"/>
              </a:rPr>
              <a:t>‹#›</a:t>
            </a:fld>
            <a:endParaRPr lang="en-US" sz="900" b="0" i="0" u="none" strike="noStrike" cap="none">
              <a:solidFill>
                <a:schemeClr val="dk1"/>
              </a:solidFill>
              <a:latin typeface="Arial"/>
              <a:ea typeface="Arial"/>
              <a:cs typeface="Arial"/>
              <a:sym typeface="Arial"/>
            </a:endParaRPr>
          </a:p>
        </p:txBody>
      </p:sp>
      <p:sp>
        <p:nvSpPr>
          <p:cNvPr id="9" name="Shape 16"/>
          <p:cNvSpPr txBox="1"/>
          <p:nvPr userDrawn="1"/>
        </p:nvSpPr>
        <p:spPr>
          <a:xfrm>
            <a:off x="1499287" y="6421106"/>
            <a:ext cx="7162799" cy="200054"/>
          </a:xfrm>
          <a:prstGeom prst="rect">
            <a:avLst/>
          </a:prstGeom>
          <a:noFill/>
          <a:ln>
            <a:noFill/>
          </a:ln>
        </p:spPr>
        <p:txBody>
          <a:bodyPr lIns="91425" tIns="45700" rIns="91425" bIns="45700" anchor="t" anchorCtr="0">
            <a:noAutofit/>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b="0" dirty="0" smtClean="0">
                <a:latin typeface="Verdana"/>
                <a:ea typeface="Verdana" panose="020B0604030504040204" pitchFamily="34" charset="0"/>
                <a:cs typeface="Verdana" panose="020B0604030504040204" pitchFamily="34" charset="0"/>
              </a:rPr>
              <a:t>Copyright © 2017, 2011, 2007 Pearson Education, Inc. All Rights Reserved</a:t>
            </a:r>
          </a:p>
        </p:txBody>
      </p:sp>
    </p:spTree>
    <p:extLst>
      <p:ext uri="{BB962C8B-B14F-4D97-AF65-F5344CB8AC3E}">
        <p14:creationId xmlns:p14="http://schemas.microsoft.com/office/powerpoint/2010/main" val="26750175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 name="Shape 11"/>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pic>
        <p:nvPicPr>
          <p:cNvPr id="15" name="Shape 15" descr="Pearson Logo"/>
          <p:cNvPicPr preferRelativeResize="0"/>
          <p:nvPr/>
        </p:nvPicPr>
        <p:blipFill rotWithShape="1">
          <a:blip r:embed="rId6">
            <a:alphaModFix/>
          </a:blip>
          <a:srcRect/>
          <a:stretch/>
        </p:blipFill>
        <p:spPr>
          <a:xfrm>
            <a:off x="443972" y="6429709"/>
            <a:ext cx="917999" cy="279914"/>
          </a:xfrm>
          <a:prstGeom prst="rect">
            <a:avLst/>
          </a:prstGeom>
          <a:noFill/>
          <a:ln>
            <a:noFill/>
          </a:ln>
        </p:spPr>
      </p:pic>
    </p:spTree>
    <p:extLst>
      <p:ext uri="{BB962C8B-B14F-4D97-AF65-F5344CB8AC3E}">
        <p14:creationId xmlns:p14="http://schemas.microsoft.com/office/powerpoint/2010/main" val="200955188"/>
      </p:ext>
    </p:extLst>
  </p:cSld>
  <p:clrMap bg1="lt1" tx1="dk1" bg2="dk2" tx2="lt2" accent1="accent1" accent2="accent2" accent3="accent3" accent4="accent4" accent5="accent5" accent6="accent6" hlink="hlink" folHlink="folHlink"/>
  <p:sldLayoutIdLst>
    <p:sldLayoutId id="2147483674" r:id="rId1"/>
    <p:sldLayoutId id="2147483675" r:id="rId2"/>
    <p:sldLayoutId id="2147483677" r:id="rId3"/>
    <p:sldLayoutId id="2147483679"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7.jpeg"/><Relationship Id="rId4" Type="http://schemas.openxmlformats.org/officeDocument/2006/relationships/image" Target="../media/image6.wmf"/></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Title 1"/>
          <p:cNvSpPr txBox="1">
            <a:spLocks noGrp="1"/>
          </p:cNvSpPr>
          <p:nvPr>
            <p:ph type="title"/>
          </p:nvPr>
        </p:nvSpPr>
        <p:spPr>
          <a:xfrm>
            <a:off x="457199" y="215370"/>
            <a:ext cx="8264349" cy="1059480"/>
          </a:xfrm>
          <a:prstGeom prst="rect">
            <a:avLst/>
          </a:prstGeom>
          <a:noFill/>
          <a:ln>
            <a:noFill/>
          </a:ln>
        </p:spPr>
        <p:txBody>
          <a:bodyPr lIns="0" tIns="0" rIns="0" bIns="0" anchor="b" anchorCtr="0">
            <a:noAutofit/>
          </a:bodyPr>
          <a:lstStyle/>
          <a:p>
            <a:pPr lvl="0">
              <a:buSzPct val="25000"/>
            </a:pPr>
            <a:r>
              <a:rPr lang="en-US" dirty="0"/>
              <a:t>Operations </a:t>
            </a:r>
            <a:r>
              <a:rPr lang="en-US" dirty="0" smtClean="0"/>
              <a:t>Research An </a:t>
            </a:r>
            <a:r>
              <a:rPr lang="en-US" dirty="0"/>
              <a:t>Introduction</a:t>
            </a:r>
            <a:endParaRPr lang="en-US" b="1" i="0" u="none" strike="noStrike" cap="none" dirty="0">
              <a:solidFill>
                <a:srgbClr val="007FA3"/>
              </a:solidFill>
              <a:sym typeface="Times New Roman"/>
            </a:endParaRPr>
          </a:p>
        </p:txBody>
      </p:sp>
      <p:sp>
        <p:nvSpPr>
          <p:cNvPr id="196" name="Text Placeholder 2"/>
          <p:cNvSpPr txBox="1">
            <a:spLocks noGrp="1"/>
          </p:cNvSpPr>
          <p:nvPr>
            <p:ph type="body" idx="1"/>
          </p:nvPr>
        </p:nvSpPr>
        <p:spPr>
          <a:xfrm>
            <a:off x="457199" y="1349965"/>
            <a:ext cx="8264349" cy="326435"/>
          </a:xfrm>
          <a:prstGeom prst="rect">
            <a:avLst/>
          </a:prstGeom>
          <a:noFill/>
          <a:ln>
            <a:noFill/>
          </a:ln>
        </p:spPr>
        <p:txBody>
          <a:bodyPr lIns="0" tIns="0" rIns="0" bIns="0" anchor="t" anchorCtr="0">
            <a:noAutofit/>
          </a:bodyPr>
          <a:lstStyle/>
          <a:p>
            <a:r>
              <a:rPr lang="en-US" dirty="0">
                <a:latin typeface="+mn-lt"/>
              </a:rPr>
              <a:t>Tenth </a:t>
            </a:r>
            <a:r>
              <a:rPr lang="en-US" dirty="0" smtClean="0">
                <a:latin typeface="+mn-lt"/>
              </a:rPr>
              <a:t>Edition</a:t>
            </a:r>
            <a:endParaRPr lang="en-IN" dirty="0">
              <a:latin typeface="+mn-lt"/>
            </a:endParaRPr>
          </a:p>
        </p:txBody>
      </p:sp>
      <p:sp>
        <p:nvSpPr>
          <p:cNvPr id="198" name="Text Placeholder 3"/>
          <p:cNvSpPr txBox="1">
            <a:spLocks noGrp="1"/>
          </p:cNvSpPr>
          <p:nvPr>
            <p:ph type="body" idx="2"/>
          </p:nvPr>
        </p:nvSpPr>
        <p:spPr>
          <a:xfrm>
            <a:off x="5029200" y="1876222"/>
            <a:ext cx="3692348" cy="1324175"/>
          </a:xfrm>
          <a:prstGeom prst="rect">
            <a:avLst/>
          </a:prstGeom>
          <a:noFill/>
          <a:ln>
            <a:noFill/>
          </a:ln>
        </p:spPr>
        <p:txBody>
          <a:bodyPr lIns="0" tIns="0" rIns="0" bIns="0" anchor="b" anchorCtr="0">
            <a:noAutofit/>
          </a:bodyPr>
          <a:lstStyle/>
          <a:p>
            <a:pPr marL="0" marR="0" lvl="0" indent="0" algn="ctr" rtl="0">
              <a:spcBef>
                <a:spcPts val="0"/>
              </a:spcBef>
              <a:buClr>
                <a:srgbClr val="007FA3"/>
              </a:buClr>
              <a:buSzPct val="25000"/>
              <a:buFont typeface="Arial"/>
              <a:buNone/>
            </a:pPr>
            <a:r>
              <a:rPr lang="en-US" sz="3000" b="1" i="0" u="none" strike="noStrike" cap="none" dirty="0">
                <a:solidFill>
                  <a:schemeClr val="dk1"/>
                </a:solidFill>
                <a:latin typeface="+mn-lt"/>
                <a:ea typeface="Arial"/>
                <a:cs typeface="Arial"/>
                <a:sym typeface="Arial"/>
              </a:rPr>
              <a:t>Chapter </a:t>
            </a:r>
            <a:r>
              <a:rPr lang="en-US" sz="3000" b="1" i="0" u="none" strike="noStrike" cap="none" dirty="0" smtClean="0">
                <a:solidFill>
                  <a:schemeClr val="dk1"/>
                </a:solidFill>
                <a:latin typeface="+mn-lt"/>
                <a:ea typeface="Arial"/>
                <a:cs typeface="Arial"/>
                <a:sym typeface="Arial"/>
              </a:rPr>
              <a:t>9</a:t>
            </a:r>
            <a:endParaRPr lang="en-US" sz="3000" b="1" i="0" u="none" strike="noStrike" cap="none" dirty="0">
              <a:solidFill>
                <a:schemeClr val="dk1"/>
              </a:solidFill>
              <a:latin typeface="+mn-lt"/>
              <a:ea typeface="Arial"/>
              <a:cs typeface="Arial"/>
              <a:sym typeface="Arial"/>
            </a:endParaRPr>
          </a:p>
        </p:txBody>
      </p:sp>
      <p:sp>
        <p:nvSpPr>
          <p:cNvPr id="199" name="Text Placeholder 4"/>
          <p:cNvSpPr txBox="1">
            <a:spLocks noGrp="1"/>
          </p:cNvSpPr>
          <p:nvPr>
            <p:ph type="body" idx="3"/>
          </p:nvPr>
        </p:nvSpPr>
        <p:spPr>
          <a:xfrm>
            <a:off x="5063412" y="3328384"/>
            <a:ext cx="3658136" cy="2925763"/>
          </a:xfrm>
          <a:prstGeom prst="rect">
            <a:avLst/>
          </a:prstGeom>
          <a:noFill/>
          <a:ln>
            <a:noFill/>
          </a:ln>
        </p:spPr>
        <p:txBody>
          <a:bodyPr lIns="0" tIns="0" rIns="0" bIns="0" anchor="t" anchorCtr="0">
            <a:noAutofit/>
          </a:bodyPr>
          <a:lstStyle/>
          <a:p>
            <a:pPr lvl="0" algn="ctr"/>
            <a:r>
              <a:rPr lang="en-US" dirty="0">
                <a:solidFill>
                  <a:srgbClr val="000000"/>
                </a:solidFill>
                <a:latin typeface="+mn-lt"/>
              </a:rPr>
              <a:t>Integer Linear Programming</a:t>
            </a:r>
            <a:endParaRPr lang="en-IN" dirty="0">
              <a:solidFill>
                <a:srgbClr val="000000"/>
              </a:solidFill>
              <a:latin typeface="+mn-lt"/>
            </a:endParaRPr>
          </a:p>
        </p:txBody>
      </p:sp>
      <p:pic>
        <p:nvPicPr>
          <p:cNvPr id="2" name="Picture 5" descr="Front Cover: Operations Research An Introduction Tenth Edition by Tah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99" y="1876223"/>
            <a:ext cx="3239708" cy="4258277"/>
          </a:xfrm>
          <a:prstGeom prst="rect">
            <a:avLst/>
          </a:prstGeom>
        </p:spPr>
      </p:pic>
      <p:sp>
        <p:nvSpPr>
          <p:cNvPr id="8" name="Text Placeholder 6"/>
          <p:cNvSpPr>
            <a:spLocks noGrp="1"/>
          </p:cNvSpPr>
          <p:nvPr>
            <p:ph sz="quarter" idx="13"/>
          </p:nvPr>
        </p:nvSpPr>
        <p:spPr>
          <a:xfrm>
            <a:off x="2590800" y="6428869"/>
            <a:ext cx="6130748" cy="266792"/>
          </a:xfrm>
        </p:spPr>
        <p:txBody>
          <a:bodyPr anchor="ctr"/>
          <a:lstStyle/>
          <a:p>
            <a:pPr marL="101600" indent="0">
              <a:buNone/>
            </a:pPr>
            <a:r>
              <a:rPr lang="en-US" alt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Copyright © 2017, 2011, 2007 Pearson Education, Inc. All Rights</a:t>
            </a:r>
            <a:r>
              <a:rPr lang="en-US" altLang="en-US" sz="1200" baseline="0" dirty="0" smtClean="0">
                <a:solidFill>
                  <a:schemeClr val="tx1"/>
                </a:solidFill>
                <a:latin typeface="Verdana" panose="020B0604030504040204" pitchFamily="34" charset="0"/>
                <a:ea typeface="Verdana" panose="020B0604030504040204" pitchFamily="34" charset="0"/>
                <a:cs typeface="Verdana" panose="020B0604030504040204" pitchFamily="34" charset="0"/>
              </a:rPr>
              <a:t> </a:t>
            </a:r>
            <a:r>
              <a:rPr lang="en-US" alt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Reserved</a:t>
            </a:r>
            <a:endParaRPr lang="en-US" alt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0630868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Title 1"/>
          <p:cNvSpPr txBox="1">
            <a:spLocks noGrp="1"/>
          </p:cNvSpPr>
          <p:nvPr>
            <p:ph type="title"/>
          </p:nvPr>
        </p:nvSpPr>
        <p:spPr>
          <a:prstGeom prst="rect">
            <a:avLst/>
          </a:prstGeom>
        </p:spPr>
        <p:txBody>
          <a:bodyPr lIns="91425" tIns="91425" rIns="91425" bIns="91425" anchor="b" anchorCtr="0">
            <a:noAutofit/>
          </a:bodyPr>
          <a:lstStyle/>
          <a:p>
            <a:pPr lvl="0">
              <a:spcBef>
                <a:spcPts val="0"/>
              </a:spcBef>
              <a:buClr>
                <a:schemeClr val="lt2"/>
              </a:buClr>
              <a:buSzPct val="25000"/>
              <a:buFont typeface="Times New Roman"/>
              <a:buNone/>
            </a:pPr>
            <a:r>
              <a:rPr lang="en-US" dirty="0">
                <a:solidFill>
                  <a:schemeClr val="lt2"/>
                </a:solidFill>
              </a:rPr>
              <a:t>Copyright</a:t>
            </a:r>
          </a:p>
        </p:txBody>
      </p:sp>
      <p:pic>
        <p:nvPicPr>
          <p:cNvPr id="386" name="Picture 2" descr="This work is protected by United States copyright laws and is provided solely for the use of instructors teaching their courses and assessing student learning. Dissemination or sale of any part of this work (including on the World Wide Web) will destroy the integrity of the work and is not permitted. The work and materials from it should never be made available to students except by instructors using the accompanying text in their classes. All recipients of this work are expected to abide by these restrictions and honor the intended pedagogical purposes and the needs of other instructors who rely on these materials."/>
          <p:cNvPicPr preferRelativeResize="0"/>
          <p:nvPr/>
        </p:nvPicPr>
        <p:blipFill>
          <a:blip r:embed="rId3">
            <a:alphaModFix/>
          </a:blip>
          <a:stretch>
            <a:fillRect/>
          </a:stretch>
        </p:blipFill>
        <p:spPr>
          <a:xfrm>
            <a:off x="715650" y="2310096"/>
            <a:ext cx="7419975" cy="2466975"/>
          </a:xfrm>
          <a:prstGeom prst="rect">
            <a:avLst/>
          </a:prstGeom>
          <a:noFill/>
          <a:ln>
            <a:noFill/>
          </a:ln>
        </p:spPr>
      </p:pic>
    </p:spTree>
    <p:extLst>
      <p:ext uri="{BB962C8B-B14F-4D97-AF65-F5344CB8AC3E}">
        <p14:creationId xmlns:p14="http://schemas.microsoft.com/office/powerpoint/2010/main" val="28500234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9-1 Street Map </a:t>
            </a:r>
            <a:r>
              <a:rPr lang="en-US" dirty="0"/>
              <a:t>of the U of A </a:t>
            </a:r>
            <a:r>
              <a:rPr lang="en-US" dirty="0" smtClean="0"/>
              <a:t>Campus</a:t>
            </a:r>
            <a:endParaRPr lang="en-US" sz="2000" b="0" dirty="0"/>
          </a:p>
        </p:txBody>
      </p:sp>
      <p:pic>
        <p:nvPicPr>
          <p:cNvPr id="5" name="Picture 2" descr="A street map of the U of A campus is a rectangle with nodes in the corners labeled as follows, beginning in the top left corner and moving clockwise: 1, 3, 8, 6. Node 2 is midway along the top side of the rectangle. Node 5 is midway on the right side of the rectangle, and node 7 is midway on the bottom side of the rectangle. The left side of the rectangle is street G. The top side of the rectangle is street A to the left of node 2, and street B to the right of node 2. The right side of the rectangle is made up of 2 connected vertical streets, J at the bottom half and K at the top. The bottom side of the rectangle is street E to the left of node 7, and street D to the right of node 7. The rectangle is bisected by 2 connected vertical streets, H and I. Node 4 is at the center of the rectangle, at the connection between streets H and I. The left half of the rectangle is diagonally bisected from the bottom left to the top right of the half by street F. Street C bisects the right half of the triangle horizontally."/>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56409" y="1524000"/>
            <a:ext cx="7031182"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38071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sz="3000" dirty="0"/>
              <a:t>Figure </a:t>
            </a:r>
            <a:r>
              <a:rPr lang="en-US" sz="3000" dirty="0" smtClean="0"/>
              <a:t>9-2 Solution </a:t>
            </a:r>
            <a:r>
              <a:rPr lang="en-US" sz="3000" dirty="0"/>
              <a:t>S</a:t>
            </a:r>
            <a:r>
              <a:rPr lang="en-US" sz="3000" dirty="0" smtClean="0"/>
              <a:t>pace </a:t>
            </a:r>
            <a:r>
              <a:rPr lang="en-US" sz="3000" dirty="0"/>
              <a:t>for </a:t>
            </a:r>
            <a:r>
              <a:rPr lang="en-US" sz="3000" dirty="0" smtClean="0"/>
              <a:t>I</a:t>
            </a:r>
            <a:r>
              <a:rPr lang="en-US" sz="100" dirty="0" smtClean="0"/>
              <a:t> </a:t>
            </a:r>
            <a:r>
              <a:rPr lang="en-US" sz="3000" dirty="0" smtClean="0"/>
              <a:t>L</a:t>
            </a:r>
            <a:r>
              <a:rPr lang="en-US" sz="100" dirty="0" smtClean="0"/>
              <a:t> </a:t>
            </a:r>
            <a:r>
              <a:rPr lang="en-US" sz="3000" dirty="0" smtClean="0"/>
              <a:t>P (lattice </a:t>
            </a:r>
            <a:r>
              <a:rPr lang="en-US" sz="3000" dirty="0"/>
              <a:t>P</a:t>
            </a:r>
            <a:r>
              <a:rPr lang="en-US" sz="3000" dirty="0" smtClean="0"/>
              <a:t>oints</a:t>
            </a:r>
            <a:r>
              <a:rPr lang="en-US" sz="3000" dirty="0"/>
              <a:t>) and </a:t>
            </a:r>
            <a:r>
              <a:rPr lang="en-US" sz="3000" dirty="0" smtClean="0"/>
              <a:t>L</a:t>
            </a:r>
            <a:r>
              <a:rPr lang="en-US" sz="100" dirty="0" smtClean="0"/>
              <a:t> </a:t>
            </a:r>
            <a:r>
              <a:rPr lang="en-US" sz="3000" dirty="0" smtClean="0"/>
              <a:t>P1 (Shaded Area</a:t>
            </a:r>
            <a:r>
              <a:rPr lang="en-US" sz="3000" dirty="0"/>
              <a:t>) of Example </a:t>
            </a:r>
            <a:r>
              <a:rPr lang="en-US" sz="3000" dirty="0" smtClean="0"/>
              <a:t>9-2-1 </a:t>
            </a:r>
            <a:r>
              <a:rPr lang="en-US" sz="3000" dirty="0"/>
              <a:t>(</a:t>
            </a:r>
            <a:r>
              <a:rPr lang="en-US" sz="3000" dirty="0" smtClean="0"/>
              <a:t>L</a:t>
            </a:r>
            <a:r>
              <a:rPr lang="en-US" sz="100" dirty="0" smtClean="0"/>
              <a:t> </a:t>
            </a:r>
            <a:r>
              <a:rPr lang="en-US" sz="3000" dirty="0" smtClean="0"/>
              <a:t>P1</a:t>
            </a:r>
            <a:r>
              <a:rPr lang="en-US" sz="3000" dirty="0"/>
              <a:t>)</a:t>
            </a:r>
            <a:endParaRPr lang="en-US" sz="3000" b="0" dirty="0"/>
          </a:p>
        </p:txBody>
      </p:sp>
      <p:pic>
        <p:nvPicPr>
          <p:cNvPr id="4" name="Picture 2" descr="The solution space for I L P and L P 1 of example 9 2 1 is on a graph. The vertical axis represents X sub 2, and the horizontal axis represents X sub 1. 2 lines are plotted, one extends from (0, 7.5) to (4.5, 0), and the other extends from (0, 5) to (5, 0). The lines intersect at the optimum, continuous: X sub 1 = 3.75, X sub 2 = 1.25, Integers = 23.75. The area beneath the lines is shaded gray. Feasible integer points are plotted within the area, including (1, 2), (3, 1), and (2, 3). L P sub 1 is between the values 2 and 3 on the vertical axis."/>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07406" y="1371600"/>
            <a:ext cx="4929188" cy="4828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44194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9-3 </a:t>
            </a:r>
            <a:r>
              <a:rPr lang="en-US" dirty="0"/>
              <a:t>Solution Spaces of </a:t>
            </a:r>
            <a:r>
              <a:rPr lang="en-US" dirty="0" smtClean="0"/>
              <a:t>L</a:t>
            </a:r>
            <a:r>
              <a:rPr lang="en-US" sz="100" dirty="0" smtClean="0"/>
              <a:t> </a:t>
            </a:r>
            <a:r>
              <a:rPr lang="en-US" dirty="0" smtClean="0"/>
              <a:t>P2 </a:t>
            </a:r>
            <a:r>
              <a:rPr lang="en-US" dirty="0"/>
              <a:t>and </a:t>
            </a:r>
            <a:r>
              <a:rPr lang="en-US" dirty="0" smtClean="0"/>
              <a:t>L</a:t>
            </a:r>
            <a:r>
              <a:rPr lang="en-US" sz="100" dirty="0" smtClean="0"/>
              <a:t> </a:t>
            </a:r>
            <a:r>
              <a:rPr lang="en-US" dirty="0" smtClean="0"/>
              <a:t>P3 </a:t>
            </a:r>
            <a:r>
              <a:rPr lang="en-US" dirty="0"/>
              <a:t>for Example </a:t>
            </a:r>
            <a:r>
              <a:rPr lang="en-US" dirty="0" smtClean="0"/>
              <a:t>9-2-1</a:t>
            </a:r>
            <a:endParaRPr lang="en-US" b="0" dirty="0"/>
          </a:p>
        </p:txBody>
      </p:sp>
      <p:pic>
        <p:nvPicPr>
          <p:cNvPr id="5" name="Picture 2" descr="The solution space for L P 2 and L P 3 of example 9 2 1 is on a graph. The vertical axis represents X sub 2, and the horizontal axis represents X sub 1. A line is plotted from (0, 5) to (4.5, 0). The line is broken along the horizontal axis from point (3, 2) to (4, 1). The area to the left of the break is X sub 1 less than or equal to 3, and the area to the right of the break is X sub 1 greater than or equal to 4. L P 2 is between the values 1 and 2 on the vertical axis, and L P 3 is to the left of the break."/>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82800" y="1352350"/>
            <a:ext cx="49784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970035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9-4 Using </a:t>
            </a:r>
            <a:r>
              <a:rPr lang="en-US" dirty="0"/>
              <a:t>B</a:t>
            </a:r>
            <a:r>
              <a:rPr lang="en-US" dirty="0" smtClean="0"/>
              <a:t>ranching </a:t>
            </a:r>
            <a:r>
              <a:rPr lang="en-US" dirty="0" smtClean="0"/>
              <a:t>Variable </a:t>
            </a:r>
            <a:r>
              <a:rPr lang="en-US" sz="100" dirty="0"/>
              <a:t>X </a:t>
            </a:r>
            <a:r>
              <a:rPr lang="en-US" sz="100" dirty="0">
                <a:solidFill>
                  <a:schemeClr val="bg1"/>
                </a:solidFill>
              </a:rPr>
              <a:t>sub 1</a:t>
            </a:r>
            <a:r>
              <a:rPr lang="en-US" dirty="0" smtClean="0">
                <a:solidFill>
                  <a:schemeClr val="bg1"/>
                </a:solidFill>
              </a:rPr>
              <a:t> </a:t>
            </a:r>
            <a:r>
              <a:rPr lang="en-US" dirty="0" smtClean="0"/>
              <a:t>    </a:t>
            </a:r>
            <a:r>
              <a:rPr lang="en-US" dirty="0" smtClean="0"/>
              <a:t>to </a:t>
            </a:r>
            <a:r>
              <a:rPr lang="en-US" dirty="0"/>
              <a:t>C</a:t>
            </a:r>
            <a:r>
              <a:rPr lang="en-US" dirty="0" smtClean="0"/>
              <a:t>reate L</a:t>
            </a:r>
            <a:r>
              <a:rPr lang="en-US" sz="100" dirty="0" smtClean="0"/>
              <a:t> </a:t>
            </a:r>
            <a:r>
              <a:rPr lang="en-US" dirty="0" smtClean="0"/>
              <a:t>P2 </a:t>
            </a:r>
            <a:r>
              <a:rPr lang="en-US" dirty="0"/>
              <a:t>and </a:t>
            </a:r>
            <a:r>
              <a:rPr lang="en-US" dirty="0" smtClean="0"/>
              <a:t>L</a:t>
            </a:r>
            <a:r>
              <a:rPr lang="en-US" sz="100" dirty="0" smtClean="0"/>
              <a:t> </a:t>
            </a:r>
            <a:r>
              <a:rPr lang="en-US" dirty="0" smtClean="0"/>
              <a:t>P3 </a:t>
            </a:r>
            <a:r>
              <a:rPr lang="en-US" dirty="0"/>
              <a:t>for Example </a:t>
            </a:r>
            <a:r>
              <a:rPr lang="en-US" dirty="0" smtClean="0"/>
              <a:t>9-2-1</a:t>
            </a:r>
            <a:endParaRPr lang="en-US" b="0" dirty="0"/>
          </a:p>
        </p:txBody>
      </p:sp>
      <p:graphicFrame>
        <p:nvGraphicFramePr>
          <p:cNvPr id="3" name="Object 2"/>
          <p:cNvGraphicFramePr>
            <a:graphicFrameLocks noChangeAspect="1"/>
          </p:cNvGraphicFramePr>
          <p:nvPr>
            <p:extLst>
              <p:ext uri="{D42A27DB-BD31-4B8C-83A1-F6EECF244321}">
                <p14:modId xmlns:p14="http://schemas.microsoft.com/office/powerpoint/2010/main" val="412077837"/>
              </p:ext>
            </p:extLst>
          </p:nvPr>
        </p:nvGraphicFramePr>
        <p:xfrm>
          <a:off x="7467600" y="216300"/>
          <a:ext cx="368300" cy="508000"/>
        </p:xfrm>
        <a:graphic>
          <a:graphicData uri="http://schemas.openxmlformats.org/presentationml/2006/ole">
            <mc:AlternateContent xmlns:mc="http://schemas.openxmlformats.org/markup-compatibility/2006">
              <mc:Choice xmlns:v="urn:schemas-microsoft-com:vml" Requires="v">
                <p:oleObj spid="_x0000_s2066" name="Equation" r:id="rId3" imgW="368280" imgH="507960" progId="Equation.DSMT4">
                  <p:embed/>
                </p:oleObj>
              </mc:Choice>
              <mc:Fallback>
                <p:oleObj name="Equation" r:id="rId3" imgW="368280" imgH="507960" progId="Equation.DSMT4">
                  <p:embed/>
                  <p:pic>
                    <p:nvPicPr>
                      <p:cNvPr id="3" name="Object 2"/>
                      <p:cNvPicPr/>
                      <p:nvPr/>
                    </p:nvPicPr>
                    <p:blipFill>
                      <a:blip r:embed="rId4"/>
                      <a:stretch>
                        <a:fillRect/>
                      </a:stretch>
                    </p:blipFill>
                    <p:spPr>
                      <a:xfrm>
                        <a:off x="7467600" y="216300"/>
                        <a:ext cx="368300" cy="508000"/>
                      </a:xfrm>
                      <a:prstGeom prst="rect">
                        <a:avLst/>
                      </a:prstGeom>
                    </p:spPr>
                  </p:pic>
                </p:oleObj>
              </mc:Fallback>
            </mc:AlternateContent>
          </a:graphicData>
        </a:graphic>
      </p:graphicFrame>
      <p:pic>
        <p:nvPicPr>
          <p:cNvPr id="6" name="Picture 3" descr="The branching variable X sub 1 is used to create L P 2 and L P 3. 1 branches down and to the left to 2, and down and to the right to 3. 1, L P 1, X sub 1 = 3.75, X sub 2 = 1.25 and integers = 23.75, branches down to the left with X sub 1 less than or equal to 3 to 2. 2: L P 2. X sub 1 = 3, X sub 2 = 2, integers = 23, lower bound optimum. 1 branches down and to the right to 3, L P 3, X sub 1 = 4,  X sub 2 = 0.83, integers = 23.3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63023" y="1524000"/>
            <a:ext cx="7417955"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341384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9-5 Alternative B &amp; B Tree </a:t>
            </a:r>
            <a:r>
              <a:rPr lang="en-US" dirty="0"/>
              <a:t>for Example </a:t>
            </a:r>
            <a:r>
              <a:rPr lang="en-US" dirty="0" smtClean="0"/>
              <a:t>9-2-1</a:t>
            </a:r>
            <a:endParaRPr lang="en-US" b="0" dirty="0"/>
          </a:p>
        </p:txBody>
      </p:sp>
      <p:pic>
        <p:nvPicPr>
          <p:cNvPr id="4" name="Picture 2" descr="An alternative b and B tree begins with 1, L P N: X sub 1 = 3.75, X sub 2 = 1.25, integers = 23.75. 1 branches down and to the left, X sub 1 less than or equal to 3, to 7, L P 2: X sub 1 = 3, X sub 2 = 2, integers = 23. 1 branches down and to the right, X sub 1 is greater than or equal to 4, to 2, L P 3: X sub 1 = 4, X sub 2 = 0.83, integers 23.33. 2 branches down and to the left, X sub 2 less than or equal to 0, to 4, L P 4: X sub 1 = 4.5, X sub 2 = 0, integers = 22.5. 2 branches down and to the right, X sub 2 greater than or equal to 1, to 3, L P 5: no feasible solution. 4 branches down and to the left, X sub 1 less than or equal to 4, to 6, L P 6: X sub 1 = 4, X sub 2 = 0, integers = 20, lower bound. 4 branches down and to the right, X sub 1 greater than or equal to 5, to 5, L P 7: no feasible solution."/>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10691" y="1371600"/>
            <a:ext cx="4322618"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86068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9-6 Illustration </a:t>
            </a:r>
            <a:r>
              <a:rPr lang="en-US" dirty="0"/>
              <a:t>of the </a:t>
            </a:r>
            <a:r>
              <a:rPr lang="en-US" dirty="0" smtClean="0"/>
              <a:t>Use </a:t>
            </a:r>
            <a:r>
              <a:rPr lang="en-US" dirty="0"/>
              <a:t>of </a:t>
            </a:r>
            <a:r>
              <a:rPr lang="en-US" dirty="0" smtClean="0"/>
              <a:t>Cuts </a:t>
            </a:r>
            <a:r>
              <a:rPr lang="en-US" dirty="0"/>
              <a:t>in </a:t>
            </a:r>
            <a:r>
              <a:rPr lang="en-US" dirty="0" smtClean="0"/>
              <a:t>I</a:t>
            </a:r>
            <a:r>
              <a:rPr lang="en-US" sz="100" dirty="0" smtClean="0"/>
              <a:t> </a:t>
            </a:r>
            <a:r>
              <a:rPr lang="en-US" dirty="0" smtClean="0"/>
              <a:t>L</a:t>
            </a:r>
            <a:r>
              <a:rPr lang="en-US" sz="100" dirty="0" smtClean="0"/>
              <a:t> </a:t>
            </a:r>
            <a:r>
              <a:rPr lang="en-US" dirty="0" smtClean="0"/>
              <a:t>P</a:t>
            </a:r>
            <a:endParaRPr lang="en-US" b="0" dirty="0"/>
          </a:p>
        </p:txBody>
      </p:sp>
      <p:pic>
        <p:nvPicPr>
          <p:cNvPr id="5" name="Picture 2" descr="3 illustration of the use of cuts in I L P. All 3 illustrations are on graphs with vertical axes representing X sub 2, and horizontal axes representing X sub 1. Optimum (4.5, 3.5). One vector extends from point (0, 2) to point (4.5, 3.5), another from (5, 0) to (4.5, 3.5). The area within both vectors all whole value points marked. Optimum (4 and 4 sevenths, 3). One vector extends from point (0, 2) to (4.5, 3.5), another from point (5, 0) to (4.5, 3.5). Cut 1 extends horizontally from point (0, 3) to (5, 3). The area between the vectors and cut 1 is shaded. Optimum (4, 3). One vector extends from point (0, 2) to point (4.5, 3.5), another from (5, 0) to (4.5, 3.5). The area within both vectors all whole value points marked. Optimum (4 and 4 sevenths, 3). One vector extends from point (0, 2) to (4.5, 3.5), another from point (5, 0) to (4.5, 3.5). Cut 2 extends diagonally from point (3, 4) to (5.5, 1.5). Cut 1 extends horizontally from point (0, 3) to (5, 3). The area between the vectors and cut 1 and between the vectors and cut 2 is shaded. "/>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2438400"/>
            <a:ext cx="82296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732171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9-7 Museum </a:t>
            </a:r>
            <a:r>
              <a:rPr lang="en-US" dirty="0"/>
              <a:t>Layout for Problem 9-22</a:t>
            </a:r>
            <a:endParaRPr lang="en-US" b="0" dirty="0"/>
          </a:p>
        </p:txBody>
      </p:sp>
      <p:pic>
        <p:nvPicPr>
          <p:cNvPr id="4" name="Picture 2" descr="A museum layout for problem 9 22. The main structure is a rectangle, divided lengthwise into 3 sections, top, middle and bottom, with the bottom section slightly narrower than the top and middle sections. In the top section on the left, 1 small room comprises 1 third of the top section, and on the right a larger room comprises the remaining two thirds of the section. There is a doorway between the two rooms in the top section, and from each room to the middle section of the floor plan. In the middle section, on the left, 1 small room comprises 1 third of the middle section, a second, smaller room is located at the center which can only be accessed from the rooms on either side. To the right, the largest room of the middle section has access to the room in the top and bottom section, and to the outside of the building. In the bottom section, the layout is the same as in the middle section, but the two smallest rooms are only accessible from the room on the right. The room on the right has access into the largest room in the middle section."/>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59659" y="1371600"/>
            <a:ext cx="5824682"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374693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9-8 Solution </a:t>
            </a:r>
            <a:r>
              <a:rPr lang="en-US" dirty="0"/>
              <a:t>Spaces for Problem 9-47</a:t>
            </a:r>
            <a:endParaRPr lang="en-US" b="0" dirty="0"/>
          </a:p>
        </p:txBody>
      </p:sp>
      <p:pic>
        <p:nvPicPr>
          <p:cNvPr id="5" name="Picture 2" descr="3 solution spaces, A, B, and C for problem 9 47. All 3 examples are depicted on graphs with a vertical axis representing X sub 2 and a horizontal axis representing X sub 1. Example A. A line extends from point (0, 3) to point (3, 0). 2 solution spaces are highlighted beneath the line: a rectangle between points (0, 0), (1, 0), (1, 2), and (0, 2), and a triangle beneath the line and between points (3, 0), (2, 0), and (2, 1). Example B. A line extends from point (0, 3) to point (3, 0). The area beneath the line is highlighted, except for a square created by horizontal and vertical lines drawn to the y and x-axes from point (1, 1). Example C. 2 lines are plotted, from point (0, 3) to point (3, 0) and from point (0, 2) to (2, 0), with this line appearing as a dotted line from point (1, 1) to the end. The area beneath each of the lines is highlighted, except for a triangle between points (0, 1), (0, 2) and (1, 1). A dotted line is drawn from point (1, 1) to the horizontal axis."/>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2009775"/>
            <a:ext cx="8229600" cy="314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22098193"/>
      </p:ext>
    </p:extLst>
  </p:cSld>
  <p:clrMapOvr>
    <a:masterClrMapping/>
  </p:clrMapOvr>
</p:sld>
</file>

<file path=ppt/theme/theme1.xml><?xml version="1.0" encoding="utf-8"?>
<a:theme xmlns:a="http://schemas.openxmlformats.org/drawingml/2006/main" name="1_508 Lecture">
  <a:themeElements>
    <a:clrScheme name="Custom 7">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C1581"/>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598</TotalTime>
  <Words>174</Words>
  <Application>Microsoft Office PowerPoint</Application>
  <PresentationFormat>On-screen Show (4:3)</PresentationFormat>
  <Paragraphs>19</Paragraphs>
  <Slides>10</Slides>
  <Notes>2</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10</vt:i4>
      </vt:variant>
    </vt:vector>
  </HeadingPairs>
  <TitlesOfParts>
    <vt:vector size="18" baseType="lpstr">
      <vt:lpstr>Arial</vt:lpstr>
      <vt:lpstr>Arial (Body)</vt:lpstr>
      <vt:lpstr>Calibri</vt:lpstr>
      <vt:lpstr>Noto Sans Symbols</vt:lpstr>
      <vt:lpstr>Times New Roman</vt:lpstr>
      <vt:lpstr>Verdana</vt:lpstr>
      <vt:lpstr>1_508 Lecture</vt:lpstr>
      <vt:lpstr>Equation</vt:lpstr>
      <vt:lpstr>Operations Research An Introduction</vt:lpstr>
      <vt:lpstr>Figure 9-1 Street Map of the U of A Campus</vt:lpstr>
      <vt:lpstr>Figure 9-2 Solution Space for I L P (lattice Points) and L P1 (Shaded Area) of Example 9-2-1 (L P1)</vt:lpstr>
      <vt:lpstr>Figure 9-3 Solution Spaces of L P2 and L P3 for Example 9-2-1</vt:lpstr>
      <vt:lpstr>Figure 9-4 Using Branching Variable X sub 1     to Create L P2 and L P3 for Example 9-2-1</vt:lpstr>
      <vt:lpstr>Figure 9-5 Alternative B &amp; B Tree for Example 9-2-1</vt:lpstr>
      <vt:lpstr>Figure 9-6 Illustration of the Use of Cuts in I L P</vt:lpstr>
      <vt:lpstr>Figure 9-7 Museum Layout for Problem 9-22</vt:lpstr>
      <vt:lpstr>Figure 9-8 Solution Spaces for Problem 9-47</vt:lpstr>
      <vt:lpstr>Copyright</vt:lpstr>
    </vt:vector>
  </TitlesOfParts>
  <Company>Cognizant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Operations Research An Introduction, 10e</dc:title>
  <dc:subject>Engineering Computer Science</dc:subject>
  <dc:creator>Taha</dc:creator>
  <cp:lastModifiedBy>Mittal, Abhinav (Cognizant)</cp:lastModifiedBy>
  <cp:revision>197</cp:revision>
  <dcterms:created xsi:type="dcterms:W3CDTF">2014-10-10T17:07:42Z</dcterms:created>
  <dcterms:modified xsi:type="dcterms:W3CDTF">2018-03-06T10:36:33Z</dcterms:modified>
  <cp:category>Engineering Computer Science</cp:category>
</cp:coreProperties>
</file>