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1"/>
  </p:notesMasterIdLst>
  <p:sldIdLst>
    <p:sldId id="304" r:id="rId2"/>
    <p:sldId id="297" r:id="rId3"/>
    <p:sldId id="298" r:id="rId4"/>
    <p:sldId id="299" r:id="rId5"/>
    <p:sldId id="300" r:id="rId6"/>
    <p:sldId id="301" r:id="rId7"/>
    <p:sldId id="302" r:id="rId8"/>
    <p:sldId id="303" r:id="rId9"/>
    <p:sldId id="29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63" autoAdjust="0"/>
    <p:restoredTop sz="86395" autoAdjust="0"/>
  </p:normalViewPr>
  <p:slideViewPr>
    <p:cSldViewPr>
      <p:cViewPr varScale="1">
        <p:scale>
          <a:sx n="96" d="100"/>
          <a:sy n="96" d="100"/>
        </p:scale>
        <p:origin x="954"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5710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9</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jpeg"/><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smtClean="0">
                <a:latin typeface="+mn-lt"/>
              </a:rPr>
              <a:t>14</a:t>
            </a: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Review of Basic Probability</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879850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14-1 C</a:t>
            </a:r>
            <a:r>
              <a:rPr lang="en-US" sz="100" dirty="0" smtClean="0"/>
              <a:t> </a:t>
            </a:r>
            <a:r>
              <a:rPr lang="en-US" dirty="0" smtClean="0"/>
              <a:t>D</a:t>
            </a:r>
            <a:r>
              <a:rPr lang="en-US" sz="100" dirty="0" smtClean="0"/>
              <a:t> </a:t>
            </a:r>
            <a:r>
              <a:rPr lang="en-US" dirty="0" smtClean="0"/>
              <a:t>F </a:t>
            </a:r>
            <a:r>
              <a:rPr lang="en-US" dirty="0"/>
              <a:t>and </a:t>
            </a:r>
            <a:r>
              <a:rPr lang="en-US" dirty="0" smtClean="0"/>
              <a:t>p</a:t>
            </a:r>
            <a:r>
              <a:rPr lang="en-US" sz="100" dirty="0" smtClean="0"/>
              <a:t> </a:t>
            </a:r>
            <a:r>
              <a:rPr lang="en-US" dirty="0" smtClean="0"/>
              <a:t>d</a:t>
            </a:r>
            <a:r>
              <a:rPr lang="en-US" sz="100" dirty="0" smtClean="0"/>
              <a:t> </a:t>
            </a:r>
            <a:r>
              <a:rPr lang="en-US" dirty="0" smtClean="0"/>
              <a:t>f </a:t>
            </a:r>
            <a:r>
              <a:rPr lang="en-US" dirty="0"/>
              <a:t>for </a:t>
            </a:r>
            <a:r>
              <a:rPr lang="en-US" dirty="0" smtClean="0"/>
              <a:t>Rolling </a:t>
            </a:r>
            <a:r>
              <a:rPr lang="en-US" dirty="0"/>
              <a:t>a </a:t>
            </a:r>
            <a:r>
              <a:rPr lang="en-US" dirty="0" smtClean="0"/>
              <a:t>Fair </a:t>
            </a:r>
            <a:r>
              <a:rPr lang="en-US" dirty="0"/>
              <a:t>D</a:t>
            </a:r>
            <a:r>
              <a:rPr lang="en-US" dirty="0" smtClean="0"/>
              <a:t>ie</a:t>
            </a:r>
            <a:endParaRPr lang="en-US" sz="2000" b="0" dirty="0"/>
          </a:p>
        </p:txBody>
      </p:sp>
      <p:pic>
        <p:nvPicPr>
          <p:cNvPr id="5" name="Picture 2" descr="The C D F and P D F for rolling a fair die is graphed with the vertical axis marked with values 0, 1 sixth, 2 sixths, 3 sixths, 4 sixths, 5 sixths, and 1. The horizontal axis is marked from 0 to 6. A line representing C D F, P times X, begins at point (1, 0) and extends in a step-like pattern to the top right corner of the quadrant. The rising portions of the line are solid line, but the horizontal portions are dashed line. The line rises at points (1, 0), (2, 1 sixth), (3, 2 sixths), (4, 3 sixths), (5, 4 sixths), and (6, 5 sixths). 6 vertical lines extend upward from the horizontal axis as follows: (1, 0) to (1, 1 sixth), (2, 0) to (2, 1 sixth), (3, 0) to (3, 1 sixth), (4, 0) to (4, 1 sixth), (5, 0) to (5, 1 sixth), (6, 0) to (6, 1 sixth). These lines represent P D F, P times X."/>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4840" y="1451618"/>
            <a:ext cx="6934321" cy="4644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14-2 C</a:t>
            </a:r>
            <a:r>
              <a:rPr lang="en-US" sz="100" dirty="0" smtClean="0"/>
              <a:t> </a:t>
            </a:r>
            <a:r>
              <a:rPr lang="en-US" dirty="0" smtClean="0"/>
              <a:t>D</a:t>
            </a:r>
            <a:r>
              <a:rPr lang="en-US" sz="100" dirty="0" smtClean="0"/>
              <a:t> </a:t>
            </a:r>
            <a:r>
              <a:rPr lang="en-US" dirty="0" smtClean="0"/>
              <a:t>F </a:t>
            </a:r>
            <a:r>
              <a:rPr lang="en-US" dirty="0"/>
              <a:t>and p</a:t>
            </a:r>
            <a:r>
              <a:rPr lang="en-US" sz="100" dirty="0"/>
              <a:t> </a:t>
            </a:r>
            <a:r>
              <a:rPr lang="en-US" dirty="0"/>
              <a:t>d</a:t>
            </a:r>
            <a:r>
              <a:rPr lang="en-US" sz="100" dirty="0"/>
              <a:t> </a:t>
            </a:r>
            <a:r>
              <a:rPr lang="en-US" dirty="0"/>
              <a:t>f</a:t>
            </a:r>
            <a:r>
              <a:rPr lang="en-US" dirty="0" smtClean="0"/>
              <a:t> </a:t>
            </a:r>
            <a:r>
              <a:rPr lang="en-US" dirty="0"/>
              <a:t>for </a:t>
            </a:r>
            <a:r>
              <a:rPr lang="en-US" dirty="0" smtClean="0"/>
              <a:t>Spinning </a:t>
            </a:r>
            <a:r>
              <a:rPr lang="en-US" dirty="0"/>
              <a:t>a </a:t>
            </a:r>
            <a:r>
              <a:rPr lang="en-US" dirty="0" smtClean="0"/>
              <a:t>Needle</a:t>
            </a:r>
            <a:endParaRPr lang="en-US" sz="2000" b="0" dirty="0"/>
          </a:p>
        </p:txBody>
      </p:sp>
      <p:pic>
        <p:nvPicPr>
          <p:cNvPr id="4" name="Picture 2" descr="The C D F and P D F for spinning a needle are displayed on a graph. A horizontal line extends from point (0, 1 over Pi Iota) to (Pi Iota, 1 over Pi Iota). The line represents P D F, function of X. A dashed line extends from the right end of the lint to the horizontal axis point (Pi Iota, 0). A diagonal line, C D F, function of X, extends from the origin up to point (Pi Iota, 1). From there, the line is horizontal until the end of the quadrant.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758" y="1492671"/>
            <a:ext cx="7908484" cy="4482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7509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14-3 Probability Density Function of the Exponential Distribution</a:t>
            </a:r>
            <a:endParaRPr lang="en-US" sz="2000" b="0" dirty="0"/>
          </a:p>
        </p:txBody>
      </p:sp>
      <p:pic>
        <p:nvPicPr>
          <p:cNvPr id="5" name="Picture 2" descr="The probability density function of the exponential distribution is displayed on a graph with the vertical axis representing the function of X, and the horizontal axis representing X. A convex curve is plotted so that the function of X = lambda times Euler’s number to the power negative lambda X. The curve extends from point (0, lambda) near the top of the vertical axis down to the end of the horizontal axis.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278" y="1525031"/>
            <a:ext cx="8067445" cy="45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5179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14-4 Probability Density Function of the Normal Random Variable</a:t>
            </a:r>
            <a:endParaRPr lang="en-US" sz="2000" b="0" dirty="0"/>
          </a:p>
        </p:txBody>
      </p:sp>
      <p:pic>
        <p:nvPicPr>
          <p:cNvPr id="4" name="Picture 2" descr="The probability density function of the normal random value is displayed on a graph with the vertical axis representing the function of X, and the horizontal axis representing X. A bell curve is plotted with its highest point near the top of the vertical axis and over point (Mu, 0) on the horizontal axis. The curve is plotted so that the function of X = 1 over the square root of 2 times Pi times, sigma squared, times Euler’s number times negative 1 half times, x minus Mu over sigma, squared."/>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5673" y="1506390"/>
            <a:ext cx="7752655" cy="451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3178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14-5 Calculation </a:t>
            </a:r>
            <a:r>
              <a:rPr lang="en-US" dirty="0"/>
              <a:t>of </a:t>
            </a:r>
            <a:r>
              <a:rPr lang="en-US" dirty="0" smtClean="0"/>
              <a:t>                       in </a:t>
            </a:r>
            <a:r>
              <a:rPr lang="en-US" dirty="0"/>
              <a:t>a </a:t>
            </a:r>
            <a:r>
              <a:rPr lang="en-US" dirty="0" smtClean="0"/>
              <a:t>Standard Normal </a:t>
            </a:r>
            <a:r>
              <a:rPr lang="en-US" dirty="0"/>
              <a:t>D</a:t>
            </a:r>
            <a:r>
              <a:rPr lang="en-US" dirty="0" smtClean="0"/>
              <a:t>istribution</a:t>
            </a:r>
            <a:endParaRPr lang="en-US" sz="2000" b="0" dirty="0"/>
          </a:p>
        </p:txBody>
      </p:sp>
      <p:graphicFrame>
        <p:nvGraphicFramePr>
          <p:cNvPr id="3" name="Object 2"/>
          <p:cNvGraphicFramePr>
            <a:graphicFrameLocks noChangeAspect="1"/>
          </p:cNvGraphicFramePr>
          <p:nvPr>
            <p:extLst>
              <p:ext uri="{D42A27DB-BD31-4B8C-83A1-F6EECF244321}">
                <p14:modId xmlns:p14="http://schemas.microsoft.com/office/powerpoint/2010/main" val="206696636"/>
              </p:ext>
            </p:extLst>
          </p:nvPr>
        </p:nvGraphicFramePr>
        <p:xfrm>
          <a:off x="5457525" y="257475"/>
          <a:ext cx="2438400" cy="444500"/>
        </p:xfrm>
        <a:graphic>
          <a:graphicData uri="http://schemas.openxmlformats.org/presentationml/2006/ole">
            <mc:AlternateContent xmlns:mc="http://schemas.openxmlformats.org/markup-compatibility/2006">
              <mc:Choice xmlns:v="urn:schemas-microsoft-com:vml" Requires="v">
                <p:oleObj spid="_x0000_s1042" name="Equation" r:id="rId3" imgW="2438280" imgH="444240" progId="Equation.DSMT4">
                  <p:embed/>
                </p:oleObj>
              </mc:Choice>
              <mc:Fallback>
                <p:oleObj name="Equation" r:id="rId3" imgW="2438280" imgH="444240" progId="Equation.DSMT4">
                  <p:embed/>
                  <p:pic>
                    <p:nvPicPr>
                      <p:cNvPr id="0" name=""/>
                      <p:cNvPicPr/>
                      <p:nvPr/>
                    </p:nvPicPr>
                    <p:blipFill>
                      <a:blip r:embed="rId4"/>
                      <a:stretch>
                        <a:fillRect/>
                      </a:stretch>
                    </p:blipFill>
                    <p:spPr>
                      <a:xfrm>
                        <a:off x="5457525" y="257475"/>
                        <a:ext cx="2438400" cy="444500"/>
                      </a:xfrm>
                      <a:prstGeom prst="rect">
                        <a:avLst/>
                      </a:prstGeom>
                    </p:spPr>
                  </p:pic>
                </p:oleObj>
              </mc:Fallback>
            </mc:AlternateContent>
          </a:graphicData>
        </a:graphic>
      </p:graphicFrame>
      <p:pic>
        <p:nvPicPr>
          <p:cNvPr id="5" name="Picture 3" descr="A bell curve is plotted on a graph with a vertical axis representing function of integers, and the horizontal axis representing integers. The bell curve begins on the negative side of the horizontal axis, reaches its highest point on the vertical axis, and ends on the positive side of the horizontal axis. Vertical lines are drawn to the curve from points (negative 0.3, 0) and (0.3, 0). The area between these lines and the vertical axis is shaded grey."/>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4845" y="1447800"/>
            <a:ext cx="5874311" cy="4737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0734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14-6 Piecewise-Linear C</a:t>
            </a:r>
            <a:r>
              <a:rPr lang="en-US" sz="100" dirty="0" smtClean="0"/>
              <a:t> </a:t>
            </a:r>
            <a:r>
              <a:rPr lang="en-US" dirty="0" smtClean="0"/>
              <a:t>D</a:t>
            </a:r>
            <a:r>
              <a:rPr lang="en-US" sz="100" dirty="0" smtClean="0"/>
              <a:t> </a:t>
            </a:r>
            <a:r>
              <a:rPr lang="en-US" dirty="0" smtClean="0"/>
              <a:t>F </a:t>
            </a:r>
            <a:r>
              <a:rPr lang="en-US" dirty="0"/>
              <a:t>of an </a:t>
            </a:r>
            <a:r>
              <a:rPr lang="en-US" dirty="0" smtClean="0"/>
              <a:t>Empirical </a:t>
            </a:r>
            <a:r>
              <a:rPr lang="en-US" dirty="0"/>
              <a:t>D</a:t>
            </a:r>
            <a:r>
              <a:rPr lang="en-US" dirty="0" smtClean="0"/>
              <a:t>istribution</a:t>
            </a:r>
            <a:endParaRPr lang="en-US" sz="2000" b="0" dirty="0"/>
          </a:p>
        </p:txBody>
      </p:sp>
      <p:pic>
        <p:nvPicPr>
          <p:cNvPr id="6" name="Picture 2" descr="The piecewise linear C D F of an empirical distribution is plotted on a graph with a vertical axis marked with values from 0 to 1 in increment of 2 tenths. The horizontal axis represents T in minutes. A convex curve, C D F, is plotted from the origin to point (12, 1). Bars representing P D F extend up from the horizontal axis between the values marked, to varying heights, all below the vertical axis value 0.2. The bars generally get shorter as you move right along the horizontal axis.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17246" y="1387089"/>
            <a:ext cx="5709508" cy="478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8928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14-7 Comparison </a:t>
            </a:r>
            <a:r>
              <a:rPr lang="en-US" dirty="0"/>
              <a:t>of the </a:t>
            </a:r>
            <a:r>
              <a:rPr lang="en-US" dirty="0" smtClean="0"/>
              <a:t>Empirical C</a:t>
            </a:r>
            <a:r>
              <a:rPr lang="en-US" sz="100" dirty="0" smtClean="0"/>
              <a:t> </a:t>
            </a:r>
            <a:r>
              <a:rPr lang="en-US" dirty="0" smtClean="0"/>
              <a:t>D</a:t>
            </a:r>
            <a:r>
              <a:rPr lang="en-US" sz="100" dirty="0" smtClean="0"/>
              <a:t> </a:t>
            </a:r>
            <a:r>
              <a:rPr lang="en-US" dirty="0" smtClean="0"/>
              <a:t>F </a:t>
            </a:r>
            <a:r>
              <a:rPr lang="en-US" dirty="0"/>
              <a:t>and </a:t>
            </a:r>
            <a:r>
              <a:rPr lang="en-US" dirty="0" smtClean="0"/>
              <a:t>Theoretical Exponential </a:t>
            </a:r>
            <a:r>
              <a:rPr lang="en-US" dirty="0"/>
              <a:t>C</a:t>
            </a:r>
            <a:r>
              <a:rPr lang="en-US" sz="100" dirty="0"/>
              <a:t> </a:t>
            </a:r>
            <a:r>
              <a:rPr lang="en-US" dirty="0"/>
              <a:t>D</a:t>
            </a:r>
            <a:r>
              <a:rPr lang="en-US" sz="100" dirty="0"/>
              <a:t> </a:t>
            </a:r>
            <a:r>
              <a:rPr lang="en-US" dirty="0"/>
              <a:t>F </a:t>
            </a:r>
            <a:endParaRPr lang="en-US" sz="2000" b="0" dirty="0"/>
          </a:p>
        </p:txBody>
      </p:sp>
      <p:pic>
        <p:nvPicPr>
          <p:cNvPr id="4" name="Picture 2" descr="A comparison of the empirical C D F and theoretical exponential C D F is displayed on a graph with the vertical axis marked with the value 1 near the top, and the horizontal axis representing T in minutes from 0 to 11.5. The convex curve representing empirical cumulative distribution begins at a point near the origin and extends to the top right corner of the graph. The dotted line curve representing exponential cumulative distribution is plotted along a similar path, but it begins slightly above the empirical cumulative distribution, and deviates both slightly above and slightly below that curve throughout its span."/>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8216" y="1529039"/>
            <a:ext cx="7987569" cy="410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3904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601</TotalTime>
  <Words>152</Words>
  <Application>Microsoft Office PowerPoint</Application>
  <PresentationFormat>On-screen Show (4:3)</PresentationFormat>
  <Paragraphs>18</Paragraphs>
  <Slides>9</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7"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14-1 C D F and p d f for Rolling a Fair Die</vt:lpstr>
      <vt:lpstr>Figure 14-2 C D F and p d f for Spinning a Needle</vt:lpstr>
      <vt:lpstr>Figure 14-3 Probability Density Function of the Exponential Distribution</vt:lpstr>
      <vt:lpstr>Figure 14-4 Probability Density Function of the Normal Random Variable</vt:lpstr>
      <vt:lpstr>Figure 14-5 Calculation of                        in a Standard Normal Distribution</vt:lpstr>
      <vt:lpstr>Figure 14-6 Piecewise-Linear C D F of an Empirical Distribution</vt:lpstr>
      <vt:lpstr>Figure 14-7 Comparison of the Empirical C D F and Theoretical Exponential C D F </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195</cp:revision>
  <dcterms:created xsi:type="dcterms:W3CDTF">2014-10-10T17:07:42Z</dcterms:created>
  <dcterms:modified xsi:type="dcterms:W3CDTF">2018-03-06T10:08:02Z</dcterms:modified>
  <cp:category>Engineering Computer Science</cp:category>
</cp:coreProperties>
</file>