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4"/>
  </p:notesMasterIdLst>
  <p:sldIdLst>
    <p:sldId id="307" r:id="rId2"/>
    <p:sldId id="297" r:id="rId3"/>
    <p:sldId id="298" r:id="rId4"/>
    <p:sldId id="299" r:id="rId5"/>
    <p:sldId id="300" r:id="rId6"/>
    <p:sldId id="301" r:id="rId7"/>
    <p:sldId id="302" r:id="rId8"/>
    <p:sldId id="303" r:id="rId9"/>
    <p:sldId id="304" r:id="rId10"/>
    <p:sldId id="305" r:id="rId11"/>
    <p:sldId id="306" r:id="rId12"/>
    <p:sldId id="29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41" autoAdjust="0"/>
    <p:restoredTop sz="86395" autoAdjust="0"/>
  </p:normalViewPr>
  <p:slideViewPr>
    <p:cSldViewPr>
      <p:cViewPr varScale="1">
        <p:scale>
          <a:sx n="96" d="100"/>
          <a:sy n="96" d="100"/>
        </p:scale>
        <p:origin x="870"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9863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12</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3.wmf"/><Relationship Id="rId5" Type="http://schemas.openxmlformats.org/officeDocument/2006/relationships/oleObject" Target="../embeddings/oleObject2.bin"/><Relationship Id="rId4" Type="http://schemas.openxmlformats.org/officeDocument/2006/relationships/image" Target="../media/image12.wmf"/></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15</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Decision Analysis and Games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05280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15-9 Decision Tree for Determining Protection Level Q</a:t>
            </a:r>
            <a:endParaRPr lang="en-US" b="0" dirty="0"/>
          </a:p>
        </p:txBody>
      </p:sp>
      <p:pic>
        <p:nvPicPr>
          <p:cNvPr id="5" name="Picture 2" descr="A decision tree for determining protection level Q proceeds as follows. Lower protection level from Q plus 1 to Q. Yes: sell room Q plus 1 at a discount, $D. No: Room Q plus 1 sells at full price, $C, or, room Q plus 1 does not sell, $0. P left brace D is less than or equal to Q right brac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216" y="1408010"/>
            <a:ext cx="7987569" cy="476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1576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15-1 </a:t>
            </a:r>
            <a:r>
              <a:rPr lang="en-US" dirty="0"/>
              <a:t>Calculation </a:t>
            </a:r>
            <a:r>
              <a:rPr lang="en-US" dirty="0" smtClean="0"/>
              <a:t>of </a:t>
            </a:r>
            <a:r>
              <a:rPr lang="en-US" sz="100" dirty="0">
                <a:solidFill>
                  <a:schemeClr val="bg1"/>
                </a:solidFill>
              </a:rPr>
              <a:t>P left brace D = X right brace.</a:t>
            </a:r>
            <a:r>
              <a:rPr lang="en-US" dirty="0" smtClean="0"/>
              <a:t>             </a:t>
            </a:r>
            <a:r>
              <a:rPr lang="en-US" dirty="0" smtClean="0"/>
              <a:t>And </a:t>
            </a:r>
            <a:r>
              <a:rPr lang="en-US" sz="2800" dirty="0" smtClean="0">
                <a:solidFill>
                  <a:schemeClr val="bg1"/>
                </a:solidFill>
              </a:rPr>
              <a:t>P left brace D less than or equal to X right brace.</a:t>
            </a:r>
            <a:endParaRPr lang="en-US" b="0" dirty="0">
              <a:solidFill>
                <a:schemeClr val="bg1"/>
              </a:solidFill>
            </a:endParaRPr>
          </a:p>
        </p:txBody>
      </p:sp>
      <p:graphicFrame>
        <p:nvGraphicFramePr>
          <p:cNvPr id="3" name="Object 2" descr="P left brace D = X right brace."/>
          <p:cNvGraphicFramePr>
            <a:graphicFrameLocks noChangeAspect="1"/>
          </p:cNvGraphicFramePr>
          <p:nvPr>
            <p:extLst>
              <p:ext uri="{D42A27DB-BD31-4B8C-83A1-F6EECF244321}">
                <p14:modId xmlns:p14="http://schemas.microsoft.com/office/powerpoint/2010/main" val="3130939787"/>
              </p:ext>
            </p:extLst>
          </p:nvPr>
        </p:nvGraphicFramePr>
        <p:xfrm>
          <a:off x="5334000" y="313623"/>
          <a:ext cx="1485900" cy="457200"/>
        </p:xfrm>
        <a:graphic>
          <a:graphicData uri="http://schemas.openxmlformats.org/presentationml/2006/ole">
            <mc:AlternateContent xmlns:mc="http://schemas.openxmlformats.org/markup-compatibility/2006">
              <mc:Choice xmlns:v="urn:schemas-microsoft-com:vml" Requires="v">
                <p:oleObj spid="_x0000_s1056" name="Equation" r:id="rId3" imgW="1485720" imgH="457200" progId="Equation.DSMT4">
                  <p:embed/>
                </p:oleObj>
              </mc:Choice>
              <mc:Fallback>
                <p:oleObj name="Equation" r:id="rId3" imgW="1485720" imgH="457200" progId="Equation.DSMT4">
                  <p:embed/>
                  <p:pic>
                    <p:nvPicPr>
                      <p:cNvPr id="0" name=""/>
                      <p:cNvPicPr/>
                      <p:nvPr/>
                    </p:nvPicPr>
                    <p:blipFill>
                      <a:blip r:embed="rId4"/>
                      <a:stretch>
                        <a:fillRect/>
                      </a:stretch>
                    </p:blipFill>
                    <p:spPr>
                      <a:xfrm>
                        <a:off x="5334000" y="313623"/>
                        <a:ext cx="1485900" cy="457200"/>
                      </a:xfrm>
                      <a:prstGeom prst="rect">
                        <a:avLst/>
                      </a:prstGeom>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090682681"/>
              </p:ext>
            </p:extLst>
          </p:nvPr>
        </p:nvGraphicFramePr>
        <p:xfrm>
          <a:off x="552650" y="770823"/>
          <a:ext cx="1574800" cy="444500"/>
        </p:xfrm>
        <a:graphic>
          <a:graphicData uri="http://schemas.openxmlformats.org/presentationml/2006/ole">
            <mc:AlternateContent xmlns:mc="http://schemas.openxmlformats.org/markup-compatibility/2006">
              <mc:Choice xmlns:v="urn:schemas-microsoft-com:vml" Requires="v">
                <p:oleObj spid="_x0000_s1057" name="Equation" r:id="rId5" imgW="1574640" imgH="444240" progId="Equation.DSMT4">
                  <p:embed/>
                </p:oleObj>
              </mc:Choice>
              <mc:Fallback>
                <p:oleObj name="Equation" r:id="rId5" imgW="1574640" imgH="444240" progId="Equation.DSMT4">
                  <p:embed/>
                  <p:pic>
                    <p:nvPicPr>
                      <p:cNvPr id="3" name="Object 2"/>
                      <p:cNvPicPr/>
                      <p:nvPr/>
                    </p:nvPicPr>
                    <p:blipFill>
                      <a:blip r:embed="rId6"/>
                      <a:stretch>
                        <a:fillRect/>
                      </a:stretch>
                    </p:blipFill>
                    <p:spPr>
                      <a:xfrm>
                        <a:off x="552650" y="770823"/>
                        <a:ext cx="1574800" cy="444500"/>
                      </a:xfrm>
                      <a:prstGeom prst="rect">
                        <a:avLst/>
                      </a:prstGeom>
                    </p:spPr>
                  </p:pic>
                </p:oleObj>
              </mc:Fallback>
            </mc:AlternateContent>
          </a:graphicData>
        </a:graphic>
      </p:graphicFrame>
      <p:pic>
        <p:nvPicPr>
          <p:cNvPr id="4" name="Picture 4" descr="The table of calculations is as follows. Number of rooms, Q: 0-70, Number of days in demand: 12, P left brace D = Q right brace: 0.09756, P left brace D less than or equal to Q right brace: 0.097561.  Number of rooms, Q: 71, Number of days in demand: 3, P left brace D = Q right brace: 0.02439, P left brace D less than or equal to Q right brace: 0.12195.  Number of rooms, Q: 72, Number of days in demand: 3, P left brace D = Q right brace: 0.02439, P left brace D less than or equal to Q right brace: 0.14634.  Number of rooms, Q: 73, Number of days in demand: 2, P left brace D = Q right brace: 0.01626, P left brace D less than or equal to Q right brace: 0.1626.  Number of rooms, Q: 74, Number of days in demand: 0, P left brace D = Q right brace: 0.00000, P left brace D less than or equal to Q right brace: 0.1626.  Number of rooms, Q: 75, Number of days in demand: 4, P left brace D = Q right brace: 0.03252, P left brace D less than or equal to Q right brace: 0.19512.  Number of rooms, Q: 76, Number of days in demand: 4, P left brace D = Q right brace: 0.03252, P left brace D less than or equal to Q right brace: 0.22764.  Number of rooms, Q: 77, Number of days in demand: 5, P left brace D = Q right brace: 0.04065, P left brace D less than or equal to Q right brace: 0.26829.  Number of rooms, Q: 78, Number of days in demand: 2, P left brace D = Q right brace: 0.01626, P left brace D less than or equal to Q right brace: 0.28455.  Number of rooms, Q: 79, Number of days in demand: 7, P left brace D = Q right brace: 0.05691, P left brace D less than or equal to Q right brace: 0.34146.  Number of rooms, Q: 80, Number of days in demand: 4, P left brace D = Q right brace: 0.03252, P left brace D less than or equal to Q right brace, 0.37398.  Number of rooms, Q, 81, Number of days in demand, 10, P left brace D = Q right brace, 0.0813, P left brace D less than or equal to Q right brace: 0.45528.  Number of rooms, Q: 82, Number of days in demand: 13, P left brace D = Q right brace: 0.10569, P left brace D less than or equal to Q right brace, 0.56098.  Number of rooms, Q, 83, Number of days in demand, 12, P left brace D = Q right brace: 0.09756, P left brace D less than or equal to Q right brace: 0.65854.  Number of rooms, Q: 84, Number of days in demand: 4, P left brace D = Q right brace: 0.03252, P left brace D less than or equal to Q right brace: 0.69106.  Number of rooms, Q: 85, Number of days in demand: 9, P left brace D = Q right brace: 0.07317, P left brace D less than or equal to Q right brace: 0.76423.  Number of rooms, Q: 86, Number of days in demand: 10, P left brace D = Q right brace: 0.0813, P left brace D less than or equal to Q right brace: 0.84553.  Number of rooms, Q: greater than 86, Number of days in demand: 19, P left brace D = Q right brace: 0.15447, P left brace D less than or equal to Q right brace: 1.00000.  Total: Number of days in demand: 123, Total P left brace D = Q right brace: 100000. "/>
          <p:cNvPicPr>
            <a:picLocks noChangeAspect="1"/>
          </p:cNvPicPr>
          <p:nvPr/>
        </p:nvPicPr>
        <p:blipFill rotWithShape="1">
          <a:blip r:embed="rId7">
            <a:extLst>
              <a:ext uri="{28A0092B-C50C-407E-A947-70E740481C1C}">
                <a14:useLocalDpi xmlns:a14="http://schemas.microsoft.com/office/drawing/2010/main" val="0"/>
              </a:ext>
            </a:extLst>
          </a:blip>
          <a:srcRect t="6410"/>
          <a:stretch/>
        </p:blipFill>
        <p:spPr bwMode="auto">
          <a:xfrm>
            <a:off x="2242557" y="1371600"/>
            <a:ext cx="4658887" cy="48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4949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15-1 </a:t>
            </a:r>
            <a:r>
              <a:rPr lang="en-US" dirty="0"/>
              <a:t>Summary of </a:t>
            </a:r>
            <a:r>
              <a:rPr lang="en-US" dirty="0" smtClean="0"/>
              <a:t>A</a:t>
            </a:r>
            <a:r>
              <a:rPr lang="en-US" sz="100" dirty="0" smtClean="0"/>
              <a:t> </a:t>
            </a:r>
            <a:r>
              <a:rPr lang="en-US" dirty="0" smtClean="0"/>
              <a:t>H</a:t>
            </a:r>
            <a:r>
              <a:rPr lang="en-US" sz="100" dirty="0" smtClean="0"/>
              <a:t> </a:t>
            </a:r>
            <a:r>
              <a:rPr lang="en-US" dirty="0" smtClean="0"/>
              <a:t>P </a:t>
            </a:r>
            <a:r>
              <a:rPr lang="en-US" dirty="0"/>
              <a:t>C</a:t>
            </a:r>
            <a:r>
              <a:rPr lang="en-US" dirty="0" smtClean="0"/>
              <a:t>alculations </a:t>
            </a:r>
            <a:r>
              <a:rPr lang="en-US" dirty="0"/>
              <a:t>for Example </a:t>
            </a:r>
            <a:r>
              <a:rPr lang="en-US" dirty="0" smtClean="0"/>
              <a:t>15-1-1</a:t>
            </a:r>
            <a:endParaRPr lang="en-US" sz="2000" b="0" dirty="0"/>
          </a:p>
        </p:txBody>
      </p:sp>
      <p:pic>
        <p:nvPicPr>
          <p:cNvPr id="5" name="Picture 2" descr="A summary of A H P characteristics for example 15 1 1 begins with a decision: select a university. Hierarchy 1 criteria: Location, 0.17. Alternatives: U of A, 0.129. U of B, 0.277, U of C, 0.594. Hierarchy 1 criteria: Reputation, 0.83. Alternatives: U of A, 0.545. U of B, 0.273. U of C, 0.182. U of A: 0.17 times 0.129 plus 0.83 times 0.545 = 0.4743. U of B: 0.17 times 0.277 plus o.83 times 0.273 = 0.2737. U of C: 0.17 times 0.594 plus 0.83 times 0.182 = 0.252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216" y="1510549"/>
            <a:ext cx="7987569" cy="414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15-2 Embellishment </a:t>
            </a:r>
            <a:r>
              <a:rPr lang="en-US" dirty="0"/>
              <a:t>of the </a:t>
            </a:r>
            <a:r>
              <a:rPr lang="en-US" dirty="0" smtClean="0"/>
              <a:t>Decision </a:t>
            </a:r>
            <a:r>
              <a:rPr lang="en-US" dirty="0"/>
              <a:t>P</a:t>
            </a:r>
            <a:r>
              <a:rPr lang="en-US" dirty="0" smtClean="0"/>
              <a:t>roblem </a:t>
            </a:r>
            <a:r>
              <a:rPr lang="en-US" dirty="0"/>
              <a:t>of Example </a:t>
            </a:r>
            <a:r>
              <a:rPr lang="en-US" dirty="0" smtClean="0"/>
              <a:t>15-1-1</a:t>
            </a:r>
            <a:endParaRPr lang="en-US" sz="2000" b="0" dirty="0"/>
          </a:p>
        </p:txBody>
      </p:sp>
      <p:pic>
        <p:nvPicPr>
          <p:cNvPr id="4" name="Picture 2" descr="An embellishment of the previous characteristics of problem 15 1 1 is as follows. Decision: select a university. Hierarchy 1 criteria: Martin, P. Hierarchy 2 criteria: Location, P sub 1. Alternatives: U of A, P sub 11. U of B, P sub 12. U of C, P sub 13. Hierarchy criteria 2: Reputation: U of A, P sub 21. U of B, P sub 22. U of C, p sub 23. Hierarchy criteria 1: Jane, Q. Hierarchy criteria 2: Location, Q. Alternatives: U of A, Q sub 11. U of B, Q sub 12. U of C, Q sub 13. Hierarchy criteria 2: Reputation. Alternatives: U of A, Q sub 21. U of B, Q sub 22. U of C, Q sub 23. U of A = P times, P sub 1 times P sub 11 plus P sub 2 times P sub 21, plus Q times, Q sub 1 times Q sub 11 plus Q sub 2 times Q sub 2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2754" y="1434466"/>
            <a:ext cx="6478492" cy="4737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9297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15-3 Excel </a:t>
            </a:r>
            <a:r>
              <a:rPr lang="en-US" dirty="0"/>
              <a:t>S</a:t>
            </a:r>
            <a:r>
              <a:rPr lang="en-US" dirty="0" smtClean="0"/>
              <a:t>olution </a:t>
            </a:r>
            <a:r>
              <a:rPr lang="en-US" dirty="0"/>
              <a:t>of Example </a:t>
            </a:r>
            <a:r>
              <a:rPr lang="en-US" dirty="0" smtClean="0"/>
              <a:t>15-1-2 </a:t>
            </a:r>
            <a:r>
              <a:rPr lang="en-US" dirty="0"/>
              <a:t>(file </a:t>
            </a:r>
            <a:r>
              <a:rPr lang="en-US" dirty="0" smtClean="0"/>
              <a:t>excelA</a:t>
            </a:r>
            <a:r>
              <a:rPr lang="en-US" sz="100" dirty="0" smtClean="0"/>
              <a:t> </a:t>
            </a:r>
            <a:r>
              <a:rPr lang="en-US" dirty="0" smtClean="0"/>
              <a:t>H</a:t>
            </a:r>
            <a:r>
              <a:rPr lang="en-US" sz="100" dirty="0" smtClean="0"/>
              <a:t> </a:t>
            </a:r>
            <a:r>
              <a:rPr lang="en-US" dirty="0" smtClean="0"/>
              <a:t>P.xls</a:t>
            </a:r>
            <a:r>
              <a:rPr lang="en-US" dirty="0"/>
              <a:t>)</a:t>
            </a:r>
            <a:endParaRPr lang="en-US" sz="2000" b="0" dirty="0"/>
          </a:p>
        </p:txBody>
      </p:sp>
      <p:pic>
        <p:nvPicPr>
          <p:cNvPr id="5" name="Picture 2" descr="An excel solution of example 15 1 2 is titled, A H P Analytic Hierarchy Process. On the left, input: comparison matrix. Matrix name, A L. Matrix size = 3. The matrix has 3 columns from left to right; U A, U B and U C, and 3 rows labeled the same from top to bottom. Column sums are as follows from left to right: 8, 3.5, 1.7. Output: Normalized matrix. N Max = 3.00746. C R = 0.0056. The matrix has 3 columns from left to right; U A, U B and U C, and 3 rows labeled the same from top to bottom. On the right, the solution summary has A values for R and L, and A R and A L values for U A, U B and U C. Weight and final rankings are given for U A, U B, and U C."/>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216" y="1524000"/>
            <a:ext cx="7987569" cy="445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2018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15-4 Decision-Tree </a:t>
            </a:r>
            <a:r>
              <a:rPr lang="en-US" dirty="0"/>
              <a:t>R</a:t>
            </a:r>
            <a:r>
              <a:rPr lang="en-US" dirty="0" smtClean="0"/>
              <a:t>epresentation </a:t>
            </a:r>
            <a:r>
              <a:rPr lang="en-US" dirty="0"/>
              <a:t>of the </a:t>
            </a:r>
            <a:r>
              <a:rPr lang="en-US" dirty="0" smtClean="0"/>
              <a:t>Stock </a:t>
            </a:r>
            <a:r>
              <a:rPr lang="en-US" dirty="0"/>
              <a:t>M</a:t>
            </a:r>
            <a:r>
              <a:rPr lang="en-US" dirty="0" smtClean="0"/>
              <a:t>arket </a:t>
            </a:r>
            <a:r>
              <a:rPr lang="en-US" dirty="0"/>
              <a:t>P</a:t>
            </a:r>
            <a:r>
              <a:rPr lang="en-US" dirty="0" smtClean="0"/>
              <a:t>roblem</a:t>
            </a:r>
            <a:endParaRPr lang="en-US" sz="2000" b="0" dirty="0"/>
          </a:p>
        </p:txBody>
      </p:sp>
      <p:pic>
        <p:nvPicPr>
          <p:cNvPr id="4" name="Picture 2" descr="A decision tree representation of the stock market problem proceeds as follows. 1: invest in stock A or invest in stock B. 2: Stock A. Bull market: 0.6, $5000. Bear market: 0.4, negative $2000. 3: Stock B. Bull market: 0.6, $1500. Bear market: 0.4, $5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1238" y="1415199"/>
            <a:ext cx="7301524" cy="478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0840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Figure 15-5 Decision Tree for the Stock Market Problem with Posterior Probabilities</a:t>
            </a:r>
            <a:endParaRPr lang="en-US" sz="3200" b="0" dirty="0"/>
          </a:p>
        </p:txBody>
      </p:sp>
      <p:pic>
        <p:nvPicPr>
          <p:cNvPr id="5" name="Picture 2" descr="A decision tree for the stock market problem with posterior probabilities proceeds as follows. 1: For vote, V sub 1 or Against vote, V sub 2. 2: For vote, stock A or stock B. 4: Stock A. Bull market: M sub 1, P left brace M sub 1 such that V sub 1 right brace = 0.730, $5000. Bear market: M sub 2, P left brace M sub 2 such that V sub 1 right brace = 0.270, negative $2000. 5: Stock B. Bull market: M sub 1, P left brace M sub 1 such that V sub 1 right brace = 0.730, $1500. Bear market: M sub 2, P left brace M sub 2 such that V sub 1 right brace = 0.270, $500. 3: Against vote, stock A or stock B. 6: Stock A. Bull market: M sub 1, P left brace M sub 1 such that V sub 2 right brace = 0.231, $5000. Bear market: M sub 2, P left brace M sub 2 such that V sub 2 right brace = 0.769, negative $2000. 7: Stock B. Bull market: M sub 1, P left brace M sub 1 such that V sub 2 right brace = 0.231, $1500. Bear market: M sub 2, P left brace M sub 2 such that V sub 2 right brace = 0.769, $5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3201" y="1367108"/>
            <a:ext cx="4477599" cy="488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749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15-6 Utility Functions for Risk Averse (X), Neutral (Y), and Risk Seeker (Z) Decision Makers</a:t>
            </a:r>
            <a:endParaRPr lang="en-US" sz="2800" b="0" dirty="0"/>
          </a:p>
        </p:txBody>
      </p:sp>
      <p:pic>
        <p:nvPicPr>
          <p:cNvPr id="4" name="Picture 2" descr="Utility functions for risk adverse, X, Neutral, Y, and risk seeker, Z, decision makers are plotted on a graph. The vertical axis represents utility, and the horizontal axis represents thousands of dollars. A vertical line is drawn from point (0, 0) to (0, 0). To left, another vertical line is drawn from (negative 10, 0) to (negative 10, 100). The distance between the (0, 0) line and the (negative 10, 0) line is noted as negative 10. A third vertical line is drawn from (10, 0) to (10, 100). The distance between the (0, 0) line and the (10, 0) line is noted as positive 10. A dotted line segment A is drawn from near the top of line (0, 0) horizontally to line (10, 0). A dotted line segment C is drawn horizontally from the middle of line (negative 10, 0) to line (0, 0). A dotted segment D is drawn horizontally from near the bottom of line (0, 0) to line (10, 0). A dotted line segment F is drawn horizontally from near the bottom of line (negative 10, 0) to line (0, 0). Diagonal line Y is drawn from the origin up to the top right of the quadrant at point (40, 100). The line is flanked to the left by convex curve X, and to the right by concave curve Z. Both curves begin at the origin and end at point (40, 100). Curve X intersects line (0, 0) at point B (0, 60). Curve Z intersects line (0, 0) at point E (0, 10). All values are estimated.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9577" y="1415438"/>
            <a:ext cx="5064847"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5026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400" dirty="0"/>
              <a:t>Figure </a:t>
            </a:r>
            <a:r>
              <a:rPr lang="en-US" sz="2400" dirty="0" smtClean="0"/>
              <a:t>15-7 T</a:t>
            </a:r>
            <a:r>
              <a:rPr lang="en-US" sz="100" dirty="0" smtClean="0"/>
              <a:t> </a:t>
            </a:r>
            <a:r>
              <a:rPr lang="en-US" sz="2400" dirty="0" smtClean="0"/>
              <a:t>O</a:t>
            </a:r>
            <a:r>
              <a:rPr lang="en-US" sz="100" dirty="0" smtClean="0"/>
              <a:t> </a:t>
            </a:r>
            <a:r>
              <a:rPr lang="en-US" sz="2400" dirty="0" smtClean="0"/>
              <a:t>R</a:t>
            </a:r>
            <a:r>
              <a:rPr lang="en-US" sz="100" dirty="0" smtClean="0"/>
              <a:t> </a:t>
            </a:r>
            <a:r>
              <a:rPr lang="en-US" sz="2400" dirty="0" smtClean="0"/>
              <a:t>A </a:t>
            </a:r>
            <a:r>
              <a:rPr lang="en-US" sz="2400" dirty="0"/>
              <a:t>Graphical Solution of the Two-Person Zero-Sum Game of Example 15-4-3 (file </a:t>
            </a:r>
            <a:r>
              <a:rPr lang="en-US" sz="2400" dirty="0" smtClean="0"/>
              <a:t>toraEx15-4-3.txt</a:t>
            </a:r>
            <a:r>
              <a:rPr lang="en-US" sz="2400" dirty="0"/>
              <a:t>)</a:t>
            </a:r>
          </a:p>
        </p:txBody>
      </p:sp>
      <p:pic>
        <p:nvPicPr>
          <p:cNvPr id="5" name="Picture 2" descr="A graphical solution of the 2 person 0 sum game is plotted as follows. 2 vertical axes on the left and right represent values negative 1 to 9. The horizontal axis represents values 0 through 0.75 to 1. Diagonal line B 4 extends from point (0, 6) to (1, negative 1). Diagonal line B 1 extends from point (0, 4) to point (1, 2). Diagonal line B 2 extends from point (0, 3) to point (1, 2). Diagonal line B 3 extends from point (0, 2) to point (1, 3). All lines intersect at point (0.45, 2.5), which is connected to the horizontal axis with a vertical dotted lin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2132" y="1447800"/>
            <a:ext cx="4759736"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2416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15-8 Booking Limit and Protection Level</a:t>
            </a:r>
            <a:endParaRPr lang="en-US" b="0" dirty="0"/>
          </a:p>
        </p:txBody>
      </p:sp>
      <p:pic>
        <p:nvPicPr>
          <p:cNvPr id="4" name="Picture 2" descr="A booking limit and protection level is represented by a vertical bar. The entire bar is labeled, N. The top third of the bar is protection level Q plus 1. The bottom 2 thirds of the bar is booking limit, N minus Q minus 1.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3292" y="1443308"/>
            <a:ext cx="4357416" cy="488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8381405"/>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608</TotalTime>
  <Words>212</Words>
  <Application>Microsoft Office PowerPoint</Application>
  <PresentationFormat>On-screen Show (4:3)</PresentationFormat>
  <Paragraphs>21</Paragraphs>
  <Slides>12</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0"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15-1 Summary of A H P Calculations for Example 15-1-1</vt:lpstr>
      <vt:lpstr>Figure 15-2 Embellishment of the Decision Problem of Example 15-1-1</vt:lpstr>
      <vt:lpstr>Figure 15-3 Excel Solution of Example 15-1-2 (file excelA H P.xls)</vt:lpstr>
      <vt:lpstr>Figure 15-4 Decision-Tree Representation of the Stock Market Problem</vt:lpstr>
      <vt:lpstr>Figure 15-5 Decision Tree for the Stock Market Problem with Posterior Probabilities</vt:lpstr>
      <vt:lpstr>Figure 15-6 Utility Functions for Risk Averse (X), Neutral (Y), and Risk Seeker (Z) Decision Makers</vt:lpstr>
      <vt:lpstr>Figure 15-7 T O R A Graphical Solution of the Two-Person Zero-Sum Game of Example 15-4-3 (file toraEx15-4-3.txt)</vt:lpstr>
      <vt:lpstr>Figure 15-8 Booking Limit and Protection Level</vt:lpstr>
      <vt:lpstr>Figure 15-9 Decision Tree for Determining Protection Level Q</vt:lpstr>
      <vt:lpstr>Table 15-1 Calculation of P left brace D = X right brace.             And P left brace D less than or equal to X right brace.</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Sekar, UMAMAGESWARI (Cognizant)</cp:lastModifiedBy>
  <cp:revision>201</cp:revision>
  <dcterms:created xsi:type="dcterms:W3CDTF">2014-10-10T17:07:42Z</dcterms:created>
  <dcterms:modified xsi:type="dcterms:W3CDTF">2018-04-02T09:54:19Z</dcterms:modified>
  <cp:category>Engineering Computer Science</cp:category>
</cp:coreProperties>
</file>