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6"/>
  </p:notesMasterIdLst>
  <p:sldIdLst>
    <p:sldId id="309" r:id="rId2"/>
    <p:sldId id="306" r:id="rId3"/>
    <p:sldId id="297" r:id="rId4"/>
    <p:sldId id="298" r:id="rId5"/>
    <p:sldId id="299" r:id="rId6"/>
    <p:sldId id="300" r:id="rId7"/>
    <p:sldId id="301" r:id="rId8"/>
    <p:sldId id="302" r:id="rId9"/>
    <p:sldId id="303" r:id="rId10"/>
    <p:sldId id="304" r:id="rId11"/>
    <p:sldId id="305" r:id="rId12"/>
    <p:sldId id="307" r:id="rId13"/>
    <p:sldId id="308" r:id="rId14"/>
    <p:sldId id="29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41" autoAdjust="0"/>
    <p:restoredTop sz="86395" autoAdjust="0"/>
  </p:normalViewPr>
  <p:slideViewPr>
    <p:cSldViewPr>
      <p:cViewPr varScale="1">
        <p:scale>
          <a:sx n="96" d="100"/>
          <a:sy n="96" d="100"/>
        </p:scale>
        <p:origin x="750"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5201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14</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smtClean="0">
                <a:latin typeface="+mn-lt"/>
              </a:rPr>
              <a:t>19</a:t>
            </a: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Simulation Modeling</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30451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19-8 Collecting Simulation Data Using the Subinterval Method</a:t>
            </a:r>
            <a:endParaRPr lang="en-US" b="0" dirty="0"/>
          </a:p>
        </p:txBody>
      </p:sp>
      <p:pic>
        <p:nvPicPr>
          <p:cNvPr id="4" name="Picture 2" descr="Collecting simulation data using the subinterval method is depicted on a graph with the vertical axis representing the measure of performance, and the horizontal axis representing the simulation of time, with a break in the span of the axis. A line is plotted which extends from the origin, up to the top left of the quadrant and then right, across the quadrant with only slight variations. From left to right the quadrant is divided into the transient period and batches 1, 2, missing values, and batch N, from left to right."/>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765300"/>
            <a:ext cx="8229600"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6295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19-9 Change in Queue Length with Simulation Time in Example 19-6-1</a:t>
            </a:r>
            <a:endParaRPr lang="en-US" b="0" dirty="0"/>
          </a:p>
        </p:txBody>
      </p:sp>
      <p:pic>
        <p:nvPicPr>
          <p:cNvPr id="5" name="Picture 2" descr="Change in queue length with a simulation of time in example 19 6 1 is depicted on a graph with the vertical axis representing the queue length, Q, and the horizontal axis representing simulation of time. The span of the horizontal axis is divided into 5 equal sections of the transient period and batches 1 to 5, from left to right. The transient period: 0 to 5, batch 1: 5 to 11, batch 2: 11 to 17, batch 3: 17 to 23, batch 4: 23 to 29, and batch 5: 29 to 35.  A shape is plotted between points (1, 0), (1, 1), (2, 1) (2, 2), (6, 2), (6, 3), (9, 3), (9, 2), (10, 2), (10, 1), (11, 1), and 11, 0). The shape is labeled A sub 1 = 14. A shape is plotted between points (13, 0), (13, 1), (14, 1), (14, 2), (15, 2), (15, 3), (16, 3), (16, 4), (17, 4), (17, 3), (19, 3), (19, 2), (20, 2), (20, 1), (23, 1) and (23, 0). The shape is divided by a vertical dashed line from point (17, 3) to point (17, 0). The left side of the shape is labeled A sub 2 = 10, and the right side of the shape is labeled A sub 3 = 11. A shape is plotted between points (26, 0), (26, 1), (26, 2), (27, 2), (27, 3), (30, 3), (30, 4), (31, 4), (31, 3), (32, 3), (32, 2), (34, 2), (34, 1), (35, 1), and (35, 0). The shape is divided in 2 by a vertical dashed line from point (29, 3) to point (29, 0). The left side of the shape is labeled A sub 4 6, and the right side is labeled A sub 5 = 15.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309813"/>
            <a:ext cx="8229600"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77196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19-10 Collecting Simulation Data Using the Replication Method</a:t>
            </a:r>
            <a:endParaRPr lang="en-US" b="0" dirty="0"/>
          </a:p>
        </p:txBody>
      </p:sp>
      <p:pic>
        <p:nvPicPr>
          <p:cNvPr id="4" name="Picture 2" descr="Collecting simulation data using the replication method is illustrated on 3 graphs, all with a vertical axis representing the measure of performance and the horizontal axis representing the simulation of time. All 3 graphs have line which begins near the midpoint of the vertical axis, slopes sharply up to the top left of the quadrant and extends horizontally to the top right of the quadrant with slight variations.  From left to right, the graphs depict batches 1, 2, and N from 1 quarter of the way along the horizontal axis to the near the end of that axis. In each example the line is horizontal from left to right in the top of the quadrant, with slight variation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406650"/>
            <a:ext cx="8229600"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0064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19-11 Lake Map </a:t>
            </a:r>
            <a:r>
              <a:rPr lang="en-US" dirty="0"/>
              <a:t>for Problem 19-3</a:t>
            </a:r>
            <a:endParaRPr lang="en-US" b="0" dirty="0"/>
          </a:p>
        </p:txBody>
      </p:sp>
      <p:pic>
        <p:nvPicPr>
          <p:cNvPr id="5" name="Picture 2" descr="A lake map for problem 19 3 has an irregular shape plotted on a graph with both axes representing miles. The lake is plotted between points (0, 2), (3, 4), (7, 2), and (3, 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4557" y="1524000"/>
            <a:ext cx="7114886"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8351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19-1 Monte </a:t>
            </a:r>
            <a:r>
              <a:rPr lang="en-US" dirty="0"/>
              <a:t>Carlo </a:t>
            </a:r>
            <a:r>
              <a:rPr lang="en-US" dirty="0" smtClean="0"/>
              <a:t>Estimation </a:t>
            </a:r>
            <a:r>
              <a:rPr lang="en-US" dirty="0"/>
              <a:t>of the </a:t>
            </a:r>
            <a:r>
              <a:rPr lang="en-US" dirty="0" smtClean="0"/>
              <a:t>Area </a:t>
            </a:r>
            <a:r>
              <a:rPr lang="en-US" dirty="0"/>
              <a:t>of a </a:t>
            </a:r>
            <a:r>
              <a:rPr lang="en-US" dirty="0" smtClean="0"/>
              <a:t>Circle</a:t>
            </a:r>
            <a:endParaRPr lang="en-US" sz="2000" b="0" dirty="0"/>
          </a:p>
        </p:txBody>
      </p:sp>
      <p:pic>
        <p:nvPicPr>
          <p:cNvPr id="4" name="Picture 2" descr="A Monte Carlo estimation of the area of a circle depicts a circle within a square, with the circle touching all four sides of the square. The 4 corners of the square are marked as follows, beginning with the top left corner and moving clockwise: (negative 4, 7), (6, 7), (6, negative 3), (negative 4, negative 3). The center of the circle is labeled as (1, 2) and the radius is R =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2257" y="1463289"/>
            <a:ext cx="4839487" cy="478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6917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19-1 </a:t>
            </a:r>
            <a:r>
              <a:rPr lang="en-US" dirty="0"/>
              <a:t>A Short List of 0-1 Random Numbers</a:t>
            </a:r>
            <a:endParaRPr lang="en-US" sz="2000" b="0" dirty="0"/>
          </a:p>
        </p:txBody>
      </p:sp>
      <p:pic>
        <p:nvPicPr>
          <p:cNvPr id="5" name="Picture 2" descr="A short list of random numbers from 0 to 1 reads as follows: 0.0589, 0.6733, 0.4799, 0.9486, 0.6139, 0.5933, 0.9341, 0.1782, 0.3473, 0.5644, 0.3529, 0.3646, 0.7676, 0.8931, 0.3919, 0.7876, 0.5199, 0.6358, 0.7472, 0.8954, 0.5869, 0.1281, 0.2867, 0.8216, 0.8261, 0.3866, 0.7125, 0.2108, 0.3575, 02926, 0.3455, 0.4871, 0.8111, 0.8912, 0.4291, 0.2302, 0.5954, 0.5423, 0.4208, 0.6975, 0.7900, 0.7698, 0.2871, 0.9534, 0.1394, 0.9025, 0.1605, 0.3567, 0.3070, 0.5513, 0.6307, 0.2346, 0.4220, 0.6991, 0.9745, 0.3428, 0.6037, 0.2569, 0.0546, 0.0305."/>
          <p:cNvPicPr>
            <a:picLocks noChangeAspect="1"/>
          </p:cNvPicPr>
          <p:nvPr/>
        </p:nvPicPr>
        <p:blipFill rotWithShape="1">
          <a:blip r:embed="rId2">
            <a:extLst>
              <a:ext uri="{28A0092B-C50C-407E-A947-70E740481C1C}">
                <a14:useLocalDpi xmlns:a14="http://schemas.microsoft.com/office/drawing/2010/main" val="0"/>
              </a:ext>
            </a:extLst>
          </a:blip>
          <a:srcRect t="14479"/>
          <a:stretch/>
        </p:blipFill>
        <p:spPr bwMode="auto">
          <a:xfrm>
            <a:off x="457200" y="1571625"/>
            <a:ext cx="8229600" cy="421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a:t>
            </a:r>
            <a:r>
              <a:rPr lang="en-US" sz="2800" dirty="0" smtClean="0"/>
              <a:t>19-2 Excel </a:t>
            </a:r>
            <a:r>
              <a:rPr lang="en-US" sz="2800" dirty="0"/>
              <a:t>O</a:t>
            </a:r>
            <a:r>
              <a:rPr lang="en-US" sz="2800" dirty="0" smtClean="0"/>
              <a:t>utput </a:t>
            </a:r>
            <a:r>
              <a:rPr lang="en-US" sz="2800" dirty="0"/>
              <a:t>of Monte Carlo </a:t>
            </a:r>
            <a:r>
              <a:rPr lang="en-US" sz="2800" dirty="0" smtClean="0"/>
              <a:t>Estimation </a:t>
            </a:r>
            <a:r>
              <a:rPr lang="en-US" sz="2800" dirty="0"/>
              <a:t>of the </a:t>
            </a:r>
            <a:r>
              <a:rPr lang="en-US" sz="2800" dirty="0" smtClean="0"/>
              <a:t>Area </a:t>
            </a:r>
            <a:r>
              <a:rPr lang="en-US" sz="2800" dirty="0"/>
              <a:t>of a </a:t>
            </a:r>
            <a:r>
              <a:rPr lang="en-US" sz="2800" dirty="0" smtClean="0"/>
              <a:t>Circle </a:t>
            </a:r>
            <a:r>
              <a:rPr lang="en-US" sz="2800" dirty="0"/>
              <a:t>(</a:t>
            </a:r>
            <a:r>
              <a:rPr lang="en-US" sz="2800" dirty="0" smtClean="0"/>
              <a:t>file excelCircle.xls</a:t>
            </a:r>
            <a:r>
              <a:rPr lang="en-US" sz="2800" dirty="0"/>
              <a:t>)</a:t>
            </a:r>
            <a:endParaRPr lang="en-US" sz="2800" b="0" dirty="0"/>
          </a:p>
        </p:txBody>
      </p:sp>
      <p:pic>
        <p:nvPicPr>
          <p:cNvPr id="4" name="Picture 2" descr="The excel output of the Monte Carlo estimation of the area of a circle. Input data. Number of replications, N = 5, Sample size, N = 30,000. Radius, R = 5. Center, C X = 1, Center, C Y = 2. Alpha = 0.025, Steps = 3. Output results. Exact area = 78.540. Monte Carlo calculations. A table shows values for N = 3000, N = 6000, and N = 9000 for replications 1 through 5, mean, standard deviation, 95% lower confirmation limit and 95% upper confirmation limit, as follows. Replication 1. N = 3000: 78.590, N = 6000: 78.543, N = 9000: 78.536. Replication 2. N = 3000: 78.447, N = 6000: 78.695, N = 9000: 78.731. Replication 3. N = 3000: 78.747, N = 6000: 78.648, N = 9000: 78.534. Replication 4. N = 3000: 78.363, N = 6000: 78.500, N = 9000: 78.512. Replication 5. N = 3000: 78.540, N = 6000: 78.420, N = 9000: 78.517. Mean. N = 3000: 78.537, N = 6000: 78.561, N = 9000: 78.566. Standard Deviation. N = 3000: 0.142, N = 6000: 0.118, N = 9000: 0.092. 95% lower confirmation limit. N = 3000: 78.361, N = 6000: 78.415, N = 9000: 78.452. 95% of upper confirmation limit. N = 3000: 78.714, N = 6000: 78.708, N = 9000: 78.68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28746" y="1447800"/>
            <a:ext cx="4686509" cy="483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4919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19-3 Example of the Occurrence of Simulation Events on the Timescale</a:t>
            </a:r>
            <a:endParaRPr lang="en-US" b="0" dirty="0"/>
          </a:p>
        </p:txBody>
      </p:sp>
      <p:pic>
        <p:nvPicPr>
          <p:cNvPr id="5" name="Picture 2" descr="An example of the occurrence of simulation events on the timescale appears as a horizontal ray, extending from left to right. The line is divided into 5 events of varying lengths, 1 through 5 from left to right. Dotted curved arrows arch above the line, reaching from 1 event to the next."/>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030538"/>
            <a:ext cx="8229600"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6842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19-4 Sampling from a Probability Distribution by the Inverse Method</a:t>
            </a:r>
            <a:endParaRPr lang="en-US" b="0" dirty="0"/>
          </a:p>
        </p:txBody>
      </p:sp>
      <p:pic>
        <p:nvPicPr>
          <p:cNvPr id="4" name="Picture 2" descr="2 samplings from a probability distribution by the inverse method, A and B. Both samplings are plotted on graphs with the vertical axis representing Function of X and the horizontal axis representing X. Sampling A, X continuous. A line slopes up from the origin to the center of the quadrant, and then extends horizontally to the middle right of the quadrant. Point (X sub 1, R sub 1) is plotted on the curve, and connected to the vertical and horizontal axes with a dashed line. Sampling B, X discrete. A stepped line is plotted from just above the origin on the vertical axis up to the middle right of the quadrant. The vertical portions of the line are solid, and the horizontal portions are dashed. Point (X sub 1, R sub 1) is plotted on the line and connected to the horizontal and vertical axes with a dashed lin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993900"/>
            <a:ext cx="82296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6842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19-5 Excel Random Numbers Output for the Data of Example 19-4-1 (file excelRN.xls)</a:t>
            </a:r>
            <a:endParaRPr lang="en-US" sz="3000" b="0" dirty="0"/>
          </a:p>
        </p:txBody>
      </p:sp>
      <p:pic>
        <p:nvPicPr>
          <p:cNvPr id="5" name="Picture 2" descr="Excel random numbers output for the data of example 19 4 1. Multiplicative congruential method, input data B 7 less than or equal to 1000. B = 9, C = 5, U sub 0 = 11, M = 12, how many numbers = 10. Output results. Press to generate sequence. 1: 0.66667, 2: 0.41667, 3: 0.16667, 4: 0.91667, 5: 0.66667, 6: 0.41667, 7: 0.16667, 8: 0.91667, 9: 0.66667, 10: 0.4166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75567" y="1367108"/>
            <a:ext cx="3392867" cy="4881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0539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800" dirty="0"/>
              <a:t>Figure 19-6 Changes in Queue Length and Facility Utilization as a Function of Simulation Time, T</a:t>
            </a:r>
            <a:endParaRPr lang="en-US" sz="2800" b="0" dirty="0"/>
          </a:p>
        </p:txBody>
      </p:sp>
      <p:pic>
        <p:nvPicPr>
          <p:cNvPr id="4" name="Picture 2" descr="Changes in Queue length and facility utilization are plotted on 2 graphs. In the first graph, the vertical axis represents queue length, and the horizontal axis represents time. A rectangle is plotted between points (52, 1), 56, 1), (52, 0) and (56, 0). The rectangle is shaded and represents A sub 1 = 3.73. Another shape is plotted between points (61, 0), (61, 1), (61.5, 1), (61.5, 2), (70, 2), (70, 1), (80.5, 1), and (80.5, 0). The shape is shaded and represents A sub 2 = 28.63. The horizontal distance from value 50 to 61.5 is W sub 3. The horizontal distance from values 61 to 70 is W sub 4. The horizontal distance from values 61.5 to 80.5 is W sub 5. In the second graph, the vertical axis represents facility utilization and the horizontal axis represents time. A rectangle is plotted between points (0, 0), (0. 1), (12, 0), and (12, 1). The rectangle is shaded and represents A sub 3 = 13.37. Another rectangle is plotted between points (42, 0), (42, 1), (92, 0) and (92, 1). The rectangle is shaded and represents A sub 4 = 50.34. The horizontal distance from 42 to 58 is Q sub 2, from 58 to 71 it is Q sub 3, from 71 to 81 it is Q sub 4, and from 81 to 92 it is Q sub 5. All values are estimated."/>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1202" y="1493067"/>
            <a:ext cx="7101597" cy="4526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0344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Figure </a:t>
            </a:r>
            <a:r>
              <a:rPr lang="en-US" sz="3200" dirty="0" smtClean="0"/>
              <a:t>19-7 Excel </a:t>
            </a:r>
            <a:r>
              <a:rPr lang="en-US" sz="3200" dirty="0"/>
              <a:t>O</a:t>
            </a:r>
            <a:r>
              <a:rPr lang="en-US" sz="3200" dirty="0" smtClean="0"/>
              <a:t>utput </a:t>
            </a:r>
            <a:r>
              <a:rPr lang="en-US" sz="3200" dirty="0"/>
              <a:t>of a </a:t>
            </a:r>
            <a:r>
              <a:rPr lang="en-US" sz="3200" dirty="0" smtClean="0"/>
              <a:t>Single-Server Simulation </a:t>
            </a:r>
            <a:r>
              <a:rPr lang="en-US" sz="3200" dirty="0"/>
              <a:t>M</a:t>
            </a:r>
            <a:r>
              <a:rPr lang="en-US" sz="3200" dirty="0" smtClean="0"/>
              <a:t>odel </a:t>
            </a:r>
            <a:r>
              <a:rPr lang="en-US" sz="3200" dirty="0"/>
              <a:t>(file excelSingleServer.xls)</a:t>
            </a:r>
            <a:endParaRPr lang="en-US" sz="3200" b="0" dirty="0"/>
          </a:p>
        </p:txBody>
      </p:sp>
      <p:pic>
        <p:nvPicPr>
          <p:cNvPr id="5" name="Picture 2" descr="Excel output of a single server queueing model. Number of arrivals: 20, maximum 500. Enter X in column A to select inter arrival P D F: Constant = blank. X exponential: Lambda = 0.067. Triangular: A = blank, B = blank. Enter X in column A to select service time P D F: Constant = blank. Exponential: Mu = blank. X uniform: A = 10, B = 15. Triangular: A = blank, B = blank, C = blank. Output summary. Average facility utilization = 0.98. Percent idleness = 1.95. Average queue length, L sub Q = 1.57. Average number in system, L sub S = 2.55. Average queue time, W sub Q = 21.24. Average system time, W sub S = 34.47. Sum, service time = 264.65. Sum, W sub Q = 424.80. Sum W sub S = 689.44. Press F 9 to trigger a new simulation run. A table shows values for Inter A r v l T, Service T, A r r v l T, depart T, W sub Q, and W sub S for numbers 1 through 20.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6216" y="1447800"/>
            <a:ext cx="735156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0792793"/>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595</TotalTime>
  <Words>214</Words>
  <Application>Microsoft Office PowerPoint</Application>
  <PresentationFormat>On-screen Show (4:3)</PresentationFormat>
  <Paragraphs>23</Paragraphs>
  <Slides>14</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Arial (Body)</vt:lpstr>
      <vt:lpstr>Calibri</vt:lpstr>
      <vt:lpstr>Noto Sans Symbols</vt:lpstr>
      <vt:lpstr>Times New Roman</vt:lpstr>
      <vt:lpstr>Verdana</vt:lpstr>
      <vt:lpstr>1_508 Lecture</vt:lpstr>
      <vt:lpstr>Operations Research An Introduction</vt:lpstr>
      <vt:lpstr>Figure 19-1 Monte Carlo Estimation of the Area of a Circle</vt:lpstr>
      <vt:lpstr>Table 19-1 A Short List of 0-1 Random Numbers</vt:lpstr>
      <vt:lpstr>Figure 19-2 Excel Output of Monte Carlo Estimation of the Area of a Circle (file excelCircle.xls)</vt:lpstr>
      <vt:lpstr>Figure 19-3 Example of the Occurrence of Simulation Events on the Timescale</vt:lpstr>
      <vt:lpstr>Figure 19-4 Sampling from a Probability Distribution by the Inverse Method</vt:lpstr>
      <vt:lpstr>Figure 19-5 Excel Random Numbers Output for the Data of Example 19-4-1 (file excelRN.xls)</vt:lpstr>
      <vt:lpstr>Figure 19-6 Changes in Queue Length and Facility Utilization as a Function of Simulation Time, T</vt:lpstr>
      <vt:lpstr>Figure 19-7 Excel Output of a Single-Server Simulation Model (file excelSingleServer.xls)</vt:lpstr>
      <vt:lpstr>Figure 19-8 Collecting Simulation Data Using the Subinterval Method</vt:lpstr>
      <vt:lpstr>Figure 19-9 Change in Queue Length with Simulation Time in Example 19-6-1</vt:lpstr>
      <vt:lpstr>Figure 19-10 Collecting Simulation Data Using the Replication Method</vt:lpstr>
      <vt:lpstr>Figure 19-11 Lake Map for Problem 19-3</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195</cp:revision>
  <dcterms:created xsi:type="dcterms:W3CDTF">2014-10-10T17:07:42Z</dcterms:created>
  <dcterms:modified xsi:type="dcterms:W3CDTF">2018-03-06T10:23:02Z</dcterms:modified>
  <cp:category>Engineering Computer Science</cp:category>
</cp:coreProperties>
</file>