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7"/>
  </p:notesMasterIdLst>
  <p:sldIdLst>
    <p:sldId id="300" r:id="rId2"/>
    <p:sldId id="297" r:id="rId3"/>
    <p:sldId id="298" r:id="rId4"/>
    <p:sldId id="299" r:id="rId5"/>
    <p:sldId id="294"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86395" autoAdjust="0"/>
  </p:normalViewPr>
  <p:slideViewPr>
    <p:cSldViewPr>
      <p:cViewPr varScale="1">
        <p:scale>
          <a:sx n="96" d="100"/>
          <a:sy n="96" d="100"/>
        </p:scale>
        <p:origin x="954"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1050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17</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Markov Chains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95782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17-1 Excel </a:t>
            </a:r>
            <a:r>
              <a:rPr lang="en-US" sz="3000" dirty="0"/>
              <a:t>S</a:t>
            </a:r>
            <a:r>
              <a:rPr lang="en-US" sz="3000" dirty="0" smtClean="0"/>
              <a:t>preadsheet </a:t>
            </a:r>
            <a:r>
              <a:rPr lang="en-US" sz="3000" dirty="0"/>
              <a:t>for Markov </a:t>
            </a:r>
            <a:r>
              <a:rPr lang="en-US" sz="3000" dirty="0" smtClean="0"/>
              <a:t>Chain </a:t>
            </a:r>
            <a:r>
              <a:rPr lang="en-US" sz="3000" dirty="0"/>
              <a:t>C</a:t>
            </a:r>
            <a:r>
              <a:rPr lang="en-US" sz="3000" dirty="0" smtClean="0"/>
              <a:t>omputations </a:t>
            </a:r>
            <a:r>
              <a:rPr lang="en-US" sz="3000" dirty="0"/>
              <a:t>(file excelMarkovChains.xls)</a:t>
            </a:r>
            <a:endParaRPr lang="en-US" sz="3000" b="0" dirty="0"/>
          </a:p>
        </p:txBody>
      </p:sp>
      <p:pic>
        <p:nvPicPr>
          <p:cNvPr id="5" name="Picture 2" descr="An excel spreadsheet for Markov Chain computations is titled, Markov Chains. Step 1: Number of states = 3. Step 2: click to enter Markov chain. Step 2 A: Initial probabilities. Code 1: 1, code 2: 0, code 3: 0. Step 2 B: input Markov chain: A table with columns 1 through 3 from left to right, and rows 1 through 3 from top to bottom. Row 1. 1: 0.3, 2: 0.6, 3: 0.1. Row 2. 1: 0.1, 2: 0.6, 3: 0.3. Row 3. 1: 0.05, 0.4, 0.55. The output 8 step transition matrix has 3 columns, 1 through 3 and 3 rows, from 1 to 3. Entries are as follows. Row 1. 1: 0.10175, 2: 0.525514, 3: 0.372733. Row 2. 1: 0.1017, 2: 0.525435, 3: 0.372864. Row 3. 1: 0.10167, 2: 0.525384, 3: 0.372947. Step 3: Number of transitions = 8. Step 4: Click to execute. Output results. A table gives the absolute 8 step, steady state and mean return time, respectively, for states 1 through 3, as follows. State 1: 0.010175, 0.101685, 9.8333254. State 2: 0.52551, 0.525424, 1.90322248. State 3: 0.37273, 0.372882, 2.6818168.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08125"/>
            <a:ext cx="822960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Figure 17-2 Excel Spreadsheet Calculations of First Passage Time of Example 17-5-1 (file excelFirstPassTime.xls)</a:t>
            </a:r>
            <a:endParaRPr lang="en-US" sz="2400" b="0" dirty="0"/>
          </a:p>
        </p:txBody>
      </p:sp>
      <p:pic>
        <p:nvPicPr>
          <p:cNvPr id="4" name="Picture 2" descr="An excel spreadsheet of calculations of first passage time of example 17 5 1 is titled first passage times in ergodic and absorbing Markov chains. Step 1: number of states = 3. Step 2: click to enter Markov chain, P. Step 2 A: blank. Step 3: Click to compute I minus P. Matrix P. Codes: columns 1 through 3 and rows 1 through 3, with entries as follows. Row 1. 1: 0.3, 2: 0.6, 3: 0.1. Row 2. 1:0.1, 2: 0.6, 3: 0.3. Row 3: 1: 0.05, 2: 0.4, 3: 0.55. Matrix I minus P, Codes: columns 1 through 3 and rows 1 through 3, with entries as follows. Row 1. 1: 0.7, 2: negative 0.6, 3: negative 0.1. Row 2. 1: negative 0.1, 2: 0.4, 3: negative 0.3. Row 3. 1: negative 0.05, 2: negative 0.4, 3: 0.45. Step 4: perform first passage time calculations below. I minus N. I = 1. A matrix with columns 2 and 3 and rows 2 and 3. Row 2. 2: 0.4, 3: negative 0.3. Row 3. 2: negative 0.4, 3: 0.45. The I = 2 matrix has columns 1 and 3 with 2 values for each, top and bottom, as 1: 0.07, negative 0.05. 3: negative 0.1, 0.45. I = 3. A matrix for I = 3 has columns 1 and 2, and rows 1 and 2, entries as follows. Row 1. 1: 0.7, 2: negative 0.6.  Row 2. 1: negative 0.1, 2: 0.4. Inverse I minus N. I = 1. A matrix with columns 2 and 3 and rows 2 and 3. Row 2. 2: 7.5, 3: 5. Row 3. 2: 6.666667, 3: 6.666667. The I = 2 matrix has columns 1 and 3 and rows 1 and 3 with entries as follows. Row 1. 1: 1.451613, 3: 0.3225806. Row 3. 1: 0.16129, 3: 2.2580645. I = 3. The matrix has columns 1 and 2, and rows 1 and 2 with entries as follows. Row 1. 1: 1.818182, 2: 2.7272727. Row 2. 1: 0.454545, 2: 3.1818182. Mu. I = 1, values for 1: 12.5, 13.33333. I = 2, values for 2: 1.774194, 2.419355. I = 3: values for 3: 4.545455, 3.63636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5170" y="1387089"/>
            <a:ext cx="5153661"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5172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17-3 Mouse Maze </a:t>
            </a:r>
            <a:r>
              <a:rPr lang="en-US" dirty="0"/>
              <a:t>for Problem 17-29</a:t>
            </a:r>
            <a:endParaRPr lang="en-US" b="0" dirty="0"/>
          </a:p>
        </p:txBody>
      </p:sp>
      <p:pic>
        <p:nvPicPr>
          <p:cNvPr id="5" name="Picture 2" descr="A mouse maze for problem 17 29 is a rectangle bisected by a diagonal line from the bottom left corner to the top right corner, with the bottom right half labeled as 3. The corners are labeled as follows, moving clockwise from the bottom left corner, 1, 2, 5, and 4. A diagonal line extends from the top left corner 2 to the middle of the bisecting diagonal lin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92300"/>
            <a:ext cx="8229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0622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585</TotalTime>
  <Words>105</Words>
  <Application>Microsoft Office PowerPoint</Application>
  <PresentationFormat>On-screen Show (4:3)</PresentationFormat>
  <Paragraphs>14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(Body)</vt:lpstr>
      <vt:lpstr>Calibri</vt:lpstr>
      <vt:lpstr>Noto Sans Symbols</vt:lpstr>
      <vt:lpstr>Times New Roman</vt:lpstr>
      <vt:lpstr>Verdana</vt:lpstr>
      <vt:lpstr>1_508 Lecture</vt:lpstr>
      <vt:lpstr>Operations Research An Introduction</vt:lpstr>
      <vt:lpstr>Figure 17-1 Excel Spreadsheet for Markov Chain Computations (file excelMarkovChains.xls)</vt:lpstr>
      <vt:lpstr>Figure 17-2 Excel Spreadsheet Calculations of First Passage Time of Example 17-5-1 (file excelFirstPassTime.xls)</vt:lpstr>
      <vt:lpstr>Figure 17-3 Mouse Maze for Problem 17-29</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182</cp:revision>
  <dcterms:created xsi:type="dcterms:W3CDTF">2014-10-10T17:07:42Z</dcterms:created>
  <dcterms:modified xsi:type="dcterms:W3CDTF">2018-03-06T10:14:33Z</dcterms:modified>
  <cp:category>Engineering Computer Science</cp:category>
</cp:coreProperties>
</file>