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6"/>
  </p:notesMasterIdLst>
  <p:sldIdLst>
    <p:sldId id="319"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294"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56" autoAdjust="0"/>
    <p:restoredTop sz="86395" autoAdjust="0"/>
  </p:normalViewPr>
  <p:slideViewPr>
    <p:cSldViewPr>
      <p:cViewPr varScale="1">
        <p:scale>
          <a:sx n="98" d="100"/>
          <a:sy n="98" d="100"/>
        </p:scale>
        <p:origin x="96" y="114"/>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4/24/2018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4051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2</a:t>
            </a:fld>
            <a:endParaRPr lang="en-US"/>
          </a:p>
        </p:txBody>
      </p:sp>
    </p:spTree>
    <p:extLst>
      <p:ext uri="{BB962C8B-B14F-4D97-AF65-F5344CB8AC3E}">
        <p14:creationId xmlns:p14="http://schemas.microsoft.com/office/powerpoint/2010/main" val="3233816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24</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C</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A</a:t>
            </a:r>
            <a:r>
              <a:rPr lang="en-US" sz="100" dirty="0">
                <a:latin typeface="+mn-lt"/>
              </a:rPr>
              <a:t> </a:t>
            </a:r>
            <a:r>
              <a:rPr lang="en-US" dirty="0">
                <a:latin typeface="+mn-lt"/>
              </a:rPr>
              <a:t>M</a:t>
            </a:r>
            <a:r>
              <a:rPr lang="en-US" sz="100" dirty="0">
                <a:latin typeface="+mn-lt"/>
              </a:rPr>
              <a:t> </a:t>
            </a:r>
            <a:r>
              <a:rPr lang="en-US" dirty="0">
                <a:latin typeface="+mn-lt"/>
              </a:rPr>
              <a:t>P</a:t>
            </a:r>
            <a:r>
              <a:rPr lang="en-US" sz="100" dirty="0">
                <a:latin typeface="+mn-lt"/>
              </a:rPr>
              <a:t> </a:t>
            </a:r>
            <a:r>
              <a:rPr lang="en-US" dirty="0">
                <a:latin typeface="+mn-lt"/>
              </a:rPr>
              <a:t>L Modeling Language</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854795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a:t>
            </a:r>
            <a:r>
              <a:rPr lang="en-US" sz="3000" dirty="0" smtClean="0"/>
              <a:t>C-8 </a:t>
            </a:r>
            <a:r>
              <a:rPr lang="en-US" sz="3000" dirty="0"/>
              <a:t>A</a:t>
            </a:r>
            <a:r>
              <a:rPr lang="en-US" sz="100" dirty="0"/>
              <a:t> </a:t>
            </a:r>
            <a:r>
              <a:rPr lang="en-US" sz="3000" dirty="0"/>
              <a:t>M</a:t>
            </a:r>
            <a:r>
              <a:rPr lang="en-US" sz="100" dirty="0"/>
              <a:t> </a:t>
            </a:r>
            <a:r>
              <a:rPr lang="en-US" sz="3000" dirty="0"/>
              <a:t>P</a:t>
            </a:r>
            <a:r>
              <a:rPr lang="en-US" sz="100" dirty="0"/>
              <a:t> </a:t>
            </a:r>
            <a:r>
              <a:rPr lang="en-US" sz="3000" dirty="0"/>
              <a:t>L</a:t>
            </a:r>
            <a:r>
              <a:rPr lang="en-US" sz="3000" dirty="0" smtClean="0"/>
              <a:t> </a:t>
            </a:r>
            <a:r>
              <a:rPr lang="en-US" sz="3000" dirty="0"/>
              <a:t>model of the transportation model of Example 5.3-1 (file TransportA.txt)</a:t>
            </a:r>
          </a:p>
        </p:txBody>
      </p:sp>
      <p:pic>
        <p:nvPicPr>
          <p:cNvPr id="4" name="Picture 2" descr="The A M P L model of the transportation model of example 5 3 1 has 23 lines. Line 1: a horizontal dashed line extends from left to right and begins with a hashtag on the left and has transportation model left parenthesis Example  5 dot 3 hyphen 1 right parenthesis, in the middle. Line 2: set S nodes semicolon. Line 3: set D nodes semicolon. Line 4: param C left brace S nodes comma D nodes right brace semicolon. Line 5: param supply left brace S nodes right brace semicolon. Line 6: param supply left brace S nodes right brace semicolon. Line 7: param demand left brace D nodes right brace semicolon. Line 8: var X left brace s nodes comma D nodes left brace greater than equal to 0 semicolon. Line 9: minimize Z colon sum left brace I in s nodes comma j in. Line 10: d nodes right brace c left bracket I comma j right bracket asterisk X left bracket I comma j right bracket semicolon. Line 11: subject to. Line 12: source left brace I in s nodes right brace colon sum left brace j in d nodes right brace X left brace I comma j right brace equals supply left bracket I right bracket semicolon. Line 13: dest left brace j in D nodes right brace colon sum left brace I in s nodes right brace X left bracket I comma j right bracket equals demand left bracket I right bracket semicolon. Line 14: data semicolon. Line 15: set s nodes colon equals s 1 s 2 s 3 semicolon. Line 16: set D nodes colon equals D 1 D 2 D 3 D 4 semicolon. Line 17: param C colon. Line 18: D 1 D 2 D 3 D 4 colon equals. Line 19: S 1 10 2 20 11. Line 20: S 2 12 7 9 20. Line 21: S 3 4 14 16 18 semicolon. Line 21: param supply colon equals S 1 15 S 2 25 S 3 10 semicolon. Line 22: param demand colon equals D 1 5 D 2 15 D 3 15 D 4 15 semicolon. Line 23: solve semicolon display z comma X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31938" y="1405846"/>
            <a:ext cx="6080125" cy="4918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4647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C-9 </a:t>
            </a:r>
            <a:r>
              <a:rPr lang="en-US" dirty="0"/>
              <a:t>A</a:t>
            </a:r>
            <a:r>
              <a:rPr lang="en-US" sz="100" dirty="0"/>
              <a:t> </a:t>
            </a:r>
            <a:r>
              <a:rPr lang="en-US" dirty="0"/>
              <a:t>M</a:t>
            </a:r>
            <a:r>
              <a:rPr lang="en-US" sz="100" dirty="0"/>
              <a:t> </a:t>
            </a:r>
            <a:r>
              <a:rPr lang="en-US" dirty="0"/>
              <a:t>P</a:t>
            </a:r>
            <a:r>
              <a:rPr lang="en-US" sz="100" dirty="0"/>
              <a:t> </a:t>
            </a:r>
            <a:r>
              <a:rPr lang="en-US" dirty="0"/>
              <a:t>L</a:t>
            </a:r>
            <a:r>
              <a:rPr lang="en-US" dirty="0" smtClean="0"/>
              <a:t> </a:t>
            </a:r>
            <a:r>
              <a:rPr lang="en-US" dirty="0"/>
              <a:t>shortest route model (file ShortestRouteA.txt</a:t>
            </a:r>
            <a:r>
              <a:rPr lang="en-US" dirty="0" smtClean="0"/>
              <a:t>) </a:t>
            </a:r>
            <a:r>
              <a:rPr lang="en-US" sz="2000" b="0" dirty="0" smtClean="0"/>
              <a:t>(1 of 2)</a:t>
            </a:r>
            <a:endParaRPr lang="en-US" sz="2000" b="0" dirty="0"/>
          </a:p>
        </p:txBody>
      </p:sp>
      <p:pic>
        <p:nvPicPr>
          <p:cNvPr id="5" name="Picture 2" descr="The A M P L shortest route model has 13 lines. Line 1: a horizontal dashed line extends from left to right and begins with a hashtag on the left and has shortest route model left brace example 6 point 3 hyphen 6 in the middle. Line 2: param n semicolon. Line 3: param start semicolon. Line 4: param end semicolon. Line 5: param M equals 999999 semicolon hashtag infinity. Line 6: param D left brace I in 1 dot dot n comma j in 1 dot dot n right brace default M semicolon. Line 7: param R H S left brace I in 1 dot sot n right brace equals if I equals start then 1. Line 8: else left parenthesis if I equals end then negative 1 else 0 right parenthesis semicolon. Line 9: var X left brace I in 1 dot dot n comma j in 1 dot dot n right brace greater than equal to 0 semicolon. Line 10: var outflow left brace I in 1 dot dot n left brace equals sum left brace j in 1 dot dot n right brace X left bracket I comma j right bracket semicolon. Line 11: var in flow left brace j in 1 dot dot n left brace equals sum left brace I in 1 dot dot n right brace X left bracket I comma j right bracket semicolon. Line 12: minimize z colon sum left brace I in 1 dot dot n comma j in 1 dot dot n right brace D left bracket I comma j right bracket asterisk X left bracket 1 comma j right bracket semicolon. Line 13: subject to limit left brace I in 1 dot dot n right brace colon out Flow left bracket I right bracket minus in flow left bracket I right bracket equals R H S left bracket 1 right bracket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55750"/>
            <a:ext cx="8229600"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14517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C-9 </a:t>
            </a:r>
            <a:r>
              <a:rPr lang="en-US" dirty="0"/>
              <a:t>A</a:t>
            </a:r>
            <a:r>
              <a:rPr lang="en-US" sz="100" dirty="0"/>
              <a:t> </a:t>
            </a:r>
            <a:r>
              <a:rPr lang="en-US" dirty="0"/>
              <a:t>M</a:t>
            </a:r>
            <a:r>
              <a:rPr lang="en-US" sz="100" dirty="0"/>
              <a:t> </a:t>
            </a:r>
            <a:r>
              <a:rPr lang="en-US" dirty="0"/>
              <a:t>P</a:t>
            </a:r>
            <a:r>
              <a:rPr lang="en-US" sz="100" dirty="0"/>
              <a:t> </a:t>
            </a:r>
            <a:r>
              <a:rPr lang="en-US" dirty="0"/>
              <a:t>L</a:t>
            </a:r>
            <a:r>
              <a:rPr lang="en-US" dirty="0" smtClean="0"/>
              <a:t> </a:t>
            </a:r>
            <a:r>
              <a:rPr lang="en-US" dirty="0"/>
              <a:t>shortest route model (file ShortestRouteA.txt</a:t>
            </a:r>
            <a:r>
              <a:rPr lang="en-US" dirty="0" smtClean="0"/>
              <a:t>) </a:t>
            </a:r>
            <a:r>
              <a:rPr lang="en-US" sz="2000" b="0" dirty="0" smtClean="0"/>
              <a:t>(2 of 2)</a:t>
            </a:r>
            <a:endParaRPr lang="en-US" sz="2000" b="0" dirty="0"/>
          </a:p>
        </p:txBody>
      </p:sp>
      <p:pic>
        <p:nvPicPr>
          <p:cNvPr id="4" name="Picture 2" descr="The A M P L shortest route model has 16 lines. Line 1: data semicolon. Line 2: param n colon equals 5 semicolon. Line 3: param start colon equals 1 semicolon. Line 4: param end colon equals 2 semicolon. Line 5: param d colon. Line 6: 1 2 3 4 5 colon equals. Line 7: 1 dot 100 30 dot dot. Line 8: 2 dot dot 20 dot dot. Line 9: 3 dot dot dot 10 60. Line 10: 4 dot 15 dot dot 50. Line 11: 5 dot do dot dot dot semicolon. Line 12: solve semicolon. Line 13: print open quotation marks shortest length from close quotation marks comma start comma open quotation marks to close quotation marks comma end comma open quotation marks equals clos quotation marks comma z semicolon. Line 14: print f open quotation mark associate route colon percent 2 I quotation marks comma start semicolon. Line 15: for left brace I in 1 dot dot n minus 1 right brace for left brace j in 2 dot dot n right brace. Line 16: left brace if X left bracket I comma j right bracket equals 1 then print F open quotation marks minus percent 2 I close quotation marks comma j semicolon right brace print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8338" y="1413240"/>
            <a:ext cx="7807325" cy="4911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0364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a:t>
            </a:r>
            <a:r>
              <a:rPr lang="en-US" sz="3000" dirty="0" smtClean="0"/>
              <a:t>C-10 A</a:t>
            </a:r>
            <a:r>
              <a:rPr lang="en-US" sz="100" dirty="0" smtClean="0"/>
              <a:t> </a:t>
            </a:r>
            <a:r>
              <a:rPr lang="en-US" sz="3000" dirty="0" smtClean="0"/>
              <a:t>M</a:t>
            </a:r>
            <a:r>
              <a:rPr lang="en-US" sz="100" dirty="0" smtClean="0"/>
              <a:t> </a:t>
            </a:r>
            <a:r>
              <a:rPr lang="en-US" sz="3000" dirty="0" smtClean="0"/>
              <a:t>P</a:t>
            </a:r>
            <a:r>
              <a:rPr lang="en-US" sz="100" dirty="0" smtClean="0"/>
              <a:t> </a:t>
            </a:r>
            <a:r>
              <a:rPr lang="en-US" sz="3000" dirty="0" smtClean="0"/>
              <a:t>L </a:t>
            </a:r>
            <a:r>
              <a:rPr lang="en-US" sz="3000" dirty="0"/>
              <a:t>model of the maximal flow problem of Example 6.4-2 (file MaxFlow.txt</a:t>
            </a:r>
            <a:r>
              <a:rPr lang="en-US" sz="3000" dirty="0" smtClean="0"/>
              <a:t>) </a:t>
            </a:r>
            <a:r>
              <a:rPr lang="en-US" sz="1800" b="0" dirty="0" smtClean="0"/>
              <a:t>(1 of 2)</a:t>
            </a:r>
            <a:endParaRPr lang="en-US" sz="1800" b="0" dirty="0"/>
          </a:p>
        </p:txBody>
      </p:sp>
      <p:pic>
        <p:nvPicPr>
          <p:cNvPr id="5" name="Picture 2" descr="The A M P L model of the maximal flow problem of example 6.4 2 has 14 lines. Line 1: A horizontal dashed line extends from left to right, begins with a hashtag on the left and has maximal flow model left parenthesis example 6.4 hyphen 2 right parenthesis in the middle. Line 2: param n semicolon. Line 3: param start semicolon. Line 4: param end semicolon. Line 5: param C left brace I in 1 dot dot n comma j in 1 dot dot n right brace default 0 semicolon. Line 6: var X left brace I in 1 dot dot n comma j in 1 dot dot n colon c left bracket I comma j right bracket greater than 0 right brace greater than equal to 0 comma less than equal to C left bracket I comma j right bracket semicolon. Line 7: var outflow left brace I in 1 dot dot n right brace equals sum left brace j in 1 dot dot n colon c left braket I comma j right bracket greater than 0 right brace X left bracket I comma j right bracket semicolon. Line 8: var in Flow left brace I in 1 dot dot n right brace equals sum left brace j in 1 dot dot n colon c left bracket j comma I right bracket greater than 0 right brace X left bracket I comma j right bracket semicolon. Line 9: maximize Z colon sum left brace j in 1 dot dot n colon C left bracket start comma j right bracket greater than 0 right brace X left bracket start j left bracket semicolon. Line 10: subject to. Line 11: limit left brace I in 1 dot dot n colon. Line 12: I less than greater than start and I less than greater the end right brace colon out flow left bracket I right bracket minus in flow left bracket I right bracket equals 0 semicolon. Line 13: in start colon sum left brace I in 1 dot dot n colon c left bracket I comma start left bracket less than 0 right brace X left bracket I comma start right bracket equals 0 semicolon. Line 14: out end colon sum left brace j in 1 dot do n colon c left bracket end comma j right bracket greater than 0 right brace X left bracket end comma j right bracket equals 0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59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9465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a:t>
            </a:r>
            <a:r>
              <a:rPr lang="en-US" sz="3000" dirty="0" smtClean="0"/>
              <a:t>C-10 A</a:t>
            </a:r>
            <a:r>
              <a:rPr lang="en-US" sz="100" dirty="0" smtClean="0"/>
              <a:t> </a:t>
            </a:r>
            <a:r>
              <a:rPr lang="en-US" sz="3000" dirty="0" smtClean="0"/>
              <a:t>M</a:t>
            </a:r>
            <a:r>
              <a:rPr lang="en-US" sz="100" dirty="0" smtClean="0"/>
              <a:t> </a:t>
            </a:r>
            <a:r>
              <a:rPr lang="en-US" sz="3000" dirty="0" smtClean="0"/>
              <a:t>P</a:t>
            </a:r>
            <a:r>
              <a:rPr lang="en-US" sz="100" dirty="0" smtClean="0"/>
              <a:t> </a:t>
            </a:r>
            <a:r>
              <a:rPr lang="en-US" sz="3000" dirty="0" smtClean="0"/>
              <a:t>L </a:t>
            </a:r>
            <a:r>
              <a:rPr lang="en-US" sz="3000" dirty="0"/>
              <a:t>model of the maximal flow problem of Example 6.4-2 (file MaxFlow.txt</a:t>
            </a:r>
            <a:r>
              <a:rPr lang="en-US" sz="3000" dirty="0" smtClean="0"/>
              <a:t>) </a:t>
            </a:r>
            <a:r>
              <a:rPr lang="en-US" sz="1800" b="0" dirty="0" smtClean="0"/>
              <a:t>(2 of 2)</a:t>
            </a:r>
            <a:endParaRPr lang="en-US" sz="1800" b="0" dirty="0"/>
          </a:p>
        </p:txBody>
      </p:sp>
      <p:pic>
        <p:nvPicPr>
          <p:cNvPr id="4" name="Picture 2" descr="The A M P L model of the maximal flow problem of example 6.4 2 has 17 lines. Line 1: data semicolon. Line 2: param n colon equals 5 semicolon. Line 3: param start colon equals 1 semicolon. Line 4: param end colon equals 5 semicolon. Line 5: param c colon. Line 6: 1 2 3 4 5 colon equals. Line 7: 1 dot 20 30 10 0. Line 8: 2 dot dot 40 0 30. Line 9: 3 dot dot 0 10 20. Line 10: 4 dot dot 5 dot 20. Line 11: 5 dot dot dot dot dot semicolon. Line 12: solve semicolon. Line 13: print open quotation marks max flow between nodes close quotation marks comma start comma open quotation marks and clos quotation marks comma end comma open quotation marks equals clos quotation marks comma z semicolon. Line 14: print F open quotation marks associated flows colon backslash n quotation marks semicolon. Line 15: for left brace I in 1 dot dot n minus 1 right brace for left brace j in 2 dot dot n colon c left bracket I comma j right bracket greater than 0 right brace. Line 16: left brace i f X left bracket I comma j right bracket greater than 0 then. Line 17: print f quotation marks left parenthesis percent 2 I minus percent 2 I right parenthesis equals percent 5 dot 2 F backslash n quotation marks comma I comma j comma x left bracket I comma j right bracket semicolon right brace print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8988" y="1352350"/>
            <a:ext cx="756602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2690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C-11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model for Example 6.6-2 (file </a:t>
            </a:r>
            <a:r>
              <a:rPr lang="en-US" dirty="0" smtClean="0"/>
              <a:t>C</a:t>
            </a:r>
            <a:r>
              <a:rPr lang="en-US" sz="100" dirty="0" smtClean="0"/>
              <a:t> </a:t>
            </a:r>
            <a:r>
              <a:rPr lang="en-US" dirty="0" smtClean="0"/>
              <a:t>P</a:t>
            </a:r>
            <a:r>
              <a:rPr lang="en-US" sz="100" dirty="0" smtClean="0"/>
              <a:t> </a:t>
            </a:r>
            <a:r>
              <a:rPr lang="en-US" dirty="0" smtClean="0"/>
              <a:t>M.txt) </a:t>
            </a:r>
            <a:r>
              <a:rPr lang="en-US" sz="2000" b="0" dirty="0" smtClean="0"/>
              <a:t>(1 of 2)</a:t>
            </a:r>
            <a:endParaRPr lang="en-US" sz="2000" b="0" dirty="0"/>
          </a:p>
        </p:txBody>
      </p:sp>
      <p:pic>
        <p:nvPicPr>
          <p:cNvPr id="5" name="Picture 2" descr="The A M P L model for example 6 6 2 has 36 lines. Line 1: a horizontal dashed line extends from left to right, begins with a hashtag on the left and has C P M left parenthesis example 6.5 2 in the middle. Line 2: param n semicolon. Line 3: param D left brace 1 dot dot n comma 1 dot dot n right brace default minus 1 semicolon. Line 4: set into left brace 1 dot dot n right brace semicolon. Line 5: set from left brace 1 dot dot n right brace semicolon. Line 6: var X left brace I in 1 dot dot n comma j in from left bracket I right bracket rice brace greater than equal to 0 semicolon. Line 7: var E T left brace I in 1 dot dot n right brace semicolon. Line 8: var L T left brace I in 1 dot dot n right brace semicolon. Line 9: var T F left brace I in 1 dot dot n comma j in from left bracket I right bracket right brace semicolon. Line 10: var F F left brace I in 1 dot dot n comma j in from left bracket I right bracket right brace semicolon. Line 11: data semicolon. Line 12: param n colon equals 6 semicolon. Line 13: param D colon 1 2 3 4 5 6 colon equals. Line 14: 1 dot 5 6 dot dot dot. Line 15: 2 dot dot dot 3 8. Line 16: 3 dot dot dot dot 2 11. Line 17: 4 dot dot dot dot 0 1. Line 18: 5 dot dot dot dot dot 12. Line 19: 6 dot dot dot dot dot dot semicolon. "/>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48783" y="1371600"/>
            <a:ext cx="784643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4527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C-11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model for Example 6.6-2 (file </a:t>
            </a:r>
            <a:r>
              <a:rPr lang="en-US" dirty="0" smtClean="0"/>
              <a:t>C</a:t>
            </a:r>
            <a:r>
              <a:rPr lang="en-US" sz="100" dirty="0" smtClean="0"/>
              <a:t> </a:t>
            </a:r>
            <a:r>
              <a:rPr lang="en-US" dirty="0" smtClean="0"/>
              <a:t>P</a:t>
            </a:r>
            <a:r>
              <a:rPr lang="en-US" sz="100" dirty="0" smtClean="0"/>
              <a:t> </a:t>
            </a:r>
            <a:r>
              <a:rPr lang="en-US" dirty="0" smtClean="0"/>
              <a:t>M.txt) </a:t>
            </a:r>
            <a:r>
              <a:rPr lang="en-US" sz="2000" b="0" dirty="0" smtClean="0"/>
              <a:t>(2 of 2)</a:t>
            </a:r>
            <a:endParaRPr lang="en-US" sz="2000" b="0" dirty="0"/>
          </a:p>
        </p:txBody>
      </p:sp>
      <p:pic>
        <p:nvPicPr>
          <p:cNvPr id="4" name="Picture 2" descr="The model continues. Line 20: for left brace I in 1 dot dot n right brace left brace let from left bracket I right bracket colon equals left brace j in 1 dot dot n colon D left bracket I comma j right bracket greater than equal to 0 right brace right brace semicolon. Line 21: for left brace j in 1 dot dot n right brace left brace let into left bracket j right bracket colon equals left brace i in 1 dot dot n colon D left bracket I comma j right bracket greater than equal to 0 right brace right brace semicolon.  Line 22: A horizontal dashed line extends from left to right, begins with a hashtag on the left and has nodes earliest and latest times in floats in the middle. Line 23: let E T left bracket 1 right bracket colon equals 0 semicolon hashtag earliest node time. Line 24: for left brace I in 2 dot dot n right brace let E T left bracket I right bracket colon equals max left brace j in into left bracket I right bracket right brace left brace E T left bracket j right bracket plus D left bracket j comma I right bracket right brace semicolon. Line 25: let L T left bracket n right bracket semicolon hashtag latest node time. Line 26: for left brace I in n minus 1 dot dot 1 by minus 1 right brace let L T left bracket I right bracket colon equals min left brace j in from left racket I right bracket right brace left parenthesis L T left bracket j right bracket minus D left bracket I comma j right bracket right brace semicolon. Line 27: print f quotation marks percent 1 i minus percent 1 I percent 5 I percent 5 I percent 5 I percent 5 I percent 5 i percent 5 I percent 5 I percent 3 S backslash n quotation marks semicolon. Line 28: quotation marks I quotation marks comma quotation marks j quotation marks comma quotation marks d quotation marks comma quotation marks E S quotation marks comma quotation marks E C quotation marks comma quotation marks L S quotation marks comma quotation marks L C quotation marks comma quotation marks T F quotation marks comma quotation marks F F quotation marks greater than Ex 6.6 minus 2 out dot txt semicolon. Line 29: for left brace I in 1 dot dot n comma j in from left bracket I right bracket right brace. Line 30: left brace. Line 31: let T F left bracket I comma j right bracket colon equals L T left bracket j right bracket minus E T left bracket I right bracket minus D left bracket I comma j right bracket semicolon. Line 32: let F F left bracket I comma j right bracket colon equals E T left bracket j right bracket minus E T left bracket I right bracket minus D left bracket I comma j right bracket semicolon. Line 33: print f quotation marks percent 1 I minus percent 1 I percent 5 I percent 5 I percent 5 I percent 5 I percent 5 i percent 5 I percent 5 I percent 3 s backslash n quotation marks comma. Line 34: I comma j comma D left bracket I comma j right bracket comma E T left bracket I right bracket comma E T left bracket I right bracket plus D left bracket I comma j right bracket comma L T left bracket j right bracket minus D left bracket I comma j right bracket comma L T left bracket j right bracket comma T F left bracket I comma j right bracket comma F F left bracket I comma j right bracket comma. Line 35: if T F left bracket I comma j right bracket equals o then quotation marks c quotation marks else quotation marks quotation marks greater than E x 6 dot 2 hyphen 2 out. Txt semicolon. Line 36: right brac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58925"/>
            <a:ext cx="8229600" cy="404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48549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C-12 Output </a:t>
            </a:r>
            <a:r>
              <a:rPr lang="en-US" dirty="0"/>
              <a:t>of </a:t>
            </a:r>
            <a:r>
              <a:rPr lang="en-US" dirty="0" smtClean="0"/>
              <a:t>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model for Example 6.5-2 (file </a:t>
            </a:r>
            <a:r>
              <a:rPr lang="en-US" dirty="0" smtClean="0"/>
              <a:t>C</a:t>
            </a:r>
            <a:r>
              <a:rPr lang="en-US" sz="100" dirty="0" smtClean="0"/>
              <a:t> </a:t>
            </a:r>
            <a:r>
              <a:rPr lang="en-US" dirty="0" smtClean="0"/>
              <a:t>P</a:t>
            </a:r>
            <a:r>
              <a:rPr lang="en-US" sz="100" dirty="0" smtClean="0"/>
              <a:t> </a:t>
            </a:r>
            <a:r>
              <a:rPr lang="en-US" dirty="0" smtClean="0"/>
              <a:t>M.txt) </a:t>
            </a:r>
            <a:endParaRPr lang="en-US" sz="2000" b="0" dirty="0"/>
          </a:p>
        </p:txBody>
      </p:sp>
      <p:pic>
        <p:nvPicPr>
          <p:cNvPr id="5" name="Picture 2" descr="The output of the A M P L model for example 6.5 2 has values for D, E S, E C, L S, L C, T F, and F F for row entries as follows. Row i-j: 1-2, D: 5, E S: 0, E C: 5, L S: 0, L C: 5, T F: 0, F F: 0 c. Row i-j: 1-3, D: 6, E S: 0, E C: 6, L S: 5, L C: 11, T F: 5, F F: 2. Row i-j: 2-3, D: 3, E S: 5, E C: 8, L S: 8, L C: 11, T F: 3, F F: 0. Row i-j: 2-4, D: 8, E S: 5, E C: 13, L S: 5, L C: 13, T F: 0, F F: 0 c. Row i-j: 3-5, D: 2, E S: 8, E C: 10, L S: 11, L C: 13, T F: 3, F F: 3. Row i-j: 3-6, D: 11, E S: 8, E C: 19, L S: 14, L C: 25, T F: 6, F F: 6. Row  i-j: 4-5, D: 0, E S: 13, E C: 13, L S: 13, L C: 13, T F: 0, F F: 0 c. Row i-j: 4-6, D: 1, E S: 13, E C: 14, L S: 24, L C: 25, T F: 11, F F: 11. Row i-j: 5-6, D: 12, E S: 13, E C: 25, L S: 13, L C: 25, T F: 0, F F: 0 c. "/>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54200"/>
            <a:ext cx="82296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6955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a:t>
            </a:r>
            <a:r>
              <a:rPr lang="en-US" sz="2800" dirty="0" smtClean="0"/>
              <a:t>C-13 A</a:t>
            </a:r>
            <a:r>
              <a:rPr lang="en-US" sz="100" dirty="0" smtClean="0"/>
              <a:t> </a:t>
            </a:r>
            <a:r>
              <a:rPr lang="en-US" sz="2800" dirty="0" smtClean="0"/>
              <a:t>M</a:t>
            </a:r>
            <a:r>
              <a:rPr lang="en-US" sz="100" dirty="0" smtClean="0"/>
              <a:t> </a:t>
            </a:r>
            <a:r>
              <a:rPr lang="en-US" sz="2800" dirty="0" smtClean="0"/>
              <a:t>P</a:t>
            </a:r>
            <a:r>
              <a:rPr lang="en-US" sz="100" dirty="0" smtClean="0"/>
              <a:t> </a:t>
            </a:r>
            <a:r>
              <a:rPr lang="en-US" sz="2800" dirty="0" smtClean="0"/>
              <a:t>L </a:t>
            </a:r>
            <a:r>
              <a:rPr lang="en-US" sz="2800" dirty="0"/>
              <a:t>model for interactive application of the preemptive method (file GoalProg.txt</a:t>
            </a:r>
            <a:r>
              <a:rPr lang="en-US" sz="2800" dirty="0" smtClean="0"/>
              <a:t>) </a:t>
            </a:r>
            <a:r>
              <a:rPr lang="en-US" sz="2000" b="0" dirty="0" smtClean="0"/>
              <a:t>(1 of 2)</a:t>
            </a:r>
            <a:endParaRPr lang="en-US" sz="2000" b="0" dirty="0"/>
          </a:p>
        </p:txBody>
      </p:sp>
      <p:pic>
        <p:nvPicPr>
          <p:cNvPr id="4" name="Picture 2" descr="The A M P L model for interactive application of the preemptive method has 12 lines. Line 1: param n semicolon. Line 2: param m semicolon. Line 3: param r semicolon. Line 4: param p semicolon. Line 5: param Q semicolon. Line 6: param a left brace 1 dot dot m comma 1 dot dot n right brace semicolon. Line 7: param B left brace 1 dot dot m right brace semicolon. Line 8: param U M left brace 1 dot dot m right brace default 100000 semicolon. Line 9: param U P left brace 1 dot dot m right brace default 100000 semicolon. Line 10: var x left brace 1 dot dot n right brace greater than equal to 0 semicolon. Line 11: var s minus left brace I in 1 dot dot r right brace greater than equal to 0 comma less than equal to U M left bracket I right bracket semicolon. Line 12: var s plus left brace I in 1 dot dot r right brace greater than equal to 0 comma less than equal to U P left bracket I right bracket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0450" y="1397000"/>
            <a:ext cx="70231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4885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a:t>
            </a:r>
            <a:r>
              <a:rPr lang="en-US" sz="2800" dirty="0" smtClean="0"/>
              <a:t>C-13 A</a:t>
            </a:r>
            <a:r>
              <a:rPr lang="en-US" sz="100" dirty="0" smtClean="0"/>
              <a:t> </a:t>
            </a:r>
            <a:r>
              <a:rPr lang="en-US" sz="2800" dirty="0" smtClean="0"/>
              <a:t>M</a:t>
            </a:r>
            <a:r>
              <a:rPr lang="en-US" sz="100" dirty="0" smtClean="0"/>
              <a:t> </a:t>
            </a:r>
            <a:r>
              <a:rPr lang="en-US" sz="2800" dirty="0" smtClean="0"/>
              <a:t>P</a:t>
            </a:r>
            <a:r>
              <a:rPr lang="en-US" sz="100" dirty="0" smtClean="0"/>
              <a:t> </a:t>
            </a:r>
            <a:r>
              <a:rPr lang="en-US" sz="2800" dirty="0" smtClean="0"/>
              <a:t>L </a:t>
            </a:r>
            <a:r>
              <a:rPr lang="en-US" sz="2800" dirty="0"/>
              <a:t>model for interactive application of the preemptive method (file GoalProg.txt</a:t>
            </a:r>
            <a:r>
              <a:rPr lang="en-US" sz="2800" dirty="0" smtClean="0"/>
              <a:t>) </a:t>
            </a:r>
            <a:r>
              <a:rPr lang="en-US" sz="2000" b="0" dirty="0" smtClean="0"/>
              <a:t>(2 of 2)</a:t>
            </a:r>
            <a:endParaRPr lang="en-US" sz="2000" b="0" dirty="0"/>
          </a:p>
        </p:txBody>
      </p:sp>
      <p:pic>
        <p:nvPicPr>
          <p:cNvPr id="5" name="Picture 2" descr="The A M P L model for the interactive application of the preemptive method has 15 lines. Line 1: minimize Z left brace I in 1 dot dot r right brace colon p asterisk S minus left bracket I right bracket plus q asterisk s plus left bracket I right bracket semicolon. Line 2: subject to. Line 3: C 1 left brace I in 1 dot dot r right brace colon. Line 4: sum left brace j in 1 dot dot n right brace a left bracket I comma j right bracket asterisk x left bracket j right bracket plus stimulus left bracket I right bracket minus s plus left racket I right bracket equals b left bracket I right bracket semicolon. Line 5: C 2 left brace I in r plus 1 dot dot m right brace colon sum left brace j in 1 dot dot n right brace a left bracket I comma j right bracket asterisk X left bracket j right bracket less than equal to b left bracket I right bracket semicolon. Line 6: data semicolon. Line 7: param m colon equals 4 semicolon. Line 8: param n colon equals 4 semicolon. Line 9: param r colon equals 4 semicolon. Line 10: param a colon 1 2 3 4 colon equals. Line 11: 1 550 35 55 0.075. Line 12: 2 55 negative 31.5 5.5 0.0075. Line 13: 3 110 7 negative 44 0.015. Line 14: 4 0 0 0 1 semicolon. Line 15: param b colon equals 1 16 2 0 3 0 4 2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64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2371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C-1 Rudimentary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model (file </a:t>
            </a:r>
            <a:r>
              <a:rPr lang="en-US" dirty="0" smtClean="0"/>
              <a:t>R</a:t>
            </a:r>
            <a:r>
              <a:rPr lang="en-US" sz="100" dirty="0" smtClean="0"/>
              <a:t> </a:t>
            </a:r>
            <a:r>
              <a:rPr lang="en-US" dirty="0" smtClean="0"/>
              <a:t>M1.txt</a:t>
            </a:r>
            <a:r>
              <a:rPr lang="en-US" dirty="0"/>
              <a:t>)</a:t>
            </a:r>
            <a:endParaRPr lang="en-US" sz="2000" b="0" dirty="0"/>
          </a:p>
        </p:txBody>
      </p:sp>
      <p:pic>
        <p:nvPicPr>
          <p:cNvPr id="5" name="Picture 2" descr="The rudimentary A M P L has 10 lines as follows. Line 1: var X 1 greater than equal to 0 semicolon. Line 2: var X 2 greater than equal to 0 semicolon. Line 3: maximize z colon 5 asterisk X 1 plus 4 asterisk X 2 semicolon. Line 4: subject to. Line 5: C 1 colon 6 asterisk X 1 plus 4 asterisk X 2 less than equal to 24 semicolon. Line 6: C 2 colon X 1 plus 2 asterisk X 2 less than equal to 6 semicolon. Line 7: C 3 colon negative X 1 plus X 2 less than equal to 1 semi colon. Line 8: C 4 colon X 2 less than equal to 2 semicolon. Line 9: solve semicolon. Line 10: display Z comma X 1 comma X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1517650"/>
            <a:ext cx="5041900" cy="412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600" dirty="0"/>
              <a:t>Figure </a:t>
            </a:r>
            <a:r>
              <a:rPr lang="en-US" sz="2600" dirty="0" smtClean="0"/>
              <a:t>C-14 General A</a:t>
            </a:r>
            <a:r>
              <a:rPr lang="en-US" sz="100" dirty="0" smtClean="0"/>
              <a:t> </a:t>
            </a:r>
            <a:r>
              <a:rPr lang="en-US" sz="2600" dirty="0" smtClean="0"/>
              <a:t>M</a:t>
            </a:r>
            <a:r>
              <a:rPr lang="en-US" sz="100" dirty="0" smtClean="0"/>
              <a:t> </a:t>
            </a:r>
            <a:r>
              <a:rPr lang="en-US" sz="2600" dirty="0" smtClean="0"/>
              <a:t>P</a:t>
            </a:r>
            <a:r>
              <a:rPr lang="en-US" sz="100" dirty="0" smtClean="0"/>
              <a:t> </a:t>
            </a:r>
            <a:r>
              <a:rPr lang="en-US" sz="2600" dirty="0" smtClean="0"/>
              <a:t>L </a:t>
            </a:r>
            <a:r>
              <a:rPr lang="en-US" sz="2600" dirty="0"/>
              <a:t>model for the set covering problem of Example 9.1-2 (file </a:t>
            </a:r>
            <a:r>
              <a:rPr lang="en-US" sz="2600" dirty="0" smtClean="0"/>
              <a:t>SetCovering.txt)</a:t>
            </a:r>
            <a:endParaRPr lang="en-US" sz="1800" b="0" dirty="0"/>
          </a:p>
        </p:txBody>
      </p:sp>
      <p:pic>
        <p:nvPicPr>
          <p:cNvPr id="4" name="Picture 2" descr="The general A M P L model for the set covering example 9 1 2 has 25 lines. Line 1: A horizontal dashed line extends from left to right, begins with a hashtag on the left and has examples 9.1 2 in the middle. Line 2: param n semicolon hashtag maximum number of corners. Line 3: set street semicolon. Line 4: set corner left brace street right brace semicolon. Line 5: var x left brace 1 dot dot n right brace binary semicolon. Line 6: minimize z colon sum left brace j in 1 dot dot n right brace x left bracket j right bracket semicolon. Line 7: subject to limit left brace I in street right brace colon. Line 8: sum left brace j in corner left bracket I right bracket right brace X left bracket j right bracket greater than equals 1 semicolon. Line 9: data semicolon. Line 10: param n colon equals 8 semicolon. Line 11: set street colon = A B C D E F G H I J K semicolon. Line 12: set corner left bracket A right bracket colon equals 1 2 semicolon. Line 13: set corner left bracket B right bracket colon equals 2 3 semicolon. Line 14: set corner left bracket C right bracket colon equals 4 5 semicolon. Line 15: set corner left bracket D right bracket colon equals 7 8 semicolon. Line 16: set corner left bracket E right bracket colon equals 6 7 semicolon. Line 17: set corner left bracket F right bracket colon equals 2 6 semicolon. Line 18: set corner left bracket G right bracket colon equals 1 6 semicolon. Line 19: set corner left bracket H right bracket colon equals 4 7 semicolon. Line 20: set corner left bracket I right bracket colon equals 2 4 semicolon. Line 21: set corner left bracket J right bracket colon equals 5 8 semicolon. Line 22: set corner left bracket K right bracket colon equals 3 5 semicolon. Line 23: option solver c plex semicolon. Line 24: solve semicolon. Line 25: display z comma x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62150" y="1371600"/>
            <a:ext cx="52197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57788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a:t>
            </a:r>
            <a:r>
              <a:rPr lang="en-US" sz="2800" dirty="0" smtClean="0"/>
              <a:t>C-15 A</a:t>
            </a:r>
            <a:r>
              <a:rPr lang="en-US" sz="100" dirty="0" smtClean="0"/>
              <a:t> </a:t>
            </a:r>
            <a:r>
              <a:rPr lang="en-US" sz="2800" dirty="0" smtClean="0"/>
              <a:t>M</a:t>
            </a:r>
            <a:r>
              <a:rPr lang="en-US" sz="100" dirty="0" smtClean="0"/>
              <a:t> </a:t>
            </a:r>
            <a:r>
              <a:rPr lang="en-US" sz="2800" dirty="0" smtClean="0"/>
              <a:t>P</a:t>
            </a:r>
            <a:r>
              <a:rPr lang="en-US" sz="100" dirty="0" smtClean="0"/>
              <a:t> </a:t>
            </a:r>
            <a:r>
              <a:rPr lang="en-US" sz="2800" dirty="0" smtClean="0"/>
              <a:t>L </a:t>
            </a:r>
            <a:r>
              <a:rPr lang="en-US" sz="2800" dirty="0"/>
              <a:t>model of the job sequencing problem of Example 9.1-4 (file JobSeq.txt)</a:t>
            </a:r>
            <a:endParaRPr lang="en-US" sz="2800" b="0" dirty="0"/>
          </a:p>
        </p:txBody>
      </p:sp>
      <p:pic>
        <p:nvPicPr>
          <p:cNvPr id="5" name="Picture 2" descr="The A M P L model of the job sequencing problem of example 9.1 4 has 27 lines. Line 1: a horizontal dashed line extends from left to right, begins with a hashtag on the left and has example 9.1 4 in the middle. Line 2: param n semicolon. Line 3: set I equals left brace 1 dot dot n right brace semicolon. Line 4: set J = left brace 1 dot dot n right brace semicolon hashtag I is the same as J. Line 5: param p left brace I right brace semicolon. Line 6: param d left brace I right brace semicolon. Line 7: param per day penalty left brace I right brace semicolon. Line 8: param M = 1000 semicolon. Line 9: var X left brace J right brace greater than equals 0 semicolon hashtag continuous. Line 10: var Y left brace I comma J right brace binary semicolon hashtag 0 hyphen 1. Line 11: var s minus left brace J right brace greater than equals 0 semicolon hashtag s equals s minus hyphen s plus. Line 12: var s plus left brace J right brace greater than equals 0 semicolon. Line 13: minimize penalty colon sum left brace lower case j in capital J right brace. Line 14: per day penalty left bracket j right bracket asterisk S plus left bracket j right bracket semicolon. Line 15: subject to. Line 16: either 0 or 2 left brace lower case I in capital I comma lower case j in capital J colon I less than greater than j right brace colon. Line 17: M asterisk left parenthesis 1 minus Y left bracket I comma j right bracket right parenthesis plus x left bracket j right bracket greater than equals p left bracket j right bracket semicolon. Line 18: either 0 or 2 left brace lower case I in capital I comma lower case j in capital j colon I less than greater than j right brace semicolon. Line 19: M asterisk left parenthesis 1 minus Y left bracket I comma j right bracket right parenthesis plus x left bracket j right bracket minus X left bracket I right bracket greater than equals p left bracket I right bracket semicolon. Line 20: due date left brace lower case j in capital J right brace colon X left bracket j right bracket plus s minus left bracket j right bracket equals s plus left bracket j right bracket equals d left bracket j right bracket minus p left bracket j right bracket semicolon. Line 21: data semicolon. Line 22: param n colon equals 3 semicolon. Line 23: param P colon equals 1 5 2 20 3 15 semicolon. Line 24: param d colon equals 1 25 2 22 3 35 semicolon. Line 25: param per day penalty colon equals 1 19 2 12 3 34 semicolon. Line 26: option solver c plex semicolon solve semicolon. Line 27: display penalty comma X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73288" y="1371600"/>
            <a:ext cx="479742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01884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C-16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model for Example 13.3-3 (file </a:t>
            </a:r>
            <a:r>
              <a:rPr lang="en-US" dirty="0" smtClean="0"/>
              <a:t>ConstrE</a:t>
            </a:r>
            <a:r>
              <a:rPr lang="en-US" sz="100" dirty="0" smtClean="0"/>
              <a:t> </a:t>
            </a:r>
            <a:r>
              <a:rPr lang="en-US" dirty="0" smtClean="0"/>
              <a:t>O</a:t>
            </a:r>
            <a:r>
              <a:rPr lang="en-US" sz="100" dirty="0" smtClean="0"/>
              <a:t> </a:t>
            </a:r>
            <a:r>
              <a:rPr lang="en-US" dirty="0" smtClean="0"/>
              <a:t>Q.txt</a:t>
            </a:r>
            <a:r>
              <a:rPr lang="en-US" dirty="0"/>
              <a:t>)</a:t>
            </a:r>
            <a:endParaRPr lang="en-US" b="0" dirty="0"/>
          </a:p>
        </p:txBody>
      </p:sp>
      <p:pic>
        <p:nvPicPr>
          <p:cNvPr id="4" name="Picture 2" descr="The A M P L model for example 13.3 hyphen 3 has 21 lines. Line 1: param n semicolon. Line 2: param K left brace 1 dot dot n right brace semicolon. Line 3: param D left brace 1 dot dot n right brace semicolon. Line 4: param h left brace 1 dot dot n right brace semicolon. Line 5: param a left brace 1 dot dot n right brace semicolon. Line 6: param A semicolon. Line 7: var y left brace 1 dot dot n right brace greater than equals 0 comma colon equals 10 semicolon hashtag initial trial value equals 10. Line 8: minimize z colon sum left brace j in 1 dot dot n right brace left parenthesis K left bracket j right bracket asterisk D left bracket j right bracket forward slash Y left bracket j right bracket plus h left bracket j right bracket asterisk Y left bracket j right bracket forward slash 2 right parenthesis semicolon. Line 9: subject to storage colon sum left brace j in 1 dot dot n right brace a left bracket j right bracket asterisk Y left bracket j right bracket less than equals A semicolon. Line 10: data semicolon. Line 11: param n colon equals 3 semicolon. Line 12: param K colon equals 1 10 2 5 3 15 semicolon. Line 13: param D colon equals 1 2 2 4 3 4 semicolon. Line 14: param h colon equals 1 0.3 2 0.1 3 0.2 semicolon. Line 15: param lowercase a colon equals 1 1 2 1 3 1 semicolon. Line 16: param capital A colon equals 25 semicolon. Line 17: solve semicolon display z comma y semicolon. Line 18: print f left brace quotation marks solution colon backslash n quotation marks right brace greater than a dot out semicolon. Line 19: print f left brace quotation marks total cost equals percent 4.2 backslash n quotation marks right brace comma z greater than a dot out semicolon. Line 20: for left brace I in 1 dot dot n right brace. Line 21 print f left brace quotation marks y percent 1 I equals percent 4.2 f backslash n quotation marks right brace comma I comma y left bracket I right bracket greater than a dot out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04913" y="1371600"/>
            <a:ext cx="67341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14270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C-17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model of Example 21.2-2 (file </a:t>
            </a:r>
            <a:r>
              <a:rPr lang="en-US" dirty="0" smtClean="0"/>
              <a:t>N</a:t>
            </a:r>
            <a:r>
              <a:rPr lang="en-US" sz="100" dirty="0" smtClean="0"/>
              <a:t> </a:t>
            </a:r>
            <a:r>
              <a:rPr lang="en-US" dirty="0" smtClean="0"/>
              <a:t>L</a:t>
            </a:r>
            <a:r>
              <a:rPr lang="en-US" sz="100" dirty="0" smtClean="0"/>
              <a:t> </a:t>
            </a:r>
            <a:r>
              <a:rPr lang="en-US" dirty="0" smtClean="0"/>
              <a:t>P.txt</a:t>
            </a:r>
            <a:r>
              <a:rPr lang="en-US" dirty="0"/>
              <a:t>)</a:t>
            </a:r>
            <a:endParaRPr lang="en-US" b="0" dirty="0"/>
          </a:p>
        </p:txBody>
      </p:sp>
      <p:pic>
        <p:nvPicPr>
          <p:cNvPr id="5" name="Picture 2" descr="The A M P L model of example 21.2 hyphen 2 has 9 lines. Line 1: var x 1 greater than equals to 0 colon equals 10 semicolon hashtag initial value equals 10. Line 2: var X 2 greater than equals to 0 colon equals 10 semicolon hashtag initial value equals 10. Line 3: maximize z colon X 1 minus X 2 semicolon. Line 4: subject to C 1 colon 3 asterisk X 1 hat 4 plus X 2 less than equals 243 semicolon. Line 5: subject to C 2 colon X 1 plus 2 asterisk X 2 hat 2 less than equals 32 semicolon. Line 6: subject to C 3 colon X 1 greater than 2.1 semicolon. Line 7: subject to C 4 colon X 2 greater than equals 3.5 semicolon. Line 8: solve semicolon. Line 9: display z comma X 1 comma X 2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906" y="1404310"/>
            <a:ext cx="8104188" cy="4920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5889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C-2 Basic </a:t>
            </a:r>
            <a:r>
              <a:rPr lang="en-US" dirty="0"/>
              <a:t>structure of an A</a:t>
            </a:r>
            <a:r>
              <a:rPr lang="en-US" sz="100" dirty="0"/>
              <a:t> </a:t>
            </a:r>
            <a:r>
              <a:rPr lang="en-US" dirty="0"/>
              <a:t>M</a:t>
            </a:r>
            <a:r>
              <a:rPr lang="en-US" sz="100" dirty="0"/>
              <a:t> </a:t>
            </a:r>
            <a:r>
              <a:rPr lang="en-US" dirty="0"/>
              <a:t>P</a:t>
            </a:r>
            <a:r>
              <a:rPr lang="en-US" sz="100" dirty="0"/>
              <a:t> </a:t>
            </a:r>
            <a:r>
              <a:rPr lang="en-US" dirty="0"/>
              <a:t>L</a:t>
            </a:r>
            <a:r>
              <a:rPr lang="en-US" dirty="0" smtClean="0"/>
              <a:t> </a:t>
            </a:r>
            <a:r>
              <a:rPr lang="en-US" dirty="0"/>
              <a:t>model</a:t>
            </a:r>
            <a:endParaRPr lang="en-US" sz="2000" b="0" dirty="0"/>
          </a:p>
        </p:txBody>
      </p:sp>
      <p:pic>
        <p:nvPicPr>
          <p:cNvPr id="4" name="Picture 2" descr="The basic structure of an A M P L model is as follows. Algebraic representation: 1, sets definitions. 2, parameters definitions. 3, variables definitions. 4, model representation, objective and constraints. Model Implementation: 4, input data. 5, solution of the model. 6, output result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408238"/>
            <a:ext cx="8229600"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4790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C-3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model for the Reddy Mikks problem (file </a:t>
            </a:r>
            <a:r>
              <a:rPr lang="en-US" dirty="0" smtClean="0"/>
              <a:t>R</a:t>
            </a:r>
            <a:r>
              <a:rPr lang="en-US" sz="100" dirty="0" smtClean="0"/>
              <a:t> </a:t>
            </a:r>
            <a:r>
              <a:rPr lang="en-US" dirty="0" smtClean="0"/>
              <a:t>M2.txt) </a:t>
            </a:r>
            <a:r>
              <a:rPr lang="en-US" sz="2000" b="0" dirty="0" smtClean="0"/>
              <a:t>(1 of 2)</a:t>
            </a:r>
            <a:endParaRPr lang="en-US" sz="2000" b="0" dirty="0"/>
          </a:p>
        </p:txBody>
      </p:sp>
      <p:pic>
        <p:nvPicPr>
          <p:cNvPr id="5" name="Picture 2" descr="The A M P L model for the Reddy Mikks problem has 34 lines as follows. Line 1:  a horizontal line of asterisks with Algebraic Model in all caps in the middle. Line 2: a dashed horizontal line from left to right begins with a hashtag on the left and sets on the right. Line 3: set paint semicolon. Line 4: set resource semicolon. Line 5: a dashed horizontal line from left to right begins with a hashtag on the left and ends with parameters on the right. Line 6: param unit profit left brace paint right brace semicolon. Line 7: param R H S left brace resource right brace semicolon. Line 8: param A I J left brace resource comma paint right brace semicolon. Line 9: a dashed horizontal line from left to right begins with a hashtag on the left and ends with variables on the right. Line 10: var product left brace paint right brace greater than equal to 0. Line 11: a dashed horizontal line from left to right begins with a hashtag on the left and ends with model on the right. Line 12: maximize profit colon sum left brace j in paint right brace unit profit left bracket j right bracket asterisk product left bracket j right bracket semicolon. Line 13: subject to limit left brace I in resource left brace colon. Line 14: indent, sum left brace j in paint right brace A I J left bracket I comma j right bracket asterisk production left bracket j right bracket less than equal to R H S left bracket I right bracket semicolon. Line 15: a horizontal line of asterisks extends from left to right and begins with a hashtag on the left and has data at the middl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12875"/>
            <a:ext cx="8229600"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5282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C-3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model for the Reddy Mikks problem (file </a:t>
            </a:r>
            <a:r>
              <a:rPr lang="en-US" dirty="0" smtClean="0"/>
              <a:t>R</a:t>
            </a:r>
            <a:r>
              <a:rPr lang="en-US" sz="100" dirty="0" smtClean="0"/>
              <a:t> </a:t>
            </a:r>
            <a:r>
              <a:rPr lang="en-US" dirty="0" smtClean="0"/>
              <a:t>M2.txt) </a:t>
            </a:r>
            <a:r>
              <a:rPr lang="en-US" sz="2000" b="0" dirty="0" smtClean="0"/>
              <a:t>(2 of 2)</a:t>
            </a:r>
            <a:endParaRPr lang="en-US" sz="2000" b="0" dirty="0"/>
          </a:p>
        </p:txBody>
      </p:sp>
      <p:pic>
        <p:nvPicPr>
          <p:cNvPr id="4" name="Picture 2" descr="The model continues as follows. Line 16: data semicolon. Line 17: set paint colon equals exterior interior semicolon. Line 18: set resource colon equals M 1 M 2 demand market semicolon. Line 19: param unit profit colon equals. Line 20: exterior 5. Line 21: interior 4 semicolon. Line 22: param R H S colon equals. Line 23: M 1 24. Line 24: M 2 6. Line 25: demand 1. Line 26: market 2 semicolon. Line 26: param A I J colon exterior interior colon equals. Line 27: M 1 6 4. Line 28: M 2 1 2. Line 29: demand negative 1 1. Line 30: market 0 1 semicolon. Line 31: a horizontal line of asterisks extends from left to right and begins with a hashtag on the left and has solution at the middle. Line 32: solve semicolon. Line 33: a horizontal dashed line extends from left to right and begins with a hashtag on the left and has output results at the right end. Line 34: display profit comma product comma limit period dual comma product period R C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2838" y="1371600"/>
            <a:ext cx="691832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7850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C-4 </a:t>
            </a:r>
            <a:r>
              <a:rPr lang="en-US" dirty="0"/>
              <a:t>A</a:t>
            </a:r>
            <a:r>
              <a:rPr lang="en-US" sz="100" dirty="0"/>
              <a:t> </a:t>
            </a:r>
            <a:r>
              <a:rPr lang="en-US" dirty="0"/>
              <a:t>M</a:t>
            </a:r>
            <a:r>
              <a:rPr lang="en-US" sz="100" dirty="0"/>
              <a:t> </a:t>
            </a:r>
            <a:r>
              <a:rPr lang="en-US" dirty="0"/>
              <a:t>P</a:t>
            </a:r>
            <a:r>
              <a:rPr lang="en-US" sz="100" dirty="0"/>
              <a:t> </a:t>
            </a:r>
            <a:r>
              <a:rPr lang="en-US" dirty="0"/>
              <a:t>L</a:t>
            </a:r>
            <a:r>
              <a:rPr lang="en-US" dirty="0" smtClean="0"/>
              <a:t> </a:t>
            </a:r>
            <a:r>
              <a:rPr lang="en-US" dirty="0"/>
              <a:t>model for the Reddy Mikks problem (file </a:t>
            </a:r>
            <a:r>
              <a:rPr lang="en-US" dirty="0" smtClean="0"/>
              <a:t>R</a:t>
            </a:r>
            <a:r>
              <a:rPr lang="en-US" sz="100" dirty="0" smtClean="0"/>
              <a:t> </a:t>
            </a:r>
            <a:r>
              <a:rPr lang="en-US" dirty="0" smtClean="0"/>
              <a:t>M2a.txt</a:t>
            </a:r>
            <a:r>
              <a:rPr lang="en-US" dirty="0"/>
              <a:t>)</a:t>
            </a:r>
            <a:endParaRPr lang="en-US" sz="2000" b="0" dirty="0"/>
          </a:p>
        </p:txBody>
      </p:sp>
      <p:pic>
        <p:nvPicPr>
          <p:cNvPr id="5" name="Picture 2" descr="An A M P L model for the Reddy Mikks problem has 23 lines as follows. Line 1: param m semicolon. Line 2: param n semicolon. Line 3: param unit profit left brace 1 dot dot n right brace semicolon. Line 4: param R H S left brace 1 dot dot m right brace semicolon. Line 5: param A I J left brace 1 dot dot m comma 1 dot dot n right brace semicolon. Line 6: a horizontal dashed line extends from left to right and begins with a hashtag on the left and ends with variables on the right. Line 7: var product left brace 1 dot dot n right brace equals 0 semicolon. Line 8: a horizontal dashed line extends from left to right and begins with a hashtag on the left and ends with data on the right. Line 9: maximize profit colon sun left brace j in 1 dot dot N right brace unit profit left bracket j right bracket asterisk product left bracket j right bracket semicolon. Line 10: subject to limit left bracket I in 1 dot dot m right brace colon. Line 11: sum left brace j in 1 dot dot n right brace A I J left bracket I comma j right bracket asterisk product left bracket j right bracket greater than equal to R H S left bracket I right bracket semicolon. Line 12: data semicolon. Line 13: param m colon equals 4 semicolon. Line 14: param n colon equals 2 semicolon. Line 15: param unit profit colon equals 1 5 2 4 semicolon. Line 16: param R H S colon equals 1 24 2 6 3 1 4 2 semicolon. Line 17: param A I J colon 1 2 colon equals. Line 18: 1 6 4. Line 19: 2 1 2. Line 20: 3 negative 1 1. Line 21: 4 0 1 semicolon. Line 22: solve semicolon. Line 23: display profit comma product comma limit period dual comma product period r c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1421" y="1371600"/>
            <a:ext cx="6041159"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4345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600" dirty="0"/>
              <a:t>Figure </a:t>
            </a:r>
            <a:r>
              <a:rPr lang="en-US" sz="2600" dirty="0" smtClean="0"/>
              <a:t>C-5 </a:t>
            </a:r>
            <a:r>
              <a:rPr lang="en-US" sz="2600" dirty="0"/>
              <a:t>A</a:t>
            </a:r>
            <a:r>
              <a:rPr lang="en-US" sz="100" dirty="0"/>
              <a:t> </a:t>
            </a:r>
            <a:r>
              <a:rPr lang="en-US" sz="2600" dirty="0"/>
              <a:t>M</a:t>
            </a:r>
            <a:r>
              <a:rPr lang="en-US" sz="100" dirty="0"/>
              <a:t> </a:t>
            </a:r>
            <a:r>
              <a:rPr lang="en-US" sz="2600" dirty="0"/>
              <a:t>P</a:t>
            </a:r>
            <a:r>
              <a:rPr lang="en-US" sz="100" dirty="0"/>
              <a:t> </a:t>
            </a:r>
            <a:r>
              <a:rPr lang="en-US" sz="2600" dirty="0"/>
              <a:t>L output using display profit, product, limit.dual, product.rc; in the Reddy Mikks model</a:t>
            </a:r>
          </a:p>
        </p:txBody>
      </p:sp>
      <p:pic>
        <p:nvPicPr>
          <p:cNvPr id="4" name="Picture 2" descr="The A M P L output in the Reddy Mikks model has 11 lines as follows. Line 1: Minos 5 dot 5 colon optimal solution found period. Line 2: 2 iterations dot objective 21. Line 3: profit equals 21. Line 4: colon product limit dot dual product dot R C colon equals. Line 5: demand dot 0 dot. Line 6: exterior 3 dot 6.66134 E equals 16. Line 7: interior 1.5 dot 0. Line 8: M 1 dot 0.75 dot. Line 9: M 2 dot 0.5 dot. Line 10 market dot 0 dot. Line 11: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95425"/>
            <a:ext cx="8229600" cy="421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3632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Accessing External Files</a:t>
            </a:r>
            <a:endParaRPr lang="en-US" b="0" dirty="0"/>
          </a:p>
        </p:txBody>
      </p:sp>
      <p:pic>
        <p:nvPicPr>
          <p:cNvPr id="5" name="Picture 2" descr="3 examples of code for accessing external files are as follows. File R M 4 profit dot tab. 4 lines. Line 1: ampl dot tab 1 1. Line 2: Col 1 Col 2. Line 3: exterior 5. Line 4: exterior 4. File R M 4 R H S dot tab. 6 lines. Line 1: ampl dot tab 1 1. Line 2: resource R H S. Line 3: M 1 24. Line 4: M 2 6. Line 5: demand 1. Line 6: market 2. File R M 4 A I J dot tab. 10 Lines. Line 1: ampl. Tab 2 1. Line 2: resource paint A I J. Line 3: m 1 exterior 6. Line 4: M 1 interior 4. Line 5: M 2 exterior 1. Line 6: M 2 interior 2. Line 7: demand exterior negative 1. Line 8: demand interior 1. Line 9: market exterior 0. Line 10: market interior 1. "/>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90726" y="1342725"/>
            <a:ext cx="2162548" cy="4287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p:cNvSpPr>
            <a:spLocks noGrp="1"/>
          </p:cNvSpPr>
          <p:nvPr>
            <p:ph type="body" idx="1"/>
          </p:nvPr>
        </p:nvSpPr>
        <p:spPr>
          <a:xfrm>
            <a:off x="457200" y="5691188"/>
            <a:ext cx="8229600" cy="593828"/>
          </a:xfrm>
        </p:spPr>
        <p:txBody>
          <a:bodyPr/>
          <a:lstStyle/>
          <a:p>
            <a:r>
              <a:rPr lang="en-US" sz="1600" b="1" dirty="0">
                <a:latin typeface="+mn-lt"/>
              </a:rPr>
              <a:t>Figure </a:t>
            </a:r>
            <a:r>
              <a:rPr lang="en-US" sz="1600" b="1" dirty="0" smtClean="0">
                <a:latin typeface="+mn-lt"/>
              </a:rPr>
              <a:t>C-6 </a:t>
            </a:r>
            <a:r>
              <a:rPr lang="en-US" sz="1600" dirty="0">
                <a:latin typeface="+mn-lt"/>
              </a:rPr>
              <a:t>Contents of the table files for inputting the parameters unitprofit, rhs, and aij of the Reddy Mikks model</a:t>
            </a:r>
          </a:p>
        </p:txBody>
      </p:sp>
    </p:spTree>
    <p:extLst>
      <p:ext uri="{BB962C8B-B14F-4D97-AF65-F5344CB8AC3E}">
        <p14:creationId xmlns:p14="http://schemas.microsoft.com/office/powerpoint/2010/main" val="287050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a:t>
            </a:r>
            <a:r>
              <a:rPr lang="en-US" sz="3000" dirty="0" smtClean="0"/>
              <a:t>C-7 A</a:t>
            </a:r>
            <a:r>
              <a:rPr lang="en-US" sz="100" dirty="0" smtClean="0"/>
              <a:t> </a:t>
            </a:r>
            <a:r>
              <a:rPr lang="en-US" sz="3000" dirty="0" smtClean="0"/>
              <a:t>M</a:t>
            </a:r>
            <a:r>
              <a:rPr lang="en-US" sz="100" dirty="0" smtClean="0"/>
              <a:t> </a:t>
            </a:r>
            <a:r>
              <a:rPr lang="en-US" sz="3000" dirty="0" smtClean="0"/>
              <a:t>P</a:t>
            </a:r>
            <a:r>
              <a:rPr lang="en-US" sz="100" dirty="0" smtClean="0"/>
              <a:t> </a:t>
            </a:r>
            <a:r>
              <a:rPr lang="en-US" sz="3000" dirty="0" smtClean="0"/>
              <a:t>L </a:t>
            </a:r>
            <a:r>
              <a:rPr lang="en-US" sz="3000" dirty="0"/>
              <a:t>model of the bus scheduling problem of Example 2.4-5 (file BusSched.txt)</a:t>
            </a:r>
          </a:p>
        </p:txBody>
      </p:sp>
      <p:pic>
        <p:nvPicPr>
          <p:cNvPr id="5" name="Picture 2" descr="An A M P L model of the bus scheduling problem has 14 lines. Line 1: param m semicolon. Line 2: param min underscore N B R underscore buses left brace 1 dot dot m right brace greater than equal to 0 semicolon. Line 3: var x underscore N B R underscore buses left brace 1 dot dot m right brace greater than equal to 0 semicolon. Line 4: minimize tot underscore N B R underscore buses colon sum left brace I in 1 dot dot m right brace X underscore N B R underscore buses left bracket I right bracket semicolon.  Line 5: subject to constr underscore N B R left brace I in 1 dot dot m right brace colon. Line 6: if I = 1 then. Line 7: X underscore N B R underscore buses left bracket I right bracket plus X underscore N B R underscore buses left bracket M right bracket. Line 8: else. Line 9: X underscore N B R underscore buses left bracket 1 minus 1 right bracket plus X underscore N B R underscore buses left bracket i right bracket greater than equal to min underscore N B R underscore buses left bracket I right bracket semicolon. Line 10: data semicolon. Line 11: param M colon equals 6 semicolon. Line 12: param min underscore N B R underscore buses colon equals 1 4 2 8 3 10 4 7 5 12 6 4 semicolon. Line 13: solve semicolon. Line 14: display tot underscore N B R underscore buses comma X underscore N B R underscore buses semicolon.&#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12900"/>
            <a:ext cx="8229600"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9073379"/>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639</TotalTime>
  <Words>505</Words>
  <Application>Microsoft Office PowerPoint</Application>
  <PresentationFormat>On-screen Show (4:3)</PresentationFormat>
  <Paragraphs>35</Paragraphs>
  <Slides>24</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Arial (Body)</vt:lpstr>
      <vt:lpstr>Calibri</vt:lpstr>
      <vt:lpstr>Noto Sans Symbols</vt:lpstr>
      <vt:lpstr>Times New Roman</vt:lpstr>
      <vt:lpstr>Verdana</vt:lpstr>
      <vt:lpstr>1_508 Lecture</vt:lpstr>
      <vt:lpstr>Operations Research An Introduction</vt:lpstr>
      <vt:lpstr>Figure C-1 Rudimentary A M P L model (file R M1.txt)</vt:lpstr>
      <vt:lpstr>Figure C-2 Basic structure of an A M P L model</vt:lpstr>
      <vt:lpstr>Figure C-3 A M P L model for the Reddy Mikks problem (file R M2.txt) (1 of 2)</vt:lpstr>
      <vt:lpstr>Figure C-3 A M P L model for the Reddy Mikks problem (file R M2.txt) (2 of 2)</vt:lpstr>
      <vt:lpstr>Figure C-4 A M P L model for the Reddy Mikks problem (file R M2a.txt)</vt:lpstr>
      <vt:lpstr>Figure C-5 A M P L output using display profit, product, limit.dual, product.rc; in the Reddy Mikks model</vt:lpstr>
      <vt:lpstr>Accessing External Files</vt:lpstr>
      <vt:lpstr>Figure C-7 A M P L model of the bus scheduling problem of Example 2.4-5 (file BusSched.txt)</vt:lpstr>
      <vt:lpstr>Figure C-8 A M P L model of the transportation model of Example 5.3-1 (file TransportA.txt)</vt:lpstr>
      <vt:lpstr>Figure C-9 A M P L shortest route model (file ShortestRouteA.txt) (1 of 2)</vt:lpstr>
      <vt:lpstr>Figure C-9 A M P L shortest route model (file ShortestRouteA.txt) (2 of 2)</vt:lpstr>
      <vt:lpstr>Figure C-10 A M P L model of the maximal flow problem of Example 6.4-2 (file MaxFlow.txt) (1 of 2)</vt:lpstr>
      <vt:lpstr>Figure C-10 A M P L model of the maximal flow problem of Example 6.4-2 (file MaxFlow.txt) (2 of 2)</vt:lpstr>
      <vt:lpstr>Figure C-11 A M P L model for Example 6.6-2 (file C P M.txt) (1 of 2)</vt:lpstr>
      <vt:lpstr>Figure C-11 A M P L model for Example 6.6-2 (file C P M.txt) (2 of 2)</vt:lpstr>
      <vt:lpstr>Figure C-12 Output of A M P L model for Example 6.5-2 (file C P M.txt) </vt:lpstr>
      <vt:lpstr>Figure C-13 A M P L model for interactive application of the preemptive method (file GoalProg.txt) (1 of 2)</vt:lpstr>
      <vt:lpstr>Figure C-13 A M P L model for interactive application of the preemptive method (file GoalProg.txt) (2 of 2)</vt:lpstr>
      <vt:lpstr>Figure C-14 General A M P L model for the set covering problem of Example 9.1-2 (file SetCovering.txt)</vt:lpstr>
      <vt:lpstr>Figure C-15 A M P L model of the job sequencing problem of Example 9.1-4 (file JobSeq.txt)</vt:lpstr>
      <vt:lpstr>Figure C-16 A M P L model for Example 13.3-3 (file ConstrE O Q.txt)</vt:lpstr>
      <vt:lpstr>Figure C-17 A M P L model of Example 21.2-2 (file N L P.txt)</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Gurupandi, Muthusreeprasanth (Cognizant)</cp:lastModifiedBy>
  <cp:revision>221</cp:revision>
  <dcterms:created xsi:type="dcterms:W3CDTF">2014-10-10T17:07:42Z</dcterms:created>
  <dcterms:modified xsi:type="dcterms:W3CDTF">2018-04-24T13:14:19Z</dcterms:modified>
  <cp:category>Engineering Computer Science</cp:category>
</cp:coreProperties>
</file>