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6"/>
  </p:notesMasterIdLst>
  <p:sldIdLst>
    <p:sldId id="320"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41" autoAdjust="0"/>
    <p:restoredTop sz="86395" autoAdjust="0"/>
  </p:normalViewPr>
  <p:slideViewPr>
    <p:cSldViewPr>
      <p:cViewPr varScale="1">
        <p:scale>
          <a:sx n="66" d="100"/>
          <a:sy n="66" d="100"/>
        </p:scale>
        <p:origin x="72" y="732"/>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4/2/2018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4441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24</a:t>
            </a:fld>
            <a:endParaRPr lang="en-US"/>
          </a:p>
        </p:txBody>
      </p:sp>
    </p:spTree>
    <p:extLst>
      <p:ext uri="{BB962C8B-B14F-4D97-AF65-F5344CB8AC3E}">
        <p14:creationId xmlns:p14="http://schemas.microsoft.com/office/powerpoint/2010/main" val="1551506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22</a:t>
            </a:r>
            <a:endParaRPr lang="en-US" b="1" dirty="0" smtClean="0">
              <a:latin typeface="+mn-lt"/>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Additional Network and L</a:t>
            </a:r>
            <a:r>
              <a:rPr lang="en-US" sz="100" dirty="0">
                <a:solidFill>
                  <a:srgbClr val="000000"/>
                </a:solidFill>
                <a:latin typeface="+mn-lt"/>
              </a:rPr>
              <a:t> </a:t>
            </a:r>
            <a:r>
              <a:rPr lang="en-US" dirty="0">
                <a:solidFill>
                  <a:srgbClr val="000000"/>
                </a:solidFill>
                <a:latin typeface="+mn-lt"/>
              </a:rPr>
              <a:t>P Algorithms</a:t>
            </a:r>
            <a:endParaRPr lang="en-IN" dirty="0">
              <a:solidFill>
                <a:srgbClr val="000000"/>
              </a:solidFill>
              <a:latin typeface="+mn-lt"/>
            </a:endParaRP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93563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22-9 Network </a:t>
            </a:r>
            <a:r>
              <a:rPr lang="en-US" dirty="0"/>
              <a:t>for </a:t>
            </a:r>
            <a:r>
              <a:rPr lang="en-US" dirty="0" smtClean="0"/>
              <a:t>Iteration 2</a:t>
            </a:r>
            <a:endParaRPr lang="en-US" sz="2000" b="0" dirty="0"/>
          </a:p>
        </p:txBody>
      </p:sp>
      <p:pic>
        <p:nvPicPr>
          <p:cNvPr id="5" name="Picture 2" descr="The network for iteration 2 has nodes 1, 4, 5 and 2 arranged clockwise around a square, beginning with the top left corner. Node 3 is located just left of center within the square. Each node represents and equation, as follows: 1: W sub 1 = 0, 2: W sub 2 = negative 5, 3: W sub 3 = negative 7, 4: W sub 4 = negative 11, and 5: W sub 5 = negative 15. Each node has a corresponding value within brackets, and the connecting lines have dollar values for unit cost and capacity values as follows. Node 1, 5, connects down by a dashed line to node 2, 20, $3. Node 1, 40, connects down and to the right to node 3, no value, $7, 5, in parenthesis 10. Node 2, 20, connects up and to the right to node 3, no value, $2, 20, in parenthesis 60. Node 3, no value, connects down and to the right to node 5, negative 30, $8, 25, in parenthesis infinity. Node 4, 5, connects by dashed line left to node 1, 5, negative $5, in parenthesis 35, asterisk. Node 4, 5 connects down to node 5, negative 30, $4, 5 in parenthesis infinity. Node 5, negative 30, connects by dashed line to the left to node 2, 20, negative $1, in parenthesis 30, asterisk. An arrow pointing to the right around a circle is to the left of node 3. A negative and positive sign, each within a circle are to the left of node 3, and a positive sign within a circle is above node 2. Integer sub 12 minus C sub 12 = 0 minus negative 5 minus 3 = 2, 2 in bold. Integer sub 41 minus C sub 41 = negative 11 minus 0 minus negative 5 = negative 6. Integer sub 52 minus C sub 52 = negative 15 minus negative 5 minus negative 1 = negative 9. Arc 1, 2 enters at level 5. Arc 1, 3 leaves at level 0. Increase X sub 23 by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920875"/>
            <a:ext cx="8229600" cy="3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4932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22-10 Network </a:t>
            </a:r>
            <a:r>
              <a:rPr lang="en-US" dirty="0"/>
              <a:t>for </a:t>
            </a:r>
            <a:r>
              <a:rPr lang="en-US" dirty="0" smtClean="0"/>
              <a:t>Iteration </a:t>
            </a:r>
            <a:r>
              <a:rPr lang="en-US" dirty="0"/>
              <a:t>3</a:t>
            </a:r>
            <a:endParaRPr lang="en-US" sz="2000" b="0" dirty="0"/>
          </a:p>
        </p:txBody>
      </p:sp>
      <p:pic>
        <p:nvPicPr>
          <p:cNvPr id="4" name="Picture 2" descr="The network for iteration 3 has nodes 1, 4, 5 and 2 arranged clockwise around a square, beginning with the top left corner. Node 3 is located just left of center within the square. Each node represents and equation, as follows: 1: W sub 1 = 0, 2: W sub 2 = negative 3, 3: W sub 3 = negative 5, 4: W sub 4 = negative 9, and 5: W sub 5 = negative 13. Each node has a corresponding value within brackets, and the connecting lines have dollar values for unit cost and capacity values as follows. Node 1, 5, connects down to node 2, 20, $3, 5, in parenthesis infinity. Node 1, 5, connects down and to the right to node 3, no value, $7, in parenthesis 10. Node 2, 20, connects up and to the right to node 3, no value, $2, 25, in parenthesis 60. Node 3, no value, connects down and to the right to node 5, negative 30, $8, 25, in parenthesis infinity. Node 4, 5, connects by dashed line left to node 1, 5, negative $5, in parenthesis 35, asterisk. Node 4, 5 connects down to node 5, negative 30, $4, 5, in parenthesis infinity. Node 5, negative 30, connects by dashed line to the left to node 2, 20, negative $1, in parenthesis 30, asterisk. Integer sub 13 minus C sub 13 = 0 minus negative 5 minus 7 = negative 2. Integer sub 41 minus C sub 41 = negative 9 minus 0 minus negative 5 = negative 4. Integer sub 52 minus C sub 52 = negative 13 minus negative 3 minus negative 1 = negative 9. Optimum solution: X sub 12 = 5, X sub 13 = 0. X sub 14 = 35 minus 0 = 35. X sub 23 = 25. X sub 25 = 30 minus 0 = 30. X sub 35 = 25, X sub 45 = 5. Total cost: $49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920875"/>
            <a:ext cx="8229600" cy="3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9922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22-11 Transshipment Network Between Plants and Dealers</a:t>
            </a:r>
            <a:endParaRPr lang="en-US" sz="2000" b="0" dirty="0"/>
          </a:p>
        </p:txBody>
      </p:sp>
      <p:pic>
        <p:nvPicPr>
          <p:cNvPr id="5" name="Picture 2" descr="The transshipment network between plants and dealers has quantities 1000 and 1200 leading to nodes. Connecting lines have values as noted. 1000 to node P 1, P 1 connects to the right to node T 1, 3. P 1 connects down and to the right to T 2, 4. 1200 leads to node P 2. Node P 2 connects up and to the right to T 1, 2. Node P 2 connects to the right to T 2, 5. Node T 1 connects down to node T 2, 7. Node t 1 connects up and to the right to D 1, 8. Node T 1 connects down and to the right to D 2, 6. Node T 1 connects down to T 2, 7. Node T 2 connects up and to the right to node D 2, 4. Node T 2 connects down and to the right to node D 3, 9. Node D 1 connects down to node D 2, 5. Node D 2 connects down to D 3, 3. D 1 leads to 800, D 2 leads to 900 and D 3 leads to D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05" y="1524000"/>
            <a:ext cx="7071591"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95005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22-12 Solution </a:t>
            </a:r>
            <a:r>
              <a:rPr lang="en-US" dirty="0"/>
              <a:t>of the </a:t>
            </a:r>
            <a:r>
              <a:rPr lang="en-US" dirty="0" smtClean="0"/>
              <a:t>Transshipment Model</a:t>
            </a:r>
            <a:endParaRPr lang="en-US" sz="2000" b="0" dirty="0"/>
          </a:p>
        </p:txBody>
      </p:sp>
      <p:pic>
        <p:nvPicPr>
          <p:cNvPr id="4" name="Picture 2" descr="The solution of the transshipment model is as follows, with nodes connected and values for each connection. 1000 leads to P 1. Node P 1 leads down and to the right to node T 2, 1000. 1200 leads to node P 2. Node P 2 leads up and to the right to node T 1, 1200. Node T 2 connects up and to the right to node D 2, 1000. Node T 1 connects up and to the right to node D 1, 800. Node T 1 connects down and to the right to node D 2, 400. Node D 2 connects down to node D 3, 500. D 1 leads to 800, D 2 leads to 900, and D 3 leads to 5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05" y="1447800"/>
            <a:ext cx="7071591"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9441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22-13 Layout </a:t>
            </a:r>
            <a:r>
              <a:rPr lang="en-US" dirty="0"/>
              <a:t>of a </a:t>
            </a:r>
            <a:r>
              <a:rPr lang="en-US" dirty="0" smtClean="0"/>
              <a:t>Decomposable </a:t>
            </a:r>
            <a:r>
              <a:rPr lang="en-US" dirty="0"/>
              <a:t>L</a:t>
            </a:r>
            <a:r>
              <a:rPr lang="en-US" dirty="0" smtClean="0"/>
              <a:t>inear Program</a:t>
            </a:r>
            <a:endParaRPr lang="en-US" sz="2000" b="0" dirty="0"/>
          </a:p>
        </p:txBody>
      </p:sp>
      <p:pic>
        <p:nvPicPr>
          <p:cNvPr id="5" name="Picture 2" descr="The layout of a decomposable linear program has independent constraints on the right, indicating a bracket containing the common constraints of activity 1, 2, missing values, and activity N."/>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31925"/>
            <a:ext cx="8229600" cy="474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0746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22-14 </a:t>
            </a:r>
            <a:r>
              <a:rPr lang="en-US" dirty="0"/>
              <a:t>Illustration of the </a:t>
            </a:r>
            <a:r>
              <a:rPr lang="en-US" dirty="0" smtClean="0"/>
              <a:t>General </a:t>
            </a:r>
            <a:r>
              <a:rPr lang="en-US" dirty="0"/>
              <a:t>I</a:t>
            </a:r>
            <a:r>
              <a:rPr lang="en-US" dirty="0" smtClean="0"/>
              <a:t>dea </a:t>
            </a:r>
            <a:r>
              <a:rPr lang="en-US" dirty="0"/>
              <a:t>of Karmarkar’s </a:t>
            </a:r>
            <a:r>
              <a:rPr lang="en-US" dirty="0" smtClean="0"/>
              <a:t>Algorithm</a:t>
            </a:r>
            <a:endParaRPr lang="en-US" sz="2000" b="0" dirty="0"/>
          </a:p>
        </p:txBody>
      </p:sp>
      <p:pic>
        <p:nvPicPr>
          <p:cNvPr id="4" name="Picture 2" descr="The illustration of the general idea of Karmarkar’s Algorithm is plotted on a graph with a vertical axis representing X sub 2, and a horizontal axis representing X sub 1. A diagonal line extends from point a (0, 2) to point B (2, 0). The line passes through points C, D, and E, from top to bottom. A horizontal right pointing arrow extends from point C, it represents the gradient of z. A diagonal dashed line extends from the end of the arrow back to the line at point D. A horizontal right pointing arrow extends from point D to the right. A diagonal dashed line extends from the end of the arrow back to the line at point E.  To the left of the diagonal line, a short vertical line has a right pointing arrow extending horizontally from its center and representing maximize z = X sub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90148" y="1447800"/>
            <a:ext cx="516370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24308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22-15 Illustrations </a:t>
            </a:r>
            <a:r>
              <a:rPr lang="en-US" dirty="0"/>
              <a:t>of the </a:t>
            </a:r>
            <a:r>
              <a:rPr lang="en-US" dirty="0" smtClean="0"/>
              <a:t>Simplex </a:t>
            </a:r>
            <a:r>
              <a:rPr lang="en-US" dirty="0"/>
              <a:t>1X = 1</a:t>
            </a:r>
            <a:endParaRPr lang="en-US" sz="2000" b="0" dirty="0"/>
          </a:p>
        </p:txBody>
      </p:sp>
      <p:pic>
        <p:nvPicPr>
          <p:cNvPr id="5" name="Picture 2" descr="Illustrations of the simplex 1 X = 1. Example A, three dimensions. The Z axis represents X sub 3, the y axis represents X sub 1, and the X axis represents X sub 2. A triangle is plotted between points (0, 0, 1), (1, 0, 0), and (0, 1, 0). The side of the triangle from points (0, 0, 1) to (1, 0, 0) is simplex 1 X = 1. A line segment connects point A near the bottom of side (0, 0, 1) to (0, 1, 0) and point B midway along the side (0, 0, 1) to (1, 0, 0), The line represents the intersection of A X = 0, in bold, and 1 X = 1, 1 X in bold. The center of the simplex is (1 third, 1 third, 1 third).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8182" y="1447800"/>
            <a:ext cx="2447636"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0531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22-16 Network </a:t>
            </a:r>
            <a:r>
              <a:rPr lang="en-US" dirty="0"/>
              <a:t>for Problem 22-7</a:t>
            </a:r>
            <a:endParaRPr lang="en-US" sz="2000" b="0" dirty="0"/>
          </a:p>
        </p:txBody>
      </p:sp>
      <p:pic>
        <p:nvPicPr>
          <p:cNvPr id="4" name="Picture 2" descr="The network for problem 22 7 is in the shape of a triangle. Each node has a corresponding value in brackets, and each connection has a dollar value and a coordinate pair. The network is as follows. Node 1, 50, connects to the right to node 2, negative 40, $1, (0, infinity). Node 1 connects up and to the right to node 3, 20, $5, (30, 40). Node 2, negative 40, connects to the right to node 4, negative 30, $2, (10, infinity). Node 3, 20, connects down to node 2, negative 40, $4, (10, infinity). Node 3, 20, connects down and to the right to node 4, negative 30, $6, (0, infinity)."/>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517650"/>
            <a:ext cx="8229600" cy="450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4774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22-17 </a:t>
            </a:r>
            <a:r>
              <a:rPr lang="en-US" dirty="0"/>
              <a:t>Network for Problem 22-11</a:t>
            </a:r>
            <a:endParaRPr lang="en-US" sz="2000" b="0" dirty="0"/>
          </a:p>
        </p:txBody>
      </p:sp>
      <p:pic>
        <p:nvPicPr>
          <p:cNvPr id="5" name="Picture 2" descr="The network for problem 22 11 has node 1, 100 on the left and node 4, negative 100 on the right. Each connection has a dollar value and a value within parenthesis. The network is as follows. Node 1, connects up and to the right to node 2, $1, in parenthesis 60. Node 1, connects down and to the right to node 3, $4, in parenthesis infinity. Node 2 connects down to node 4, $2, in parenthesis 50. Node 2 connects down and to the right to node 4, $8, in parenthesis 50. Node 3, 20, connects up and to the right to node 4, $1, in parenthesis 90.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617663"/>
            <a:ext cx="8229600" cy="392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4536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22-18 Network </a:t>
            </a:r>
            <a:r>
              <a:rPr lang="en-US" dirty="0"/>
              <a:t>for Problem 22-19</a:t>
            </a:r>
            <a:endParaRPr lang="en-US" sz="2000" b="0" dirty="0"/>
          </a:p>
        </p:txBody>
      </p:sp>
      <p:pic>
        <p:nvPicPr>
          <p:cNvPr id="4" name="Picture 2" descr="The network for problem 22 19 has node 1 on the left and node 7 on the right. Connects have values as noted, The network is as follows. Node 1 connects up and to the right to node 2, 2. Node 1 connects to the right to node 4, 10. Node 1 connects down and to the right to node 3, 4. Node 2 connects to the right to node 5, 5. Node 2 connects down and to the right to node 4, 11. Node 3 connects up and to the right to node 4, 3. Node 3 connects to the right to node 6, 1. Node 4 connects up and to the right to node 5, 8. Node 4 connects down and to the right to node 6, 7. Node 5 connects down and to the right to node 7, 6. Node 5 connects up and to the right to node 7,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593850"/>
            <a:ext cx="8229600" cy="44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2640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22-1 Capacitated Arc with External Flow</a:t>
            </a:r>
            <a:endParaRPr lang="en-US" sz="2000" b="0" dirty="0"/>
          </a:p>
        </p:txBody>
      </p:sp>
      <p:pic>
        <p:nvPicPr>
          <p:cNvPr id="5" name="Picture 2" descr="A capacitated arc with external flow appears as a node I on the right, left bracket F sub I right bracket, connected by a horizontal right pointing arrow to node J, left bracket F sub J right bracket. The arrow is labeled dollar sign C sub I j above, and left parenthesis, L sub I j, U sub I j, right parenthesis, X sub I j."/>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509713"/>
            <a:ext cx="8229600"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22-19 Network </a:t>
            </a:r>
            <a:r>
              <a:rPr lang="en-US" dirty="0"/>
              <a:t>for Problem 22-22</a:t>
            </a:r>
            <a:endParaRPr lang="en-US" sz="2000" b="0" dirty="0"/>
          </a:p>
        </p:txBody>
      </p:sp>
      <p:pic>
        <p:nvPicPr>
          <p:cNvPr id="5" name="Picture 2" descr="The network for problem 22 22 is as follows, with values as noted for each connection. 100 leads to node 1. Node 1 connects to the right to node 3, 1. Node 1 connects down and to the right to node 4, 4. 200 leads to node 2. Node 2 leads up and to the right to node 3, 3. Node 2 connects to the right to node 4, 2. Node 3 connects to the right to node 5, 6. Node 3 is connected down to node 4 by a curved, 1. Node 4 is connected up to node 3 by a curved arrow, 3. Node 4 connects to the right to node 6, 8. Node 4 connects up and to the right to node 5, 5. Note 5 connects down to node 6, 1. Node 5 leads to 150, and node 5 leads to 15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017713"/>
            <a:ext cx="8229600"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26342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22-20 Network </a:t>
            </a:r>
            <a:r>
              <a:rPr lang="en-US" dirty="0"/>
              <a:t>for Problem 22-24</a:t>
            </a:r>
            <a:endParaRPr lang="en-US" sz="2000" b="0" dirty="0"/>
          </a:p>
        </p:txBody>
      </p:sp>
      <p:pic>
        <p:nvPicPr>
          <p:cNvPr id="4" name="Picture 2" descr="The network for problem 22 24 is as follows, with values as noted for each connection. 900 leads to node 1. Node 1 connects down and to the right to node 4, 1. Node 1 connects down and to the right to node 5, 0.3. 1400 leads to node 2. Node 2 connects up and to the right to node 4, 0.8. Node 2 leads down and to the right to node 5, 4.3. 1000 leads to node 3. Node 3 connects up and to the right to node 4, 2. Node 3 leads up and to the right to node 5, 4.6. Node 4 connects down to node 5, 0.5. Node 4 connects down and to the right to node 8, 6. Node 4 connects down and to the right to node 7, 4.5. Node 4 connects up and to the right to node 6, 0.2. Node 5 connects up and to the right to node 6, 3. Node 5 connects up and to the right to node 7, 2.1. Node 5 connects down and to the right to node 8, 1.9. Node 6 leads to 1100. Node 7 leads to 1000. Node 8 leads to 12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012" y="1524000"/>
            <a:ext cx="7137977"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135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22-21 Network </a:t>
            </a:r>
            <a:r>
              <a:rPr lang="en-US" dirty="0"/>
              <a:t>for Problem </a:t>
            </a:r>
            <a:r>
              <a:rPr lang="en-US" dirty="0" smtClean="0"/>
              <a:t>22-26</a:t>
            </a:r>
            <a:endParaRPr lang="en-US" sz="2000" b="0" dirty="0"/>
          </a:p>
        </p:txBody>
      </p:sp>
      <p:pic>
        <p:nvPicPr>
          <p:cNvPr id="5" name="Picture 2" descr="The network for problem 22 26 is as follows, with values as noted for each connection. 50,000 gallons leads to node 1. Node 1 connects down and to the left to node 2, 20. Node 1 connects down and to the right to node 7, 3. 60,000 gallons leads to node 3. Node 3 connects down and to the left to node 7, 9. Node 3 leads down and to the right to node 4, 30. Node 2 leads to the left to 90,000. Node 7 connects to the left to node 2, 40. Node 7 connects to node 5, 10. Node 4 leads to the right to 20,000. Node 5 connects up to node 4, 2. Node 5 connects up and to the left to node 7, 10. Node 5 leads to the right to node 6, 4. Node 6 leads to the right to node 5,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8716" y="1447800"/>
            <a:ext cx="544656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39897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22-22 Network </a:t>
            </a:r>
            <a:r>
              <a:rPr lang="en-US" dirty="0"/>
              <a:t>for Problem 22-27</a:t>
            </a:r>
            <a:endParaRPr lang="en-US" sz="2000" b="0" dirty="0"/>
          </a:p>
        </p:txBody>
      </p:sp>
      <p:pic>
        <p:nvPicPr>
          <p:cNvPr id="4" name="Picture 2" descr="The network for problem 22 26 is as follows, with values as noted for each connection. To node 1 from the left, node 1 connects up and to the right to node 2, 5. Node 1 connects down and to the right to node 3, 3. Node 2 connects down to node 3, 4. Node 2 connects up and to the right to node 4, 1. Node 2 connects down and to the right to node 5, 7. Node 3 connects up to node 2, 6. Node 3 connects up and to the right to node 4, 5. Node 3 connects up and to the right to node 5, 1. Node 3 connects down and to the right to node 6, 2. Node 4 connects down to node 5, 9. Node 4 connects down and to the right to node 7, 4. Node 5 connects up to node 4, 2. Node 5 connects down to node 6, 5. Node 5 connects to the right to node 7, 8. Node 6 connects up and to the left to node 3, 3. Node 6 connects up to node 5, 7. Node 6 connects up and to the right to node 7, 3. Node 7 leads to the right."/>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23988"/>
            <a:ext cx="8229600"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0694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9150214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22-2 </a:t>
            </a:r>
            <a:r>
              <a:rPr lang="en-US" dirty="0"/>
              <a:t>Capacitated </a:t>
            </a:r>
            <a:r>
              <a:rPr lang="en-US" dirty="0" smtClean="0"/>
              <a:t>Network </a:t>
            </a:r>
            <a:r>
              <a:rPr lang="en-US" dirty="0"/>
              <a:t>for Example </a:t>
            </a:r>
            <a:r>
              <a:rPr lang="en-US" dirty="0" smtClean="0"/>
              <a:t>22-1-1</a:t>
            </a:r>
            <a:endParaRPr lang="en-US" sz="2000" b="0" dirty="0"/>
          </a:p>
        </p:txBody>
      </p:sp>
      <p:pic>
        <p:nvPicPr>
          <p:cNvPr id="4" name="Picture 2" descr="The capacitated network for example 22 1 1 has nodes 1 and 2 on the left and node 6 on the right. Each node is representative of a value within brackets. Each connection is representative of a dollar value and some connections have corresponding coordinate pairs, as follows. Node 1, 100, connects down to node 2, 200, connection $3. Node 1, 100, connects to the right to node 4, negative 150, connection $1, (50, 80). Node 1, 100, connects down and to the right to node 3, 50, connection $4. Node 2, 200, connects up and to the right to node 3, 50, connection $5. Node 2, 200, connects to the right to node 5, negative 80, connection $6. Node 3, 50, connects up and to the right to node 4, connection $1, (70, 120). Node 3, 50, connects down and to the right to node 5, negative 80, connection $2. Node 4, negative 150, connects down and to the right to node 6, negative 120, connection, $2. Node 5, negative 80, connects up and to the right to node 6, negative 120, connection $4, (100, 120).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92250"/>
            <a:ext cx="8229600" cy="417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451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22-3 Removal of Lower Bound in Arcs</a:t>
            </a:r>
            <a:endParaRPr lang="en-US" sz="2000" b="0" dirty="0"/>
          </a:p>
        </p:txBody>
      </p:sp>
      <p:pic>
        <p:nvPicPr>
          <p:cNvPr id="5" name="Picture 2" descr="The removal of lower bound in arcs begins with node I, left bracket F sub I right bracket, connected by a horizontal right pointing arrow to node J, left bracket F sub J right bracket. The arrow is labeled, dollar sign C sub I j above, and left parenthesis, L sub I j, U sub I j, right parenthesis, X sub I j, below. Right pointing arrow. Node I, Left bracket F sub I minus L sub I j right bracket, connected by a horizontal right pointing arrow to node J, left bracket F sub 1 plus L sub I j right bracket. The arrow is labeled, dollar sign C sub I j above, and left parenthesis, U sub I j, minus, L sub I j, right parenthesis, X prime sub I j."/>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765425"/>
            <a:ext cx="82296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6418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22-4 Network of Example 22-1-2 After Substituting out Lower Bounds</a:t>
            </a:r>
            <a:endParaRPr lang="en-US" sz="2000" b="0" dirty="0"/>
          </a:p>
        </p:txBody>
      </p:sp>
      <p:pic>
        <p:nvPicPr>
          <p:cNvPr id="4" name="Picture 2" descr="The network for example 22 1 2 has nodes 1 and 2 on the left and node 6 on the right. Each node is representative of a value within brackets. Each connection is representative of a dollar value and some connections have additional values within parenthesis, as follows. Node 1, 50, connects down to node 2, 200, connection $3. Node 1, 100, connects to the right to node 4, negative 30, connection $1, in parenthesis, 30. Node 1, 100, connects down and to the right to node 3, negative 20, connection $4. Node 2, 200, connects up and to the right to node 3, negative 20, connection $5. Node 2, 200, connects to the right to node 5, negative 180, connection $6. Node 3, negative 20, connects up and to the right to node 4, connection $1, in parenthesis 50. Node 3, negative 20, connects down and to the right to node 5, negative 180, connection $2. Node 4, negative 30, connects down and to the right to node 6, negative 20, connection, $2. Node 5, negative 180, connects up and to the right to node 6, negative 20, connection $4, in parenthesis 2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52563"/>
            <a:ext cx="8229600"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2500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22-5 Network Representation of Employment Scheduling Problem</a:t>
            </a:r>
            <a:endParaRPr lang="en-US" sz="2000" b="0" dirty="0"/>
          </a:p>
        </p:txBody>
      </p:sp>
      <p:pic>
        <p:nvPicPr>
          <p:cNvPr id="5" name="Picture 2" descr="A network representation of an employment scheduling problem has nodes 5, 4, 3, 2, and 1 connected horizontally, in reverse numerical order, from right to left. Each node has a corresponding value within brackets as 5: negative 170, 4: 90. 3: negative 40, 2: 20 and 1: 100. Connecting left pointing arrows are labeled as follows: 5 to 4: S sub 4, 4 to 3: S sub 3, 3 to 2: S sub 2, 2 to 1: S sub 1. Arcs connect the nodes and are labeled with corresponding values as follows. Above the network: 1 to 5: X sub 15, 1 to 4: X sub 14, 1 to 3: X sub 13, 1 to 2: X sub 12, 3 to 5: X sub 35, 3 to 4: X sub 34, 4 to 5: X sub 45. Below the network: 2 to 3: X sub 23, 2 to 4: X sub 24, 2 to 5: X sub 25.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085975"/>
            <a:ext cx="8229600"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8205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22-6 Network </a:t>
            </a:r>
            <a:r>
              <a:rPr lang="en-US" dirty="0"/>
              <a:t>for Example </a:t>
            </a:r>
            <a:r>
              <a:rPr lang="en-US" dirty="0" smtClean="0"/>
              <a:t>22-1-4</a:t>
            </a:r>
            <a:endParaRPr lang="en-US" sz="2000" b="0" dirty="0"/>
          </a:p>
        </p:txBody>
      </p:sp>
      <p:pic>
        <p:nvPicPr>
          <p:cNvPr id="4" name="Picture 2" descr="The network for example 22 1 4 has nodes 1, 4, 5 and 2 arranged clockwise around a square, beginning with the top left corner. Node 3 is located just left of center within the square. Each node has a corresponding value within brackets, and the connecting lines have dollar values for unit cost and arc capacity as noted. Nodes 1 and 2 represent plants 1 and 2, respectively, and nodes 4 and 5 represent cities 1 and 2, respectively. Connections and values are as follows. Node 1, 40, connects down to node 2, 50, $3, arc capacity infinity. Node 1, 40, connects down and to the right to node 3, no value, $7, arc capacity 10. Node 1, 40, connects to the right to node 4, negative 30, $5, arc capacity 35. Node 2, 50, connects up and to the right to node 3, $2, arc capacity 60. Node 2, 50, connects to the right to node 5, negative 60, $1, arc capacity 30. Node 4, negative 30, connects down to node 5, negative 60, $4, arc capacity infinity."/>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44625"/>
            <a:ext cx="8229600" cy="427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115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22-7 Network </a:t>
            </a:r>
            <a:r>
              <a:rPr lang="en-US" dirty="0"/>
              <a:t>for </a:t>
            </a:r>
            <a:r>
              <a:rPr lang="en-US" dirty="0" smtClean="0"/>
              <a:t>Iteration </a:t>
            </a:r>
            <a:r>
              <a:rPr lang="en-US" dirty="0"/>
              <a:t>0</a:t>
            </a:r>
            <a:endParaRPr lang="en-US" sz="2000" b="0" dirty="0"/>
          </a:p>
        </p:txBody>
      </p:sp>
      <p:pic>
        <p:nvPicPr>
          <p:cNvPr id="5" name="Picture 2" descr="The network for iteration 0 has nodes 1, 4, 5 and 2 arranged clockwise around a square, beginning with the top left corner. Node 3 is located just left of center within the square. Each node represents and equation, as follows: 1: W sub 1 = 0, 2: W sub 2 = negative 5, 3: W sub 3 = negative 7, 4: W sub 4 = negative 5, and 5: W sub 5 = negative 15. Each node has a corresponding value within brackets, and the connecting lines have dollar values for unit cost and capacity values as follows. Node 1, 40, connects down by a dashed line to node 2, 50, $2, 50, in parenthesis 60.Node 1, 40, connects right to node 4, negative 30, $5, 30, in parenthesis 35. Node 1, 40, connects down and to the right to node 3, no value, $7, 10, in parenthesis 10. Node 2, 50, connects up and to the right to node 3, no value, $2, 50, in parenthesis 60. Node 2, 50, connects to the right by dashed line to node 5, negative 60, $1, in parenthesis 30. Node 3, no value, connects down and to the right to node 5, negative 60, $8, 60, in parenthesis infinity. Node 4 connects down by a dashed line to node 5, negative 60, $4, in parenthesis infinity. An arrow pointing to the left around a circle is just above the connection from node 2 to 5. A negative sign within a circle is just below node 3, and a negative and positive sign, each within a circle, are to the left of node 5. Integer sub 12 minus C sub 12 = 0 minus negative 5 minus 3 = 2. Integer sub 25 minus C sub 25 = negative 5 minus negative 15 minus 1 = 9, 9 in bold. Integer sub 45 minus C sub 45 = negative 5 minus negative 15 minus 4 = 6. Arc 2, 5 reaches upper bound at 30. Substitute X sub 25 = 30 minus X sub 52. Reduce X sub 23 and X sub 35 each by 3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916113"/>
            <a:ext cx="8229600" cy="333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37586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22-8 Network </a:t>
            </a:r>
            <a:r>
              <a:rPr lang="en-US" dirty="0"/>
              <a:t>for </a:t>
            </a:r>
            <a:r>
              <a:rPr lang="en-US" dirty="0" smtClean="0"/>
              <a:t>Iteration </a:t>
            </a:r>
            <a:r>
              <a:rPr lang="en-US" dirty="0"/>
              <a:t>1</a:t>
            </a:r>
            <a:endParaRPr lang="en-US" sz="2000" b="0" dirty="0"/>
          </a:p>
        </p:txBody>
      </p:sp>
      <p:pic>
        <p:nvPicPr>
          <p:cNvPr id="4" name="Picture 2" descr="The network for iteration 1 has nodes 1, 4, 5 and 2 arranged clockwise around a square, beginning with the top left corner. Node 3 is located just left of center within the square. Each node represents and equation, as follows: 1: W sub 1 = 0, 2: W sub 2 = negative 5, 3: W sub 3 = negative 7, 4: W sub 4 = negative 5, and 5: W sub 5 = negative 15. Each node has a corresponding value within brackets, and the connecting lines have dollar values for unit cost and capacity values as follows. Node 1, 40, connects down by a dashed line to node 2, 20, $3. Node 1, 40, connects right to node 4, negative 30, $5, 30, in parenthesis 35. Node 1, 40, connects down and to the right to node 3, no value, $7, 10, in parenthesis 10. Node 2, 20, connects up and to the right to node 3, no value, $2, 20, in parenthesis 60. Node 3, no value, connects down and to the right to node 5, negative 30, $8, 30, in parenthesis infinity. Node 4 connects down by a dashed line to node 5, negative 30, $4, in parenthesis infinity. Node 5, negative 30, connects by dashed line to the left to node 2, 20, negative $1, in parenthesis 30, asterisk. An arrow pointing to the left around a circle is just below and to the left of node 4. A negative sign within a circle is just above node 3, and a negative and positive sign, each within a circle, are to the left top of node 5. Integer sub 12 minus C sub 12 = 0 minus negative 5 minus 3 = 2. Integer sub 52 minus C sub 52 = negative 15 minus negative 5 minus negative 1 = negative 9. Integer sub 45 minus C sub 45 = negative 5 minus negative 15 minus 4 = 6, 6 in bold. Arc 4, 5 enters at level 5. Arc 1, 4 leaves at upper bound. Substitute X sub 14 = 35 minus X sub 41. Reduce X sub 13 and X sub 35 each by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905000"/>
            <a:ext cx="8229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7175237"/>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609</TotalTime>
  <Words>229</Words>
  <Application>Microsoft Office PowerPoint</Application>
  <PresentationFormat>On-screen Show (4:3)</PresentationFormat>
  <Paragraphs>33</Paragraphs>
  <Slides>24</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Arial (Body)</vt:lpstr>
      <vt:lpstr>Calibri</vt:lpstr>
      <vt:lpstr>Noto Sans Symbols</vt:lpstr>
      <vt:lpstr>Times New Roman</vt:lpstr>
      <vt:lpstr>Verdana</vt:lpstr>
      <vt:lpstr>1_508 Lecture</vt:lpstr>
      <vt:lpstr>Operations Research An Introduction</vt:lpstr>
      <vt:lpstr>Figure 22-1 Capacitated Arc with External Flow</vt:lpstr>
      <vt:lpstr>Figure 22-2 Capacitated Network for Example 22-1-1</vt:lpstr>
      <vt:lpstr>Figure 22-3 Removal of Lower Bound in Arcs</vt:lpstr>
      <vt:lpstr>Figure 22-4 Network of Example 22-1-2 After Substituting out Lower Bounds</vt:lpstr>
      <vt:lpstr>Figure 22-5 Network Representation of Employment Scheduling Problem</vt:lpstr>
      <vt:lpstr>Figure 22-6 Network for Example 22-1-4</vt:lpstr>
      <vt:lpstr>Figure 22-7 Network for Iteration 0</vt:lpstr>
      <vt:lpstr>Figure 22-8 Network for Iteration 1</vt:lpstr>
      <vt:lpstr>Figure 22-9 Network for Iteration 2</vt:lpstr>
      <vt:lpstr>Figure 22-10 Network for Iteration 3</vt:lpstr>
      <vt:lpstr>Figure 22-11 Transshipment Network Between Plants and Dealers</vt:lpstr>
      <vt:lpstr>Figure 22-12 Solution of the Transshipment Model</vt:lpstr>
      <vt:lpstr>Figure 22-13 Layout of a Decomposable Linear Program</vt:lpstr>
      <vt:lpstr>Figure 22-14 Illustration of the General Idea of Karmarkar’s Algorithm</vt:lpstr>
      <vt:lpstr>Figure 22-15 Illustrations of the Simplex 1X = 1</vt:lpstr>
      <vt:lpstr>Figure 22-16 Network for Problem 22-7</vt:lpstr>
      <vt:lpstr>Figure 22-17 Network for Problem 22-11</vt:lpstr>
      <vt:lpstr>Figure 22-18 Network for Problem 22-19</vt:lpstr>
      <vt:lpstr>Figure 22-19 Network for Problem 22-22</vt:lpstr>
      <vt:lpstr>Figure 22-20 Network for Problem 22-24</vt:lpstr>
      <vt:lpstr>Figure 22-21 Network for Problem 22-26</vt:lpstr>
      <vt:lpstr>Figure 22-22 Network for Problem 22-27</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Sekar, UMAMAGESWARI (Cognizant)</cp:lastModifiedBy>
  <cp:revision>198</cp:revision>
  <dcterms:created xsi:type="dcterms:W3CDTF">2014-10-10T17:07:42Z</dcterms:created>
  <dcterms:modified xsi:type="dcterms:W3CDTF">2018-04-02T09:55:41Z</dcterms:modified>
  <cp:category>Engineering Computer Science</cp:category>
</cp:coreProperties>
</file>