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9"/>
  </p:notesMasterIdLst>
  <p:sldIdLst>
    <p:sldId id="296" r:id="rId2"/>
    <p:sldId id="297" r:id="rId3"/>
    <p:sldId id="298" r:id="rId4"/>
    <p:sldId id="299" r:id="rId5"/>
    <p:sldId id="300" r:id="rId6"/>
    <p:sldId id="301" r:id="rId7"/>
    <p:sldId id="294"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93" autoAdjust="0"/>
    <p:restoredTop sz="86395" autoAdjust="0"/>
  </p:normalViewPr>
  <p:slideViewPr>
    <p:cSldViewPr>
      <p:cViewPr varScale="1">
        <p:scale>
          <a:sx n="99" d="100"/>
          <a:sy n="99" d="100"/>
        </p:scale>
        <p:origin x="192"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43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6.jpeg"/><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7.jpeg"/><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jpeg"/><Relationship Id="rId4" Type="http://schemas.openxmlformats.org/officeDocument/2006/relationships/image" Target="../media/image8.w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A</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Statistical </a:t>
            </a:r>
            <a:r>
              <a:rPr lang="en-US" dirty="0" smtClean="0">
                <a:latin typeface="+mn-lt"/>
              </a:rPr>
              <a:t>Tables</a:t>
            </a:r>
            <a:endParaRPr lang="en-IN" dirty="0">
              <a:latin typeface="+mn-lt"/>
            </a:endParaRP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35030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A-1 </a:t>
            </a:r>
            <a:r>
              <a:rPr lang="en-US" dirty="0"/>
              <a:t>Normal Distribution </a:t>
            </a:r>
            <a:r>
              <a:rPr lang="en-US" dirty="0" smtClean="0"/>
              <a:t>Function</a:t>
            </a:r>
            <a:r>
              <a:rPr lang="en-US" baseline="0" dirty="0" smtClean="0"/>
              <a:t> </a:t>
            </a:r>
            <a:r>
              <a:rPr lang="en-US" sz="2000" b="0" dirty="0" smtClean="0"/>
              <a:t>(1 of 2)</a:t>
            </a:r>
            <a:endParaRPr lang="en-US" sz="2000" b="0" dirty="0"/>
          </a:p>
        </p:txBody>
      </p:sp>
      <p:pic>
        <p:nvPicPr>
          <p:cNvPr id="4" name="Picture 2" descr="A table of normal distribution for Function of integers = 1 over the square root of 2 Pi, the integral of Euler’s number raised to the power of negative 1 half T squared, D T, over the domain of integers to negative infinity. The table displays quantities for 0.00, 0.01, 0.02, 0.03, 0.04, 0.05, 0.06, 0.07, 0.08, and 0.09 for integer values as follows. Row z: 0.0, 0.00: 0.5000, 0.01: 0.5040, 0.02: 0.5080, 0.03: 0.5120, 0.04: 0.5160, 0.05: 0.5199, 0.06: 0.5239, 0.07: 0.5279, 0.08: 0.5319, 0.09: 0.5359. Row z: 0.1, 0.00: 0.5398, 0.01: 0.5438, 0.02: 0.5478, 0.03: 0.5517, 0.04: 0.5557, 0.05: 0.5596, 0.06: 0.5636, 0.07: 0.5675, 0.08: 0.5714, 0.09: 0.5753. Row z: 0.2, 0.00: 0.5793, 0.01: 0.5832, 0.02: 0.5871, 0.03: 0.5910, 0.04: 0.5948, 0.05: 0.5987, 0.06: 0.6026, 0.07: 0.6064, 0.08: 0.6103, 0.09: 0.6141. Row z: 0.3, 0.00: 0.6179, 0.01: 0.6217, 0.02: 0.6255, 0.03: 0.6293, 0.04: 0.6331, 0.05: 0.6368, 0.06: 0.6406, 0.07: 0.6443, 0.08: 0.6480, 0.09: 0.6517. Row  z: 0.4, 0.00: 0.6554, 0.01: 0.6591, 0.02: 0.6628, 0.03: 0.6664, 0.04: 0.6700, 0.05: 0.6736, 0.06: 0.6772, 0.07: 0.6808, 0.08: 0.6844, 0.09: 0.6879.Row  z: 0.5, 0.00: 0.6915, 0.01: 0.6950, 0.02: 0.6985, 0.03: 0.7019, 0.04: 0.7054, 0.05: 0.7088, 0.06: 0.7123, 0.07: 0.7157, 0.08: 0.7190, 0.09: 0.7224. Row z: 0.6, 0.00: 0.7257, 0.01: 0.7291, 0.02: 0.7324, 0.03: 0.7357, 0.04: 0.7389, 0.05: 0.7422, 0.06: 0.7454, 0.07: 0.7486, 0.08: 0.7517, 0.09: 0.7549. Row z: 0.7, 0.00: 0.7580, 0.01: 0.7611, 0.02: 0.7642, 0.03: 0.7673, 0.04: 0.7704, 0.05: 0.7734, 0.06: 0.7764, 0.07: 0.7794, 0.08: 0.7823, 0.09: 0.7852. Row z: 0.8, 0.00: 0.7881, 0.01: 0.7910, 0.02: 0.7939, 0.03: 0.7967, 0.04: 0.7995, 0.05: 0.8023, 0.06: 0.8051, 0.07: 0.8078, 0.08: 0.8106, 0.09: 0.8133. Row z: 0.9, 0.00: 0.8159, 0.01: 0.8186, 0.02: 0.8212, 0.03: 0.8238, 0.04: 0.8264, 0.05: 0.8289, 0.06: 0.8315, 0.07: 0.8340, 0.08: 0.8365, 0.09: 0.8389. Row z: 1.0, 0.00: 0.8413, 0.01: 0.8438, 0.02: 0.8461, 0.03: 0.8485, 0.04: 0.8508, 0.05: 0.8531, 0.06: 0.8554, 0.07: 0.8577, 0.08: 0.8599, 0.09: 0.8621. Row z: 1.1, 0.00: 0.8643, 0.01: 0.8665, 0.02: 0.8686, 0.03: 0.8708, 0.04: 0.8729, 0.05: 0.8749, 0.06: 0.8770, 0.07: 0.8790, 0.08: 0.8810, 0.09: 0.8830. Row z: 1.2, 0.00: 0.8849, 0.01: 0.8869, 0.02: 0.8888, 0.03: 0.8907, 0.04: 0.8925, 0.05: 0.8944, 0.06: 0.8962, 0.07: 0.8980, 0.08: 0.8997, 0.09: 0.9015. Row z: 1.3, 0.00: 0.9032, 0.01: 0.9049, 0.02: 0.9066, 0.03: 0.9082, 0.04: 0.9099, 0.05: 0.9115, 0.06: 0.9131, 0.07: 0.9147, 0.08: 0.9162, 0.09: 0.9177. Row z: 1.4, 0.00: 0.9192, 0.01: 0.9207, 0.02: 0.9222, 0.03: 0.9236, 0.04: 0.9251, 0.05: 0.9265, 0.06: 0.9279, 0.07: 0.9292, 0.08: 0.9306, 0.09: 0.9319. Row z: 1.5, 0.00: 0.9332, 0.01: 0.9345, 0.02: 0.9357, 0.03: 0.9370, 0.04: 0.9382, 0.05: 0.9394, 0.06: 0.9406, 0.07: 0.9418, 0.08: 0.9429, 0.09: 0.9441. Row z: 1.6, 0.00: 0.9452, 0.01: 0.9463, 0.02: 0.9474, 0.03: 0.9484, 0.04: 0.9495, 0.05: 0.9505, 0.06: 0.9515, 0.07: 0.9525, 0.08: 0.9535, 0.09: 0.9545. Row z: 1.7, 0.00: 0.9554, 0.01: 0.9564, 0.02: 0.9573, 0.03: 0.9582, 0.04: 0.9591, 0.05: 0.9599, 0.06: 0.9608, 0.07: 0.9616, 0.08: 0.9625, 0.09: 0.9633. Row z: 1.8, 0.00: 0.9641, 0.01: 0.9649, 0.02: 0.9656, 0.03: 0.9664, 0.04: 0.9671, 0.05: 0.9678, 0.06: 0.9686, 0.07: 0.9693, 0.08: 0.9699, 0.09: 0.9706. Row z: 1.9, 0.00: 0.9713, 0.01: 0.9719, 0.02: 0.9726, 0.03: 0.9732, 0.04: 0.9738, 0.05: 0.9744, 0.06: 0.9750, 0.07: 0.9756, 0.08: 0.9761, 0.09: 0.9767. "/>
          <p:cNvPicPr>
            <a:picLocks noChangeAspect="1"/>
          </p:cNvPicPr>
          <p:nvPr/>
        </p:nvPicPr>
        <p:blipFill rotWithShape="1">
          <a:blip r:embed="rId2">
            <a:extLst>
              <a:ext uri="{28A0092B-C50C-407E-A947-70E740481C1C}">
                <a14:useLocalDpi xmlns:a14="http://schemas.microsoft.com/office/drawing/2010/main" val="0"/>
              </a:ext>
            </a:extLst>
          </a:blip>
          <a:srcRect t="5128" b="14377"/>
          <a:stretch/>
        </p:blipFill>
        <p:spPr bwMode="auto">
          <a:xfrm>
            <a:off x="1385599" y="1525168"/>
            <a:ext cx="6372803" cy="426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A-1 </a:t>
            </a:r>
            <a:r>
              <a:rPr lang="en-US" dirty="0"/>
              <a:t>Normal Distribution </a:t>
            </a:r>
            <a:r>
              <a:rPr lang="en-US" dirty="0" smtClean="0"/>
              <a:t>Function</a:t>
            </a:r>
            <a:r>
              <a:rPr lang="en-US" baseline="0" dirty="0" smtClean="0"/>
              <a:t> </a:t>
            </a:r>
            <a:r>
              <a:rPr lang="en-US" sz="2000" b="0" dirty="0" smtClean="0"/>
              <a:t>(2 of 2)</a:t>
            </a:r>
            <a:endParaRPr lang="en-US" sz="2000" b="0" dirty="0"/>
          </a:p>
        </p:txBody>
      </p:sp>
      <p:pic>
        <p:nvPicPr>
          <p:cNvPr id="5" name="Picture 2" descr="The normal distribution table continues as follows. Row z: 2.0, 0.00: 0.9772, 0.01: 0.9778, 0.02: 0.9783, 0.03: 0.9788, 0.04: 0.9793, 0.05: 0.9798, 0.06: 0.9803, 0.07: 0.9808, 0.08: 0.9812, 0.09: 0.9817. Row z: 2.1, 0.00: 0.9821, 0.01: 0.9826, 0.02: 0.9830, 0.03: 0.9834, 0.04: 0.9838, 0.05: 0.9842, 0.06: 0.9846, 0.07: 0.9850, 0.08: 0.9854, 0.09: 0.9857. Row z: 2.2, 0.00: 0.9861, 0.01: 0.9864, 0.02: 0.9868, 0.03: 0.9871, 0.04: 0.9875, 0.05: 0.9878, 0.06: 0.9881, 0.07: 0.9884, 0.08: 0.9887, 0.09: 0.9890. Row z: 2.3, 0.00: 0.9893, 0.01: 0.9896, 0.02: 0.9898, 0.03: 0.9901, 0.04: 0.9904, 0.05: 0.9906, 0.06: 0.9909, 0.07: 0.9911, 0.08: 0.9913, 0.09: 0.9916. Row z: 2.4, 0.00: 0.9918, 0.01: 0.9920, 0.02: 0.9922, 0.03: 0.9925, 0.04: 0.9927, 0.05: 0.9929, 0.06: 0.9931, 0.07: 0.9932, 0.08: 0.9934, 0.09: 0.9936. Row z: 2.5, 0.00: 0.9938, 0.01: 0.9940, 0.02: 0.9941, 0.03: 0.9943, 0.04: 0.9945, 0.05: 0.9946, 0.06: 0.9948, 0.07: 0.9949, 0.08: 0.9951, 0.09: 0.9952. Row z: 2.6, 0.00: 0.9953, 0.01: 0.9955, 0.02: 0.9956, 0.03: 0.9957, 0.04: 0.9959, 0.05: 0.9960, 0.06: 0.9961, 0.07: 0.9962, 0.08: 0.9963, 0.09: 0.9964. Row z: 2.7, 0.00: 0.9965, 0.01: 0.9966, 0.02: 0.9967, 0.03: 0.9968, 0.04: 0.9969, 0.05: 0.9970, 0.06: 0.9971, 0.07: 0.9972, 0.08: 0.9973, 0.09: 0.9974. Row z: 2.8, 0.00: 0.9974, 0.01: 0.9975, 0.02: 0.9976, 0.03: 0.9977, 0.04: 0.9977, 0.05: 0.9978, 0.06: 0.9979, 0.07: 0.9979, 0.08: 0.9980, 0.09: 0.9981. Row z: 2.9, 0.00: 0.9981, 0.01: 0.9982, 0.02: 0.9982, 0.03: 0.9983, 0.04: 0.9984, 0.05: 0.9984, 0.06: 0.9985, 0.07: 0.9985, 0.08: 0.9986, 0.09: 0.9986. Row z: 3.0, 0.00: 0.9987, 0.01: 0.9987, 0.02: 0.9987, 0.03: 0.9988, 0.04: 0.9988, 0.05: 0.9989, 0.06: 0.9989, 0.07: 0.9989, 0.08: 0.9990, 0.09: 0.9990. Row z: 3.1, 0.00: 0.9990, 0.01: 0.9991, 0.02: 0.9991, 0.03: 0.9991, 0.04: 0.9992, 0.05: 0.9992, 0.06: 0.9992, 0.07: 0.9992, 0.08: 0.9993, 0.09: 0.9993. Row z: 3.2, 0.00: 0.9993, 0.01: 0.9993, 0.02: 0.9994, 0.03: 0.9994, 0.04: 0.9994, 0.05: 0.9994, 0.06: 0.9994, 0.07: 0.9995, 0.08: 0.9995, 0.09: 0.9995. Row z: 3.3, 0.00: 0.9995, 0.01: 0.9995, 0.02: 0.9995, 0.03: 0.9996, 0.04: 0.9996, 0.05: 0.9996, 0.06: 0.9996, 0.07: 0.9996, 0.08: 0.9996, 0.09: 0.9997. Row z: 3.4, 0.00: 0.9997, 0.01: 0.9997, 0.02: 0.9997, 0.03: 0.9997, 0.04: 0.9997, 0.05: 0.9997, 0.06: 0.9997, 0.07: 0.9997, 0.08: 0.9997, 0.09: 0.9998. Row z: 3.5, 0.00: 0.9998, 0.01: blank, 0.02: blank, 0.03: blank, 0.04: blank, 0.05: blank, 0.06: blank, 0.07: blank, 0.08: blank, 0.09: blank. Row z: 4.0, 0.00: 0.99997, 0.01: blank, 0.02: blank, 0.03: blank, 0.04: blank, 0.05: blank, 0.06: blank, 0.07: blank, 0.08: blank, 0.09: blank. Row z: 5.0, 0.00: 0.9999997, 0.01: blank, 0.02: blank, 0.03: blank, 0.04: blank, 0.05: blank, 0.06: blank, 0.07: blank, 0.08: blank, 0.09: blank. Row z: 6.0, 0.00: 0.999999999, 0.01: blank, 0.02: blank, 0.03: blank, 0.04: blank, 0.05: blank, 0.06: blank, 0.07: blank, 0.08: blank, 0.09: blank. "/>
          <p:cNvPicPr>
            <a:picLocks noChangeAspect="1"/>
          </p:cNvPicPr>
          <p:nvPr/>
        </p:nvPicPr>
        <p:blipFill rotWithShape="1">
          <a:blip r:embed="rId2">
            <a:extLst>
              <a:ext uri="{28A0092B-C50C-407E-A947-70E740481C1C}">
                <a14:useLocalDpi xmlns:a14="http://schemas.microsoft.com/office/drawing/2010/main" val="0"/>
              </a:ext>
            </a:extLst>
          </a:blip>
          <a:srcRect t="7113" b="5464"/>
          <a:stretch/>
        </p:blipFill>
        <p:spPr bwMode="auto">
          <a:xfrm>
            <a:off x="929496" y="1447799"/>
            <a:ext cx="7285009" cy="411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idx="1"/>
          </p:nvPr>
        </p:nvSpPr>
        <p:spPr>
          <a:xfrm>
            <a:off x="457200" y="5638800"/>
            <a:ext cx="8229600" cy="646216"/>
          </a:xfrm>
        </p:spPr>
        <p:txBody>
          <a:bodyPr/>
          <a:lstStyle/>
          <a:p>
            <a:r>
              <a:rPr lang="en-US" sz="1600" b="1" dirty="0">
                <a:latin typeface="+mn-lt"/>
              </a:rPr>
              <a:t>Source: </a:t>
            </a:r>
            <a:r>
              <a:rPr lang="en-US" sz="1600" dirty="0">
                <a:latin typeface="+mn-lt"/>
              </a:rPr>
              <a:t>Miller, I., and J. Freund</a:t>
            </a:r>
            <a:r>
              <a:rPr lang="en-US" sz="1600" b="1" dirty="0">
                <a:latin typeface="+mn-lt"/>
              </a:rPr>
              <a:t>, Probability and Statistics for Engineers</a:t>
            </a:r>
            <a:r>
              <a:rPr lang="en-US" sz="1600" dirty="0">
                <a:latin typeface="+mn-lt"/>
              </a:rPr>
              <a:t>, Prentice Hall, Upper Saddle River, </a:t>
            </a:r>
            <a:r>
              <a:rPr lang="en-US" sz="1600" dirty="0" smtClean="0">
                <a:latin typeface="+mn-lt"/>
              </a:rPr>
              <a:t>N</a:t>
            </a:r>
            <a:r>
              <a:rPr lang="en-US" sz="100" dirty="0" smtClean="0">
                <a:latin typeface="+mn-lt"/>
              </a:rPr>
              <a:t> </a:t>
            </a:r>
            <a:r>
              <a:rPr lang="en-US" sz="1600" dirty="0" smtClean="0">
                <a:latin typeface="+mn-lt"/>
              </a:rPr>
              <a:t>J</a:t>
            </a:r>
            <a:r>
              <a:rPr lang="en-US" sz="1600" dirty="0">
                <a:latin typeface="+mn-lt"/>
              </a:rPr>
              <a:t>, 1985.</a:t>
            </a:r>
          </a:p>
        </p:txBody>
      </p:sp>
    </p:spTree>
    <p:extLst>
      <p:ext uri="{BB962C8B-B14F-4D97-AF65-F5344CB8AC3E}">
        <p14:creationId xmlns:p14="http://schemas.microsoft.com/office/powerpoint/2010/main" val="2850544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A-2        (</a:t>
            </a:r>
            <a:r>
              <a:rPr lang="fr-FR" dirty="0"/>
              <a:t>Student t) </a:t>
            </a:r>
            <a:r>
              <a:rPr lang="fr-FR" dirty="0" smtClean="0"/>
              <a:t>Values </a:t>
            </a:r>
            <a:r>
              <a:rPr lang="fr-FR" sz="2000" b="0" dirty="0" smtClean="0"/>
              <a:t>(1 of 2)</a:t>
            </a:r>
            <a:endParaRPr lang="en-US" sz="2000" b="0" dirty="0"/>
          </a:p>
        </p:txBody>
      </p:sp>
      <p:graphicFrame>
        <p:nvGraphicFramePr>
          <p:cNvPr id="3" name="Object 2" descr="T sub A, V"/>
          <p:cNvGraphicFramePr>
            <a:graphicFrameLocks noChangeAspect="1"/>
          </p:cNvGraphicFramePr>
          <p:nvPr>
            <p:extLst>
              <p:ext uri="{D42A27DB-BD31-4B8C-83A1-F6EECF244321}">
                <p14:modId xmlns:p14="http://schemas.microsoft.com/office/powerpoint/2010/main" val="3074600561"/>
              </p:ext>
            </p:extLst>
          </p:nvPr>
        </p:nvGraphicFramePr>
        <p:xfrm>
          <a:off x="2514600" y="707724"/>
          <a:ext cx="533400" cy="558800"/>
        </p:xfrm>
        <a:graphic>
          <a:graphicData uri="http://schemas.openxmlformats.org/presentationml/2006/ole">
            <mc:AlternateContent xmlns:mc="http://schemas.openxmlformats.org/markup-compatibility/2006">
              <mc:Choice xmlns:v="urn:schemas-microsoft-com:vml" Requires="v">
                <p:oleObj spid="_x0000_s1049" name="Equation" r:id="rId3" imgW="533160" imgH="558720" progId="Equation.DSMT4">
                  <p:embed/>
                </p:oleObj>
              </mc:Choice>
              <mc:Fallback>
                <p:oleObj name="Equation" r:id="rId3" imgW="533160" imgH="558720" progId="Equation.DSMT4">
                  <p:embed/>
                  <p:pic>
                    <p:nvPicPr>
                      <p:cNvPr id="0" name=""/>
                      <p:cNvPicPr/>
                      <p:nvPr/>
                    </p:nvPicPr>
                    <p:blipFill>
                      <a:blip r:embed="rId4"/>
                      <a:stretch>
                        <a:fillRect/>
                      </a:stretch>
                    </p:blipFill>
                    <p:spPr>
                      <a:xfrm>
                        <a:off x="2514600" y="707724"/>
                        <a:ext cx="533400" cy="558800"/>
                      </a:xfrm>
                      <a:prstGeom prst="rect">
                        <a:avLst/>
                      </a:prstGeom>
                    </p:spPr>
                  </p:pic>
                </p:oleObj>
              </mc:Fallback>
            </mc:AlternateContent>
          </a:graphicData>
        </a:graphic>
      </p:graphicFrame>
      <p:pic>
        <p:nvPicPr>
          <p:cNvPr id="7" name="Picture 3" descr="Student T values are expressed in a table with values given for alpha = 0.10, alpha = 0.05, alpha = 0.025, alpha = 0.01, alpha = 0.005, for V row entries from 1 to 20.The value of v is at the beginning and end of each row in the table. Row v: 1, alpha equals 0.10: 3.078, alpha equals 0.05: 6.314, alpha equals 0.025: 12.706, alpha equals 0.01: 31.821, alpha equals 0.005: 63.657, Row v: 1. Row v: 2, alpha equals 0.10: 1.886, alpha equals 0.05: 2.920, alpha equals 0.025: 4.303, alpha equals 0.01: 6.965, alpha equals 0.005: 9.925, Row v: 2. Row v: 3, alpha equals 0.10: 1.638, alpha equals 0.05: 2.353, alpha equals 0.025: 3.182, alpha equals 0.01: 4.541, alpha equals 0.005: 5.841, Row v: 3. Row v: 4, alpha equals 0.10: 1.533, alpha equals 0.05: 2.132, alpha equals 0.025: 2.776, alpha equals 0.01: 3.747, alpha equals 0.005: 4.604, Row v: 4. Row v: 5, alpha equals 0.10: 1.476, alpha equals 0.05: 2.015, alpha equals 0.025: 2.571, alpha equals 0.01: 3.365, alpha equals 0.005: 4.032, Row v: 5. Row v: 6, alpha equals 0.10: 1.440, alpha equals 0.05: 1.943, alpha equals 0.025: 2.447, alpha equals 0.01: 3.143, alpha equals 0.005: 3.707, Row v: 6. Row v: 7, alpha equals 0.10: 1.415, alpha equals 0.05: 1.895, alpha equals 0.025: 2.365, alpha equals 0.01: 2.998, alpha equals 0.005: 3.499, Row v: 7. Row v: 8, alpha equals 0.10: 1.397, alpha equals 0.05: 1.860, alpha equals 0.025: 2.306, alpha equals 0.01: 2.896, alpha equals 0.005: 3.355, Row v: 8. Row v: 9, alpha equals 0.10: 1.383, alpha equals 0.05: 1.833, alpha equals 0.025: 2.262, alpha equals 0.01: 2.821, alpha equals 0.005: 3.250, Row v: 9. Row v: 10, alpha equals 0.10: 1.372, alpha equals 0.05: 1.812, alpha equals 0.025: 2.228, alpha equals 0.01: 2.764, alpha equals 0.005: 3.169, Row v: 10. Row v: 11, alpha equals 0.10: 1.363, alpha equals 0.05: 1.796, alpha equals 0.025: 2.201, alpha equals 0.01: 2.718, alpha equals 0.005: 3.106, Row v: 11. Row v: 12, alpha equals 0.10: 1.356, alpha equals 0.05: 1.782, alpha equals 0.025: 2.179, alpha equals 0.01: 2.681, alpha equals 0.005: 3.055, Row v: 12. Row v: 13, alpha equals 0.10: 1.350, alpha equals 0.05: 1.771, alpha equals 0.025: 2.160, alpha equals 0.01: 2.650, alpha equals 0.005: 3.012, Row v: 13. Row v: 14, alpha equals 0.10: 1.345, alpha equals 0.05: 1.761, alpha equals 0.025: 2.145, alpha equals 0.01: 2.624, alpha equals 0.005: 2.977, Row v: 14. Row v: 15, alpha equals 0.10: 1.341, alpha equals 0.05: 1.753, alpha equals 0.025: 2.131, alpha equals 0.01: 2.602, alpha equals 0.005: 2.947, Row v: 15. Row v: 16, alpha equals 0.10: 1.337, alpha equals 0.05: 1.746, alpha equals 0.025: 2.120, alpha equals 0.01: 2.583, alpha equals 0.005: 2.921, Row v: 16. Row v: 17, alpha equals 0.10: 1.333, alpha equals 0.05: 1.740, alpha equals 0.025: 2.110, alpha equals 0.01: 2.567, alpha equals 0.005: 2.898, Row v: 17. Row v: 18, alpha equals 0.10: 1.330, alpha equals 0.05: 1.734, alpha equals 0.025: 2.101, alpha equals 0.01: 2.552, alpha equals 0.005: 2.878, Row v: 18. Row v: 19, alpha equals 0.10: 1.328, alpha equals 0.05: 1.729, alpha equals 0.025: 2.093, alpha equals 0.01: 2.539, alpha equals 0.005: 2.861, Row v: 19. Row v: 20, alpha equals 0.10: 1.325, alpha equals 0.05: 1.725, alpha equals 0.025: 2.086, alpha equals 0.01: 2.528, alpha equals 0.005: 2.845, Row v: 20."/>
          <p:cNvPicPr>
            <a:picLocks noChangeAspect="1"/>
          </p:cNvPicPr>
          <p:nvPr/>
        </p:nvPicPr>
        <p:blipFill rotWithShape="1">
          <a:blip r:embed="rId5">
            <a:extLst>
              <a:ext uri="{28A0092B-C50C-407E-A947-70E740481C1C}">
                <a14:useLocalDpi xmlns:a14="http://schemas.microsoft.com/office/drawing/2010/main" val="0"/>
              </a:ext>
            </a:extLst>
          </a:blip>
          <a:srcRect t="7692"/>
          <a:stretch/>
        </p:blipFill>
        <p:spPr bwMode="auto">
          <a:xfrm>
            <a:off x="1705239" y="1371600"/>
            <a:ext cx="573352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2572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A-2        (</a:t>
            </a:r>
            <a:r>
              <a:rPr lang="fr-FR" dirty="0"/>
              <a:t>Student t) </a:t>
            </a:r>
            <a:r>
              <a:rPr lang="fr-FR" dirty="0" smtClean="0"/>
              <a:t>Values </a:t>
            </a:r>
            <a:r>
              <a:rPr lang="fr-FR" sz="2000" b="0" dirty="0" smtClean="0"/>
              <a:t>(2 of 2)</a:t>
            </a:r>
            <a:endParaRPr lang="en-US" sz="2000" b="0" dirty="0"/>
          </a:p>
        </p:txBody>
      </p:sp>
      <p:graphicFrame>
        <p:nvGraphicFramePr>
          <p:cNvPr id="3" name="Object 2" descr="T sub A, V"/>
          <p:cNvGraphicFramePr>
            <a:graphicFrameLocks noChangeAspect="1"/>
          </p:cNvGraphicFramePr>
          <p:nvPr>
            <p:extLst>
              <p:ext uri="{D42A27DB-BD31-4B8C-83A1-F6EECF244321}">
                <p14:modId xmlns:p14="http://schemas.microsoft.com/office/powerpoint/2010/main" val="379662139"/>
              </p:ext>
            </p:extLst>
          </p:nvPr>
        </p:nvGraphicFramePr>
        <p:xfrm>
          <a:off x="2514600" y="707724"/>
          <a:ext cx="533400" cy="558800"/>
        </p:xfrm>
        <a:graphic>
          <a:graphicData uri="http://schemas.openxmlformats.org/presentationml/2006/ole">
            <mc:AlternateContent xmlns:mc="http://schemas.openxmlformats.org/markup-compatibility/2006">
              <mc:Choice xmlns:v="urn:schemas-microsoft-com:vml" Requires="v">
                <p:oleObj spid="_x0000_s2072" name="Equation" r:id="rId3" imgW="533160" imgH="558720" progId="Equation.DSMT4">
                  <p:embed/>
                </p:oleObj>
              </mc:Choice>
              <mc:Fallback>
                <p:oleObj name="Equation" r:id="rId3" imgW="533160" imgH="558720" progId="Equation.DSMT4">
                  <p:embed/>
                  <p:pic>
                    <p:nvPicPr>
                      <p:cNvPr id="3" name="Object 2"/>
                      <p:cNvPicPr/>
                      <p:nvPr/>
                    </p:nvPicPr>
                    <p:blipFill>
                      <a:blip r:embed="rId4"/>
                      <a:stretch>
                        <a:fillRect/>
                      </a:stretch>
                    </p:blipFill>
                    <p:spPr>
                      <a:xfrm>
                        <a:off x="2514600" y="707724"/>
                        <a:ext cx="533400" cy="558800"/>
                      </a:xfrm>
                      <a:prstGeom prst="rect">
                        <a:avLst/>
                      </a:prstGeom>
                    </p:spPr>
                  </p:pic>
                </p:oleObj>
              </mc:Fallback>
            </mc:AlternateContent>
          </a:graphicData>
        </a:graphic>
      </p:graphicFrame>
      <p:pic>
        <p:nvPicPr>
          <p:cNvPr id="7" name="Picture 3" descr="The student T values table continues as follows. Row v: 21, alpha equals 0.10: 1.323, alpha equals 0.05: 1.721, alpha equals 0.025: 2.080, alpha equals 0.01: 2.518, alpha equals 0.005: 2.831, Row v: 21. Row v: 22, alpha equals 0.10: 1.321, alpha equals 0.05: 1.717, alpha equals 0.025: 2.074, alpha equals 0.01: 2.508, alpha equals 0.005: 2.819, Row v: 22. Row v: 23, alpha equals 0.10: 1.319, alpha equals 0.05: 1.714, alpha equals 0.025: 2.069, alpha equals 0.01: 2.500, alpha equals 0.005: 2.807, Row v: 23. Row v: 24, alpha equals 0.10: 1.318, alpha equals 0.05: 1.711, alpha equals 0.025: 2.064, alpha equals 0.01: 2.492, alpha equals 0.005: 2.797, Row v: 24. Row v: 25, alpha equals 0.10: 1.316, alpha equals 0.05: 1.708, alpha equals 0.025: 2.060, alpha equals 0.01: 2.485, alpha equals 0.005: 2.787, Row v: 25. Row v: 26, alpha equals 0.10: 1.315, alpha equals 0.05: 1.706, alpha equals 0.025: 2.056, alpha equals 0.01: 2.479, alpha equals 0.005: 2.779, Row v: 26. Row v: 27, alpha equals 0.10: 1.314, alpha equals 0.05: 1.703, alpha equals 0.025: 2.052, alpha equals 0.01: 2.473, alpha equals 0.005: 2.771, Row v: 27. Row v: 28, alpha equals 0.10: 1.313, alpha equals 0.05: 1.701, alpha equals 0.025: 2.048, alpha equals 0.01: 2.467, alpha equals 0.005: 2.763, Row v: 28. Row v: 29, alpha equals 0.10: 1.311, alpha equals 0.05: 1.699, alpha equals 0.025: 2.045, alpha equals 0.01: 2.462, alpha equals 0.005: 2.756, Row v: 29. Row v: Infinity, alpha equals 0.10: 1.282, alpha equals 0.05: 1.645, alpha equals 0.025: 1.960 , alpha equals 0.01: 2.326 , alpha equals 0.005: 2.576 , Row v: infinity."/>
          <p:cNvPicPr>
            <a:picLocks noChangeAspect="1"/>
          </p:cNvPicPr>
          <p:nvPr/>
        </p:nvPicPr>
        <p:blipFill rotWithShape="1">
          <a:blip r:embed="rId5">
            <a:extLst>
              <a:ext uri="{28A0092B-C50C-407E-A947-70E740481C1C}">
                <a14:useLocalDpi xmlns:a14="http://schemas.microsoft.com/office/drawing/2010/main" val="0"/>
              </a:ext>
            </a:extLst>
          </a:blip>
          <a:srcRect t="10717" b="16329"/>
          <a:stretch/>
        </p:blipFill>
        <p:spPr bwMode="auto">
          <a:xfrm>
            <a:off x="906463" y="1756410"/>
            <a:ext cx="6880225" cy="326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p:cNvSpPr>
            <a:spLocks noGrp="1"/>
          </p:cNvSpPr>
          <p:nvPr>
            <p:ph type="body" idx="1"/>
          </p:nvPr>
        </p:nvSpPr>
        <p:spPr>
          <a:xfrm>
            <a:off x="457200" y="5410200"/>
            <a:ext cx="8229600" cy="874816"/>
          </a:xfrm>
        </p:spPr>
        <p:txBody>
          <a:bodyPr/>
          <a:lstStyle/>
          <a:p>
            <a:r>
              <a:rPr lang="en-US" sz="1600" b="1" dirty="0">
                <a:latin typeface="+mn-lt"/>
              </a:rPr>
              <a:t>Source: </a:t>
            </a:r>
            <a:r>
              <a:rPr lang="en-US" sz="1600" dirty="0">
                <a:latin typeface="+mn-lt"/>
              </a:rPr>
              <a:t>Abridged by permission of Macmillan Publishing Co. Inc., from </a:t>
            </a:r>
            <a:r>
              <a:rPr lang="en-US" sz="1600" b="1" dirty="0">
                <a:latin typeface="+mn-lt"/>
              </a:rPr>
              <a:t>Statistical</a:t>
            </a:r>
          </a:p>
          <a:p>
            <a:r>
              <a:rPr lang="en-US" sz="1600" b="1" dirty="0">
                <a:latin typeface="+mn-lt"/>
              </a:rPr>
              <a:t>Methods for Research Workers, </a:t>
            </a:r>
            <a:r>
              <a:rPr lang="en-US" sz="1600" dirty="0">
                <a:latin typeface="+mn-lt"/>
              </a:rPr>
              <a:t>14th </a:t>
            </a:r>
            <a:r>
              <a:rPr lang="en-US" sz="1600" dirty="0" smtClean="0">
                <a:latin typeface="+mn-lt"/>
              </a:rPr>
              <a:t>edition., </a:t>
            </a:r>
            <a:r>
              <a:rPr lang="en-US" sz="1600" dirty="0">
                <a:latin typeface="+mn-lt"/>
              </a:rPr>
              <a:t>by R. </a:t>
            </a:r>
            <a:r>
              <a:rPr lang="en-US" sz="1600" dirty="0" smtClean="0">
                <a:latin typeface="+mn-lt"/>
              </a:rPr>
              <a:t>A- </a:t>
            </a:r>
            <a:r>
              <a:rPr lang="en-US" sz="1600" dirty="0">
                <a:latin typeface="+mn-lt"/>
              </a:rPr>
              <a:t>Fisher. Copyright © 1970 </a:t>
            </a:r>
            <a:r>
              <a:rPr lang="en-US" sz="1600" dirty="0" smtClean="0">
                <a:latin typeface="+mn-lt"/>
              </a:rPr>
              <a:t>University of </a:t>
            </a:r>
            <a:r>
              <a:rPr lang="en-US" sz="1600" dirty="0">
                <a:latin typeface="+mn-lt"/>
              </a:rPr>
              <a:t>Adelaide.</a:t>
            </a:r>
          </a:p>
        </p:txBody>
      </p:sp>
    </p:spTree>
    <p:extLst>
      <p:ext uri="{BB962C8B-B14F-4D97-AF65-F5344CB8AC3E}">
        <p14:creationId xmlns:p14="http://schemas.microsoft.com/office/powerpoint/2010/main" val="1862420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it-IT" dirty="0"/>
              <a:t>Table </a:t>
            </a:r>
            <a:r>
              <a:rPr lang="it-IT" dirty="0" smtClean="0"/>
              <a:t>A-3                                 Values</a:t>
            </a:r>
            <a:endParaRPr lang="en-US" sz="2000" b="0" dirty="0"/>
          </a:p>
        </p:txBody>
      </p:sp>
      <p:graphicFrame>
        <p:nvGraphicFramePr>
          <p:cNvPr id="4" name="Object 2" descr="chi sub A upsilon, squared"/>
          <p:cNvGraphicFramePr>
            <a:graphicFrameLocks noChangeAspect="1"/>
          </p:cNvGraphicFramePr>
          <p:nvPr>
            <p:extLst>
              <p:ext uri="{D42A27DB-BD31-4B8C-83A1-F6EECF244321}">
                <p14:modId xmlns:p14="http://schemas.microsoft.com/office/powerpoint/2010/main" val="3463919340"/>
              </p:ext>
            </p:extLst>
          </p:nvPr>
        </p:nvGraphicFramePr>
        <p:xfrm>
          <a:off x="2489200" y="495300"/>
          <a:ext cx="3302000" cy="838200"/>
        </p:xfrm>
        <a:graphic>
          <a:graphicData uri="http://schemas.openxmlformats.org/presentationml/2006/ole">
            <mc:AlternateContent xmlns:mc="http://schemas.openxmlformats.org/markup-compatibility/2006">
              <mc:Choice xmlns:v="urn:schemas-microsoft-com:vml" Requires="v">
                <p:oleObj spid="_x0000_s3092" name="Equation" r:id="rId3" imgW="3301920" imgH="838080" progId="Equation.DSMT4">
                  <p:embed/>
                </p:oleObj>
              </mc:Choice>
              <mc:Fallback>
                <p:oleObj name="Equation" r:id="rId3" imgW="3301920" imgH="838080" progId="Equation.DSMT4">
                  <p:embed/>
                  <p:pic>
                    <p:nvPicPr>
                      <p:cNvPr id="0" name=""/>
                      <p:cNvPicPr/>
                      <p:nvPr/>
                    </p:nvPicPr>
                    <p:blipFill>
                      <a:blip r:embed="rId4"/>
                      <a:stretch>
                        <a:fillRect/>
                      </a:stretch>
                    </p:blipFill>
                    <p:spPr>
                      <a:xfrm>
                        <a:off x="2489200" y="495300"/>
                        <a:ext cx="3302000" cy="838200"/>
                      </a:xfrm>
                      <a:prstGeom prst="rect">
                        <a:avLst/>
                      </a:prstGeom>
                    </p:spPr>
                  </p:pic>
                </p:oleObj>
              </mc:Fallback>
            </mc:AlternateContent>
          </a:graphicData>
        </a:graphic>
      </p:graphicFrame>
      <p:pic>
        <p:nvPicPr>
          <p:cNvPr id="8" name="Picture 3" descr="The table displays values for alpha = 0.995, alpha = 0.99, alpha = 0.975, alpha = 0.95, alpha = 0.05, alpha = 0.025, Alpha = 0.01, and alpha = 0.005, for values V values from 1 to 30, as follows. The value of V appears at the start and finish of each row in the table. Row v: 1, alpha equals 0.995: 0.0000393, alpha equals 0.99: 0.000157, alpha equals 0.975: 0.000982, alpha equals 0.95: 0.00393, alpha equals 0.05: 3.841, alpha equals 0.025: 5.024, alpha equals 0.01: 6.635, alpha equals 0.005: 7.879, Row v: 1. Row v: 2, alpha equals 0.995: 0.0100, alpha equals 0.99: 0.0201, alpha equals 0.975: 0.0506, alpha equals 0.95: 0.103, alpha equals 0.05: 5.991, alpha equals 0.025: 7.378, alpha equals 0.01: 9.210, alpha equals 0.005: 10.597, Row v: 2. Row v: 3, alpha equals 0.995: 0.0717, alpha equals 0.99: 0.115, alpha equals 0.975: 0.216, alpha equals 0.95: 0.352, alpha equals 0.05: 7.815, alpha equals 0.025: 9.348, alpha equals 0.01: 11.345, alpha equals 0.005: 12.838, Row v: 3. Row v: 4, alpha equals 0.995: 0.207, alpha equals 0.99: 0.297, alpha equals 0.975: 0.484, alpha equals 0.95: 0.711, alpha equals 0.05: 9.488, alpha equals 0.025: 11.143, alpha equals 0.01: 13.277, alpha equals 0.005: 14.860, Row v: 4. Row v: 5, alpha equals 0.995: 0.412, alpha equals 0.99: 0.554, alpha equals 0.975: 0.831, alpha equals 0.95: 1.145, alpha equals 0.05: 11.070, alpha equals 0.025: 12.832, alpha equals 0.01: 15.056, alpha equals 0.005: 16.750, Row v: 5. Row v: 6, alpha equals 0.995: 0.676, alpha equals 0.99: 0.872, alpha equals 0.975: 1.237, alpha equals 0.95: 1.635, alpha equals 0.05: 12.592, alpha equals 0.025: 14.449, alpha equals 0.01: 16.812, alpha equals 0.005: 18.548, Row v: 6. Row v: 7, alpha equals 0.995: 0.989, alpha equals 0.99: 1.239, alpha equals 0.975: 1.690, alpha equals 0.95: 2.167, alpha equals 0.05: 14.067, alpha equals 0.025: 16.013, alpha equals 0.01: 18.475, alpha equals 0.005: 20.278, Row v: 7. Row v: 8, alpha equals 0.995: 1.344, alpha equals 0.99: 1.646, alpha equals 0.975: 2.180, alpha equals 0.95: 2.733, alpha equals 0.05: 15.507, alpha equals 0.025: 17.535, alpha equals 0.01: 20.090, alpha equals 0.005: 21.955, Row v: 8. Row v: 9, alpha equals 0.995: 1.735, alpha equals 0.99: 2.088, alpha equals 0.975: 2.700, alpha equals 0.95: 3.325, alpha equals 0.05: 16.919, alpha equals 0.025: 19.023, alpha equals 0.01: 21.666, alpha equals 0.005: 23.589, Row v: 9. Row v: 10, alpha equals 0.995: 2.156, alpha equals 0.99: 2.558, alpha equals 0.975: 3.247, alpha equals 0.95: 3.940, alpha equals 0.05: 18.307, alpha equals 0.025: 20.483, alpha equals 0.01: 23.209, alpha equals 0.005: 25.188, Row v: 10. Row v: 11, alpha equals 0.995: 2.603, alpha equals 0.99: 3.053, alpha equals 0.975: 3.816, alpha equals 0.95: 4.575, alpha equals 0.05: 19.675, alpha equals 0.025: 21.920, alpha equals 0.01: 24.725, alpha equals 0.005: 26.757, Row v: 11. Row v: 12, alpha equals 0.995: 3.074, alpha equals 0.99: 3.571, alpha equals 0.975: 4.404, alpha equals 0.95: 5.226, alpha equals 0.05: 21.026, alpha equals 0.025: 23.337, alpha equals 0.01: 26.217, alpha equals 0.005: 28.300, Row v: 12. Row v: 13, alpha equals 0.995: 3.565, alpha equals 0.99: 4.107, alpha equals 0.975: 5.009, alpha equals 0.95: 5.892, alpha equals 0.05: 22.362, alpha equals 0.025: 24.736, alpha equals 0.01: 27.688, alpha equals 0.005: 29.819, Row v: 13. Row v: 14, alpha equals 0.995: 4.075, alpha equals 0.99: 4.660, alpha equals 0.975: 5.629, alpha equals 0.95: 6.571, alpha equals 0.05: 23.685, alpha equals 0.025: 26.119, alpha equals 0.01: 29.141, alpha equals 0.005: 31.319, Row v: 14. Row v: 15, alpha equals 0.995: 4.601, alpha equals 0.99: 5.229, alpha equals 0.975: 6.262, alpha equals 0.95: 7.261, alpha equals 0.05: 24.996, alpha equals 0.025: 27.488, alpha equals 0.01: 30.578, alpha equals 0.005: 32.801, Row v: 15. Row v: 16, alpha equals 0.995: 5.142, alpha equals 0.99: 5.812, alpha equals 0.975: 6.908, alpha equals 0.95: 7.962, alpha equals 0.05: 26.296, alpha equals 0.025: 28.845, alpha equals 0.01: 32.000, alpha equals 0.005: 34.267, Row v: 16. Row v: 17, alpha equals 0.995: 5.697, alpha equals 0.99: 6.408, alpha equals 0.975: 7.564, alpha equals 0.95: 8.672, alpha equals 0.05: 27.587, alpha equals 0.025: 30.191, alpha equals 0.01: 33.409, alpha equals 0.005: 35.718, Row v: 17. Row v: 18, alpha equals 0.995: 6.265, alpha equals 0.99: 7.015, alpha equals 0.975: 8.231, alpha equals 0.95: 9.390, alpha equals 0.05: 28.869, alpha equals 0.025: 31.526, alpha equals 0.01: 34.805, alpha equals 0.005: 37.156, Row v: 18. Row v: 19, alpha equals 0.995: 6.844, alpha equals 0.99: 7.633, alpha equals 0.975: 8.907, alpha equals 0.95: 10.117, alpha equals 0.05: 30.144, alpha equals 0.025: 32.852, alpha equals 0.01: 36.191, alpha equals 0.005: 38.582, Row v: 19. Row v: 20, alpha equals 0.995: 7.434, alpha equals 0.99: 8.260, alpha equals 0.975: 9.591, alpha equals 0.95: 10.851, alpha equals 0.05: 31.410, alpha equals 0.025: 34.170, alpha equals 0.01: 37.566, alpha equals 0.005: 39.997, Row v: 20. Row v: 21, alpha equals 0.995: 8.034, alpha equals 0.99: 8.897, alpha equals 0.975: 10.283, alpha equals 0.95: 11.591, alpha equals 0.05: 32.671, alpha equals 0.025: 35.479, alpha equals 0.01: 38.932, alpha equals 0.005: 41.401, Row v: 21. Row v: 22, alpha equals 0.995: 8.643, alpha equals 0.99: 9.542, alpha equals 0.975: 10.982, alpha equals 0.95: 12.338, alpha equals 0.05: 33.924, alpha equals 0.025: 36.781, alpha equals 0.01: 40.289, alpha equals 0.005: 42.796, Row v: 22. Row v: 23, alpha equals 0.995: 9.260, alpha equals 0.99: 10.196, alpha equals 0.975: 11.689, alpha equals 0.95: 13.091, alpha equals 0.05: 35.172, alpha equals 0.025: 38.076, alpha equals 0.01: 41.638, alpha equals 0.005: 44.181, Row v: 23. Row v: 24, alpha equals 0.995: 9.886, alpha equals 0.99: 10.856, alpha equals 0.975: 12.401, alpha equals 0.95: 13.484, alpha equals 0.05: 36.415, alpha equals 0.025: 39.364, alpha equals 0.01: 42.980, alpha equals 0.005: 45.558, Row v: 24. Row v: 25, alpha equals 0.995: 10.520, alpha equals 0.99: 11.524, alpha equals 0.975: 13.120, alpha equals 0.95: 14.611, alpha equals 0.05: 37.652, alpha equals 0.025: 40.646, alpha equals 0.01: 44.314, alpha equals 0.005: 46.928, Row v: 25. Row v: 26, alpha equals 0.995: 11.160, alpha equals 0.99: 12.198, alpha equals 0.975: 13.844, alpha equals 0.95: 15.379, alpha equals 0.05: 38.885, alpha equals 0.025: 41.923, alpha equals 0.01: 45.642, alpha equals 0.005: 48.290, Row v: 26. Row v: 27, alpha equals 0.995: 11.808, alpha equals 0.99: 12.879, alpha equals 0.975: 14.573, alpha equals 0.95: 16.151, alpha equals 0.05: 40.113, alpha equals 0.025: 43.194, alpha equals 0.01: 46.963, alpha equals 0.005: 49.645, Row v: 27. Row v: 28, alpha equals 0.995: 12.461, alpha equals 0.99: 13.565, alpha equals 0.975: 15.308, alpha equals 0.95: 16.928, alpha equals 0.05: 41.337, alpha equals 0.025: 44.461, alpha equals 0.01: 48.278, alpha equals 0.005: 50.993, Row v: 28. Row v: 29, alpha equals 0.995: 13.121, alpha equals 0.99: 14.256, alpha equals 0.975: 16.047, alpha equals 0.95: 17.708, alpha equals 0.05: 42.557, alpha equals 0.025: 45.772, alpha equals 0.01: 49.588, alpha equals 0.005: 52.336, Row v: 29. Row v: 30, alpha equals 0.995: 13.787, alpha equals 0.99: 14.953, alpha equals 0.975: 16.791, alpha equals 0.95: 18.493, alpha equals 0.05: 43.773, alpha equals 0.025: 46.979, alpha equals 0.01: 50.892, alpha equals 0.005: 53.672, Row v: 30."/>
          <p:cNvPicPr>
            <a:picLocks noChangeAspect="1"/>
          </p:cNvPicPr>
          <p:nvPr/>
        </p:nvPicPr>
        <p:blipFill rotWithShape="1">
          <a:blip r:embed="rId5">
            <a:extLst>
              <a:ext uri="{28A0092B-C50C-407E-A947-70E740481C1C}">
                <a14:useLocalDpi xmlns:a14="http://schemas.microsoft.com/office/drawing/2010/main" val="0"/>
              </a:ext>
            </a:extLst>
          </a:blip>
          <a:srcRect t="5128" b="2564"/>
          <a:stretch/>
        </p:blipFill>
        <p:spPr bwMode="auto">
          <a:xfrm>
            <a:off x="1981199" y="1464784"/>
            <a:ext cx="5212383" cy="409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p:cNvSpPr>
            <a:spLocks noGrp="1"/>
          </p:cNvSpPr>
          <p:nvPr>
            <p:ph type="body" idx="1"/>
          </p:nvPr>
        </p:nvSpPr>
        <p:spPr>
          <a:xfrm>
            <a:off x="457200" y="5638800"/>
            <a:ext cx="8229600" cy="646216"/>
          </a:xfrm>
        </p:spPr>
        <p:txBody>
          <a:bodyPr/>
          <a:lstStyle/>
          <a:p>
            <a:r>
              <a:rPr lang="en-US" sz="1600" b="1" dirty="0">
                <a:latin typeface="+mn-lt"/>
              </a:rPr>
              <a:t>Source: </a:t>
            </a:r>
            <a:r>
              <a:rPr lang="en-US" sz="1600" dirty="0">
                <a:latin typeface="+mn-lt"/>
              </a:rPr>
              <a:t>This table is based on Table 8 of </a:t>
            </a:r>
            <a:r>
              <a:rPr lang="en-US" sz="1600" b="1" dirty="0">
                <a:latin typeface="+mn-lt"/>
              </a:rPr>
              <a:t>Biometrika Tables for Statisticians</a:t>
            </a:r>
            <a:r>
              <a:rPr lang="en-US" sz="1600" dirty="0">
                <a:latin typeface="+mn-lt"/>
              </a:rPr>
              <a:t>, </a:t>
            </a:r>
            <a:r>
              <a:rPr lang="en-US" sz="1600" dirty="0" smtClean="0">
                <a:latin typeface="+mn-lt"/>
              </a:rPr>
              <a:t>Volume. </a:t>
            </a:r>
            <a:r>
              <a:rPr lang="en-US" sz="1600" dirty="0">
                <a:latin typeface="+mn-lt"/>
              </a:rPr>
              <a:t>1, by permission of Biometrika trustees.</a:t>
            </a:r>
          </a:p>
        </p:txBody>
      </p:sp>
    </p:spTree>
    <p:extLst>
      <p:ext uri="{BB962C8B-B14F-4D97-AF65-F5344CB8AC3E}">
        <p14:creationId xmlns:p14="http://schemas.microsoft.com/office/powerpoint/2010/main" val="218848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584</TotalTime>
  <Words>206</Words>
  <Application>Microsoft Office PowerPoint</Application>
  <PresentationFormat>On-screen Show (4:3)</PresentationFormat>
  <Paragraphs>20</Paragraphs>
  <Slides>7</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Arial</vt:lpstr>
      <vt:lpstr>Arial (Body)</vt:lpstr>
      <vt:lpstr>Calibri</vt:lpstr>
      <vt:lpstr>Noto Sans Symbols</vt:lpstr>
      <vt:lpstr>Times New Roman</vt:lpstr>
      <vt:lpstr>Verdana</vt:lpstr>
      <vt:lpstr>1_508 Lecture</vt:lpstr>
      <vt:lpstr>Equation</vt:lpstr>
      <vt:lpstr>Operations Research An Introduction</vt:lpstr>
      <vt:lpstr>Table A-1 Normal Distribution Function (1 of 2)</vt:lpstr>
      <vt:lpstr>Table A-1 Normal Distribution Function (2 of 2)</vt:lpstr>
      <vt:lpstr>Table A-2        (Student t) Values (1 of 2)</vt:lpstr>
      <vt:lpstr>Table A-2        (Student t) Values (2 of 2)</vt:lpstr>
      <vt:lpstr>Table A-3                                 Values</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175</cp:revision>
  <dcterms:created xsi:type="dcterms:W3CDTF">2014-10-10T17:07:42Z</dcterms:created>
  <dcterms:modified xsi:type="dcterms:W3CDTF">2018-03-06T09:43:54Z</dcterms:modified>
  <cp:category>Engineering Computer Science</cp:category>
</cp:coreProperties>
</file>