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32"/>
  </p:notesMasterIdLst>
  <p:sldIdLst>
    <p:sldId id="326"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6" r:id="rId21"/>
    <p:sldId id="317" r:id="rId22"/>
    <p:sldId id="318" r:id="rId23"/>
    <p:sldId id="319" r:id="rId24"/>
    <p:sldId id="320" r:id="rId25"/>
    <p:sldId id="321" r:id="rId26"/>
    <p:sldId id="322" r:id="rId27"/>
    <p:sldId id="324" r:id="rId28"/>
    <p:sldId id="325" r:id="rId29"/>
    <p:sldId id="323" r:id="rId30"/>
    <p:sldId id="29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90581" autoAdjust="0"/>
  </p:normalViewPr>
  <p:slideViewPr>
    <p:cSldViewPr>
      <p:cViewPr varScale="1">
        <p:scale>
          <a:sx n="104" d="100"/>
          <a:sy n="104" d="100"/>
        </p:scale>
        <p:origin x="570" y="10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5.wmf"/><Relationship Id="rId4"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88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17</a:t>
            </a:fld>
            <a:endParaRPr lang="en-US"/>
          </a:p>
        </p:txBody>
      </p:sp>
    </p:spTree>
    <p:extLst>
      <p:ext uri="{BB962C8B-B14F-4D97-AF65-F5344CB8AC3E}">
        <p14:creationId xmlns:p14="http://schemas.microsoft.com/office/powerpoint/2010/main" val="1057434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30</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image" Target="../media/image23.jpeg"/><Relationship Id="rId4" Type="http://schemas.openxmlformats.org/officeDocument/2006/relationships/image" Target="../media/image22.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25.jpeg"/><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24.wmf"/><Relationship Id="rId5" Type="http://schemas.openxmlformats.org/officeDocument/2006/relationships/oleObject" Target="../embeddings/oleObject17.bin"/><Relationship Id="rId4" Type="http://schemas.openxmlformats.org/officeDocument/2006/relationships/image" Target="../media/image5.wmf"/></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28.jpeg"/><Relationship Id="rId4" Type="http://schemas.openxmlformats.org/officeDocument/2006/relationships/image" Target="../media/image27.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image" Target="../media/image30.jpeg"/><Relationship Id="rId4" Type="http://schemas.openxmlformats.org/officeDocument/2006/relationships/image" Target="../media/image29.wmf"/></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image" Target="../media/image35.jpeg"/><Relationship Id="rId4" Type="http://schemas.openxmlformats.org/officeDocument/2006/relationships/image" Target="../media/image34.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image" Target="../media/image37.jpeg"/><Relationship Id="rId4" Type="http://schemas.openxmlformats.org/officeDocument/2006/relationships/image" Target="../media/image36.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4.jpeg"/><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image" Target="../media/image39.jpeg"/><Relationship Id="rId4" Type="http://schemas.openxmlformats.org/officeDocument/2006/relationships/image" Target="../media/image38.wmf"/></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5.wmf"/></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5.bin"/><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11.wmf"/><Relationship Id="rId11" Type="http://schemas.openxmlformats.org/officeDocument/2006/relationships/image" Target="../media/image14.jpeg"/><Relationship Id="rId5" Type="http://schemas.openxmlformats.org/officeDocument/2006/relationships/oleObject" Target="../embeddings/oleObject7.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11.wmf"/><Relationship Id="rId11" Type="http://schemas.openxmlformats.org/officeDocument/2006/relationships/image" Target="../media/image17.jpeg"/><Relationship Id="rId5" Type="http://schemas.openxmlformats.org/officeDocument/2006/relationships/oleObject" Target="../embeddings/oleObject11.bin"/><Relationship Id="rId10" Type="http://schemas.openxmlformats.org/officeDocument/2006/relationships/image" Target="../media/image16.wmf"/><Relationship Id="rId4" Type="http://schemas.openxmlformats.org/officeDocument/2006/relationships/image" Target="../media/image15.wmf"/><Relationship Id="rId9"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4.bin"/><Relationship Id="rId7" Type="http://schemas.openxmlformats.org/officeDocument/2006/relationships/image" Target="../media/image20.jpeg"/><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19.wmf"/><Relationship Id="rId5" Type="http://schemas.openxmlformats.org/officeDocument/2006/relationships/oleObject" Target="../embeddings/oleObject15.bin"/><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10</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Heuristic Programming</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061925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sz="3200" dirty="0"/>
              <a:t>Table </a:t>
            </a:r>
            <a:r>
              <a:rPr lang="en-US" sz="3200" dirty="0" smtClean="0"/>
              <a:t>10-7 T</a:t>
            </a:r>
            <a:r>
              <a:rPr lang="en-US" sz="100" dirty="0" smtClean="0"/>
              <a:t> </a:t>
            </a:r>
            <a:r>
              <a:rPr lang="en-US" sz="3200" dirty="0" smtClean="0"/>
              <a:t>S </a:t>
            </a:r>
            <a:r>
              <a:rPr lang="en-US" sz="3200" dirty="0"/>
              <a:t>Applied to the Job Sequencing Problem with Tenure </a:t>
            </a:r>
            <a:r>
              <a:rPr lang="en-US" sz="3200" dirty="0" smtClean="0"/>
              <a:t>Period </a:t>
            </a:r>
            <a:r>
              <a:rPr lang="en-US" sz="100" dirty="0">
                <a:solidFill>
                  <a:schemeClr val="bg1"/>
                </a:solidFill>
              </a:rPr>
              <a:t>Tau = </a:t>
            </a:r>
            <a:r>
              <a:rPr lang="en-US" sz="100" dirty="0" smtClean="0">
                <a:solidFill>
                  <a:schemeClr val="bg1"/>
                </a:solidFill>
              </a:rPr>
              <a:t>2</a:t>
            </a:r>
            <a:r>
              <a:rPr lang="en-US" sz="3200" dirty="0" smtClean="0"/>
              <a:t>          </a:t>
            </a:r>
            <a:r>
              <a:rPr lang="en-US" sz="3200" dirty="0" smtClean="0"/>
              <a:t>Iterations</a:t>
            </a:r>
            <a:endParaRPr lang="en-US" sz="3200" dirty="0"/>
          </a:p>
        </p:txBody>
      </p:sp>
      <p:graphicFrame>
        <p:nvGraphicFramePr>
          <p:cNvPr id="4" name="Object 2"/>
          <p:cNvGraphicFramePr>
            <a:graphicFrameLocks noChangeAspect="1"/>
          </p:cNvGraphicFramePr>
          <p:nvPr>
            <p:extLst>
              <p:ext uri="{D42A27DB-BD31-4B8C-83A1-F6EECF244321}">
                <p14:modId xmlns:p14="http://schemas.microsoft.com/office/powerpoint/2010/main" val="2028489551"/>
              </p:ext>
            </p:extLst>
          </p:nvPr>
        </p:nvGraphicFramePr>
        <p:xfrm>
          <a:off x="5638800" y="810197"/>
          <a:ext cx="850165" cy="342428"/>
        </p:xfrm>
        <a:graphic>
          <a:graphicData uri="http://schemas.openxmlformats.org/presentationml/2006/ole">
            <mc:AlternateContent xmlns:mc="http://schemas.openxmlformats.org/markup-compatibility/2006">
              <mc:Choice xmlns:v="urn:schemas-microsoft-com:vml" Requires="v">
                <p:oleObj spid="_x0000_s7227" name="Equation" r:id="rId3" imgW="850680" imgH="342720" progId="Equation.DSMT4">
                  <p:embed/>
                </p:oleObj>
              </mc:Choice>
              <mc:Fallback>
                <p:oleObj name="Equation" r:id="rId3" imgW="850680" imgH="342720" progId="Equation.DSMT4">
                  <p:embed/>
                  <p:pic>
                    <p:nvPicPr>
                      <p:cNvPr id="4" name="Object 4"/>
                      <p:cNvPicPr/>
                      <p:nvPr/>
                    </p:nvPicPr>
                    <p:blipFill>
                      <a:blip r:embed="rId4"/>
                      <a:stretch>
                        <a:fillRect/>
                      </a:stretch>
                    </p:blipFill>
                    <p:spPr>
                      <a:xfrm>
                        <a:off x="5638800" y="810197"/>
                        <a:ext cx="850165" cy="342428"/>
                      </a:xfrm>
                      <a:prstGeom prst="rect">
                        <a:avLst/>
                      </a:prstGeom>
                    </p:spPr>
                  </p:pic>
                </p:oleObj>
              </mc:Fallback>
            </mc:AlternateContent>
          </a:graphicData>
        </a:graphic>
      </p:graphicFrame>
      <p:pic>
        <p:nvPicPr>
          <p:cNvPr id="5" name="Picture 3" descr="A table with 6 columns, labeled as follows, from left to right. Sequence S sub K. Total cost, holding plus penalty. Integers asterisk. Tabu list, L times S sub K. R. Neighborhood, N times S sub K, asterisk. Iteration K row entries are as follows. Iteration K: start 0. Sequence S sub K: 1 to 2 to 3 to 4. Total cost, holding plus penalty: 5 times 3 plus 2 times 2, plus, 14 times 10 plus 1 times 8, = 167. Integers asterisk: 167. Tabu list, L times S sub K: no value. R. Neighborhood: 0.5124. N times S sub K, asterisk: 2 to 1 to 3 to 4, 1 to 3 to 2 to 4 checked, 1 to 2 to 4 to 3.  Iteration K: 1. Sequence S sub K: 1 to 3 to 2 to 4. Total cost, holding plus penalty: 5 times 3, plus, 6 times 10 plus 4 times 22 plus 1 times 8, = 171. Integers asterisk: no value. Tabu list, L times S sub K: 3 to 2. R: 0.3241. Neighborhood, N times S sub K, asterisk: 3 to 1 to 2 to 4, 1 to 2 to 3 to 4 crossed out, 1 to 3 to 4 to 2. Iteration K: 2. Sequence S sub K: 3 to 1 to 2 to 4. Total cost, holding plus penalty: 4 times 5, plus, 1 times 10 plus 4 times 22 plus 1 times 8, = 126. Integers asterisk: 126. Tabu list, L times S sub K: 3 to 2, 3 to 1. R: 0.2952. Neighborhood, N times S sub K, asterisk: 1 to 3 to 2 to 4 crossed out, 3 to 2 to 1 to 4 checked, 3 to 1 to 4 to 2. Iteration K: 3. Sequence S sub K: 3 to 2 to 1 to 4. Total cost, holding plus penalty: 4 times 5 plus 6 times 2, plus 9 times 10 plus 1 times 8, = 130. Integers asterisk: no value. Tabu list, L times S sub K: 3 to 1, 2 to 1. R: 0.4241. Neighborhood, N times S sub K, asterisk: 2 to 3 to 1 to 4 checked, 3 to 1 to 2 to 4 crossed out, 3 to 2 to 4 to 1. Iteration K: 4. Sequence S sub K: 2 to 3 to 1 to 4. Total cost, holding plus penalty: 12 times 2, plus, 4 times 10 plus 9 times 10 plus 1 times 8, 162. Integers asterisk: no value. Tabu list, L times S sub K: 2 to 1, 2 to 3. R: 0.8912. Neighborhood, N times S sub K, asterisk: 3 to 2 to 1 to 4 crossed out, 2 to 1 to 3 to 4, 2 to 3 to 4 to 1 checked. Iteration K: end 5. Sequence S sub K: 2 to 3 to 4 to 1. Total cost, holding plus penalty: 12 times 2 plus 9 times 4, plus, 4 times 10 plus 16 times 10, 260. Integers asterisk: no value. Tabu list, L times S sub K: 2 to 3, 4 to 1. R: 0.0992. Neighborhood, N times S sub K, asterisk: 3 to 2 to 4 to 1 checked, 2 to 4 to 3 to 1, 2 to 3 to 1 to 4 crossed out. Best search sequence: 3 to 1 to 2 to 4, with cost = 126 at iteration 2. A check mark designates the non tabu element selected randomly for N times S sub K using R."/>
          <p:cNvPicPr>
            <a:picLocks noChangeAspect="1"/>
          </p:cNvPicPr>
          <p:nvPr/>
        </p:nvPicPr>
        <p:blipFill rotWithShape="1">
          <a:blip r:embed="rId5">
            <a:extLst>
              <a:ext uri="{28A0092B-C50C-407E-A947-70E740481C1C}">
                <a14:useLocalDpi xmlns:a14="http://schemas.microsoft.com/office/drawing/2010/main" val="0"/>
              </a:ext>
            </a:extLst>
          </a:blip>
          <a:srcRect t="6679"/>
          <a:stretch/>
        </p:blipFill>
        <p:spPr bwMode="auto">
          <a:xfrm>
            <a:off x="495300" y="1371600"/>
            <a:ext cx="8153400" cy="487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3931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2600" dirty="0"/>
              <a:t>Table </a:t>
            </a:r>
            <a:r>
              <a:rPr lang="en-US" sz="2600" dirty="0" smtClean="0"/>
              <a:t>10-8 </a:t>
            </a:r>
            <a:r>
              <a:rPr lang="en-US" sz="2600" dirty="0"/>
              <a:t>Minimization of </a:t>
            </a:r>
            <a:r>
              <a:rPr lang="en-US" sz="100" dirty="0">
                <a:solidFill>
                  <a:schemeClr val="bg1"/>
                </a:solidFill>
              </a:rPr>
              <a:t>F of X</a:t>
            </a:r>
            <a:r>
              <a:rPr lang="en-US" sz="2600" dirty="0" smtClean="0"/>
              <a:t>         </a:t>
            </a:r>
            <a:r>
              <a:rPr lang="en-US" sz="2600" dirty="0" smtClean="0"/>
              <a:t>in </a:t>
            </a:r>
            <a:r>
              <a:rPr lang="en-US" sz="2600" dirty="0"/>
              <a:t>Figure </a:t>
            </a:r>
            <a:r>
              <a:rPr lang="en-US" sz="2600" dirty="0" smtClean="0"/>
              <a:t>10-1 </a:t>
            </a:r>
            <a:r>
              <a:rPr lang="en-US" sz="2600" dirty="0"/>
              <a:t>Using </a:t>
            </a:r>
            <a:r>
              <a:rPr lang="en-US" sz="2600" dirty="0" smtClean="0"/>
              <a:t>S</a:t>
            </a:r>
            <a:r>
              <a:rPr lang="en-US" sz="100" dirty="0" smtClean="0"/>
              <a:t> </a:t>
            </a:r>
            <a:r>
              <a:rPr lang="en-US" sz="2600" dirty="0" smtClean="0"/>
              <a:t>A </a:t>
            </a:r>
            <a:r>
              <a:rPr lang="en-US" sz="2600" dirty="0"/>
              <a:t>Heuristic with </a:t>
            </a:r>
            <a:r>
              <a:rPr lang="en-US" sz="2600" dirty="0" smtClean="0"/>
              <a:t>Schedule </a:t>
            </a:r>
            <a:r>
              <a:rPr lang="en-US" sz="100" dirty="0">
                <a:solidFill>
                  <a:schemeClr val="bg1"/>
                </a:solidFill>
              </a:rPr>
              <a:t>T sub 0 = 0.5 F times, X sub 0, T sub I = 0.5 T, sub I minus J, I = 1, 2, 3, more values, and T = 3.</a:t>
            </a:r>
            <a:r>
              <a:rPr lang="en-US" sz="2600" dirty="0" smtClean="0"/>
              <a:t>                                                   </a:t>
            </a:r>
            <a:r>
              <a:rPr lang="en-US" sz="2600" dirty="0" smtClean="0"/>
              <a:t>and </a:t>
            </a:r>
            <a:r>
              <a:rPr lang="en-US" sz="2600" dirty="0"/>
              <a:t>t = 3 Accept-Iterations</a:t>
            </a:r>
            <a:endParaRPr lang="en-US" sz="2600" b="0" dirty="0"/>
          </a:p>
        </p:txBody>
      </p:sp>
      <p:graphicFrame>
        <p:nvGraphicFramePr>
          <p:cNvPr id="6" name="Object 2"/>
          <p:cNvGraphicFramePr>
            <a:graphicFrameLocks noChangeAspect="1"/>
          </p:cNvGraphicFramePr>
          <p:nvPr>
            <p:extLst>
              <p:ext uri="{D42A27DB-BD31-4B8C-83A1-F6EECF244321}">
                <p14:modId xmlns:p14="http://schemas.microsoft.com/office/powerpoint/2010/main" val="851440607"/>
              </p:ext>
            </p:extLst>
          </p:nvPr>
        </p:nvGraphicFramePr>
        <p:xfrm>
          <a:off x="4470600" y="220895"/>
          <a:ext cx="635000" cy="369455"/>
        </p:xfrm>
        <a:graphic>
          <a:graphicData uri="http://schemas.openxmlformats.org/presentationml/2006/ole">
            <mc:AlternateContent xmlns:mc="http://schemas.openxmlformats.org/markup-compatibility/2006">
              <mc:Choice xmlns:v="urn:schemas-microsoft-com:vml" Requires="v">
                <p:oleObj spid="_x0000_s8294" name="Equation" r:id="rId3" imgW="698400" imgH="406080" progId="Equation.DSMT4">
                  <p:embed/>
                </p:oleObj>
              </mc:Choice>
              <mc:Fallback>
                <p:oleObj name="Equation" r:id="rId3" imgW="698400" imgH="406080" progId="Equation.DSMT4">
                  <p:embed/>
                  <p:pic>
                    <p:nvPicPr>
                      <p:cNvPr id="6" name="Object 2"/>
                      <p:cNvPicPr/>
                      <p:nvPr/>
                    </p:nvPicPr>
                    <p:blipFill>
                      <a:blip r:embed="rId4"/>
                      <a:stretch>
                        <a:fillRect/>
                      </a:stretch>
                    </p:blipFill>
                    <p:spPr>
                      <a:xfrm>
                        <a:off x="4470600" y="220895"/>
                        <a:ext cx="635000" cy="369455"/>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261683858"/>
              </p:ext>
            </p:extLst>
          </p:nvPr>
        </p:nvGraphicFramePr>
        <p:xfrm>
          <a:off x="4291012" y="623787"/>
          <a:ext cx="4167188" cy="357188"/>
        </p:xfrm>
        <a:graphic>
          <a:graphicData uri="http://schemas.openxmlformats.org/presentationml/2006/ole">
            <mc:AlternateContent xmlns:mc="http://schemas.openxmlformats.org/markup-compatibility/2006">
              <mc:Choice xmlns:v="urn:schemas-microsoft-com:vml" Requires="v">
                <p:oleObj spid="_x0000_s8295" name="Equation" r:id="rId5" imgW="4584600" imgH="393480" progId="Equation.DSMT4">
                  <p:embed/>
                </p:oleObj>
              </mc:Choice>
              <mc:Fallback>
                <p:oleObj name="Equation" r:id="rId5" imgW="4584600" imgH="393480" progId="Equation.DSMT4">
                  <p:embed/>
                  <p:pic>
                    <p:nvPicPr>
                      <p:cNvPr id="4" name="Object 3"/>
                      <p:cNvPicPr/>
                      <p:nvPr/>
                    </p:nvPicPr>
                    <p:blipFill>
                      <a:blip r:embed="rId6"/>
                      <a:stretch>
                        <a:fillRect/>
                      </a:stretch>
                    </p:blipFill>
                    <p:spPr>
                      <a:xfrm>
                        <a:off x="4291012" y="623787"/>
                        <a:ext cx="4167188" cy="357188"/>
                      </a:xfrm>
                      <a:prstGeom prst="rect">
                        <a:avLst/>
                      </a:prstGeom>
                    </p:spPr>
                  </p:pic>
                </p:oleObj>
              </mc:Fallback>
            </mc:AlternateContent>
          </a:graphicData>
        </a:graphic>
      </p:graphicFrame>
      <p:pic>
        <p:nvPicPr>
          <p:cNvPr id="8" name="Picture 4" descr="A table with 10 columns labeled as follows, from left to right. R, sub 1 K. X sub K. F times X sub K. A. T. Delta = such that change in F. Euler’s number to the power negative delta over T. R sub 2 K. Decision. N times X sub K. Iteration K row entries are as follows. Iteration K: start 0. R, sub 1 K: no value. X sub K: 1. F times X sub K: 90. A: 0. T: 45. Delta = such that change in F: no value. Euler’s number to the power negative delta over T: no value. R sub 2 K: no value. Decision: no value. N times X sub K: set 2, 3, 4, 5, 6, 7, 8. Iteration K: 1. R, sub 1 K: 0.4128. X sub K: 4. F times X sub K: 80. A: 1. T: 45. Delta = such that change in F: no value. Euler’s number to the power negative delta over T: no value. R sub 2 K: no value. Decision: accept: F times X sub 1, less than F times X sub 0. N times X sub K: set 1, 2, 3, 5, 6, 7, 8. Iteration K: 2. R, sub 1 K: 0.2039. X sub K: 2. F times X sub K: 60. A: 2. T: 45. Delta = such that change in F: no value. Euler’s number to the power negative delta over T: no value. R sub 2 K: no value. Decision: accept: F times X sub 2, less than F times X sub 1. N times X sub K: set 1, 3, 4, 5, 6, 7, 8. Iteration K: 3. R, sub 1 K: 0.0861. X sub K: 1. F times X sub K: 90. A: 2. T: 45. Delta = such that change in F: such that 60 minus 90 = 30. Euler’s number to the power negative delta over T: 0.5134. R sub 2 K: 0.5462. Decision: reject R, sub 2 K, greater that Euler’s number to the power negative delta over T. N times X sub K 2: Same as N times X sub 2. Iteration K: 4. R, sub 1 K: 0.5839. X sub K: 6. F times X sub K: 40. A: 4. T: 45. Delta = such that change in F: no value. Euler’s number to the power negative delta over T: no value. R sub 2 K: no value. Decision: accept F times X sub 4 less than F times X sub 2. N times X sub K: set 1, 2, 3, 4, 5, 5, 7, 8. Iteration K: end 5. R, sub 1 K: 0.5712. X sub K: 5. F times X sub K: 100. A: 5. T: 22.5. Delta = such that change in F: such that 40 minus 100 = 60. Euler’s number to the power negative delta over T: 0.0695. R sub 2 K: 0.0197. Decision: accept: R, sub 2 K less than Euler’s number to the power negative delta over T. N times X sub K: 1, 2, 3, 4, 6, 7, 8."/>
          <p:cNvPicPr>
            <a:picLocks noChangeAspect="1"/>
          </p:cNvPicPr>
          <p:nvPr/>
        </p:nvPicPr>
        <p:blipFill rotWithShape="1">
          <a:blip r:embed="rId7">
            <a:extLst>
              <a:ext uri="{28A0092B-C50C-407E-A947-70E740481C1C}">
                <a14:useLocalDpi xmlns:a14="http://schemas.microsoft.com/office/drawing/2010/main" val="0"/>
              </a:ext>
            </a:extLst>
          </a:blip>
          <a:srcRect t="19655"/>
          <a:stretch/>
        </p:blipFill>
        <p:spPr bwMode="auto">
          <a:xfrm>
            <a:off x="457200" y="2362199"/>
            <a:ext cx="82296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395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10-9 </a:t>
            </a:r>
            <a:r>
              <a:rPr lang="en-US" dirty="0"/>
              <a:t>Data for the Job Sequencing Problem of Example </a:t>
            </a:r>
            <a:r>
              <a:rPr lang="en-US" dirty="0" smtClean="0"/>
              <a:t>10-3-4</a:t>
            </a:r>
            <a:endParaRPr lang="en-US" b="0" dirty="0"/>
          </a:p>
        </p:txBody>
      </p:sp>
      <p:pic>
        <p:nvPicPr>
          <p:cNvPr id="7" name="Picture 2" descr="A table with 4 columns labeled as follows, from left to right. Processing time in days, Tau sub J. Due date D sub j. Holding cost, H sub J, dollars per day. Penalty cost, P sub J, dollars per day. Job, J row entries are as follows. Job: 1. Processing time in days, Tau sub J: 10. Due date D sub j: 15. Holding cost, H sub J, dollars per day: 3. Penalty cost, P sub J, dollars per day: 10. Job: 2. Processing time in days, Tau sub J: 8. Due date D sub j: 20. Holding cost, H sub J, dollars per day: 2. Penalty cost, P sub J, dollars per day: 22. Job 3. Processing time in days, Tau sub J: 6. Due date D sub j: 10. Holding cost, H sub J, dollars per day: 5. Penalty cost, P sub J, dollars per day: 10. Job 4. Processing time in days, Tau sub J: 7. Due date D sub j: 30. Holding cost, H sub J, dollars per day: 4. Penalty cost, P sub J, dollars per day: 8."/>
          <p:cNvPicPr>
            <a:picLocks noChangeAspect="1"/>
          </p:cNvPicPr>
          <p:nvPr/>
        </p:nvPicPr>
        <p:blipFill rotWithShape="1">
          <a:blip r:embed="rId2">
            <a:extLst>
              <a:ext uri="{28A0092B-C50C-407E-A947-70E740481C1C}">
                <a14:useLocalDpi xmlns:a14="http://schemas.microsoft.com/office/drawing/2010/main" val="0"/>
              </a:ext>
            </a:extLst>
          </a:blip>
          <a:srcRect t="18593"/>
          <a:stretch/>
        </p:blipFill>
        <p:spPr bwMode="auto">
          <a:xfrm>
            <a:off x="457200" y="2286000"/>
            <a:ext cx="8229600"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8439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2600" dirty="0"/>
              <a:t>Table </a:t>
            </a:r>
            <a:r>
              <a:rPr lang="en-US" sz="2600" dirty="0" smtClean="0"/>
              <a:t>10-10 S</a:t>
            </a:r>
            <a:r>
              <a:rPr lang="en-US" sz="100" dirty="0" smtClean="0"/>
              <a:t> </a:t>
            </a:r>
            <a:r>
              <a:rPr lang="en-US" sz="2600" dirty="0" smtClean="0"/>
              <a:t>A </a:t>
            </a:r>
            <a:r>
              <a:rPr lang="en-US" sz="2600" dirty="0"/>
              <a:t>Applied to the Job Sequencing Problem with </a:t>
            </a:r>
            <a:r>
              <a:rPr lang="en-US" sz="2600" dirty="0" smtClean="0"/>
              <a:t>Schedule </a:t>
            </a:r>
            <a:r>
              <a:rPr lang="en-US" sz="100" dirty="0">
                <a:solidFill>
                  <a:schemeClr val="bg1"/>
                </a:solidFill>
              </a:rPr>
              <a:t>T sub 0 = 0.5 C sub 0, T sub I = 0.5 T, sub I minus 1, I = 1, 2, 3, missing values and T = 3.</a:t>
            </a:r>
            <a:r>
              <a:rPr lang="en-US" sz="2600" dirty="0" smtClean="0"/>
              <a:t>                                                </a:t>
            </a:r>
            <a:r>
              <a:rPr lang="en-US" sz="2600" dirty="0" smtClean="0"/>
              <a:t>and </a:t>
            </a:r>
            <a:r>
              <a:rPr lang="en-US" sz="2600" dirty="0"/>
              <a:t>t = </a:t>
            </a:r>
            <a:r>
              <a:rPr lang="en-US" sz="2600" dirty="0" smtClean="0"/>
              <a:t>3 Accept-Iterations</a:t>
            </a:r>
            <a:endParaRPr lang="en-US" sz="2600" b="0" dirty="0"/>
          </a:p>
        </p:txBody>
      </p:sp>
      <p:graphicFrame>
        <p:nvGraphicFramePr>
          <p:cNvPr id="4" name="Object 2"/>
          <p:cNvGraphicFramePr>
            <a:graphicFrameLocks noChangeAspect="1"/>
          </p:cNvGraphicFramePr>
          <p:nvPr>
            <p:extLst>
              <p:ext uri="{D42A27DB-BD31-4B8C-83A1-F6EECF244321}">
                <p14:modId xmlns:p14="http://schemas.microsoft.com/office/powerpoint/2010/main" val="3280287947"/>
              </p:ext>
            </p:extLst>
          </p:nvPr>
        </p:nvGraphicFramePr>
        <p:xfrm>
          <a:off x="2638425" y="623888"/>
          <a:ext cx="3762375" cy="357187"/>
        </p:xfrm>
        <a:graphic>
          <a:graphicData uri="http://schemas.openxmlformats.org/presentationml/2006/ole">
            <mc:AlternateContent xmlns:mc="http://schemas.openxmlformats.org/markup-compatibility/2006">
              <mc:Choice xmlns:v="urn:schemas-microsoft-com:vml" Requires="v">
                <p:oleObj spid="_x0000_s9265" name="Equation" r:id="rId3" imgW="4140000" imgH="393480" progId="Equation.DSMT4">
                  <p:embed/>
                </p:oleObj>
              </mc:Choice>
              <mc:Fallback>
                <p:oleObj name="Equation" r:id="rId3" imgW="4140000" imgH="393480" progId="Equation.DSMT4">
                  <p:embed/>
                  <p:pic>
                    <p:nvPicPr>
                      <p:cNvPr id="4" name="Object 3"/>
                      <p:cNvPicPr/>
                      <p:nvPr/>
                    </p:nvPicPr>
                    <p:blipFill>
                      <a:blip r:embed="rId4"/>
                      <a:stretch>
                        <a:fillRect/>
                      </a:stretch>
                    </p:blipFill>
                    <p:spPr>
                      <a:xfrm>
                        <a:off x="2638425" y="623888"/>
                        <a:ext cx="3762375" cy="357187"/>
                      </a:xfrm>
                      <a:prstGeom prst="rect">
                        <a:avLst/>
                      </a:prstGeom>
                    </p:spPr>
                  </p:pic>
                </p:oleObj>
              </mc:Fallback>
            </mc:AlternateContent>
          </a:graphicData>
        </a:graphic>
      </p:graphicFrame>
      <p:pic>
        <p:nvPicPr>
          <p:cNvPr id="7" name="Picture 3" descr="A table with 9 columns, labeled as follows, from left to right. Sequence S sub K. Total cost C sub K = holding plus penalty. T sub K. Integers = Such that change in cost over T sub K. Euler’s number to the power negative integers. R sub 1 K. Decision. R sub 2 K. Neighborhood N times S sub K. Iteration K row entries are as follows. Iteration K: start 0. Sequence S sub K 1 to 2 to 3 to 4. Total cost C sub K = holding plus penalty: five times 3 plus 2 times 2, plus 14 times 10 plus 1 times 8, = 167. T sub K: 83.5. Integers = Such that change in cost over T sub K: no value. Euler’s number to the power negative integers: no value. R sub 1 K: no value. Decision: no value. R sub 2 K: 0.5462. Neighborhood N times S sub K: 2 to 1 to 3 to 4, 1 to 3 to 2 to 4 checked, 1 to 2 to 4 to 3. Iteration K: 1. Sequence S sub K: 1 to 3 to 2 to 4. Total cost C sub K = holding plus penalty: 5 times 3, plus, 6 times 10 plus 4 times 22 plus 1 times 8, = 171. T sub K: 83.5. Integers = Such that change in cost over T sub K: 00479. Euler’s number to the power negative integers: 0.9532. R sub 1 K: 0.5683. Decision: Accept: R sub 11 less than Euler’s number to the power negative integers. R sub 2 K: 0.7431. Neighborhood N times S sub K: 3 to 1 to 2 to 4, 1 to 2 to 3 to 4, 1 to 3 to 4 to 2 checked. Iteration K: 2. Sequence S sub K: 1 to 3 to 4 to 2. Total cost C sub K = holding plus penalty: 5 times 3 plus 7 times 4, plus, 6 times 10 plus 11 times 22, = 345. T sub K: 83.5. Integers = Such that change in cost over T sub K: 2.083. Euler’s number to the power negative integers: 0.1244. R sub 1 K: 0.3459. Decision: Reject: R sub 12 greater than Euler’s number to the power negative integers. R sub 2 K: 0.1932. Neighborhood N times S sub K: 3 to 1 to 2 to 4 checked, 1 to  2 to 3 to 4, 1 to 3 to 4 to 2. Iteration K: 3. Sequence S sub K: 3 to 1 to 2 to 4. Total cost C sub K = holding plus penalty: 4 times 5, plus, 1 times 10 plus 4 times 22 plus 1 times 8 = 126 underlined. T sub K: 83.5. Integers = Such that change in cost over T sub K: no value. Euler’s number to the power negative integers: no value. R sub 1 K: no value. Decision: Accept: C sub 3 less than C sub 1. R sub 2 K: 0.6125. Neighborhood N times S sub K: 1 to 3 to 2 to 4, 3 to 2 to 1 to 4 checked, 3 to 1 to 4 to 2. Iteration K: 4. Sequence S sub K: 3 to 2 to 1 to 4. Total cost C sub K = holding plus penalty: 4 times 5 plus 6 times 3, plus, 9 times 10 plus 1 times 8, = 130. T sub K: 83.5. Integers = Such that change in cost over T sub K: 0.0479. Euler’s number to the power negative integers: 0.9532. R sub 1 K: 0.6412. Decision: Accept: R sub 14 less than Euler’s number to the power negative integers. R sub 2 K: 0.2234. Neighborhood N times S sub K: 2 to 3 to 1 to 4 checked, 3 to 1 to 2 to 4, 3 to 2 to 4 to 1. Iteration K: end 5. Sequence S sub K: 2 to 3 to 1 to 4. Total cost C sub K = holding plus penalty: 12 times 2, plus, 4 times 10 plus 9 times 10 plus 1 times 8, = 162. T sub K: 41.75. Integers = Such that change in cost over T sub K: 0.766. Euler’s number to the power negative integers: 0.4647. R sub 1 K: 0.5347. Decision: reject: R sub 15 greater than Euler’s number to the power negative integers. R sub 2 K: 0.8127. Neighborhood N times S sub K: 2 to 3 to 1 to 4, 3 to 1 to 2 to 4, 3 to 2 to 4 to 1 checked. Best search solution: 3 to 1 to 2 to 4, with cost 126 at iteration 3. Check mark indicates the sequence selected using random number R sub 2 K."/>
          <p:cNvPicPr>
            <a:picLocks noChangeAspect="1"/>
          </p:cNvPicPr>
          <p:nvPr/>
        </p:nvPicPr>
        <p:blipFill rotWithShape="1">
          <a:blip r:embed="rId5">
            <a:extLst>
              <a:ext uri="{28A0092B-C50C-407E-A947-70E740481C1C}">
                <a14:useLocalDpi xmlns:a14="http://schemas.microsoft.com/office/drawing/2010/main" val="0"/>
              </a:ext>
            </a:extLst>
          </a:blip>
          <a:srcRect t="9809"/>
          <a:stretch/>
        </p:blipFill>
        <p:spPr bwMode="auto">
          <a:xfrm>
            <a:off x="457200" y="1524000"/>
            <a:ext cx="8229601"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5630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10-11 </a:t>
            </a:r>
            <a:r>
              <a:rPr lang="en-US" dirty="0"/>
              <a:t>Uniform Random Sampling from the </a:t>
            </a:r>
            <a:r>
              <a:rPr lang="en-US" sz="100" dirty="0" smtClean="0">
                <a:solidFill>
                  <a:schemeClr val="bg1"/>
                </a:solidFill>
              </a:rPr>
              <a:t>Domain </a:t>
            </a:r>
            <a:r>
              <a:rPr lang="en-US" sz="100" dirty="0">
                <a:solidFill>
                  <a:schemeClr val="bg1"/>
                </a:solidFill>
              </a:rPr>
              <a:t>Set X = 1, 2, 3, 4, 5, 6, 7, 8.</a:t>
            </a:r>
            <a:endParaRPr lang="en-US" sz="100" b="0" dirty="0">
              <a:solidFill>
                <a:schemeClr val="bg1"/>
              </a:solidFill>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1008447788"/>
              </p:ext>
            </p:extLst>
          </p:nvPr>
        </p:nvGraphicFramePr>
        <p:xfrm>
          <a:off x="2209800" y="727012"/>
          <a:ext cx="4223811" cy="568387"/>
        </p:xfrm>
        <a:graphic>
          <a:graphicData uri="http://schemas.openxmlformats.org/presentationml/2006/ole">
            <mc:AlternateContent xmlns:mc="http://schemas.openxmlformats.org/markup-compatibility/2006">
              <mc:Choice xmlns:v="urn:schemas-microsoft-com:vml" Requires="v">
                <p:oleObj spid="_x0000_s10286" name="Equation" r:id="rId3" imgW="3492360" imgH="469800" progId="Equation.DSMT4">
                  <p:embed/>
                </p:oleObj>
              </mc:Choice>
              <mc:Fallback>
                <p:oleObj name="Equation" r:id="rId3" imgW="3492360" imgH="469800" progId="Equation.DSMT4">
                  <p:embed/>
                  <p:pic>
                    <p:nvPicPr>
                      <p:cNvPr id="4" name="Object 2"/>
                      <p:cNvPicPr/>
                      <p:nvPr/>
                    </p:nvPicPr>
                    <p:blipFill>
                      <a:blip r:embed="rId4"/>
                      <a:stretch>
                        <a:fillRect/>
                      </a:stretch>
                    </p:blipFill>
                    <p:spPr>
                      <a:xfrm>
                        <a:off x="2209800" y="727012"/>
                        <a:ext cx="4223811" cy="568387"/>
                      </a:xfrm>
                      <a:prstGeom prst="rect">
                        <a:avLst/>
                      </a:prstGeom>
                    </p:spPr>
                  </p:pic>
                </p:oleObj>
              </mc:Fallback>
            </mc:AlternateContent>
          </a:graphicData>
        </a:graphic>
      </p:graphicFrame>
      <p:pic>
        <p:nvPicPr>
          <p:cNvPr id="5" name="Picture 3" descr="A table shows a cumulative probability, P of X for each X value. X = 1: 0.125. X = 2: 0.250. X = 3: 0.375. X = 4: 0.500. X = 5: 0.625. X = 6: 0.750. X = 7: 0.875. X = 8: 1."/>
          <p:cNvPicPr>
            <a:picLocks noChangeAspect="1"/>
          </p:cNvPicPr>
          <p:nvPr/>
        </p:nvPicPr>
        <p:blipFill rotWithShape="1">
          <a:blip r:embed="rId5">
            <a:extLst>
              <a:ext uri="{28A0092B-C50C-407E-A947-70E740481C1C}">
                <a14:useLocalDpi xmlns:a14="http://schemas.microsoft.com/office/drawing/2010/main" val="0"/>
              </a:ext>
            </a:extLst>
          </a:blip>
          <a:srcRect t="32000"/>
          <a:stretch/>
        </p:blipFill>
        <p:spPr bwMode="auto">
          <a:xfrm>
            <a:off x="457200" y="2819400"/>
            <a:ext cx="8229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065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10-12 </a:t>
            </a:r>
            <a:r>
              <a:rPr lang="en-US" dirty="0"/>
              <a:t>Generation of the Starting Population with N = 4</a:t>
            </a:r>
            <a:endParaRPr lang="en-US" b="0" dirty="0"/>
          </a:p>
        </p:txBody>
      </p:sp>
      <p:pic>
        <p:nvPicPr>
          <p:cNvPr id="4" name="Picture 2" descr="A table shows solutions for R sub I, X sub I, Binary coded X sub I, and F times X sub I for I values 1 through 5, as follows. I = 1: R sub I: 0.3025. X sub I: 3. Binary coded X sub I: 1 1 0 0. F times X sub I: 50. I = 2: R sub I: 0.9842. X sub I: 8. Binary coded X sub I: 0 0 0 1. F times X sub I: 70. I = 3: R sub I: 0.5839. X sub I: 5. Binary coded X sub I: 1 0 1 0. F times X sub I: 100. I = 4: R sub I: 0.5712. X sub I: 5. Binary coded X sub I: Discard. F times X sub I: no value. I = 5: R sub I: 0.0926. X sub I: 1. Binary coded X sub I: 1 0 0 0. F times X sub I: 90."/>
          <p:cNvPicPr>
            <a:picLocks noChangeAspect="1"/>
          </p:cNvPicPr>
          <p:nvPr/>
        </p:nvPicPr>
        <p:blipFill rotWithShape="1">
          <a:blip r:embed="rId2">
            <a:extLst>
              <a:ext uri="{28A0092B-C50C-407E-A947-70E740481C1C}">
                <a14:useLocalDpi xmlns:a14="http://schemas.microsoft.com/office/drawing/2010/main" val="0"/>
              </a:ext>
            </a:extLst>
          </a:blip>
          <a:srcRect t="18362"/>
          <a:stretch/>
        </p:blipFill>
        <p:spPr bwMode="auto">
          <a:xfrm>
            <a:off x="457200" y="2133599"/>
            <a:ext cx="82296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8461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10-13 </a:t>
            </a:r>
            <a:r>
              <a:rPr lang="en-US" dirty="0"/>
              <a:t>Data for a Single-Machine 5-Job Sequencing Problem</a:t>
            </a:r>
            <a:endParaRPr lang="en-US" b="0" dirty="0"/>
          </a:p>
        </p:txBody>
      </p:sp>
      <p:pic>
        <p:nvPicPr>
          <p:cNvPr id="5" name="Picture 2" descr="A table shows solutions for: processing time in days T sub J, due date D sub J, holding cost H sub J in dollars per day, and penalty cost, P sub J in dollars per day for J, Job values 1 through 5, as follows. J = 1: processing time in days T sub J: 10. Due date D sub J: 15. Holding cost H sub J in dollars per day: 3. Penalty cost, P sub J in dollars per day: 10. J = 2: processing time in days T sub J: 8. Due date D sub J: 20. Holding cost H sub J in dollars per day: 2. Penalty cost, P sub J in dollars per day: 22. J = 3: processing time in days T sub J: 6. Due date D sub J: 10. Holding cost H sub J in dollars per day: 5. Penalty cost, P sub J in dollars per day: 10. J = 4: processing time in days T sub J: 7. Due date D sub J: 30. Holding cost H sub J in dollars per day: 4. Penalty cost, P sub J in dollars per day: 8. J = 5: processing time in days T sub J: 4. Due date D sub J: 12. Holding cost H sub J in dollars per day: 6. Penalty cost, P sub J in dollars per day: 15."/>
          <p:cNvPicPr>
            <a:picLocks noChangeAspect="1"/>
          </p:cNvPicPr>
          <p:nvPr/>
        </p:nvPicPr>
        <p:blipFill rotWithShape="1">
          <a:blip r:embed="rId2">
            <a:extLst>
              <a:ext uri="{28A0092B-C50C-407E-A947-70E740481C1C}">
                <a14:useLocalDpi xmlns:a14="http://schemas.microsoft.com/office/drawing/2010/main" val="0"/>
              </a:ext>
            </a:extLst>
          </a:blip>
          <a:srcRect t="17713"/>
          <a:stretch/>
        </p:blipFill>
        <p:spPr bwMode="auto">
          <a:xfrm>
            <a:off x="457200" y="2514600"/>
            <a:ext cx="8229600"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2563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Table </a:t>
            </a:r>
            <a:r>
              <a:rPr lang="en-US" sz="3200" dirty="0" smtClean="0"/>
              <a:t>10-14 G</a:t>
            </a:r>
            <a:r>
              <a:rPr lang="en-US" sz="100" dirty="0" smtClean="0"/>
              <a:t> </a:t>
            </a:r>
            <a:r>
              <a:rPr lang="en-US" sz="3200" dirty="0" smtClean="0"/>
              <a:t>A </a:t>
            </a:r>
            <a:r>
              <a:rPr lang="en-US" sz="3200" dirty="0"/>
              <a:t>Iterations Applied to the Job Sequencing Problem of Example </a:t>
            </a:r>
            <a:r>
              <a:rPr lang="en-US" sz="3200" dirty="0" smtClean="0"/>
              <a:t>10-3-6</a:t>
            </a:r>
            <a:endParaRPr lang="en-US" sz="3200" b="0" dirty="0"/>
          </a:p>
        </p:txBody>
      </p:sp>
      <p:pic>
        <p:nvPicPr>
          <p:cNvPr id="4" name="Picture 2" descr="A table with 3 columns labeled as follows, from left to right: sequence S, integers, and explanation. Row entries of iterations 0 through 3 are displayed. An example of a row entry is as follows. Iteration: 0, P sub 1. Sequence, S: 1 to 2 to 3 to 4 to 5. Integers: 512. Explanation: Initial random population, P sub 1, P sub 2, P sub 3, and P sub 4."/>
          <p:cNvPicPr>
            <a:picLocks noChangeAspect="1"/>
          </p:cNvPicPr>
          <p:nvPr/>
        </p:nvPicPr>
        <p:blipFill rotWithShape="1">
          <a:blip r:embed="rId3">
            <a:extLst>
              <a:ext uri="{28A0092B-C50C-407E-A947-70E740481C1C}">
                <a14:useLocalDpi xmlns:a14="http://schemas.microsoft.com/office/drawing/2010/main" val="0"/>
              </a:ext>
            </a:extLst>
          </a:blip>
          <a:srcRect t="5128"/>
          <a:stretch/>
        </p:blipFill>
        <p:spPr bwMode="auto">
          <a:xfrm>
            <a:off x="1472046" y="1359114"/>
            <a:ext cx="6199909" cy="504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4414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dirty="0"/>
              <a:t>Table </a:t>
            </a:r>
            <a:r>
              <a:rPr lang="en-US" dirty="0" smtClean="0"/>
              <a:t>10-15 </a:t>
            </a:r>
            <a:r>
              <a:rPr lang="en-US" dirty="0"/>
              <a:t>Tabu Search of </a:t>
            </a:r>
            <a:r>
              <a:rPr lang="en-US" dirty="0" smtClean="0"/>
              <a:t>I</a:t>
            </a:r>
            <a:r>
              <a:rPr lang="en-US" sz="100" dirty="0" smtClean="0"/>
              <a:t> </a:t>
            </a:r>
            <a:r>
              <a:rPr lang="en-US" dirty="0" smtClean="0"/>
              <a:t>L</a:t>
            </a:r>
            <a:r>
              <a:rPr lang="en-US" sz="100" dirty="0" smtClean="0"/>
              <a:t> </a:t>
            </a:r>
            <a:r>
              <a:rPr lang="en-US" dirty="0" smtClean="0"/>
              <a:t>P </a:t>
            </a:r>
            <a:r>
              <a:rPr lang="en-US" dirty="0"/>
              <a:t>Example with Tenure </a:t>
            </a:r>
            <a:r>
              <a:rPr lang="en-US" dirty="0" smtClean="0"/>
              <a:t>Period </a:t>
            </a:r>
            <a:r>
              <a:rPr lang="en-US" sz="100" dirty="0">
                <a:solidFill>
                  <a:schemeClr val="bg1"/>
                </a:solidFill>
              </a:rPr>
              <a:t>Tau = 4</a:t>
            </a:r>
            <a:endParaRPr lang="en-US" sz="100" dirty="0">
              <a:solidFill>
                <a:schemeClr val="bg1"/>
              </a:solidFill>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1830112872"/>
              </p:ext>
            </p:extLst>
          </p:nvPr>
        </p:nvGraphicFramePr>
        <p:xfrm>
          <a:off x="4267200" y="790947"/>
          <a:ext cx="850165" cy="342428"/>
        </p:xfrm>
        <a:graphic>
          <a:graphicData uri="http://schemas.openxmlformats.org/presentationml/2006/ole">
            <mc:AlternateContent xmlns:mc="http://schemas.openxmlformats.org/markup-compatibility/2006">
              <mc:Choice xmlns:v="urn:schemas-microsoft-com:vml" Requires="v">
                <p:oleObj spid="_x0000_s11305" name="Equation" r:id="rId3" imgW="850680" imgH="342720" progId="Equation.DSMT4">
                  <p:embed/>
                </p:oleObj>
              </mc:Choice>
              <mc:Fallback>
                <p:oleObj name="Equation" r:id="rId3" imgW="850680" imgH="342720" progId="Equation.DSMT4">
                  <p:embed/>
                  <p:pic>
                    <p:nvPicPr>
                      <p:cNvPr id="4" name="Object 4"/>
                      <p:cNvPicPr/>
                      <p:nvPr/>
                    </p:nvPicPr>
                    <p:blipFill>
                      <a:blip r:embed="rId4"/>
                      <a:stretch>
                        <a:fillRect/>
                      </a:stretch>
                    </p:blipFill>
                    <p:spPr>
                      <a:xfrm>
                        <a:off x="4267200" y="790947"/>
                        <a:ext cx="850165" cy="342428"/>
                      </a:xfrm>
                      <a:prstGeom prst="rect">
                        <a:avLst/>
                      </a:prstGeom>
                    </p:spPr>
                  </p:pic>
                </p:oleObj>
              </mc:Fallback>
            </mc:AlternateContent>
          </a:graphicData>
        </a:graphic>
      </p:graphicFrame>
      <p:pic>
        <p:nvPicPr>
          <p:cNvPr id="6" name="Picture 3" descr="A table has 8 columns labeled as follows, from left to right: X sub 1. X sub 2. X sub 3. X sub 4. I asterisk. Integers. J asterisk. K asterisk. Iteration row entries are as follows. Iteration: L P optimum. X sub 1: 4.625. X sub 2: 0. X sub 3: 14.625. X sub 4: 14.5. I asterisk: no value. Integers: 82.125. J asterisk: no value. K asterisk: no value. Iteration: search start. X sub 1: 5. X sub 2: 0. X sub 3: 15. X sub 4: 15. I asterisk: 2. Integers: 85. J asterisk: no value. K asterisk: no value. Iteration: 1. X sub 1: 4 underlined. X sub 2: 0. X sub 3: 15. X sub 4: 15. I asterisk: 1. Integers: 83. J asterisk: 1. K asterisk: negative 1. Iteration: 2. X sub 1: 4 underlined. X sub 2: 0. X sub 3: 15. X sub 4: 14 underlined. I asterisk: 1. Integers: no 81. J asterisk: 4. K asterisk: negative 1. Iteration best 3: X sub 1: 4 underlined. X sub 2: 0. X sub 3: 14 underlined. X sub 4: 14 underlined. I asterisk: 0. Integers: 78. J asterisk: 3. K asterisk: negative 1. Iteration: All-tabu list 4: X sub 1: 4. X sub 2: 1 underlined. X sub 3: 14 underlined. X sub 4: 14 underlined. I asterisk: 1. Integers: 79. J asterisk: 2. K asterisk: 1. Iteration: empty Tabu list 4 A: X sub 1: 4. X sub 2: 1. X sub 3: 14. X sub 4: 14. I asterisk: no value. Integers: no value. J asterisk: no value. K asterisk: no value. Iteration: Repeat of iteration 3, 5: X sub 1: 4 underlined. X sub 2: 0. X sub 3: 14 underlined. X sub 4: 14 underlined. I asterisk: 0. Integers: 78. J asterisk: 3. K asterisk: negative 1. Iteration: restart, iteration 4, 5 A: X sub 1: 4. X sub 2: 1. X sub 3: 14 underlined. X sub 4: 14. I asterisk: no value. Integers: no value. J asterisk: no value. K asterisk: no value."/>
          <p:cNvPicPr>
            <a:picLocks noChangeAspect="1"/>
          </p:cNvPicPr>
          <p:nvPr/>
        </p:nvPicPr>
        <p:blipFill rotWithShape="1">
          <a:blip r:embed="rId5">
            <a:extLst>
              <a:ext uri="{28A0092B-C50C-407E-A947-70E740481C1C}">
                <a14:useLocalDpi xmlns:a14="http://schemas.microsoft.com/office/drawing/2010/main" val="0"/>
              </a:ext>
            </a:extLst>
          </a:blip>
          <a:srcRect t="11562"/>
          <a:stretch/>
        </p:blipFill>
        <p:spPr bwMode="auto">
          <a:xfrm>
            <a:off x="457200" y="1981200"/>
            <a:ext cx="8229600" cy="280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6080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ctr"/>
          <a:lstStyle/>
          <a:p>
            <a:r>
              <a:rPr lang="en-US" sz="2600" dirty="0" smtClean="0"/>
              <a:t>Table 10-16 Simulated Annealing Applied to ILP of Example 10-4-1 </a:t>
            </a:r>
            <a:r>
              <a:rPr lang="en-US" sz="2600" dirty="0" smtClean="0"/>
              <a:t>with </a:t>
            </a:r>
            <a:r>
              <a:rPr lang="en-US" sz="100" dirty="0">
                <a:solidFill>
                  <a:schemeClr val="bg1"/>
                </a:solidFill>
              </a:rPr>
              <a:t>T sub 0 = 0.75</a:t>
            </a:r>
            <a:r>
              <a:rPr lang="en-US" sz="2600" dirty="0" smtClean="0"/>
              <a:t>               </a:t>
            </a:r>
            <a:r>
              <a:rPr lang="en-US" sz="2600" dirty="0" smtClean="0"/>
              <a:t>(L</a:t>
            </a:r>
            <a:r>
              <a:rPr lang="en-US" sz="100" dirty="0" smtClean="0"/>
              <a:t> </a:t>
            </a:r>
            <a:r>
              <a:rPr lang="en-US" sz="2600" dirty="0" smtClean="0"/>
              <a:t>P </a:t>
            </a:r>
            <a:r>
              <a:rPr lang="en-US" sz="2600" dirty="0"/>
              <a:t>Objective Value), r = .</a:t>
            </a:r>
            <a:r>
              <a:rPr lang="en-US" sz="2600" dirty="0" smtClean="0"/>
              <a:t>5, and </a:t>
            </a:r>
            <a:r>
              <a:rPr lang="en-US" sz="2600" dirty="0"/>
              <a:t>a* = 2</a:t>
            </a:r>
          </a:p>
        </p:txBody>
      </p:sp>
      <p:graphicFrame>
        <p:nvGraphicFramePr>
          <p:cNvPr id="4" name="Object 2"/>
          <p:cNvGraphicFramePr>
            <a:graphicFrameLocks noChangeAspect="1"/>
          </p:cNvGraphicFramePr>
          <p:nvPr>
            <p:extLst>
              <p:ext uri="{D42A27DB-BD31-4B8C-83A1-F6EECF244321}">
                <p14:modId xmlns:p14="http://schemas.microsoft.com/office/powerpoint/2010/main" val="4223677047"/>
              </p:ext>
            </p:extLst>
          </p:nvPr>
        </p:nvGraphicFramePr>
        <p:xfrm>
          <a:off x="3521360" y="591757"/>
          <a:ext cx="1091570" cy="398843"/>
        </p:xfrm>
        <a:graphic>
          <a:graphicData uri="http://schemas.openxmlformats.org/presentationml/2006/ole">
            <mc:AlternateContent xmlns:mc="http://schemas.openxmlformats.org/markup-compatibility/2006">
              <mc:Choice xmlns:v="urn:schemas-microsoft-com:vml" Requires="v">
                <p:oleObj spid="_x0000_s12328" name="Equation" r:id="rId3" imgW="1320480" imgH="482400" progId="Equation.DSMT4">
                  <p:embed/>
                </p:oleObj>
              </mc:Choice>
              <mc:Fallback>
                <p:oleObj name="Equation" r:id="rId3" imgW="1320480" imgH="482400" progId="Equation.DSMT4">
                  <p:embed/>
                  <p:pic>
                    <p:nvPicPr>
                      <p:cNvPr id="4" name="Object 4"/>
                      <p:cNvPicPr/>
                      <p:nvPr/>
                    </p:nvPicPr>
                    <p:blipFill>
                      <a:blip r:embed="rId4"/>
                      <a:stretch>
                        <a:fillRect/>
                      </a:stretch>
                    </p:blipFill>
                    <p:spPr>
                      <a:xfrm>
                        <a:off x="3521360" y="591757"/>
                        <a:ext cx="1091570" cy="398843"/>
                      </a:xfrm>
                      <a:prstGeom prst="rect">
                        <a:avLst/>
                      </a:prstGeom>
                    </p:spPr>
                  </p:pic>
                </p:oleObj>
              </mc:Fallback>
            </mc:AlternateContent>
          </a:graphicData>
        </a:graphic>
      </p:graphicFrame>
      <p:pic>
        <p:nvPicPr>
          <p:cNvPr id="5" name="Picture 3" descr="A table with 11 columns labeled as follows from left to right. X sub 1. X sub 2. X sub 3. X sub 4. I asterisk. Integers to the power T, sub J asterisk, times K asterisk. Integers sub last. Temp T. Exponents times, negative such that integers sub last minus integers to the power T sub J asterisk times K asterisk, over T. R. Explanation. Iteration T row entries are as follows. Iteration T: search start. X sub 1: 5. X sub 2: 0. X sub 3: 15. X sub 4: 15. I asterisk: 2. Integers to the power T, sub J asterisk, times K asterisk: 85. Integers sub last: negative infinity. Temp T: 62. Exponent times, negative such that integers sub last minus integers to the power T sub J asterisk times K asterisk, over T. R: no value. R: no value. Explanation: infeasible first trial solution. Iteration T: 1. X sub 1: 4 underlined. X sub 2: 0. X sub 3: 15. X sub 4: 15. I asterisk: 3. Integers to the power T, sub J asterisk, times K asterisk: 83. Integers sub last: negative infinity. Temp T: 62. Exponent times, negative such that integers sub last minus integers to the power T sub J asterisk times K asterisk, over T. R: no value. R: no value. Explanation: infeasible move: allow. Iteration T: best 3. X sub 1: 4. X sub 2: 0. X sub 3: 14. X sub 4: 14. I asterisk: 0. Integers to the power T, sub J asterisk, times K asterisk: 78. Integers sub last: negative infinity. Temp T: 62. Exponent times, negative such that integers sub last minus integers to the power T sub J asterisk times K asterisk, over T. R: no value. R: no value. Explanation: First feasible move: accept. Iteration T: 4. X sub 1: 4. X sub 2: 0. X sub 3: 13 underlined. X sub 4: 14. I asterisk: 1. Integers to the power T, sub J asterisk, times K asterisk: 75. Integers sub last: 78. Temp T: 62. Exponent times, negative such that integers sub last minus integers to the power T sub J asterisk times K asterisk, over T: no value. R: no value. Explanation: infeasible move: allow. Iteration T: 5. X sub 1: 4. X sub 2: 0. X sub 3: 14 underlined. X sub 4: 14. I asterisk: 0. Integers to the power T, sub J asterisk, times K asterisk: 78. Integers sub last: 78. Temp T: 62. Exponent times, negative such that integers sub last minus integers to the power T sub J asterisk times K asterisk, over T: no value. R: no value. Explanation: redundant: reject. Iteration T: 5. X sub 1: 4. X sub 2: 0. X sub 3: 14 underlined. X sub 4: 14. I asterisk: 0. Integers to the power T, sub J asterisk, times K asterisk: 78. Integers sub last: 78. Temp T: 62. Exponent times, negative such that integers sub last minus integers to the power T sub J asterisk times K asterisk, over T: 0.92. R: 0.11. Explanation: Redundant: reject. Iteration T: 6. X sub 1: 4. X sub 2: 0. X sub 3: 13. X sub 4: 13 underlined. I asterisk: 0. Integers to the power T, sub J asterisk, times K asterisk: 73. Integers sub last: 78. Temp T: 62. Exponent times, negative such that integers sub last minus integers to the power T sub J asterisk times K asterisk, over T: 0.92. R: 0.11. Explanation: R less than P set accept: accept. Iteration T: 7. X sub 1: 4. X sub 2: 1. X sub 3: 13. X sub 4: 13. I asterisk: 0. Integers to the power T, sub J asterisk, times K asterisk: 74. Integers sub last: 73. Temp T: 31. Exponent times, negative such that integers sub last minus integers to the power T sub J asterisk times K asterisk, over T: no value. R: no value. Explanation: integers to the power T, sub J asterisk K asterisk, greater than integers sub last: accept. Iteration T: 8. X sub 1: 4. X sub 2: 1. X sub 3: 13. X sub 4: 12 underlined. I asterisk: 0. Integers to the power T, sub J asterisk, times K asterisk: 72. Integers sub last: 74. Temp T: 31. Exponent times, negative such that integers sub last minus integers to the power T sub J asterisk times K asterisk, over T: 0.94. R: 0.93. Explanation: R less than P set accept: accept. Iteration T: 9. X sub 1: 4. X sub 2: 1. X sub 3: 12 underlined. X sub 4: 12. I asterisk: 0. Integers to the power T, sub J asterisk, times K asterisk: 69. Integers sub last: 72. Temp T: 15.5. Exponent times, negative such that integers sub last minus integers to the power T sub J asterisk times K asterisk, over T: 0.82. R: no value: 0.96. Explanation: R greater than P set accept: reject. Iteration T: 10. X sub 1: 4. X sub 2: 0 underlined. X sub 3: 13. X sub 4: 12. I asterisk: 0. Integers to the power T, sub J asterisk, times K asterisk: 71. Integers sub last: 72. Temp T: 15.5. Exponent times, negative such that integers sub last minus integers to the power T sub J asterisk times K asterisk, over T: 0.94. R: 0.38. Explanation: R less than P set accept: accept."/>
          <p:cNvPicPr>
            <a:picLocks noChangeAspect="1"/>
          </p:cNvPicPr>
          <p:nvPr/>
        </p:nvPicPr>
        <p:blipFill rotWithShape="1">
          <a:blip r:embed="rId5">
            <a:extLst>
              <a:ext uri="{28A0092B-C50C-407E-A947-70E740481C1C}">
                <a14:useLocalDpi xmlns:a14="http://schemas.microsoft.com/office/drawing/2010/main" val="0"/>
              </a:ext>
            </a:extLst>
          </a:blip>
          <a:srcRect t="13809"/>
          <a:stretch/>
        </p:blipFill>
        <p:spPr bwMode="auto">
          <a:xfrm>
            <a:off x="457200" y="1809750"/>
            <a:ext cx="8229600"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6048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600" dirty="0"/>
              <a:t>Figure </a:t>
            </a:r>
            <a:r>
              <a:rPr lang="en-US" sz="2600" dirty="0" smtClean="0"/>
              <a:t>10-1 </a:t>
            </a:r>
            <a:r>
              <a:rPr lang="en-US" sz="2600" dirty="0" smtClean="0"/>
              <a:t>Function </a:t>
            </a:r>
            <a:r>
              <a:rPr lang="en-US" sz="100" dirty="0">
                <a:solidFill>
                  <a:schemeClr val="bg1"/>
                </a:solidFill>
              </a:rPr>
              <a:t>f of x, X epsilon S = a set of 1, 2, to 8.</a:t>
            </a:r>
            <a:r>
              <a:rPr lang="en-US" sz="2600" dirty="0" smtClean="0"/>
              <a:t>                                          </a:t>
            </a:r>
            <a:r>
              <a:rPr lang="en-US" sz="2600" dirty="0" smtClean="0"/>
              <a:t>with </a:t>
            </a:r>
            <a:r>
              <a:rPr lang="en-US" sz="2600" dirty="0"/>
              <a:t>L</a:t>
            </a:r>
            <a:r>
              <a:rPr lang="en-US" sz="2600" dirty="0" smtClean="0"/>
              <a:t>ocal </a:t>
            </a:r>
            <a:r>
              <a:rPr lang="en-US" sz="2600" dirty="0"/>
              <a:t>M</a:t>
            </a:r>
            <a:r>
              <a:rPr lang="en-US" sz="2600" dirty="0" smtClean="0"/>
              <a:t>inimum </a:t>
            </a:r>
            <a:r>
              <a:rPr lang="en-US" sz="2600" dirty="0"/>
              <a:t>at x = 3 and G</a:t>
            </a:r>
            <a:r>
              <a:rPr lang="en-US" sz="2600" dirty="0" smtClean="0"/>
              <a:t>lobal </a:t>
            </a:r>
            <a:r>
              <a:rPr lang="en-US" sz="2600" dirty="0"/>
              <a:t>M</a:t>
            </a:r>
            <a:r>
              <a:rPr lang="en-US" sz="2600" dirty="0" smtClean="0"/>
              <a:t>inimum </a:t>
            </a:r>
            <a:r>
              <a:rPr lang="en-US" sz="2600" dirty="0"/>
              <a:t>at x = 7</a:t>
            </a:r>
            <a:endParaRPr lang="en-US" sz="2600" b="0" dirty="0"/>
          </a:p>
        </p:txBody>
      </p:sp>
      <p:graphicFrame>
        <p:nvGraphicFramePr>
          <p:cNvPr id="3" name="Object 2"/>
          <p:cNvGraphicFramePr>
            <a:graphicFrameLocks noChangeAspect="1"/>
          </p:cNvGraphicFramePr>
          <p:nvPr>
            <p:extLst>
              <p:ext uri="{D42A27DB-BD31-4B8C-83A1-F6EECF244321}">
                <p14:modId xmlns:p14="http://schemas.microsoft.com/office/powerpoint/2010/main" val="2960541371"/>
              </p:ext>
            </p:extLst>
          </p:nvPr>
        </p:nvGraphicFramePr>
        <p:xfrm>
          <a:off x="3597564" y="423031"/>
          <a:ext cx="3336636" cy="450273"/>
        </p:xfrm>
        <a:graphic>
          <a:graphicData uri="http://schemas.openxmlformats.org/presentationml/2006/ole">
            <mc:AlternateContent xmlns:mc="http://schemas.openxmlformats.org/markup-compatibility/2006">
              <mc:Choice xmlns:v="urn:schemas-microsoft-com:vml" Requires="v">
                <p:oleObj spid="_x0000_s1110" name="Equation" r:id="rId3" imgW="3670200" imgH="495000" progId="Equation.DSMT4">
                  <p:embed/>
                </p:oleObj>
              </mc:Choice>
              <mc:Fallback>
                <p:oleObj name="Equation" r:id="rId3" imgW="3670200" imgH="495000" progId="Equation.DSMT4">
                  <p:embed/>
                  <p:pic>
                    <p:nvPicPr>
                      <p:cNvPr id="0" name=""/>
                      <p:cNvPicPr/>
                      <p:nvPr/>
                    </p:nvPicPr>
                    <p:blipFill>
                      <a:blip r:embed="rId4"/>
                      <a:stretch>
                        <a:fillRect/>
                      </a:stretch>
                    </p:blipFill>
                    <p:spPr>
                      <a:xfrm>
                        <a:off x="3597564" y="423031"/>
                        <a:ext cx="3336636" cy="450273"/>
                      </a:xfrm>
                      <a:prstGeom prst="rect">
                        <a:avLst/>
                      </a:prstGeom>
                    </p:spPr>
                  </p:pic>
                </p:oleObj>
              </mc:Fallback>
            </mc:AlternateContent>
          </a:graphicData>
        </a:graphic>
      </p:graphicFrame>
      <p:pic>
        <p:nvPicPr>
          <p:cNvPr id="5" name="Picture 3" descr="A bar graph with a vertical axis representing F X, and a horizontal axis representing X. Entries 1 through 8 are depicted as follows. 1: 90, 2: 60, 3: 50, 4: 80, 5: 100, 6: 40, 7: 20, and 8: 70. Dotted arrows point from A, the top of entry 1 to B, the top of entry 3, from C, the top of entry 5 to D, the top of entry 7. The top of entry 8 is labeled E."/>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8089" y="1419224"/>
            <a:ext cx="4567822" cy="490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2800" dirty="0"/>
              <a:t>Table </a:t>
            </a:r>
            <a:r>
              <a:rPr lang="en-US" sz="2800" dirty="0" smtClean="0"/>
              <a:t>10-18 </a:t>
            </a:r>
            <a:r>
              <a:rPr lang="en-US" sz="2800" dirty="0"/>
              <a:t>Random Generation of </a:t>
            </a:r>
            <a:r>
              <a:rPr lang="en-US" sz="2800" dirty="0" smtClean="0"/>
              <a:t>Initial Population </a:t>
            </a:r>
            <a:r>
              <a:rPr lang="en-US" sz="2800" dirty="0"/>
              <a:t>of 3 Parents Starting </a:t>
            </a:r>
            <a:r>
              <a:rPr lang="en-US" sz="2800" dirty="0" smtClean="0"/>
              <a:t>with </a:t>
            </a:r>
            <a:r>
              <a:rPr lang="en-US" sz="2800" dirty="0" smtClean="0"/>
              <a:t>Solution </a:t>
            </a:r>
            <a:r>
              <a:rPr lang="en-US" sz="100" dirty="0">
                <a:solidFill>
                  <a:schemeClr val="bg1"/>
                </a:solidFill>
              </a:rPr>
              <a:t>X sub 1, X sub 2, X sub 3, = 100, 1, 60.</a:t>
            </a:r>
            <a:r>
              <a:rPr lang="en-US" sz="2800" dirty="0" smtClean="0"/>
              <a:t/>
            </a:r>
            <a:br>
              <a:rPr lang="en-US" sz="2800" dirty="0" smtClean="0"/>
            </a:br>
            <a:endParaRPr lang="en-US" sz="2800" b="0" dirty="0"/>
          </a:p>
        </p:txBody>
      </p:sp>
      <p:graphicFrame>
        <p:nvGraphicFramePr>
          <p:cNvPr id="4" name="Object 2"/>
          <p:cNvGraphicFramePr>
            <a:graphicFrameLocks noChangeAspect="1"/>
          </p:cNvGraphicFramePr>
          <p:nvPr>
            <p:extLst>
              <p:ext uri="{D42A27DB-BD31-4B8C-83A1-F6EECF244321}">
                <p14:modId xmlns:p14="http://schemas.microsoft.com/office/powerpoint/2010/main" val="1016054907"/>
              </p:ext>
            </p:extLst>
          </p:nvPr>
        </p:nvGraphicFramePr>
        <p:xfrm>
          <a:off x="548991" y="914078"/>
          <a:ext cx="3337209" cy="430568"/>
        </p:xfrm>
        <a:graphic>
          <a:graphicData uri="http://schemas.openxmlformats.org/presentationml/2006/ole">
            <mc:AlternateContent xmlns:mc="http://schemas.openxmlformats.org/markup-compatibility/2006">
              <mc:Choice xmlns:v="urn:schemas-microsoft-com:vml" Requires="v">
                <p:oleObj spid="_x0000_s14369" name="Equation" r:id="rId3" imgW="4038480" imgH="520560" progId="Equation.DSMT4">
                  <p:embed/>
                </p:oleObj>
              </mc:Choice>
              <mc:Fallback>
                <p:oleObj name="Equation" r:id="rId3" imgW="4038480" imgH="520560" progId="Equation.DSMT4">
                  <p:embed/>
                  <p:pic>
                    <p:nvPicPr>
                      <p:cNvPr id="4" name="Object 2"/>
                      <p:cNvPicPr/>
                      <p:nvPr/>
                    </p:nvPicPr>
                    <p:blipFill>
                      <a:blip r:embed="rId4"/>
                      <a:stretch>
                        <a:fillRect/>
                      </a:stretch>
                    </p:blipFill>
                    <p:spPr>
                      <a:xfrm>
                        <a:off x="548991" y="914078"/>
                        <a:ext cx="3337209" cy="430568"/>
                      </a:xfrm>
                      <a:prstGeom prst="rect">
                        <a:avLst/>
                      </a:prstGeom>
                    </p:spPr>
                  </p:pic>
                </p:oleObj>
              </mc:Fallback>
            </mc:AlternateContent>
          </a:graphicData>
        </a:graphic>
      </p:graphicFrame>
      <p:pic>
        <p:nvPicPr>
          <p:cNvPr id="5" name="Picture 3" descr="A table offers solutions for X sub 1, X sub 2, and X sub 3 for values, as follows. Value: starting value. X sub 1: 100. X sub 2: 8. X sub 3: 60. Value: L sub J less than or equal to X sub J less than or equal to U sub J. X sub 1: 0 less than or equal to X sub 1 less than or equal to 99. X sub 2: 0 less than or equal to X sub 2 less than or equal to infinity. X sub 3: 50 less than or equal to X sub 3 less than or equal to infinity. Value: X sub J minus Q X sub J, X sub J plus Q X sub J, Q = 0.2. X sub 1: (80, 120). X sub 2: (6.4, 9.6). X sub 3: (48, 72). Value: Adjusted search ranges. X sub 1: (80, 99). X sub 2: (6, 10). X sub 3: (50, 70). Value: Parent 1. X sub 1: 92, X sub 2: 7. X sub 3: 58. Value: Parent 2. X sub 1: 81. X sub 2: 9. X sub 3: 70. Value: Parent 3. X sub 1: 90. X sub 2: 8. X sub 3: 62."/>
          <p:cNvPicPr>
            <a:picLocks noChangeAspect="1"/>
          </p:cNvPicPr>
          <p:nvPr/>
        </p:nvPicPr>
        <p:blipFill rotWithShape="1">
          <a:blip r:embed="rId5">
            <a:extLst>
              <a:ext uri="{28A0092B-C50C-407E-A947-70E740481C1C}">
                <a14:useLocalDpi xmlns:a14="http://schemas.microsoft.com/office/drawing/2010/main" val="0"/>
              </a:ext>
            </a:extLst>
          </a:blip>
          <a:srcRect t="22168"/>
          <a:stretch/>
        </p:blipFill>
        <p:spPr bwMode="auto">
          <a:xfrm>
            <a:off x="457200" y="2209800"/>
            <a:ext cx="8229600" cy="277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9361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2600" dirty="0"/>
              <a:t>Table </a:t>
            </a:r>
            <a:r>
              <a:rPr lang="en-US" sz="2600" dirty="0" smtClean="0"/>
              <a:t>10-19 </a:t>
            </a:r>
            <a:r>
              <a:rPr lang="en-US" sz="2600" dirty="0"/>
              <a:t>Starting Population of Size p = 10 Generated from the Rounded </a:t>
            </a:r>
            <a:r>
              <a:rPr lang="en-US" sz="2600" dirty="0" smtClean="0"/>
              <a:t>L</a:t>
            </a:r>
            <a:r>
              <a:rPr lang="en-US" sz="100" dirty="0" smtClean="0"/>
              <a:t> </a:t>
            </a:r>
            <a:r>
              <a:rPr lang="en-US" sz="2600" dirty="0" smtClean="0"/>
              <a:t>P Solution </a:t>
            </a:r>
            <a:r>
              <a:rPr lang="en-US" sz="2600" dirty="0"/>
              <a:t>(5, 0, 15, 15) with q = .2, c = 1 Crossover, and Mutation Probability .1</a:t>
            </a:r>
            <a:endParaRPr lang="en-US" sz="2600" b="0" dirty="0"/>
          </a:p>
        </p:txBody>
      </p:sp>
      <p:pic>
        <p:nvPicPr>
          <p:cNvPr id="4" name="Picture 2" descr="A table with 6 columns labeled as follows, from left to right. X sub 1, X sub 2, X sub 3, X sub 4, I, Integers. Row entries for chromosomes are as follows. Chromosome 1. X sub 1: 4, X sub 2: 1, X sub 3: 16, X sub 4: 15, I: 3, Integers: 87. Chromosome Parent 2, 2. X sub 1: 5, X sub 2: 0, X sub 3: 15, X sub 4: 17, I: 5, Integers: 89. Chromosome 3. X sub 1: 6, X sub 2: 1, X sub 3: 17, X sub 4: 12, I: 9, Integers: 88. Chromosome 4. X sub 1: 4, X sub 2: 0, X sub 3: 12, X sub 4: 14, I: 3, Integers: 72. Chromosome Parent 1, 5. X sub 1: 4, X sub 2: 0, X sub 3: 15, X sub 4: 16, I: 2, Integers: 85. Chromosome 6. X sub 1: 5, X sub 2: 1, X sub 3: 12, X sub 4: 13, I: 4, Integers: 73. Chromosome 7. X sub 1: 6, X sub 2: 0, X sub 3: 14, X sub 4: 13, I: 6, Integers: 80. Chromosome 8. X sub 1: 6, X sub 2: 1, X sub 3: 15, X sub 4: 12, I: 5, Integers: 82. Chromosome 9. X sub 1: 6, X sub 2: 0, X sub 3: 15, X sub 4: 15, I: 7, Integers: 87. Chromosome 10. X sub 1: 4, X sub 2: 0, X sub 3: 12, X sub 4: 16, I: 7, Integers: 76. Chromosome Child 1. X sub 1: 4, X sub 2: 0, X sub 3: 15, X sub 4: 14 underlined, I: 1 underlined, Integers: 81. Chromosome Child 2. X sub 1: 5, X sub 2: 0, X sub 3: 15, X sub 4: 16, I: 3, Integers: 87. Search ranges. X sub 1: (4, 6), X sub 2: (0, 1), X sub 3: (12, 18), X sub 4: (12, 18). "/>
          <p:cNvPicPr>
            <a:picLocks noChangeAspect="1"/>
          </p:cNvPicPr>
          <p:nvPr/>
        </p:nvPicPr>
        <p:blipFill rotWithShape="1">
          <a:blip r:embed="rId2">
            <a:extLst>
              <a:ext uri="{28A0092B-C50C-407E-A947-70E740481C1C}">
                <a14:useLocalDpi xmlns:a14="http://schemas.microsoft.com/office/drawing/2010/main" val="0"/>
              </a:ext>
            </a:extLst>
          </a:blip>
          <a:srcRect t="14413"/>
          <a:stretch/>
        </p:blipFill>
        <p:spPr bwMode="auto">
          <a:xfrm>
            <a:off x="457200" y="1524000"/>
            <a:ext cx="8229600"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728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10-3 Construction </a:t>
            </a:r>
            <a:r>
              <a:rPr lang="en-US" dirty="0"/>
              <a:t>of search tree for </a:t>
            </a:r>
            <a:r>
              <a:rPr lang="en-US" dirty="0" smtClean="0"/>
              <a:t>C</a:t>
            </a:r>
            <a:r>
              <a:rPr lang="en-US" sz="100" dirty="0" smtClean="0"/>
              <a:t> </a:t>
            </a:r>
            <a:r>
              <a:rPr lang="en-US" dirty="0" smtClean="0"/>
              <a:t>P </a:t>
            </a:r>
            <a:r>
              <a:rPr lang="en-US" dirty="0"/>
              <a:t>example</a:t>
            </a:r>
            <a:endParaRPr lang="en-US" b="0" dirty="0"/>
          </a:p>
        </p:txBody>
      </p:sp>
      <p:pic>
        <p:nvPicPr>
          <p:cNvPr id="5" name="Picture 2" descr="Constraint X minus Y = 3 integers. X epsilon Set 4 bold, 5, 6, 8, Y epsilon set 1, 3, 5, integers epsilon set 1, 2. Constraint to Z = 1 greater than or equal to X minus y = 3, to feasible solutions: X, Y, Z = 4, 1, 1. X, Y, Z = 6, 3, 1. X, Y, Z = 8, 5, 1. Constraint to integers = 2 greater than or equal to X minus Y = 6, to no feasible solutio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50988"/>
            <a:ext cx="8229600"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1391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10-4 I</a:t>
            </a:r>
            <a:r>
              <a:rPr lang="en-US" sz="100" dirty="0" smtClean="0"/>
              <a:t> </a:t>
            </a:r>
            <a:r>
              <a:rPr lang="en-US" dirty="0" smtClean="0"/>
              <a:t>L</a:t>
            </a:r>
            <a:r>
              <a:rPr lang="en-US" sz="100" dirty="0" smtClean="0"/>
              <a:t> </a:t>
            </a:r>
            <a:r>
              <a:rPr lang="en-US" dirty="0" smtClean="0"/>
              <a:t>O</a:t>
            </a:r>
            <a:r>
              <a:rPr lang="en-US" sz="100" dirty="0" smtClean="0"/>
              <a:t> </a:t>
            </a:r>
            <a:r>
              <a:rPr lang="en-US" dirty="0" smtClean="0"/>
              <a:t>G O</a:t>
            </a:r>
            <a:r>
              <a:rPr lang="en-US" sz="100" dirty="0" smtClean="0"/>
              <a:t> </a:t>
            </a:r>
            <a:r>
              <a:rPr lang="en-US" dirty="0" smtClean="0"/>
              <a:t>P</a:t>
            </a:r>
            <a:r>
              <a:rPr lang="en-US" sz="100" dirty="0" smtClean="0"/>
              <a:t> </a:t>
            </a:r>
            <a:r>
              <a:rPr lang="en-US" dirty="0" smtClean="0"/>
              <a:t>L </a:t>
            </a:r>
            <a:r>
              <a:rPr lang="en-US" dirty="0"/>
              <a:t>code for the </a:t>
            </a:r>
            <a:r>
              <a:rPr lang="en-US" dirty="0" smtClean="0"/>
              <a:t>C</a:t>
            </a:r>
            <a:r>
              <a:rPr lang="en-US" sz="100" dirty="0" smtClean="0"/>
              <a:t> </a:t>
            </a:r>
            <a:r>
              <a:rPr lang="en-US" dirty="0" smtClean="0"/>
              <a:t>P </a:t>
            </a:r>
            <a:r>
              <a:rPr lang="en-US" dirty="0"/>
              <a:t>example</a:t>
            </a:r>
            <a:endParaRPr lang="en-US" b="0" dirty="0"/>
          </a:p>
        </p:txBody>
      </p:sp>
      <p:pic>
        <p:nvPicPr>
          <p:cNvPr id="4" name="Picture 2" descr="I L O G O P L code for the C P example has 8 lines as follows, Line 1: var int X in 1 dot dot 8 semicolon. Line 2: var int Y in 1 dot dot 10 semicolon. Line 3: var int Z in 1 dot dot 10 semicolon. Line 4: solve left bracket. Line 5: X less than greater than 7 semicolon. Line 6: Y less than greater than 2 semicolon. Line 8: right brace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5137" y="1524000"/>
            <a:ext cx="615372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04656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10-20 </a:t>
            </a:r>
            <a:r>
              <a:rPr lang="en-US" dirty="0"/>
              <a:t>Data for Problem 10-11</a:t>
            </a:r>
            <a:endParaRPr lang="en-US" b="0" dirty="0"/>
          </a:p>
        </p:txBody>
      </p:sp>
      <p:pic>
        <p:nvPicPr>
          <p:cNvPr id="5" name="Picture 2" descr="A table shows solutions for: processing time in days T sub J, due date D sub J, holding cost H sub J in dollars per day, and penalty cost, P sub J in dollars per day for J, Job values 1 through 5, as follows. J = 1: processing time in days T sub J: 10. Due date D sub J: 12. Holding cost H sub J in dollars per day: 3. Penalty cost, P sub J in dollars per day: 10. J = 2: processing time in days T sub J: 12. Due date D sub J: 30. Holding cost H sub J in dollars per day: 1. Penalty cost, P sub J in dollars per day: 20. J = 3: processing time in days T sub J: 5. Due date D sub J: 9. Holding cost H sub J in dollars per day: 5. Penalty cost, P sub J in dollars per day: 12. J = 4: processing time in days T sub J: 7. Due date D sub J: 25. Holding cost H sub J in dollars per day: 2. Penalty cost, P sub J in dollars per day: 8. J = 5: processing time in days T sub J: 9. Due date D sub J: 40. Holding cost H sub J in dollars per day: 4. Penalty cost, P sub J in dollars per day: 15."/>
          <p:cNvPicPr>
            <a:picLocks noChangeAspect="1"/>
          </p:cNvPicPr>
          <p:nvPr/>
        </p:nvPicPr>
        <p:blipFill rotWithShape="1">
          <a:blip r:embed="rId2">
            <a:extLst>
              <a:ext uri="{28A0092B-C50C-407E-A947-70E740481C1C}">
                <a14:useLocalDpi xmlns:a14="http://schemas.microsoft.com/office/drawing/2010/main" val="0"/>
              </a:ext>
            </a:extLst>
          </a:blip>
          <a:srcRect t="15574"/>
          <a:stretch/>
        </p:blipFill>
        <p:spPr bwMode="auto">
          <a:xfrm>
            <a:off x="457200" y="2133600"/>
            <a:ext cx="8229600"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2242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10-21 </a:t>
            </a:r>
            <a:r>
              <a:rPr lang="en-US" dirty="0"/>
              <a:t>Data for Problem 10-14</a:t>
            </a:r>
            <a:endParaRPr lang="en-US" b="0" dirty="0"/>
          </a:p>
        </p:txBody>
      </p:sp>
      <p:pic>
        <p:nvPicPr>
          <p:cNvPr id="4" name="Picture 2" descr="A table of data for problem 10 14 has 5 columns, labeled as 1 through 5 from left to right, with corresponding values to the I J row entries, as follows. I J: 1. 1: 10, 2: 15, 3: 20, 4: 9, 5: 40. I J: 2. 1: 12, 2: 17, 3: 15, 4: 20, 5: 10. I J: 3. 1: 18, 2: 14, 3: 10, 4: 35, 5: 16. I J: 4. 1: 9, 2: 12, 3: 33, 4: 28, 5: 19."/>
          <p:cNvPicPr>
            <a:picLocks noChangeAspect="1"/>
          </p:cNvPicPr>
          <p:nvPr/>
        </p:nvPicPr>
        <p:blipFill rotWithShape="1">
          <a:blip r:embed="rId2">
            <a:extLst>
              <a:ext uri="{28A0092B-C50C-407E-A947-70E740481C1C}">
                <a14:useLocalDpi xmlns:a14="http://schemas.microsoft.com/office/drawing/2010/main" val="0"/>
              </a:ext>
            </a:extLst>
          </a:blip>
          <a:srcRect t="15385"/>
          <a:stretch/>
        </p:blipFill>
        <p:spPr bwMode="auto">
          <a:xfrm>
            <a:off x="1106416" y="1447800"/>
            <a:ext cx="6931169"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4533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10-5 Network </a:t>
            </a:r>
            <a:r>
              <a:rPr lang="en-US" dirty="0"/>
              <a:t>for Problem 10-15</a:t>
            </a:r>
            <a:endParaRPr lang="en-US" b="0" dirty="0"/>
          </a:p>
        </p:txBody>
      </p:sp>
      <p:pic>
        <p:nvPicPr>
          <p:cNvPr id="5" name="Picture 2" descr="A network for problem 10 15 has node 1 on the left and node 6 on the right. Nodes are connected as follows, with equations noted for each connecting line segment. Node 1 branches up and to the right to node 2, A minus 5. Node 1 branches down and to the right to node 3, B minus 2. Node 2 branches down to node 3, C minus 3. Node 2 branches to the right to node 5, D minus 7. Node 3 branches up and to the right to node 5, E minus 9. Node E branches to the right to node 4, F minus 1. Node 4 branches up and to the right to node 6, G minus 6. Node 5 branches down and to the right to node 6, H minus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35100"/>
            <a:ext cx="8229600"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29799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10-6 Label </a:t>
            </a:r>
            <a:r>
              <a:rPr lang="en-US" dirty="0"/>
              <a:t>options for Problem 10-16</a:t>
            </a:r>
            <a:endParaRPr lang="en-US" b="0" dirty="0"/>
          </a:p>
        </p:txBody>
      </p:sp>
      <p:pic>
        <p:nvPicPr>
          <p:cNvPr id="4" name="Picture 2" descr="4 label options for problem 16, A, B, C, and D. Each option is a rectangle with the corresponding letter at the center and 4 boxes within the rectangle arranged 2 over 2. Beginning with the top left square and moving clockwise around the interior of the rectangle, each option reads as follows. A. A 2 0.02, A 1 0.00, A 4 0.04, A 3 0.03. B 0.02, 0.00, 0.04, 0.03. C 0.02, 0.00, 0.04, 0.03. D 0.02, 0.00, 0.04, 0.0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54150"/>
            <a:ext cx="8229600" cy="433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49455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10-7 </a:t>
            </a:r>
            <a:r>
              <a:rPr lang="en-US" dirty="0"/>
              <a:t>(a) Six-region map (b) network representation for Problem 10-21</a:t>
            </a:r>
            <a:endParaRPr lang="en-US" b="0" dirty="0"/>
          </a:p>
        </p:txBody>
      </p:sp>
      <p:pic>
        <p:nvPicPr>
          <p:cNvPr id="5" name="Picture 2" descr="A six region map in a circular shape has regions marked from left to right and top to bottom as, 1, 2, 3, 5, 4, and 6. A network representation has node 1 on the left and node 6 on the right. Nodes 1 through 6 are connected as follows. Node 1 branches up and to the right to node 2, and down and to the right to node 3. Node 2 branches down to node 3, down and to the right to node 4, and right to node 5. Node 3 branches up and to the right to node 5 and right to node 4. Node 4 branches up to node 5 and up and to the right to node 6. Node 5 branches down and to the right to nod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58938"/>
            <a:ext cx="8229600" cy="384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0391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10-22 </a:t>
            </a:r>
            <a:r>
              <a:rPr lang="en-US" dirty="0"/>
              <a:t>Conflicts in Course Schedules for Problem 10-22</a:t>
            </a:r>
            <a:endParaRPr lang="en-US" b="0" dirty="0"/>
          </a:p>
        </p:txBody>
      </p:sp>
      <p:pic>
        <p:nvPicPr>
          <p:cNvPr id="4" name="Picture 2" descr="A table displays conflicts in course schedules for problem 10 22. Row and column combinations that indicate a conflict are as follows. 1, 2. 1, 3. 1, 4. 1, 6. 2, 1. 2, 5. 2, 7. 2, 8. 3, 1. 3, 4. 3, 6. 4, 1. 4, 3. 4, 5. 4, 7. 5, 2. 5, 4. 5, 6. 5, 8. 6, 1. 6, 3. 6, 5. 6, 7. 6, 8. 7, 2. 7, 4. 7, 6. 7, 8. 8, 2. 8, 5. 8, 6. 8, 7."/>
          <p:cNvPicPr>
            <a:picLocks noChangeAspect="1"/>
          </p:cNvPicPr>
          <p:nvPr/>
        </p:nvPicPr>
        <p:blipFill rotWithShape="1">
          <a:blip r:embed="rId2">
            <a:extLst>
              <a:ext uri="{28A0092B-C50C-407E-A947-70E740481C1C}">
                <a14:useLocalDpi xmlns:a14="http://schemas.microsoft.com/office/drawing/2010/main" val="0"/>
              </a:ext>
            </a:extLst>
          </a:blip>
          <a:srcRect t="12828"/>
          <a:stretch/>
        </p:blipFill>
        <p:spPr bwMode="auto">
          <a:xfrm>
            <a:off x="457200" y="1528762"/>
            <a:ext cx="8229600" cy="411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9627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600" dirty="0"/>
              <a:t>Table </a:t>
            </a:r>
            <a:r>
              <a:rPr lang="en-US" sz="2600" dirty="0" smtClean="0"/>
              <a:t>10-1 </a:t>
            </a:r>
            <a:r>
              <a:rPr lang="en-US" sz="2600" dirty="0"/>
              <a:t>Greedy Heuristic Applied </a:t>
            </a:r>
            <a:r>
              <a:rPr lang="en-US" sz="2600" dirty="0" smtClean="0"/>
              <a:t>to </a:t>
            </a:r>
            <a:r>
              <a:rPr lang="en-US" sz="100" dirty="0">
                <a:solidFill>
                  <a:schemeClr val="bg1"/>
                </a:solidFill>
              </a:rPr>
              <a:t>F of X</a:t>
            </a:r>
            <a:r>
              <a:rPr lang="en-US" sz="2600" dirty="0" smtClean="0"/>
              <a:t>          </a:t>
            </a:r>
            <a:r>
              <a:rPr lang="en-US" sz="2600" dirty="0"/>
              <a:t>in Figure </a:t>
            </a:r>
            <a:r>
              <a:rPr lang="en-US" sz="2600" dirty="0" smtClean="0"/>
              <a:t>10-1 </a:t>
            </a:r>
            <a:r>
              <a:rPr lang="en-US" sz="2600" dirty="0"/>
              <a:t>Starting </a:t>
            </a:r>
            <a:r>
              <a:rPr lang="en-US" sz="2600" dirty="0" smtClean="0"/>
              <a:t>at </a:t>
            </a:r>
            <a:r>
              <a:rPr lang="en-US" sz="100" dirty="0">
                <a:solidFill>
                  <a:schemeClr val="bg1"/>
                </a:solidFill>
              </a:rPr>
              <a:t>X sub 0 = 1 with N X sub K = left brace X sub K minus 1, X sub K plus 1 right brace.</a:t>
            </a:r>
            <a:endParaRPr lang="en-US" sz="100" b="0" dirty="0">
              <a:solidFill>
                <a:schemeClr val="bg1"/>
              </a:solidFill>
            </a:endParaRPr>
          </a:p>
        </p:txBody>
      </p:sp>
      <p:graphicFrame>
        <p:nvGraphicFramePr>
          <p:cNvPr id="6" name="Object 2"/>
          <p:cNvGraphicFramePr>
            <a:graphicFrameLocks noChangeAspect="1"/>
          </p:cNvGraphicFramePr>
          <p:nvPr>
            <p:extLst>
              <p:ext uri="{D42A27DB-BD31-4B8C-83A1-F6EECF244321}">
                <p14:modId xmlns:p14="http://schemas.microsoft.com/office/powerpoint/2010/main" val="1681509704"/>
              </p:ext>
            </p:extLst>
          </p:nvPr>
        </p:nvGraphicFramePr>
        <p:xfrm>
          <a:off x="6124875" y="429125"/>
          <a:ext cx="698500" cy="406400"/>
        </p:xfrm>
        <a:graphic>
          <a:graphicData uri="http://schemas.openxmlformats.org/presentationml/2006/ole">
            <mc:AlternateContent xmlns:mc="http://schemas.openxmlformats.org/markup-compatibility/2006">
              <mc:Choice xmlns:v="urn:schemas-microsoft-com:vml" Requires="v">
                <p:oleObj spid="_x0000_s2211" name="Equation" r:id="rId3" imgW="698400" imgH="406080" progId="Equation.DSMT4">
                  <p:embed/>
                </p:oleObj>
              </mc:Choice>
              <mc:Fallback>
                <p:oleObj name="Equation" r:id="rId3" imgW="698400" imgH="406080" progId="Equation.DSMT4">
                  <p:embed/>
                  <p:pic>
                    <p:nvPicPr>
                      <p:cNvPr id="0" name=""/>
                      <p:cNvPicPr/>
                      <p:nvPr/>
                    </p:nvPicPr>
                    <p:blipFill>
                      <a:blip r:embed="rId4"/>
                      <a:stretch>
                        <a:fillRect/>
                      </a:stretch>
                    </p:blipFill>
                    <p:spPr>
                      <a:xfrm>
                        <a:off x="6124875" y="429125"/>
                        <a:ext cx="698500" cy="4064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542076831"/>
              </p:ext>
            </p:extLst>
          </p:nvPr>
        </p:nvGraphicFramePr>
        <p:xfrm>
          <a:off x="2819400" y="807992"/>
          <a:ext cx="4802909" cy="473364"/>
        </p:xfrm>
        <a:graphic>
          <a:graphicData uri="http://schemas.openxmlformats.org/presentationml/2006/ole">
            <mc:AlternateContent xmlns:mc="http://schemas.openxmlformats.org/markup-compatibility/2006">
              <mc:Choice xmlns:v="urn:schemas-microsoft-com:vml" Requires="v">
                <p:oleObj spid="_x0000_s2212" name="Equation" r:id="rId5" imgW="5283000" imgH="520560" progId="Equation.DSMT4">
                  <p:embed/>
                </p:oleObj>
              </mc:Choice>
              <mc:Fallback>
                <p:oleObj name="Equation" r:id="rId5" imgW="5283000" imgH="520560" progId="Equation.DSMT4">
                  <p:embed/>
                  <p:pic>
                    <p:nvPicPr>
                      <p:cNvPr id="0" name=""/>
                      <p:cNvPicPr/>
                      <p:nvPr/>
                    </p:nvPicPr>
                    <p:blipFill>
                      <a:blip r:embed="rId6"/>
                      <a:stretch>
                        <a:fillRect/>
                      </a:stretch>
                    </p:blipFill>
                    <p:spPr>
                      <a:xfrm>
                        <a:off x="2819400" y="807992"/>
                        <a:ext cx="4802909" cy="473364"/>
                      </a:xfrm>
                      <a:prstGeom prst="rect">
                        <a:avLst/>
                      </a:prstGeom>
                    </p:spPr>
                  </p:pic>
                </p:oleObj>
              </mc:Fallback>
            </mc:AlternateContent>
          </a:graphicData>
        </a:graphic>
      </p:graphicFrame>
      <p:pic>
        <p:nvPicPr>
          <p:cNvPr id="7" name="Picture 4" descr="A table with 4 columns, labeled as follows, from left to right, as X sub K. N X sub K. F times, X sub K minus 1. Action. Iteration K row entries are as follows. Start 0. X sub K: 1. N X sub K: no value. F times, X sub K minus 1: no value. F times X sub K plus 1: no value. Action: set X asterisk = 1, F X asterisk = 90, and X, sub K plus 1, = 1. Iteration K 1: X sub K: 1. N X sub K: right brace negative, 2 left brace. F times, X sub K minus 1: negative. F times, X sub K plus 1: 60. Action: F times X sub K plus 1, less than F X asterisk: Set X asterisk = 2, F X asterisk = 60, X sub K plus 1 = 2. Iteration K 2: X sub K: 2. N X sub K: right brace 1, 3 left brace. F times, X sub K minus 1: 90. F times, X sub K plus 1: 50. Action: F times X sub K plus 1, less than F X asterisk: Set X asterisk = 3, F X asterisk = 50, X sub K plus 1 = 3. Iteration K: End 3: X sub K: 3. N X sub K: right brace 2, 4 left brace. F times, X sub K minus 1: 60. F times, X sub K plus 1: 80. Action: F times X sub K minus 1, and F times X sub K plus 1, greater than F X asterisk: Local minimum. Search result: X asterisk = 3, F X asterisk = 50, occurs at iteration 2."/>
          <p:cNvPicPr>
            <a:picLocks noChangeAspect="1"/>
          </p:cNvPicPr>
          <p:nvPr/>
        </p:nvPicPr>
        <p:blipFill rotWithShape="1">
          <a:blip r:embed="rId7">
            <a:extLst>
              <a:ext uri="{28A0092B-C50C-407E-A947-70E740481C1C}">
                <a14:useLocalDpi xmlns:a14="http://schemas.microsoft.com/office/drawing/2010/main" val="0"/>
              </a:ext>
            </a:extLst>
          </a:blip>
          <a:srcRect t="14325"/>
          <a:stretch/>
        </p:blipFill>
        <p:spPr bwMode="auto">
          <a:xfrm>
            <a:off x="457200" y="2362200"/>
            <a:ext cx="822960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16080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Table </a:t>
            </a:r>
            <a:r>
              <a:rPr lang="en-US" sz="3000" dirty="0" smtClean="0"/>
              <a:t>10-2 </a:t>
            </a:r>
            <a:r>
              <a:rPr lang="en-US" sz="3000" dirty="0"/>
              <a:t>Random-Walk </a:t>
            </a:r>
            <a:r>
              <a:rPr lang="en-US" sz="3000" dirty="0" smtClean="0"/>
              <a:t>Heuristic </a:t>
            </a:r>
            <a:r>
              <a:rPr lang="en-US" sz="3000" dirty="0"/>
              <a:t>Applied </a:t>
            </a:r>
            <a:r>
              <a:rPr lang="en-US" sz="3000" dirty="0" smtClean="0"/>
              <a:t>to </a:t>
            </a:r>
            <a:r>
              <a:rPr lang="en-US" sz="100" dirty="0">
                <a:solidFill>
                  <a:schemeClr val="bg1"/>
                </a:solidFill>
              </a:rPr>
              <a:t>f of x</a:t>
            </a:r>
            <a:r>
              <a:rPr lang="en-US" sz="100" dirty="0" smtClean="0">
                <a:solidFill>
                  <a:schemeClr val="bg1"/>
                </a:solidFill>
              </a:rPr>
              <a:t>          </a:t>
            </a:r>
            <a:r>
              <a:rPr lang="en-US" sz="3000" dirty="0"/>
              <a:t/>
            </a:r>
            <a:br>
              <a:rPr lang="en-US" sz="3000" dirty="0"/>
            </a:br>
            <a:r>
              <a:rPr lang="en-US" sz="3000" dirty="0" smtClean="0"/>
              <a:t>         in </a:t>
            </a:r>
            <a:r>
              <a:rPr lang="en-US" sz="3000" dirty="0"/>
              <a:t>Figure </a:t>
            </a:r>
            <a:r>
              <a:rPr lang="en-US" sz="3000" dirty="0" smtClean="0"/>
              <a:t>10-1 </a:t>
            </a:r>
            <a:r>
              <a:rPr lang="en-US" sz="3000" dirty="0"/>
              <a:t>Starting </a:t>
            </a:r>
            <a:r>
              <a:rPr lang="en-US" sz="3000" dirty="0" smtClean="0"/>
              <a:t>at </a:t>
            </a:r>
            <a:r>
              <a:rPr lang="en-US" sz="100" dirty="0">
                <a:solidFill>
                  <a:schemeClr val="bg1"/>
                </a:solidFill>
              </a:rPr>
              <a:t>X sub 0 = 1</a:t>
            </a:r>
            <a:endParaRPr lang="en-US" sz="100" b="0" dirty="0">
              <a:solidFill>
                <a:schemeClr val="bg1"/>
              </a:solidFill>
            </a:endParaRPr>
          </a:p>
        </p:txBody>
      </p:sp>
      <p:graphicFrame>
        <p:nvGraphicFramePr>
          <p:cNvPr id="6" name="Object 2"/>
          <p:cNvGraphicFramePr>
            <a:graphicFrameLocks noChangeAspect="1"/>
          </p:cNvGraphicFramePr>
          <p:nvPr>
            <p:extLst>
              <p:ext uri="{D42A27DB-BD31-4B8C-83A1-F6EECF244321}">
                <p14:modId xmlns:p14="http://schemas.microsoft.com/office/powerpoint/2010/main" val="2812028225"/>
              </p:ext>
            </p:extLst>
          </p:nvPr>
        </p:nvGraphicFramePr>
        <p:xfrm>
          <a:off x="609600" y="818274"/>
          <a:ext cx="698500" cy="406400"/>
        </p:xfrm>
        <a:graphic>
          <a:graphicData uri="http://schemas.openxmlformats.org/presentationml/2006/ole">
            <mc:AlternateContent xmlns:mc="http://schemas.openxmlformats.org/markup-compatibility/2006">
              <mc:Choice xmlns:v="urn:schemas-microsoft-com:vml" Requires="v">
                <p:oleObj spid="_x0000_s3230" name="Equation" r:id="rId3" imgW="698400" imgH="406080" progId="Equation.DSMT4">
                  <p:embed/>
                </p:oleObj>
              </mc:Choice>
              <mc:Fallback>
                <p:oleObj name="Equation" r:id="rId3" imgW="698400" imgH="406080" progId="Equation.DSMT4">
                  <p:embed/>
                  <p:pic>
                    <p:nvPicPr>
                      <p:cNvPr id="6" name="Object 2"/>
                      <p:cNvPicPr/>
                      <p:nvPr/>
                    </p:nvPicPr>
                    <p:blipFill>
                      <a:blip r:embed="rId4"/>
                      <a:stretch>
                        <a:fillRect/>
                      </a:stretch>
                    </p:blipFill>
                    <p:spPr>
                      <a:xfrm>
                        <a:off x="609600" y="818274"/>
                        <a:ext cx="698500" cy="4064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41227099"/>
              </p:ext>
            </p:extLst>
          </p:nvPr>
        </p:nvGraphicFramePr>
        <p:xfrm>
          <a:off x="5715000" y="818274"/>
          <a:ext cx="925513" cy="443548"/>
        </p:xfrm>
        <a:graphic>
          <a:graphicData uri="http://schemas.openxmlformats.org/presentationml/2006/ole">
            <mc:AlternateContent xmlns:mc="http://schemas.openxmlformats.org/markup-compatibility/2006">
              <mc:Choice xmlns:v="urn:schemas-microsoft-com:vml" Requires="v">
                <p:oleObj spid="_x0000_s3231" name="Equation" r:id="rId5" imgW="927000" imgH="444240" progId="Equation.DSMT4">
                  <p:embed/>
                </p:oleObj>
              </mc:Choice>
              <mc:Fallback>
                <p:oleObj name="Equation" r:id="rId5" imgW="927000" imgH="444240" progId="Equation.DSMT4">
                  <p:embed/>
                  <p:pic>
                    <p:nvPicPr>
                      <p:cNvPr id="4" name="Object 3"/>
                      <p:cNvPicPr/>
                      <p:nvPr/>
                    </p:nvPicPr>
                    <p:blipFill>
                      <a:blip r:embed="rId6"/>
                      <a:stretch>
                        <a:fillRect/>
                      </a:stretch>
                    </p:blipFill>
                    <p:spPr>
                      <a:xfrm>
                        <a:off x="5715000" y="818274"/>
                        <a:ext cx="925513" cy="443548"/>
                      </a:xfrm>
                      <a:prstGeom prst="rect">
                        <a:avLst/>
                      </a:prstGeom>
                    </p:spPr>
                  </p:pic>
                </p:oleObj>
              </mc:Fallback>
            </mc:AlternateContent>
          </a:graphicData>
        </a:graphic>
      </p:graphicFrame>
      <p:pic>
        <p:nvPicPr>
          <p:cNvPr id="8" name="Picture 4" descr="A table with 6 columns, labeled as follows, from left to right. X sub K. F times X sub K. N times X sub K. R sub K. X prime sub K. F times X prime sub K. Action. Iteration K row entries are as follows. Iteration K: Start 0. X sub K: 1. F times X sub K: 90. N times X sub K: no value. R sub K: no value. X prime sub K: no value. F times X prime sub K: no value. Action: X asterisk = 1, F X asterisk = 90. Iteration K: 1. X sub K: 1. F times X sub K: 90. N times X sub K: left brace 2, 3, 4, 5, 6, 7, 8 right brace. R sub K: 0.4128. X prime sub K: 4. F times X prime sub K: 80. Action: F times X prime sub K, less than F X asterisk: set X asterisk = 4, F X asterisk = 80, X, sub K plus 1, = 4. Iteration K: 2. X sub K: 4. F times X sub K: 80. N times X sub K: left brace 1, 2, 3, 5, 6, 7, 8 right brace. R sub K: 0.2039. X prime sub K: 2. F times X prime sub K: 60. Action: F times X prime sub K, less than F X asterisk: set X asterisk = 2, F X asterisk = 60, X, sub K plus 1, = 2. Iteration K: 3. X sub K: 2. F times X sub K: 60. N times X sub K: left brace 1, 3, 4, 5, 6, 7, 8 right brace. R sub K: 0.0861. X prime sub K: 1. F times X prime sub K: 100. Action: F times X prime sub K, greater than F X asterisk: resample from N times X sub K. Iteration K 4: X sub K: 2. F times X sub K: 60. N times X sub K: left brace 1, 3, 5, 6, 7, 8 right brace. R sub K: 0.5839. X prime sub K: 6. F times X prime sub K: 40. Action: F times X prime sub K less than F X asterisk: set X asterisk = 6, F X asterisk = 40, X sub K plus 1 = 6. Iteration K: End 5. X sub K: 6. F times X sub K: 40. N times X sub K: left brace 1, 2, 3, 4, 5, 6, 7, 8 right brace. R sub K: 0.5712. X prime sub K: 4. F times X prime sub K: 80. Action: F times X prime sub K, greater than F X asterisk: resample from N times X sub K. Best solution: X = 6, F X = 40, occurs at iteration 4."/>
          <p:cNvPicPr>
            <a:picLocks noChangeAspect="1"/>
          </p:cNvPicPr>
          <p:nvPr/>
        </p:nvPicPr>
        <p:blipFill rotWithShape="1">
          <a:blip r:embed="rId7">
            <a:extLst>
              <a:ext uri="{28A0092B-C50C-407E-A947-70E740481C1C}">
                <a14:useLocalDpi xmlns:a14="http://schemas.microsoft.com/office/drawing/2010/main" val="0"/>
              </a:ext>
            </a:extLst>
          </a:blip>
          <a:srcRect t="13910"/>
          <a:stretch/>
        </p:blipFill>
        <p:spPr bwMode="auto">
          <a:xfrm>
            <a:off x="457200" y="2285999"/>
            <a:ext cx="82296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3029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2400" dirty="0" smtClean="0"/>
              <a:t>Table 10-3 Minimization </a:t>
            </a:r>
            <a:r>
              <a:rPr lang="en-US" sz="2400" dirty="0" smtClean="0"/>
              <a:t>of </a:t>
            </a:r>
            <a:r>
              <a:rPr lang="en-US" sz="100" dirty="0">
                <a:solidFill>
                  <a:schemeClr val="bg1"/>
                </a:solidFill>
              </a:rPr>
              <a:t>F of X = X to the fifth power, minus 10 X to the fourth power, plus 35 X cubed, minus 50 X squared, plus 24 X.</a:t>
            </a:r>
            <a:r>
              <a:rPr lang="en-US" sz="2400" dirty="0" smtClean="0"/>
              <a:t> </a:t>
            </a:r>
            <a:r>
              <a:rPr lang="en-US" sz="100" dirty="0">
                <a:solidFill>
                  <a:schemeClr val="bg1"/>
                </a:solidFill>
              </a:rPr>
              <a:t>0 less than or equal to X less than or equal to 4</a:t>
            </a:r>
            <a:r>
              <a:rPr lang="en-US" sz="2400" dirty="0" smtClean="0"/>
              <a:t>                                                            </a:t>
            </a:r>
            <a:r>
              <a:rPr lang="en-US" sz="2400" dirty="0" smtClean="0"/>
              <a:t>	   Using </a:t>
            </a:r>
            <a:r>
              <a:rPr lang="en-US" sz="2400" dirty="0"/>
              <a:t>Uniform </a:t>
            </a:r>
            <a:r>
              <a:rPr lang="en-US" sz="2400" dirty="0" smtClean="0"/>
              <a:t>Random-Walk Heuristic </a:t>
            </a:r>
            <a:r>
              <a:rPr lang="en-US" sz="2400" dirty="0" smtClean="0"/>
              <a:t>with </a:t>
            </a:r>
            <a:r>
              <a:rPr lang="en-US" sz="100" dirty="0">
                <a:solidFill>
                  <a:schemeClr val="bg1"/>
                </a:solidFill>
              </a:rPr>
              <a:t>X sub 0 = 0.5</a:t>
            </a:r>
            <a:r>
              <a:rPr lang="en-US" sz="2400" dirty="0" smtClean="0"/>
              <a:t>  </a:t>
            </a:r>
            <a:r>
              <a:rPr lang="en-US" sz="2400" dirty="0" smtClean="0"/>
              <a:t/>
            </a:r>
            <a:br>
              <a:rPr lang="en-US" sz="2400" dirty="0" smtClean="0"/>
            </a:br>
            <a:r>
              <a:rPr lang="en-US" sz="2400" dirty="0" smtClean="0"/>
              <a:t>and </a:t>
            </a:r>
            <a:r>
              <a:rPr lang="en-US" sz="100" dirty="0">
                <a:solidFill>
                  <a:schemeClr val="bg1"/>
                </a:solidFill>
              </a:rPr>
              <a:t>X sub K = X sub K, plus 4 times R minus 0.5.</a:t>
            </a:r>
            <a:r>
              <a:rPr lang="en-US" sz="2400" dirty="0" smtClean="0"/>
              <a:t>  </a:t>
            </a:r>
            <a:endParaRPr lang="en-US" sz="2400" b="0" dirty="0"/>
          </a:p>
        </p:txBody>
      </p:sp>
      <p:graphicFrame>
        <p:nvGraphicFramePr>
          <p:cNvPr id="6" name="Object 2"/>
          <p:cNvGraphicFramePr>
            <a:graphicFrameLocks noChangeAspect="1"/>
          </p:cNvGraphicFramePr>
          <p:nvPr>
            <p:extLst>
              <p:ext uri="{D42A27DB-BD31-4B8C-83A1-F6EECF244321}">
                <p14:modId xmlns:p14="http://schemas.microsoft.com/office/powerpoint/2010/main" val="2834732075"/>
              </p:ext>
            </p:extLst>
          </p:nvPr>
        </p:nvGraphicFramePr>
        <p:xfrm>
          <a:off x="4178459" y="228600"/>
          <a:ext cx="3822541" cy="370205"/>
        </p:xfrm>
        <a:graphic>
          <a:graphicData uri="http://schemas.openxmlformats.org/presentationml/2006/ole">
            <mc:AlternateContent xmlns:mc="http://schemas.openxmlformats.org/markup-compatibility/2006">
              <mc:Choice xmlns:v="urn:schemas-microsoft-com:vml" Requires="v">
                <p:oleObj spid="_x0000_s4390" name="Equation" r:id="rId3" imgW="4203360" imgH="406080" progId="Equation.DSMT4">
                  <p:embed/>
                </p:oleObj>
              </mc:Choice>
              <mc:Fallback>
                <p:oleObj name="Equation" r:id="rId3" imgW="4203360" imgH="406080" progId="Equation.DSMT4">
                  <p:embed/>
                  <p:pic>
                    <p:nvPicPr>
                      <p:cNvPr id="6" name="Object 2"/>
                      <p:cNvPicPr/>
                      <p:nvPr/>
                    </p:nvPicPr>
                    <p:blipFill>
                      <a:blip r:embed="rId4"/>
                      <a:stretch>
                        <a:fillRect/>
                      </a:stretch>
                    </p:blipFill>
                    <p:spPr>
                      <a:xfrm>
                        <a:off x="4178459" y="228600"/>
                        <a:ext cx="3822541" cy="370205"/>
                      </a:xfrm>
                      <a:prstGeom prst="rect">
                        <a:avLst/>
                      </a:prstGeom>
                    </p:spPr>
                  </p:pic>
                </p:oleObj>
              </mc:Fallback>
            </mc:AlternateContent>
          </a:graphicData>
        </a:graphic>
      </p:graphicFrame>
      <p:graphicFrame>
        <p:nvGraphicFramePr>
          <p:cNvPr id="3" name="Object 3"/>
          <p:cNvGraphicFramePr>
            <a:graphicFrameLocks noChangeAspect="1"/>
          </p:cNvGraphicFramePr>
          <p:nvPr>
            <p:extLst>
              <p:ext uri="{D42A27DB-BD31-4B8C-83A1-F6EECF244321}">
                <p14:modId xmlns:p14="http://schemas.microsoft.com/office/powerpoint/2010/main" val="468434885"/>
              </p:ext>
            </p:extLst>
          </p:nvPr>
        </p:nvGraphicFramePr>
        <p:xfrm>
          <a:off x="552650" y="622299"/>
          <a:ext cx="1104900" cy="279400"/>
        </p:xfrm>
        <a:graphic>
          <a:graphicData uri="http://schemas.openxmlformats.org/presentationml/2006/ole">
            <mc:AlternateContent xmlns:mc="http://schemas.openxmlformats.org/markup-compatibility/2006">
              <mc:Choice xmlns:v="urn:schemas-microsoft-com:vml" Requires="v">
                <p:oleObj spid="_x0000_s4391" name="Equation" r:id="rId5" imgW="1104840" imgH="279360" progId="Equation.DSMT4">
                  <p:embed/>
                </p:oleObj>
              </mc:Choice>
              <mc:Fallback>
                <p:oleObj name="Equation" r:id="rId5" imgW="1104840" imgH="279360" progId="Equation.DSMT4">
                  <p:embed/>
                  <p:pic>
                    <p:nvPicPr>
                      <p:cNvPr id="0" name=""/>
                      <p:cNvPicPr/>
                      <p:nvPr/>
                    </p:nvPicPr>
                    <p:blipFill>
                      <a:blip r:embed="rId6"/>
                      <a:stretch>
                        <a:fillRect/>
                      </a:stretch>
                    </p:blipFill>
                    <p:spPr>
                      <a:xfrm>
                        <a:off x="552650" y="622299"/>
                        <a:ext cx="1104900" cy="279400"/>
                      </a:xfrm>
                      <a:prstGeom prst="rect">
                        <a:avLst/>
                      </a:prstGeom>
                    </p:spPr>
                  </p:pic>
                </p:oleObj>
              </mc:Fallback>
            </mc:AlternateContent>
          </a:graphicData>
        </a:graphic>
      </p:graphicFrame>
      <p:graphicFrame>
        <p:nvGraphicFramePr>
          <p:cNvPr id="4" name="Object 4"/>
          <p:cNvGraphicFramePr>
            <a:graphicFrameLocks noChangeAspect="1"/>
          </p:cNvGraphicFramePr>
          <p:nvPr>
            <p:extLst>
              <p:ext uri="{D42A27DB-BD31-4B8C-83A1-F6EECF244321}">
                <p14:modId xmlns:p14="http://schemas.microsoft.com/office/powerpoint/2010/main" val="2307484314"/>
              </p:ext>
            </p:extLst>
          </p:nvPr>
        </p:nvGraphicFramePr>
        <p:xfrm>
          <a:off x="7620000" y="609759"/>
          <a:ext cx="862648" cy="380683"/>
        </p:xfrm>
        <a:graphic>
          <a:graphicData uri="http://schemas.openxmlformats.org/presentationml/2006/ole">
            <mc:AlternateContent xmlns:mc="http://schemas.openxmlformats.org/markup-compatibility/2006">
              <mc:Choice xmlns:v="urn:schemas-microsoft-com:vml" Requires="v">
                <p:oleObj spid="_x0000_s4392" name="Equation" r:id="rId7" imgW="863280" imgH="380880" progId="Equation.DSMT4">
                  <p:embed/>
                </p:oleObj>
              </mc:Choice>
              <mc:Fallback>
                <p:oleObj name="Equation" r:id="rId7" imgW="863280" imgH="380880" progId="Equation.DSMT4">
                  <p:embed/>
                  <p:pic>
                    <p:nvPicPr>
                      <p:cNvPr id="4" name="Object 3"/>
                      <p:cNvPicPr/>
                      <p:nvPr/>
                    </p:nvPicPr>
                    <p:blipFill>
                      <a:blip r:embed="rId8"/>
                      <a:stretch>
                        <a:fillRect/>
                      </a:stretch>
                    </p:blipFill>
                    <p:spPr>
                      <a:xfrm>
                        <a:off x="7620000" y="609759"/>
                        <a:ext cx="862648" cy="380683"/>
                      </a:xfrm>
                      <a:prstGeom prst="rect">
                        <a:avLst/>
                      </a:prstGeom>
                    </p:spPr>
                  </p:pic>
                </p:oleObj>
              </mc:Fallback>
            </mc:AlternateContent>
          </a:graphicData>
        </a:graphic>
      </p:graphicFrame>
      <p:graphicFrame>
        <p:nvGraphicFramePr>
          <p:cNvPr id="5" name="Object 5"/>
          <p:cNvGraphicFramePr>
            <a:graphicFrameLocks noChangeAspect="1"/>
          </p:cNvGraphicFramePr>
          <p:nvPr>
            <p:extLst>
              <p:ext uri="{D42A27DB-BD31-4B8C-83A1-F6EECF244321}">
                <p14:modId xmlns:p14="http://schemas.microsoft.com/office/powerpoint/2010/main" val="3608288610"/>
              </p:ext>
            </p:extLst>
          </p:nvPr>
        </p:nvGraphicFramePr>
        <p:xfrm>
          <a:off x="1143000" y="933650"/>
          <a:ext cx="2108200" cy="419100"/>
        </p:xfrm>
        <a:graphic>
          <a:graphicData uri="http://schemas.openxmlformats.org/presentationml/2006/ole">
            <mc:AlternateContent xmlns:mc="http://schemas.openxmlformats.org/markup-compatibility/2006">
              <mc:Choice xmlns:v="urn:schemas-microsoft-com:vml" Requires="v">
                <p:oleObj spid="_x0000_s4393" name="Equation" r:id="rId9" imgW="2108160" imgH="419040" progId="Equation.DSMT4">
                  <p:embed/>
                </p:oleObj>
              </mc:Choice>
              <mc:Fallback>
                <p:oleObj name="Equation" r:id="rId9" imgW="2108160" imgH="419040" progId="Equation.DSMT4">
                  <p:embed/>
                  <p:pic>
                    <p:nvPicPr>
                      <p:cNvPr id="0" name=""/>
                      <p:cNvPicPr/>
                      <p:nvPr/>
                    </p:nvPicPr>
                    <p:blipFill>
                      <a:blip r:embed="rId10"/>
                      <a:stretch>
                        <a:fillRect/>
                      </a:stretch>
                    </p:blipFill>
                    <p:spPr>
                      <a:xfrm>
                        <a:off x="1143000" y="933650"/>
                        <a:ext cx="2108200" cy="419100"/>
                      </a:xfrm>
                      <a:prstGeom prst="rect">
                        <a:avLst/>
                      </a:prstGeom>
                    </p:spPr>
                  </p:pic>
                </p:oleObj>
              </mc:Fallback>
            </mc:AlternateContent>
          </a:graphicData>
        </a:graphic>
      </p:graphicFrame>
      <p:pic>
        <p:nvPicPr>
          <p:cNvPr id="9" name="Picture 6" descr="A table with 6 columns labeled, from left to right, as follows. . X sub K. F times X sub K. R sub K. N (0, 1). X prime sub K. F times X prime sub K. Action. Row entries of Iteration K are as follows. Iteration K: start 0. X sub K: 0.5. F times X sub K: 3.281. R sub K: no value. X prime sub K: no value. F times X prime sub K: no value. Action: Set X asterisk = 0.5, F X asterisk = 3.281, X sub K plus 1 = 0.5. Iteration K: 1. X sub K: 0.5. F times X sub K: 3.281. R sub K: 0.4128. X prime sub K: 0.151. F times X prime sub K: 2.602. Action: F times X prime sub K, less than F times X asterisk: = 0.1512, F times X asterisk = 2.602, X, sub K plus 1 = 0.151. Iteration K: 2. X sub K: 0.1512. F times X sub K: 2.602. R sub K: 0.2039.  X prime sub K: negative 1.033. F times X prime sub K: no value. Action: Out of range: Out of range: resample using X, sub K plus 1 = X sub K. Iteration K: 3. X sub K: 0.1512. F times X sub K: 2.602. R sub K: 0.9124. X prime sub K: 1.801. F times X prime sub K: negative 0.757. Action: F times X prime sub k, less than F times X asterisk: X asterisk = 1.801, F times X asterisk = negative 0.757, X, sub K plus 1 = 1.801. Iteration K: 4. X sub K: 1.801. F times X sub K: negative 0.757. R sub K: 0.5712. X prime sub K: 2.086. F times X prime sub K: 0.330. Action: F times X prime sub K greater than F times X asterisk: Resample using X, sub K plus 1 = X sub K. Iteration K: End 5. X sub K: 1.801. F times X sub K: negative 0.757. R sub K: 0.8718. X prime sub K: 3.288. F times X prime sub K: negative 1.987. Action: F times X prime sub K less than F times X asterisk: X asterisk = 3.288, F times X asterisk = negative 1.987, X, sub K plus 1 = 3.288. Search result: X = 1.801, F X = negative 0.757 occurs at iteration 3 exact global minimum: X asterisk = 3.64438, F times X asterisk = negative 3.631."/>
          <p:cNvPicPr>
            <a:picLocks noChangeAspect="1"/>
          </p:cNvPicPr>
          <p:nvPr/>
        </p:nvPicPr>
        <p:blipFill rotWithShape="1">
          <a:blip r:embed="rId11">
            <a:extLst>
              <a:ext uri="{28A0092B-C50C-407E-A947-70E740481C1C}">
                <a14:useLocalDpi xmlns:a14="http://schemas.microsoft.com/office/drawing/2010/main" val="0"/>
              </a:ext>
            </a:extLst>
          </a:blip>
          <a:srcRect t="19159"/>
          <a:stretch/>
        </p:blipFill>
        <p:spPr bwMode="auto">
          <a:xfrm>
            <a:off x="457200" y="2362200"/>
            <a:ext cx="82296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108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2400" dirty="0" smtClean="0"/>
              <a:t>Table 10-4 Minimization </a:t>
            </a:r>
            <a:r>
              <a:rPr lang="en-US" sz="2400" dirty="0" smtClean="0"/>
              <a:t>of </a:t>
            </a:r>
            <a:r>
              <a:rPr lang="en-US" sz="100" dirty="0">
                <a:solidFill>
                  <a:schemeClr val="bg1"/>
                </a:solidFill>
              </a:rPr>
              <a:t>F of X = X to the fifth power minus 10 x to the fourth power plus 35 X cubed minus 50 X squared plus 24 X.</a:t>
            </a:r>
            <a:r>
              <a:rPr lang="en-US" dirty="0"/>
              <a:t> </a:t>
            </a:r>
            <a:r>
              <a:rPr lang="en-US" sz="100" dirty="0">
                <a:solidFill>
                  <a:schemeClr val="bg1"/>
                </a:solidFill>
              </a:rPr>
              <a:t>0 is less than or equal to X less than or equal to 4.</a:t>
            </a:r>
            <a:r>
              <a:rPr lang="en-US" sz="2400" dirty="0" smtClean="0"/>
              <a:t>                                                             </a:t>
            </a:r>
            <a:r>
              <a:rPr lang="en-US" sz="2400" dirty="0" smtClean="0"/>
              <a:t>	   Using </a:t>
            </a:r>
            <a:r>
              <a:rPr lang="en-US" sz="2400" dirty="0"/>
              <a:t>Uniform </a:t>
            </a:r>
            <a:r>
              <a:rPr lang="en-US" sz="2400" dirty="0" smtClean="0"/>
              <a:t>Random-Walk Heuristic </a:t>
            </a:r>
            <a:r>
              <a:rPr lang="en-US" sz="2400" dirty="0"/>
              <a:t>with </a:t>
            </a:r>
            <a:r>
              <a:rPr lang="en-US" sz="100" dirty="0">
                <a:solidFill>
                  <a:schemeClr val="bg1"/>
                </a:solidFill>
              </a:rPr>
              <a:t>X sub 0 = 0.5. </a:t>
            </a:r>
            <a:r>
              <a:rPr lang="en-US" sz="2400" dirty="0" smtClean="0"/>
              <a:t> </a:t>
            </a:r>
            <a:r>
              <a:rPr lang="en-US" sz="2400" dirty="0" smtClean="0"/>
              <a:t/>
            </a:r>
            <a:br>
              <a:rPr lang="en-US" sz="2400" dirty="0" smtClean="0"/>
            </a:br>
            <a:r>
              <a:rPr lang="en-US" sz="2400" dirty="0" smtClean="0"/>
              <a:t>and </a:t>
            </a:r>
            <a:r>
              <a:rPr lang="en-US" sz="100" dirty="0">
                <a:solidFill>
                  <a:schemeClr val="bg1"/>
                </a:solidFill>
              </a:rPr>
              <a:t>X prime sub K = X sub K plus 4 sixths N right parenthesis 0, 1 left parenthesis.</a:t>
            </a:r>
            <a:r>
              <a:rPr lang="en-US" sz="2400" dirty="0" smtClean="0"/>
              <a:t> </a:t>
            </a:r>
            <a:endParaRPr lang="en-US" sz="2400" b="0" dirty="0"/>
          </a:p>
        </p:txBody>
      </p:sp>
      <p:graphicFrame>
        <p:nvGraphicFramePr>
          <p:cNvPr id="6" name="Object 2"/>
          <p:cNvGraphicFramePr>
            <a:graphicFrameLocks noChangeAspect="1"/>
          </p:cNvGraphicFramePr>
          <p:nvPr>
            <p:extLst>
              <p:ext uri="{D42A27DB-BD31-4B8C-83A1-F6EECF244321}">
                <p14:modId xmlns:p14="http://schemas.microsoft.com/office/powerpoint/2010/main" val="3359220310"/>
              </p:ext>
            </p:extLst>
          </p:nvPr>
        </p:nvGraphicFramePr>
        <p:xfrm>
          <a:off x="4228783" y="275661"/>
          <a:ext cx="3822541" cy="370205"/>
        </p:xfrm>
        <a:graphic>
          <a:graphicData uri="http://schemas.openxmlformats.org/presentationml/2006/ole">
            <mc:AlternateContent xmlns:mc="http://schemas.openxmlformats.org/markup-compatibility/2006">
              <mc:Choice xmlns:v="urn:schemas-microsoft-com:vml" Requires="v">
                <p:oleObj spid="_x0000_s5398" name="Equation" r:id="rId3" imgW="4203360" imgH="406080" progId="Equation.DSMT4">
                  <p:embed/>
                </p:oleObj>
              </mc:Choice>
              <mc:Fallback>
                <p:oleObj name="Equation" r:id="rId3" imgW="4203360" imgH="406080" progId="Equation.DSMT4">
                  <p:embed/>
                  <p:pic>
                    <p:nvPicPr>
                      <p:cNvPr id="6" name="Object 2"/>
                      <p:cNvPicPr/>
                      <p:nvPr/>
                    </p:nvPicPr>
                    <p:blipFill>
                      <a:blip r:embed="rId4"/>
                      <a:stretch>
                        <a:fillRect/>
                      </a:stretch>
                    </p:blipFill>
                    <p:spPr>
                      <a:xfrm>
                        <a:off x="4228783" y="275661"/>
                        <a:ext cx="3822541" cy="370205"/>
                      </a:xfrm>
                      <a:prstGeom prst="rect">
                        <a:avLst/>
                      </a:prstGeom>
                    </p:spPr>
                  </p:pic>
                </p:oleObj>
              </mc:Fallback>
            </mc:AlternateContent>
          </a:graphicData>
        </a:graphic>
      </p:graphicFrame>
      <p:graphicFrame>
        <p:nvGraphicFramePr>
          <p:cNvPr id="3" name="Object 3"/>
          <p:cNvGraphicFramePr>
            <a:graphicFrameLocks noChangeAspect="1"/>
          </p:cNvGraphicFramePr>
          <p:nvPr>
            <p:extLst>
              <p:ext uri="{D42A27DB-BD31-4B8C-83A1-F6EECF244321}">
                <p14:modId xmlns:p14="http://schemas.microsoft.com/office/powerpoint/2010/main" val="590839842"/>
              </p:ext>
            </p:extLst>
          </p:nvPr>
        </p:nvGraphicFramePr>
        <p:xfrm>
          <a:off x="536275" y="700855"/>
          <a:ext cx="1104900" cy="279400"/>
        </p:xfrm>
        <a:graphic>
          <a:graphicData uri="http://schemas.openxmlformats.org/presentationml/2006/ole">
            <mc:AlternateContent xmlns:mc="http://schemas.openxmlformats.org/markup-compatibility/2006">
              <mc:Choice xmlns:v="urn:schemas-microsoft-com:vml" Requires="v">
                <p:oleObj spid="_x0000_s5399" name="Equation" r:id="rId5" imgW="1104840" imgH="279360" progId="Equation.DSMT4">
                  <p:embed/>
                </p:oleObj>
              </mc:Choice>
              <mc:Fallback>
                <p:oleObj name="Equation" r:id="rId5" imgW="1104840" imgH="279360" progId="Equation.DSMT4">
                  <p:embed/>
                  <p:pic>
                    <p:nvPicPr>
                      <p:cNvPr id="3" name="Object 3"/>
                      <p:cNvPicPr/>
                      <p:nvPr/>
                    </p:nvPicPr>
                    <p:blipFill>
                      <a:blip r:embed="rId6"/>
                      <a:stretch>
                        <a:fillRect/>
                      </a:stretch>
                    </p:blipFill>
                    <p:spPr>
                      <a:xfrm>
                        <a:off x="536275" y="700855"/>
                        <a:ext cx="1104900" cy="279400"/>
                      </a:xfrm>
                      <a:prstGeom prst="rect">
                        <a:avLst/>
                      </a:prstGeom>
                    </p:spPr>
                  </p:pic>
                </p:oleObj>
              </mc:Fallback>
            </mc:AlternateContent>
          </a:graphicData>
        </a:graphic>
      </p:graphicFrame>
      <p:graphicFrame>
        <p:nvGraphicFramePr>
          <p:cNvPr id="4" name="Object 4"/>
          <p:cNvGraphicFramePr>
            <a:graphicFrameLocks noChangeAspect="1"/>
          </p:cNvGraphicFramePr>
          <p:nvPr>
            <p:extLst>
              <p:ext uri="{D42A27DB-BD31-4B8C-83A1-F6EECF244321}">
                <p14:modId xmlns:p14="http://schemas.microsoft.com/office/powerpoint/2010/main" val="1716678882"/>
              </p:ext>
            </p:extLst>
          </p:nvPr>
        </p:nvGraphicFramePr>
        <p:xfrm>
          <a:off x="7620000" y="675716"/>
          <a:ext cx="862648" cy="380683"/>
        </p:xfrm>
        <a:graphic>
          <a:graphicData uri="http://schemas.openxmlformats.org/presentationml/2006/ole">
            <mc:AlternateContent xmlns:mc="http://schemas.openxmlformats.org/markup-compatibility/2006">
              <mc:Choice xmlns:v="urn:schemas-microsoft-com:vml" Requires="v">
                <p:oleObj spid="_x0000_s5400" name="Equation" r:id="rId7" imgW="863280" imgH="380880" progId="Equation.DSMT4">
                  <p:embed/>
                </p:oleObj>
              </mc:Choice>
              <mc:Fallback>
                <p:oleObj name="Equation" r:id="rId7" imgW="863280" imgH="380880" progId="Equation.DSMT4">
                  <p:embed/>
                  <p:pic>
                    <p:nvPicPr>
                      <p:cNvPr id="4" name="Object 4"/>
                      <p:cNvPicPr/>
                      <p:nvPr/>
                    </p:nvPicPr>
                    <p:blipFill>
                      <a:blip r:embed="rId8"/>
                      <a:stretch>
                        <a:fillRect/>
                      </a:stretch>
                    </p:blipFill>
                    <p:spPr>
                      <a:xfrm>
                        <a:off x="7620000" y="675716"/>
                        <a:ext cx="862648" cy="380683"/>
                      </a:xfrm>
                      <a:prstGeom prst="rect">
                        <a:avLst/>
                      </a:prstGeom>
                    </p:spPr>
                  </p:pic>
                </p:oleObj>
              </mc:Fallback>
            </mc:AlternateContent>
          </a:graphicData>
        </a:graphic>
      </p:graphicFrame>
      <p:graphicFrame>
        <p:nvGraphicFramePr>
          <p:cNvPr id="5" name="Object 5"/>
          <p:cNvGraphicFramePr>
            <a:graphicFrameLocks noChangeAspect="1"/>
          </p:cNvGraphicFramePr>
          <p:nvPr>
            <p:extLst>
              <p:ext uri="{D42A27DB-BD31-4B8C-83A1-F6EECF244321}">
                <p14:modId xmlns:p14="http://schemas.microsoft.com/office/powerpoint/2010/main" val="3516714296"/>
              </p:ext>
            </p:extLst>
          </p:nvPr>
        </p:nvGraphicFramePr>
        <p:xfrm>
          <a:off x="1143000" y="1017045"/>
          <a:ext cx="2616200" cy="419100"/>
        </p:xfrm>
        <a:graphic>
          <a:graphicData uri="http://schemas.openxmlformats.org/presentationml/2006/ole">
            <mc:AlternateContent xmlns:mc="http://schemas.openxmlformats.org/markup-compatibility/2006">
              <mc:Choice xmlns:v="urn:schemas-microsoft-com:vml" Requires="v">
                <p:oleObj spid="_x0000_s5401" name="Equation" r:id="rId9" imgW="2616120" imgH="419040" progId="Equation.DSMT4">
                  <p:embed/>
                </p:oleObj>
              </mc:Choice>
              <mc:Fallback>
                <p:oleObj name="Equation" r:id="rId9" imgW="2616120" imgH="419040" progId="Equation.DSMT4">
                  <p:embed/>
                  <p:pic>
                    <p:nvPicPr>
                      <p:cNvPr id="5" name="Object 5"/>
                      <p:cNvPicPr/>
                      <p:nvPr/>
                    </p:nvPicPr>
                    <p:blipFill>
                      <a:blip r:embed="rId10"/>
                      <a:stretch>
                        <a:fillRect/>
                      </a:stretch>
                    </p:blipFill>
                    <p:spPr>
                      <a:xfrm>
                        <a:off x="1143000" y="1017045"/>
                        <a:ext cx="2616200" cy="419100"/>
                      </a:xfrm>
                      <a:prstGeom prst="rect">
                        <a:avLst/>
                      </a:prstGeom>
                    </p:spPr>
                  </p:pic>
                </p:oleObj>
              </mc:Fallback>
            </mc:AlternateContent>
          </a:graphicData>
        </a:graphic>
      </p:graphicFrame>
      <p:pic>
        <p:nvPicPr>
          <p:cNvPr id="8" name="Picture 6" descr="A table with 6 columns labeled, from left to right, as follows. X sub K. F times X sub K. R sub K. N (0, 1). X prime sub K. F times X prime sub K. Action. Row entries of Iteration K are as follows. Iteration K: start 0. X sub K: 0.5. F times X sub K: 3.281. R sub K: no value. N (0, 1): no value. X prime sub K: no value. F times X prime sub K: no value. Action: Set X asterisk = 0.5, F X asterisk = 3.281, X sub K plus 1 = 0.5. Iteration K: 1. X sub K: 0.5. F times X sub K: 3.281. R sub K: 0.4128. N (0, 1): negative 0.2203. X prime sub K: 0.353. F times X prime sub K: 3.631. Action: F times X prime sub K, greater than F times X asterisk: Resample using X, sub K plus 1 = X sub K. Iteration K: 2. X sub K: 0.5. F times X sub K: 3.281. R sub K: 0.2039. N (0, 1): negative 0. 8278. X prime sub K: negative 0.0519. F times X prime sub K: no value. Action: Out of range: Resample using X, sub K plus 1 = X sub K. Iteration K: 3. X sub K: 0.5. F times X sub K: 3.281. R sub K: 0.9124. N (0, 1): 1.3557. X prime sub K: 1.404. F times X prime sub K: negative 1.401. Action: F times X prime sub k, less than F times X asterisk: X asterisk = 1.404, F times X asterisk = negative 1.404, X, sub K plus 1 = 1.404. Iteration K: 4. X sub K: 1.404. F times X sub K: negative 1.401. R sub K: 0.5712. N (0, 1): 0.1794. X prime sub K: 1.523. F times X prime sub K: negative 1.390. Action: F times X prime sub K greater than F times X asterisk: Resample using X, sub K plus 1 = X sub K. Iteration K: End 5. X sub K: 1.404. F times X sub K: negative 1.401. R sub K: 0.8718. N (0, 1): 1.1349. X prime sub K: 2.160. F times X prime sub K: 0.6219. Action: F times X prime sub K greater than F times X asterisk: Resample using X, sub K plus 1 = X sub K. Search result: X = 1.404, F X = negative 1.401, occurs at iteration 3, exact global minimum: X asterisk = 3.64438, F times X asterisk = negative 3.631."/>
          <p:cNvPicPr>
            <a:picLocks noChangeAspect="1"/>
          </p:cNvPicPr>
          <p:nvPr/>
        </p:nvPicPr>
        <p:blipFill rotWithShape="1">
          <a:blip r:embed="rId11">
            <a:extLst>
              <a:ext uri="{28A0092B-C50C-407E-A947-70E740481C1C}">
                <a14:useLocalDpi xmlns:a14="http://schemas.microsoft.com/office/drawing/2010/main" val="0"/>
              </a:ext>
            </a:extLst>
          </a:blip>
          <a:srcRect t="18421"/>
          <a:stretch/>
        </p:blipFill>
        <p:spPr bwMode="auto">
          <a:xfrm>
            <a:off x="457200" y="2286000"/>
            <a:ext cx="8229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2148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smtClean="0"/>
              <a:t>Continuous </a:t>
            </a:r>
            <a:r>
              <a:rPr lang="en-US" dirty="0"/>
              <a:t>Variable Heuristic</a:t>
            </a:r>
            <a:endParaRPr lang="en-US" sz="2400" b="0" dirty="0"/>
          </a:p>
        </p:txBody>
      </p:sp>
      <p:pic>
        <p:nvPicPr>
          <p:cNvPr id="6" name="Picture 2" descr="The continuous Variable Heuristic in Excel. The random walk Heuristic for continuous single variable functions has 6 steps, as follows. Step 1: enter F D 5: minimum. Step 2 A: enter lower bound: 0 Step 2 B: enter upper bound: 4. Step 3: select sampling method: uniform. Step 4: enter starting point, X 0: 0.5. Step 5: enter number of iterations N: 5. Step 6: execute heuristic. Below, a table with K iterations 1 through 6 and columns as X sub K, F times X sub K, R, uniform, X prime, F times X prime, X asterisk, F times X asterisk."/>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752600"/>
            <a:ext cx="8229600"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idx="1"/>
          </p:nvPr>
        </p:nvSpPr>
        <p:spPr>
          <a:xfrm>
            <a:off x="457200" y="5638800"/>
            <a:ext cx="8229600" cy="646216"/>
          </a:xfrm>
        </p:spPr>
        <p:txBody>
          <a:bodyPr/>
          <a:lstStyle/>
          <a:p>
            <a:r>
              <a:rPr lang="en-US" sz="1600" b="1" dirty="0">
                <a:latin typeface="+mn-lt"/>
              </a:rPr>
              <a:t>Figure </a:t>
            </a:r>
            <a:r>
              <a:rPr lang="en-US" sz="1600" b="1" dirty="0" smtClean="0">
                <a:latin typeface="+mn-lt"/>
              </a:rPr>
              <a:t>10-2 </a:t>
            </a:r>
            <a:r>
              <a:rPr lang="en-US" sz="1600" dirty="0">
                <a:latin typeface="+mn-lt"/>
              </a:rPr>
              <a:t>Excel random-walk heuristic for finding the optimum (maximum or minimum) of a single-variable continuous function (file excelContSingleVarHeuristic.xls)</a:t>
            </a:r>
          </a:p>
        </p:txBody>
      </p:sp>
    </p:spTree>
    <p:extLst>
      <p:ext uri="{BB962C8B-B14F-4D97-AF65-F5344CB8AC3E}">
        <p14:creationId xmlns:p14="http://schemas.microsoft.com/office/powerpoint/2010/main" val="2431323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400" dirty="0"/>
              <a:t>Table </a:t>
            </a:r>
            <a:r>
              <a:rPr lang="en-US" sz="2400" dirty="0" smtClean="0"/>
              <a:t>10-5 T</a:t>
            </a:r>
            <a:r>
              <a:rPr lang="en-US" sz="100" dirty="0" smtClean="0"/>
              <a:t> </a:t>
            </a:r>
            <a:r>
              <a:rPr lang="en-US" sz="2400" dirty="0" smtClean="0"/>
              <a:t>S </a:t>
            </a:r>
            <a:r>
              <a:rPr lang="en-US" sz="2400" dirty="0"/>
              <a:t>Minimization </a:t>
            </a:r>
            <a:r>
              <a:rPr lang="en-US" sz="2400" dirty="0" smtClean="0"/>
              <a:t>of </a:t>
            </a:r>
            <a:r>
              <a:rPr lang="en-US" sz="100" dirty="0">
                <a:solidFill>
                  <a:schemeClr val="bg1"/>
                </a:solidFill>
              </a:rPr>
              <a:t>F of X</a:t>
            </a:r>
            <a:r>
              <a:rPr lang="en-US" sz="2400" dirty="0" smtClean="0"/>
              <a:t>         </a:t>
            </a:r>
            <a:r>
              <a:rPr lang="en-US" sz="2400" dirty="0" smtClean="0"/>
              <a:t>in </a:t>
            </a:r>
            <a:r>
              <a:rPr lang="en-US" sz="2400" dirty="0"/>
              <a:t>Figure </a:t>
            </a:r>
            <a:r>
              <a:rPr lang="en-US" sz="2400" dirty="0" smtClean="0"/>
              <a:t>10-1 with </a:t>
            </a:r>
            <a:r>
              <a:rPr lang="en-US" sz="2400" dirty="0"/>
              <a:t>Tabu Tenure </a:t>
            </a:r>
            <a:r>
              <a:rPr lang="en-US" sz="2400" dirty="0" smtClean="0"/>
              <a:t>Period </a:t>
            </a:r>
            <a:r>
              <a:rPr lang="en-US" sz="100" dirty="0">
                <a:solidFill>
                  <a:schemeClr val="bg1"/>
                </a:solidFill>
              </a:rPr>
              <a:t>Tau = 3 and N times X sub K = set X sub K minus 4, more values, X sub K minus 1, X sub K plus 1, more values, X sub K plus 4, end set minus L sub K.</a:t>
            </a:r>
            <a:endParaRPr lang="en-US" sz="100" b="0" dirty="0">
              <a:solidFill>
                <a:schemeClr val="bg1"/>
              </a:solidFill>
            </a:endParaRPr>
          </a:p>
        </p:txBody>
      </p:sp>
      <p:graphicFrame>
        <p:nvGraphicFramePr>
          <p:cNvPr id="6" name="Object 2"/>
          <p:cNvGraphicFramePr>
            <a:graphicFrameLocks noChangeAspect="1"/>
          </p:cNvGraphicFramePr>
          <p:nvPr>
            <p:extLst>
              <p:ext uri="{D42A27DB-BD31-4B8C-83A1-F6EECF244321}">
                <p14:modId xmlns:p14="http://schemas.microsoft.com/office/powerpoint/2010/main" val="3358667840"/>
              </p:ext>
            </p:extLst>
          </p:nvPr>
        </p:nvGraphicFramePr>
        <p:xfrm>
          <a:off x="4600875" y="533400"/>
          <a:ext cx="577273" cy="335868"/>
        </p:xfrm>
        <a:graphic>
          <a:graphicData uri="http://schemas.openxmlformats.org/presentationml/2006/ole">
            <mc:AlternateContent xmlns:mc="http://schemas.openxmlformats.org/markup-compatibility/2006">
              <mc:Choice xmlns:v="urn:schemas-microsoft-com:vml" Requires="v">
                <p:oleObj spid="_x0000_s6272" name="Equation" r:id="rId3" imgW="698400" imgH="406080" progId="Equation.DSMT4">
                  <p:embed/>
                </p:oleObj>
              </mc:Choice>
              <mc:Fallback>
                <p:oleObj name="Equation" r:id="rId3" imgW="698400" imgH="406080" progId="Equation.DSMT4">
                  <p:embed/>
                  <p:pic>
                    <p:nvPicPr>
                      <p:cNvPr id="6" name="Object 2"/>
                      <p:cNvPicPr/>
                      <p:nvPr/>
                    </p:nvPicPr>
                    <p:blipFill>
                      <a:blip r:embed="rId4"/>
                      <a:stretch>
                        <a:fillRect/>
                      </a:stretch>
                    </p:blipFill>
                    <p:spPr>
                      <a:xfrm>
                        <a:off x="4600875" y="533400"/>
                        <a:ext cx="577273" cy="335868"/>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400715087"/>
              </p:ext>
            </p:extLst>
          </p:nvPr>
        </p:nvGraphicFramePr>
        <p:xfrm>
          <a:off x="2456190" y="857749"/>
          <a:ext cx="6230610" cy="390971"/>
        </p:xfrm>
        <a:graphic>
          <a:graphicData uri="http://schemas.openxmlformats.org/presentationml/2006/ole">
            <mc:AlternateContent xmlns:mc="http://schemas.openxmlformats.org/markup-compatibility/2006">
              <mc:Choice xmlns:v="urn:schemas-microsoft-com:vml" Requires="v">
                <p:oleObj spid="_x0000_s6273" name="Equation" r:id="rId5" imgW="8292960" imgH="520560" progId="Equation.DSMT4">
                  <p:embed/>
                </p:oleObj>
              </mc:Choice>
              <mc:Fallback>
                <p:oleObj name="Equation" r:id="rId5" imgW="8292960" imgH="520560" progId="Equation.DSMT4">
                  <p:embed/>
                  <p:pic>
                    <p:nvPicPr>
                      <p:cNvPr id="4" name="Object 3"/>
                      <p:cNvPicPr/>
                      <p:nvPr/>
                    </p:nvPicPr>
                    <p:blipFill>
                      <a:blip r:embed="rId6"/>
                      <a:stretch>
                        <a:fillRect/>
                      </a:stretch>
                    </p:blipFill>
                    <p:spPr>
                      <a:xfrm>
                        <a:off x="2456190" y="857749"/>
                        <a:ext cx="6230610" cy="390971"/>
                      </a:xfrm>
                      <a:prstGeom prst="rect">
                        <a:avLst/>
                      </a:prstGeom>
                    </p:spPr>
                  </p:pic>
                </p:oleObj>
              </mc:Fallback>
            </mc:AlternateContent>
          </a:graphicData>
        </a:graphic>
      </p:graphicFrame>
      <p:pic>
        <p:nvPicPr>
          <p:cNvPr id="8" name="Picture 4" descr="A table with 5 columns labeled as follows, from left to right: R sub K. X sub K. F times X sub K. L sub K. N times X sub K. Row entries for iteration K are as follows. Iteration K: start 0. R sub K: 0.0935. X sub K: 1. F times X sub K: 90. L sub K: no value. N times X sub K: set 2, 3, 4, 5. Iteration K: 1. R sub K: 0.4129. X sub K: 3. F times X sub K: 50. L sub K: set 1. N times X sub K: set 2, 4, 5, 6, 7. Iteration K: 2. R sub K: 0.2039. X sub K: 4. F times X sub K: 80. L sub K: set 1, 3. N times X sub K: set 2, 5, 6, 7, 8. Iteration K: 3. R sub K: 0.0861. X sub K: 2. F times X sub K: 60. L sub K: set 1, 3, 4. N times X sub K: set 5, 6. Iteration K 4. R sub K: 0.5839. X sub K: 5. F times X sub K: 100. L sub K: set 3, 4, 2. N times X sub K: set 1, 6, 7, 8. Iteration K: end 5. R sub K: 0.5712. X sub K: 7. F times X sub K: 20. L sub K: set 4, 2, 5. N times X sub K: set 3, 6, 8. Best heuristic solution: X = 7, F X = 20, at iteration 5, also happens to be the optimum."/>
          <p:cNvPicPr>
            <a:picLocks noChangeAspect="1"/>
          </p:cNvPicPr>
          <p:nvPr/>
        </p:nvPicPr>
        <p:blipFill rotWithShape="1">
          <a:blip r:embed="rId7">
            <a:extLst>
              <a:ext uri="{28A0092B-C50C-407E-A947-70E740481C1C}">
                <a14:useLocalDpi xmlns:a14="http://schemas.microsoft.com/office/drawing/2010/main" val="0"/>
              </a:ext>
            </a:extLst>
          </a:blip>
          <a:srcRect t="19243"/>
          <a:stretch/>
        </p:blipFill>
        <p:spPr bwMode="auto">
          <a:xfrm>
            <a:off x="457200" y="2133600"/>
            <a:ext cx="8229600" cy="287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4889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chor="b"/>
          <a:lstStyle/>
          <a:p>
            <a:r>
              <a:rPr lang="en-US" dirty="0"/>
              <a:t>Table </a:t>
            </a:r>
            <a:r>
              <a:rPr lang="en-US" dirty="0" smtClean="0"/>
              <a:t>10-6 </a:t>
            </a:r>
            <a:r>
              <a:rPr lang="en-US" dirty="0"/>
              <a:t>Data of the Job Sequencing Problem for Example </a:t>
            </a:r>
            <a:r>
              <a:rPr lang="en-US" dirty="0" smtClean="0"/>
              <a:t>10-3-2</a:t>
            </a:r>
            <a:endParaRPr lang="en-US" dirty="0"/>
          </a:p>
        </p:txBody>
      </p:sp>
      <p:pic>
        <p:nvPicPr>
          <p:cNvPr id="7" name="Picture 2" descr="A table with 4 columns labeled as follows, from left to right. Processing time in days, Tau sub J. Due date D sub j. Holding cost, H sub J, dollars per day. Penalty cost, P sub J, dollars per day. Job, J row entries are as follows. Job: 1. Processing time in days, Tau sub J: 10. Due date D sub j: 15. Holding cost, H sub J, dollars per day: 3. Penalty cost, P sub J, dollars per day: 10. Job: 2. Processing time in days, Tau sub J: 8. Due date D sub j: 20. Holding cost, H sub J, dollars per day: 2. Penalty cost, P sub J, dollars per day: 22. Job 3. Processing time in days, Tau sub J: 6. Due date D sub j: 10. Holding cost, H sub J, dollars per day: 5. Penalty cost, P sub J, dollars per day: 10. Job 4. Processing time in days, Tau sub J: 7. Due date D sub j: 30. Holding cost, H sub J, dollars per day: 4. Penalty cost, P sub J, dollars per day: 8."/>
          <p:cNvPicPr>
            <a:picLocks noChangeAspect="1"/>
          </p:cNvPicPr>
          <p:nvPr/>
        </p:nvPicPr>
        <p:blipFill rotWithShape="1">
          <a:blip r:embed="rId2">
            <a:extLst>
              <a:ext uri="{28A0092B-C50C-407E-A947-70E740481C1C}">
                <a14:useLocalDpi xmlns:a14="http://schemas.microsoft.com/office/drawing/2010/main" val="0"/>
              </a:ext>
            </a:extLst>
          </a:blip>
          <a:srcRect t="18757"/>
          <a:stretch/>
        </p:blipFill>
        <p:spPr bwMode="auto">
          <a:xfrm>
            <a:off x="457200" y="2362200"/>
            <a:ext cx="822960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5611519"/>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894</TotalTime>
  <Words>750</Words>
  <Application>Microsoft Office PowerPoint</Application>
  <PresentationFormat>On-screen Show (4:3)</PresentationFormat>
  <Paragraphs>41</Paragraphs>
  <Slides>30</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8"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10-1 Function f of x, X epsilon S = a set of 1, 2, to 8.                                          with Local Minimum at x = 3 and Global Minimum at x = 7</vt:lpstr>
      <vt:lpstr>Table 10-1 Greedy Heuristic Applied to F of X          in Figure 10-1 Starting at X sub 0 = 1 with N X sub K = left brace X sub K minus 1, X sub K plus 1 right brace.</vt:lpstr>
      <vt:lpstr>Table 10-2 Random-Walk Heuristic Applied to f of x                    in Figure 10-1 Starting at X sub 0 = 1</vt:lpstr>
      <vt:lpstr>Table 10-3 Minimization of F of X = X to the fifth power, minus 10 X to the fourth power, plus 35 X cubed, minus 50 X squared, plus 24 X. 0 less than or equal to X less than or equal to 4                                                                Using Uniform Random-Walk Heuristic with X sub 0 = 0.5   and X sub K = X sub K, plus 4 times R minus 0.5.  </vt:lpstr>
      <vt:lpstr>Table 10-4 Minimization of F of X = X to the fifth power minus 10 x to the fourth power plus 35 X cubed minus 50 X squared plus 24 X. 0 is less than or equal to X less than or equal to 4.                                                                 Using Uniform Random-Walk Heuristic with X sub 0 = 0.5.   and X prime sub K = X sub K plus 4 sixths N right parenthesis 0, 1 left parenthesis. </vt:lpstr>
      <vt:lpstr>Continuous Variable Heuristic</vt:lpstr>
      <vt:lpstr>Table 10-5 T S Minimization of F of X         in Figure 10-1 with Tabu Tenure Period Tau = 3 and N times X sub K = set X sub K minus 4, more values, X sub K minus 1, X sub K plus 1, more values, X sub K plus 4, end set minus L sub K.</vt:lpstr>
      <vt:lpstr>Table 10-6 Data of the Job Sequencing Problem for Example 10-3-2</vt:lpstr>
      <vt:lpstr>Table 10-7 T S Applied to the Job Sequencing Problem with Tenure Period Tau = 2          Iterations</vt:lpstr>
      <vt:lpstr>Table 10-8 Minimization of F of X         in Figure 10-1 Using S A Heuristic with Schedule T sub 0 = 0.5 F times, X sub 0, T sub I = 0.5 T, sub I minus J, I = 1, 2, 3, more values, and T = 3.                                                   and t = 3 Accept-Iterations</vt:lpstr>
      <vt:lpstr>Table 10-9 Data for the Job Sequencing Problem of Example 10-3-4</vt:lpstr>
      <vt:lpstr>Table 10-10 S A Applied to the Job Sequencing Problem with Schedule T sub 0 = 0.5 C sub 0, T sub I = 0.5 T, sub I minus 1, I = 1, 2, 3, missing values and T = 3.                                                and t = 3 Accept-Iterations</vt:lpstr>
      <vt:lpstr>Table 10-11 Uniform Random Sampling from the Domain Set X = 1, 2, 3, 4, 5, 6, 7, 8.</vt:lpstr>
      <vt:lpstr>Table 10-12 Generation of the Starting Population with N = 4</vt:lpstr>
      <vt:lpstr>Table 10-13 Data for a Single-Machine 5-Job Sequencing Problem</vt:lpstr>
      <vt:lpstr>Table 10-14 G A Iterations Applied to the Job Sequencing Problem of Example 10-3-6</vt:lpstr>
      <vt:lpstr>Table 10-15 Tabu Search of I L P Example with Tenure Period Tau = 4</vt:lpstr>
      <vt:lpstr>Table 10-16 Simulated Annealing Applied to ILP of Example 10-4-1 with T sub 0 = 0.75               (L P Objective Value), r = .5, and a* = 2</vt:lpstr>
      <vt:lpstr>Table 10-18 Random Generation of Initial Population of 3 Parents Starting with Solution X sub 1, X sub 2, X sub 3, = 100, 1, 60. </vt:lpstr>
      <vt:lpstr>Table 10-19 Starting Population of Size p = 10 Generated from the Rounded L P Solution (5, 0, 15, 15) with q = .2, c = 1 Crossover, and Mutation Probability .1</vt:lpstr>
      <vt:lpstr>Figure 10-3 Construction of search tree for C P example</vt:lpstr>
      <vt:lpstr>Figure 10-4 I L O G O P L code for the C P example</vt:lpstr>
      <vt:lpstr>Table 10-20 Data for Problem 10-11</vt:lpstr>
      <vt:lpstr>Table 10-21 Data for Problem 10-14</vt:lpstr>
      <vt:lpstr>Figure 10-5 Network for Problem 10-15</vt:lpstr>
      <vt:lpstr>Figure 10-6 Label options for Problem 10-16</vt:lpstr>
      <vt:lpstr>Figure 10-7 (a) Six-region map (b) network representation for Problem 10-21</vt:lpstr>
      <vt:lpstr>Table 10-22 Conflicts in Course Schedules for Problem 10-22</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248</cp:revision>
  <dcterms:created xsi:type="dcterms:W3CDTF">2014-10-10T17:07:42Z</dcterms:created>
  <dcterms:modified xsi:type="dcterms:W3CDTF">2018-03-06T10:54:44Z</dcterms:modified>
  <cp:category>Engineering Computer Science</cp:category>
</cp:coreProperties>
</file>