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54"/>
  </p:notesMasterIdLst>
  <p:sldIdLst>
    <p:sldId id="347" r:id="rId2"/>
    <p:sldId id="297" r:id="rId3"/>
    <p:sldId id="298" r:id="rId4"/>
    <p:sldId id="299" r:id="rId5"/>
    <p:sldId id="300" r:id="rId6"/>
    <p:sldId id="301" r:id="rId7"/>
    <p:sldId id="302" r:id="rId8"/>
    <p:sldId id="303" r:id="rId9"/>
    <p:sldId id="304" r:id="rId10"/>
    <p:sldId id="305" r:id="rId11"/>
    <p:sldId id="306" r:id="rId12"/>
    <p:sldId id="307" r:id="rId13"/>
    <p:sldId id="308" r:id="rId14"/>
    <p:sldId id="309" r:id="rId15"/>
    <p:sldId id="310" r:id="rId16"/>
    <p:sldId id="311" r:id="rId17"/>
    <p:sldId id="312" r:id="rId18"/>
    <p:sldId id="313" r:id="rId19"/>
    <p:sldId id="314" r:id="rId20"/>
    <p:sldId id="315" r:id="rId21"/>
    <p:sldId id="316" r:id="rId22"/>
    <p:sldId id="317" r:id="rId23"/>
    <p:sldId id="318" r:id="rId24"/>
    <p:sldId id="319" r:id="rId25"/>
    <p:sldId id="320" r:id="rId26"/>
    <p:sldId id="321" r:id="rId27"/>
    <p:sldId id="322" r:id="rId28"/>
    <p:sldId id="323" r:id="rId29"/>
    <p:sldId id="324" r:id="rId30"/>
    <p:sldId id="325" r:id="rId31"/>
    <p:sldId id="326" r:id="rId32"/>
    <p:sldId id="327" r:id="rId33"/>
    <p:sldId id="328" r:id="rId34"/>
    <p:sldId id="329" r:id="rId35"/>
    <p:sldId id="330" r:id="rId36"/>
    <p:sldId id="331" r:id="rId37"/>
    <p:sldId id="332" r:id="rId38"/>
    <p:sldId id="333" r:id="rId39"/>
    <p:sldId id="334" r:id="rId40"/>
    <p:sldId id="335" r:id="rId41"/>
    <p:sldId id="336" r:id="rId42"/>
    <p:sldId id="337" r:id="rId43"/>
    <p:sldId id="338" r:id="rId44"/>
    <p:sldId id="339" r:id="rId45"/>
    <p:sldId id="340" r:id="rId46"/>
    <p:sldId id="341" r:id="rId47"/>
    <p:sldId id="342" r:id="rId48"/>
    <p:sldId id="343" r:id="rId49"/>
    <p:sldId id="344" r:id="rId50"/>
    <p:sldId id="345" r:id="rId51"/>
    <p:sldId id="346" r:id="rId52"/>
    <p:sldId id="294" r:id="rId5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80"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0163" autoAdjust="0"/>
    <p:restoredTop sz="86395" autoAdjust="0"/>
  </p:normalViewPr>
  <p:slideViewPr>
    <p:cSldViewPr>
      <p:cViewPr varScale="1">
        <p:scale>
          <a:sx n="96" d="100"/>
          <a:sy n="96" d="100"/>
        </p:scale>
        <p:origin x="720" y="78"/>
      </p:cViewPr>
      <p:guideLst>
        <p:guide orient="horz" pos="4080"/>
        <p:guide pos="2880"/>
      </p:guideLst>
    </p:cSldViewPr>
  </p:slideViewPr>
  <p:outlineViewPr>
    <p:cViewPr>
      <p:scale>
        <a:sx n="33" d="100"/>
        <a:sy n="33" d="100"/>
      </p:scale>
      <p:origin x="0" y="-360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image" Target="../media/image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48.wmf"/><Relationship Id="rId1" Type="http://schemas.openxmlformats.org/officeDocument/2006/relationships/image" Target="../media/image4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22C16C-0260-4B39-96A8-73E8B504E071}" type="datetimeFigureOut">
              <a:rPr lang="en-US" smtClean="0"/>
              <a:t>3/6/2018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004E23-57C8-46BF-A38E-3B9709954C77}" type="slidenum">
              <a:rPr lang="en-US" smtClean="0"/>
              <a:t>‹#›</a:t>
            </a:fld>
            <a:endParaRPr lang="en-US"/>
          </a:p>
        </p:txBody>
      </p:sp>
    </p:spTree>
    <p:extLst>
      <p:ext uri="{BB962C8B-B14F-4D97-AF65-F5344CB8AC3E}">
        <p14:creationId xmlns:p14="http://schemas.microsoft.com/office/powerpoint/2010/main" val="34905039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Shape 19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r>
              <a:rPr lang="en-US" sz="1200" b="0" i="0" u="none" strike="noStrike" kern="1200" cap="none" dirty="0" smtClean="0">
                <a:solidFill>
                  <a:schemeClr val="dk1"/>
                </a:solidFill>
                <a:latin typeface="Arial (Body)"/>
                <a:ea typeface="Arial"/>
                <a:cs typeface="Arial" panose="020B0604020202020204" pitchFamily="34" charset="0"/>
                <a:sym typeface="Arial"/>
              </a:rPr>
              <a:t>If this PowerPoint presentation contains mathematical equations, you may need to check that your computer has the following installed:</a:t>
            </a:r>
          </a:p>
          <a:p>
            <a:r>
              <a:rPr lang="en-US" sz="1200" b="0" i="0" u="none" strike="noStrike" kern="1200" cap="none" dirty="0" smtClean="0">
                <a:solidFill>
                  <a:schemeClr val="dk1"/>
                </a:solidFill>
                <a:latin typeface="Arial (Body)"/>
                <a:ea typeface="Arial"/>
                <a:cs typeface="Arial" panose="020B0604020202020204" pitchFamily="34" charset="0"/>
                <a:sym typeface="Arial"/>
              </a:rPr>
              <a:t>1) MathType Plugin</a:t>
            </a:r>
          </a:p>
          <a:p>
            <a:r>
              <a:rPr lang="en-US" sz="1200" b="0" i="0" u="none" strike="noStrike" kern="1200" cap="none" dirty="0" smtClean="0">
                <a:solidFill>
                  <a:schemeClr val="dk1"/>
                </a:solidFill>
                <a:latin typeface="Arial (Body)"/>
                <a:ea typeface="Arial"/>
                <a:cs typeface="Arial" panose="020B0604020202020204" pitchFamily="34" charset="0"/>
                <a:sym typeface="Arial"/>
              </a:rPr>
              <a:t>2) Math Player (free versions available)</a:t>
            </a:r>
          </a:p>
          <a:p>
            <a:r>
              <a:rPr lang="en-US" sz="1200" b="0" i="0" u="none" strike="noStrike" kern="1200" cap="none" dirty="0" smtClean="0">
                <a:solidFill>
                  <a:schemeClr val="dk1"/>
                </a:solidFill>
                <a:latin typeface="Arial (Body)"/>
                <a:ea typeface="Arial"/>
                <a:cs typeface="Arial" panose="020B0604020202020204" pitchFamily="34" charset="0"/>
                <a:sym typeface="Arial"/>
              </a:rPr>
              <a:t>3) NVDA Reader (free versions available)</a:t>
            </a:r>
            <a:endParaRPr lang="en-US" dirty="0" smtClean="0">
              <a:latin typeface="Arial (Body)"/>
              <a:cs typeface="Arial" panose="020B0604020202020204" pitchFamily="34" charset="0"/>
            </a:endParaRPr>
          </a:p>
        </p:txBody>
      </p:sp>
      <p:sp>
        <p:nvSpPr>
          <p:cNvPr id="193" name="Shape 19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207409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Shape 38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82" name="Shape 38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
        <p:nvSpPr>
          <p:cNvPr id="383" name="Shape 383"/>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52</a:t>
            </a:fld>
            <a:endParaRPr lang="en-US"/>
          </a:p>
        </p:txBody>
      </p:sp>
    </p:spTree>
    <p:extLst>
      <p:ext uri="{BB962C8B-B14F-4D97-AF65-F5344CB8AC3E}">
        <p14:creationId xmlns:p14="http://schemas.microsoft.com/office/powerpoint/2010/main" val="22896244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7"/>
        <p:cNvGrpSpPr/>
        <p:nvPr/>
      </p:nvGrpSpPr>
      <p:grpSpPr>
        <a:xfrm>
          <a:off x="0" y="0"/>
          <a:ext cx="0" cy="0"/>
          <a:chOff x="0" y="0"/>
          <a:chExt cx="0" cy="0"/>
        </a:xfrm>
      </p:grpSpPr>
      <p:sp>
        <p:nvSpPr>
          <p:cNvPr id="18" name="Shape 18"/>
          <p:cNvSpPr/>
          <p:nvPr/>
        </p:nvSpPr>
        <p:spPr>
          <a:xfrm>
            <a:off x="0" y="0"/>
            <a:ext cx="9144000" cy="3886200"/>
          </a:xfrm>
          <a:prstGeom prst="rect">
            <a:avLst/>
          </a:prstGeom>
          <a:solidFill>
            <a:srgbClr val="007FA3"/>
          </a:solidFill>
          <a:ln w="25400" cap="flat" cmpd="sng">
            <a:solidFill>
              <a:srgbClr val="007FA3"/>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Arial"/>
              <a:ea typeface="Arial"/>
              <a:cs typeface="Arial"/>
              <a:sym typeface="Arial"/>
            </a:endParaRPr>
          </a:p>
        </p:txBody>
      </p:sp>
      <p:sp>
        <p:nvSpPr>
          <p:cNvPr id="19" name="Shape 19"/>
          <p:cNvSpPr txBox="1">
            <a:spLocks noGrp="1"/>
          </p:cNvSpPr>
          <p:nvPr>
            <p:ph type="ctrTitle"/>
          </p:nvPr>
        </p:nvSpPr>
        <p:spPr>
          <a:xfrm>
            <a:off x="685800" y="762000"/>
            <a:ext cx="7772400" cy="2838451"/>
          </a:xfrm>
          <a:prstGeom prst="rect">
            <a:avLst/>
          </a:prstGeom>
          <a:noFill/>
          <a:ln>
            <a:noFill/>
          </a:ln>
        </p:spPr>
        <p:txBody>
          <a:bodyPr lIns="91425" tIns="91425" rIns="91425" bIns="91425" anchor="b" anchorCtr="0"/>
          <a:lstStyle>
            <a:lvl1pPr marL="0" marR="0" lvl="0" indent="0" algn="l" rtl="0">
              <a:lnSpc>
                <a:spcPct val="100000"/>
              </a:lnSpc>
              <a:spcBef>
                <a:spcPts val="0"/>
              </a:spcBef>
              <a:buClr>
                <a:schemeClr val="lt1"/>
              </a:buClr>
              <a:buFont typeface="Times New Roman"/>
              <a:buNone/>
              <a:defRPr sz="3600" b="1" i="0" u="none" strike="noStrike" cap="none">
                <a:solidFill>
                  <a:schemeClr val="lt1"/>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0" name="Shape 20"/>
          <p:cNvSpPr txBox="1">
            <a:spLocks noGrp="1"/>
          </p:cNvSpPr>
          <p:nvPr>
            <p:ph type="subTitle" idx="1"/>
          </p:nvPr>
        </p:nvSpPr>
        <p:spPr>
          <a:xfrm>
            <a:off x="674687" y="3962400"/>
            <a:ext cx="7794625"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1800" b="0" i="0" u="none" strike="noStrike" cap="none">
                <a:solidFill>
                  <a:schemeClr val="dk1"/>
                </a:solidFill>
                <a:latin typeface="Arial"/>
                <a:ea typeface="Arial"/>
                <a:cs typeface="Arial"/>
                <a:sym typeface="Arial"/>
              </a:defRPr>
            </a:lvl1pPr>
            <a:lvl2pPr marL="457200" marR="0" lvl="1"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2pPr>
            <a:lvl3pPr marL="914400" marR="0" lvl="2" indent="0" algn="ctr"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4pPr>
            <a:lvl5pPr marL="1828800" marR="0" lvl="4"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5pPr>
            <a:lvl6pPr marL="2286000" marR="0" lvl="5"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6pPr>
            <a:lvl7pPr marL="2743200" marR="0" lvl="6"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7pPr>
            <a:lvl8pPr marL="3200400" marR="0" lvl="7"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8pPr>
            <a:lvl9pPr marL="3657600" marR="0" lvl="8"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9pPr>
          </a:lstStyle>
          <a:p>
            <a:endParaRPr dirty="0"/>
          </a:p>
        </p:txBody>
      </p:sp>
      <p:sp>
        <p:nvSpPr>
          <p:cNvPr id="21" name="Shape 21"/>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22" name="Shape 2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266500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24"/>
        <p:cNvGrpSpPr/>
        <p:nvPr/>
      </p:nvGrpSpPr>
      <p:grpSpPr>
        <a:xfrm>
          <a:off x="0" y="0"/>
          <a:ext cx="0" cy="0"/>
          <a:chOff x="0" y="0"/>
          <a:chExt cx="0" cy="0"/>
        </a:xfrm>
      </p:grpSpPr>
      <p:sp>
        <p:nvSpPr>
          <p:cNvPr id="25" name="Shape 25"/>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6" name="Shape 26"/>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27" name="Shape 27"/>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8" name="Shape 28"/>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66472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457200" y="215371"/>
            <a:ext cx="8229600" cy="622828"/>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9" name="Shape 39"/>
          <p:cNvSpPr txBox="1">
            <a:spLocks noGrp="1"/>
          </p:cNvSpPr>
          <p:nvPr>
            <p:ph type="body" idx="1"/>
          </p:nvPr>
        </p:nvSpPr>
        <p:spPr>
          <a:xfrm>
            <a:off x="457200" y="816429"/>
            <a:ext cx="8229600" cy="47897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000" b="0" i="0" u="none" strike="noStrike" cap="none">
                <a:solidFill>
                  <a:srgbClr val="007FA3"/>
                </a:solidFill>
                <a:latin typeface="Arial"/>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a:p>
        </p:txBody>
      </p:sp>
      <p:sp>
        <p:nvSpPr>
          <p:cNvPr id="40" name="Shape 40"/>
          <p:cNvSpPr txBox="1">
            <a:spLocks noGrp="1"/>
          </p:cNvSpPr>
          <p:nvPr>
            <p:ph type="body" idx="2"/>
          </p:nvPr>
        </p:nvSpPr>
        <p:spPr>
          <a:xfrm>
            <a:off x="5029200" y="1600200"/>
            <a:ext cx="3657600" cy="1600198"/>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44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3"/>
          </p:nvPr>
        </p:nvSpPr>
        <p:spPr>
          <a:xfrm>
            <a:off x="5029200" y="3200400"/>
            <a:ext cx="3657600" cy="2925763"/>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2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ftr" idx="11"/>
          </p:nvPr>
        </p:nvSpPr>
        <p:spPr>
          <a:xfrm>
            <a:off x="93969" y="6165337"/>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
        <p:nvSpPr>
          <p:cNvPr id="5" name="Content Placeholder 4"/>
          <p:cNvSpPr>
            <a:spLocks noGrp="1"/>
          </p:cNvSpPr>
          <p:nvPr>
            <p:ph sz="quarter" idx="13"/>
          </p:nvPr>
        </p:nvSpPr>
        <p:spPr>
          <a:xfrm>
            <a:off x="3276600" y="6477000"/>
            <a:ext cx="5410200" cy="228600"/>
          </a:xfrm>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075890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Figure + Caption">
    <p:spTree>
      <p:nvGrpSpPr>
        <p:cNvPr id="1" name="Shape 53"/>
        <p:cNvGrpSpPr/>
        <p:nvPr/>
      </p:nvGrpSpPr>
      <p:grpSpPr>
        <a:xfrm>
          <a:off x="0" y="0"/>
          <a:ext cx="0" cy="0"/>
          <a:chOff x="0" y="0"/>
          <a:chExt cx="0" cy="0"/>
        </a:xfrm>
      </p:grpSpPr>
      <p:sp>
        <p:nvSpPr>
          <p:cNvPr id="54" name="Shape 54"/>
          <p:cNvSpPr txBox="1">
            <a:spLocks noGrp="1"/>
          </p:cNvSpPr>
          <p:nvPr>
            <p:ph type="title"/>
          </p:nvPr>
        </p:nvSpPr>
        <p:spPr>
          <a:xfrm>
            <a:off x="457200" y="228600"/>
            <a:ext cx="8229600" cy="1066799"/>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5" name="Shape 55"/>
          <p:cNvSpPr txBox="1">
            <a:spLocks noGrp="1"/>
          </p:cNvSpPr>
          <p:nvPr>
            <p:ph type="body" idx="1"/>
          </p:nvPr>
        </p:nvSpPr>
        <p:spPr>
          <a:xfrm>
            <a:off x="457200" y="5368160"/>
            <a:ext cx="8229600" cy="916856"/>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8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dirty="0"/>
          </a:p>
        </p:txBody>
      </p:sp>
      <p:sp>
        <p:nvSpPr>
          <p:cNvPr id="56" name="Shape 56"/>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dk1"/>
                </a:solidFill>
                <a:latin typeface="Arial"/>
                <a:ea typeface="Arial"/>
                <a:cs typeface="Arial"/>
                <a:sym typeface="Arial"/>
              </a:rPr>
              <a:t>‹#›</a:t>
            </a:fld>
            <a:endParaRPr lang="en-US" sz="900" b="0" i="0" u="none" strike="noStrike" cap="none">
              <a:solidFill>
                <a:schemeClr val="dk1"/>
              </a:solidFill>
              <a:latin typeface="Arial"/>
              <a:ea typeface="Arial"/>
              <a:cs typeface="Arial"/>
              <a:sym typeface="Arial"/>
            </a:endParaRPr>
          </a:p>
        </p:txBody>
      </p:sp>
      <p:sp>
        <p:nvSpPr>
          <p:cNvPr id="9" name="Shape 16"/>
          <p:cNvSpPr txBox="1"/>
          <p:nvPr userDrawn="1"/>
        </p:nvSpPr>
        <p:spPr>
          <a:xfrm>
            <a:off x="1499287" y="6421106"/>
            <a:ext cx="7162799" cy="200054"/>
          </a:xfrm>
          <a:prstGeom prst="rect">
            <a:avLst/>
          </a:prstGeom>
          <a:noFill/>
          <a:ln>
            <a:noFill/>
          </a:ln>
        </p:spPr>
        <p:txBody>
          <a:bodyPr lIns="91425" tIns="45700" rIns="91425" bIns="45700" anchor="t" anchorCtr="0">
            <a:noAutofit/>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b="0" dirty="0" smtClean="0">
                <a:latin typeface="Verdana"/>
                <a:ea typeface="Verdana" panose="020B0604030504040204" pitchFamily="34" charset="0"/>
                <a:cs typeface="Verdana" panose="020B0604030504040204" pitchFamily="34" charset="0"/>
              </a:rPr>
              <a:t>Copyright © 2017, 2011, 2007 Pearson Education, Inc. All Rights Reserved</a:t>
            </a:r>
          </a:p>
        </p:txBody>
      </p:sp>
    </p:spTree>
    <p:extLst>
      <p:ext uri="{BB962C8B-B14F-4D97-AF65-F5344CB8AC3E}">
        <p14:creationId xmlns:p14="http://schemas.microsoft.com/office/powerpoint/2010/main" val="26750175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 name="Shape 11"/>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pic>
        <p:nvPicPr>
          <p:cNvPr id="15" name="Shape 15" descr="Pearson Logo"/>
          <p:cNvPicPr preferRelativeResize="0"/>
          <p:nvPr/>
        </p:nvPicPr>
        <p:blipFill rotWithShape="1">
          <a:blip r:embed="rId6">
            <a:alphaModFix/>
          </a:blip>
          <a:srcRect/>
          <a:stretch/>
        </p:blipFill>
        <p:spPr>
          <a:xfrm>
            <a:off x="443972" y="6429709"/>
            <a:ext cx="917999" cy="279914"/>
          </a:xfrm>
          <a:prstGeom prst="rect">
            <a:avLst/>
          </a:prstGeom>
          <a:noFill/>
          <a:ln>
            <a:noFill/>
          </a:ln>
        </p:spPr>
      </p:pic>
    </p:spTree>
    <p:extLst>
      <p:ext uri="{BB962C8B-B14F-4D97-AF65-F5344CB8AC3E}">
        <p14:creationId xmlns:p14="http://schemas.microsoft.com/office/powerpoint/2010/main" val="200955188"/>
      </p:ext>
    </p:extLst>
  </p:cSld>
  <p:clrMap bg1="lt1" tx1="dk1" bg2="dk2" tx2="lt2" accent1="accent1" accent2="accent2" accent3="accent3" accent4="accent4" accent5="accent5" accent6="accent6" hlink="hlink" folHlink="folHlink"/>
  <p:sldLayoutIdLst>
    <p:sldLayoutId id="2147483674" r:id="rId1"/>
    <p:sldLayoutId id="2147483675" r:id="rId2"/>
    <p:sldLayoutId id="2147483677" r:id="rId3"/>
    <p:sldLayoutId id="2147483679"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image" Target="../media/image24.jpeg"/><Relationship Id="rId4" Type="http://schemas.openxmlformats.org/officeDocument/2006/relationships/image" Target="../media/image23.wmf"/></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4.xml"/><Relationship Id="rId1" Type="http://schemas.openxmlformats.org/officeDocument/2006/relationships/vmlDrawing" Target="../drawings/vmlDrawing3.vml"/><Relationship Id="rId5" Type="http://schemas.openxmlformats.org/officeDocument/2006/relationships/image" Target="../media/image26.jpeg"/><Relationship Id="rId4" Type="http://schemas.openxmlformats.org/officeDocument/2006/relationships/image" Target="../media/image25.wmf"/></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6.bin"/><Relationship Id="rId7" Type="http://schemas.openxmlformats.org/officeDocument/2006/relationships/image" Target="../media/image49.jpeg"/><Relationship Id="rId2" Type="http://schemas.openxmlformats.org/officeDocument/2006/relationships/slideLayout" Target="../slideLayouts/slideLayout4.xml"/><Relationship Id="rId1" Type="http://schemas.openxmlformats.org/officeDocument/2006/relationships/vmlDrawing" Target="../drawings/vmlDrawing4.vml"/><Relationship Id="rId6" Type="http://schemas.openxmlformats.org/officeDocument/2006/relationships/image" Target="../media/image48.wmf"/><Relationship Id="rId5" Type="http://schemas.openxmlformats.org/officeDocument/2006/relationships/oleObject" Target="../embeddings/oleObject7.bin"/><Relationship Id="rId4" Type="http://schemas.openxmlformats.org/officeDocument/2006/relationships/image" Target="../media/image47.wmf"/></Relationships>
</file>

<file path=ppt/slides/_rels/slide39.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8" Type="http://schemas.openxmlformats.org/officeDocument/2006/relationships/image" Target="../media/image10.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image" Target="../media/image9.wmf"/><Relationship Id="rId5" Type="http://schemas.openxmlformats.org/officeDocument/2006/relationships/oleObject" Target="../embeddings/oleObject2.bin"/><Relationship Id="rId4" Type="http://schemas.openxmlformats.org/officeDocument/2006/relationships/image" Target="../media/image8.wmf"/><Relationship Id="rId9" Type="http://schemas.openxmlformats.org/officeDocument/2006/relationships/image" Target="../media/image11.jpeg"/></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Title 1"/>
          <p:cNvSpPr txBox="1">
            <a:spLocks noGrp="1"/>
          </p:cNvSpPr>
          <p:nvPr>
            <p:ph type="title"/>
          </p:nvPr>
        </p:nvSpPr>
        <p:spPr>
          <a:xfrm>
            <a:off x="457199" y="215370"/>
            <a:ext cx="8264349" cy="1059480"/>
          </a:xfrm>
          <a:prstGeom prst="rect">
            <a:avLst/>
          </a:prstGeom>
          <a:noFill/>
          <a:ln>
            <a:noFill/>
          </a:ln>
        </p:spPr>
        <p:txBody>
          <a:bodyPr lIns="0" tIns="0" rIns="0" bIns="0" anchor="b" anchorCtr="0">
            <a:noAutofit/>
          </a:bodyPr>
          <a:lstStyle/>
          <a:p>
            <a:pPr lvl="0">
              <a:buSzPct val="25000"/>
            </a:pPr>
            <a:r>
              <a:rPr lang="en-US" dirty="0"/>
              <a:t>Operations </a:t>
            </a:r>
            <a:r>
              <a:rPr lang="en-US" dirty="0" smtClean="0"/>
              <a:t>Research An </a:t>
            </a:r>
            <a:r>
              <a:rPr lang="en-US" dirty="0"/>
              <a:t>Introduction</a:t>
            </a:r>
            <a:endParaRPr lang="en-US" b="1" i="0" u="none" strike="noStrike" cap="none" dirty="0">
              <a:solidFill>
                <a:srgbClr val="007FA3"/>
              </a:solidFill>
              <a:sym typeface="Times New Roman"/>
            </a:endParaRPr>
          </a:p>
        </p:txBody>
      </p:sp>
      <p:sp>
        <p:nvSpPr>
          <p:cNvPr id="196" name="Text Placeholder 2"/>
          <p:cNvSpPr txBox="1">
            <a:spLocks noGrp="1"/>
          </p:cNvSpPr>
          <p:nvPr>
            <p:ph type="body" idx="1"/>
          </p:nvPr>
        </p:nvSpPr>
        <p:spPr>
          <a:xfrm>
            <a:off x="457199" y="1349965"/>
            <a:ext cx="8264349" cy="326435"/>
          </a:xfrm>
          <a:prstGeom prst="rect">
            <a:avLst/>
          </a:prstGeom>
          <a:noFill/>
          <a:ln>
            <a:noFill/>
          </a:ln>
        </p:spPr>
        <p:txBody>
          <a:bodyPr lIns="0" tIns="0" rIns="0" bIns="0" anchor="t" anchorCtr="0">
            <a:noAutofit/>
          </a:bodyPr>
          <a:lstStyle/>
          <a:p>
            <a:r>
              <a:rPr lang="en-US" dirty="0">
                <a:latin typeface="+mn-lt"/>
              </a:rPr>
              <a:t>Tenth </a:t>
            </a:r>
            <a:r>
              <a:rPr lang="en-US" dirty="0" smtClean="0">
                <a:latin typeface="+mn-lt"/>
              </a:rPr>
              <a:t>Edition</a:t>
            </a:r>
            <a:endParaRPr lang="en-IN" dirty="0">
              <a:latin typeface="+mn-lt"/>
            </a:endParaRPr>
          </a:p>
        </p:txBody>
      </p:sp>
      <p:sp>
        <p:nvSpPr>
          <p:cNvPr id="198" name="Text Placeholder 3"/>
          <p:cNvSpPr txBox="1">
            <a:spLocks noGrp="1"/>
          </p:cNvSpPr>
          <p:nvPr>
            <p:ph type="body" idx="2"/>
          </p:nvPr>
        </p:nvSpPr>
        <p:spPr>
          <a:xfrm>
            <a:off x="5029200" y="1876222"/>
            <a:ext cx="3692348" cy="1324175"/>
          </a:xfrm>
          <a:prstGeom prst="rect">
            <a:avLst/>
          </a:prstGeom>
          <a:noFill/>
          <a:ln>
            <a:noFill/>
          </a:ln>
        </p:spPr>
        <p:txBody>
          <a:bodyPr lIns="0" tIns="0" rIns="0" bIns="0" anchor="b" anchorCtr="0">
            <a:noAutofit/>
          </a:bodyPr>
          <a:lstStyle/>
          <a:p>
            <a:pPr marL="0" marR="0" lvl="0" indent="0" algn="ctr" rtl="0">
              <a:spcBef>
                <a:spcPts val="0"/>
              </a:spcBef>
              <a:buClr>
                <a:srgbClr val="007FA3"/>
              </a:buClr>
              <a:buSzPct val="25000"/>
              <a:buFont typeface="Arial"/>
              <a:buNone/>
            </a:pPr>
            <a:r>
              <a:rPr lang="en-US" sz="3000" b="1" i="0" u="none" strike="noStrike" cap="none" dirty="0">
                <a:solidFill>
                  <a:schemeClr val="dk1"/>
                </a:solidFill>
                <a:latin typeface="+mn-lt"/>
                <a:ea typeface="Arial"/>
                <a:cs typeface="Arial"/>
                <a:sym typeface="Arial"/>
              </a:rPr>
              <a:t>Chapter </a:t>
            </a:r>
            <a:r>
              <a:rPr lang="en-US" sz="3000" b="1" i="0" u="none" strike="noStrike" cap="none" dirty="0" smtClean="0">
                <a:solidFill>
                  <a:schemeClr val="dk1"/>
                </a:solidFill>
                <a:latin typeface="+mn-lt"/>
                <a:ea typeface="Arial"/>
                <a:cs typeface="Arial"/>
                <a:sym typeface="Arial"/>
              </a:rPr>
              <a:t>26</a:t>
            </a:r>
            <a:endParaRPr lang="en-US" b="1" dirty="0" smtClean="0">
              <a:latin typeface="+mn-lt"/>
            </a:endParaRPr>
          </a:p>
        </p:txBody>
      </p:sp>
      <p:sp>
        <p:nvSpPr>
          <p:cNvPr id="199" name="Text Placeholder 4"/>
          <p:cNvSpPr txBox="1">
            <a:spLocks noGrp="1"/>
          </p:cNvSpPr>
          <p:nvPr>
            <p:ph type="body" idx="3"/>
          </p:nvPr>
        </p:nvSpPr>
        <p:spPr>
          <a:xfrm>
            <a:off x="5063412" y="3328384"/>
            <a:ext cx="3658136" cy="2925763"/>
          </a:xfrm>
          <a:prstGeom prst="rect">
            <a:avLst/>
          </a:prstGeom>
          <a:noFill/>
          <a:ln>
            <a:noFill/>
          </a:ln>
        </p:spPr>
        <p:txBody>
          <a:bodyPr lIns="0" tIns="0" rIns="0" bIns="0" anchor="t" anchorCtr="0">
            <a:noAutofit/>
          </a:bodyPr>
          <a:lstStyle/>
          <a:p>
            <a:pPr lvl="0" algn="ctr"/>
            <a:r>
              <a:rPr lang="en-US" dirty="0">
                <a:solidFill>
                  <a:srgbClr val="000000"/>
                </a:solidFill>
                <a:latin typeface="+mn-lt"/>
              </a:rPr>
              <a:t>Case Analysis</a:t>
            </a:r>
          </a:p>
        </p:txBody>
      </p:sp>
      <p:pic>
        <p:nvPicPr>
          <p:cNvPr id="2" name="Picture 5" descr="Front Cover: Operations Research An Introduction Tenth Edition by Tah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99" y="1876223"/>
            <a:ext cx="3239708" cy="4258277"/>
          </a:xfrm>
          <a:prstGeom prst="rect">
            <a:avLst/>
          </a:prstGeom>
        </p:spPr>
      </p:pic>
      <p:sp>
        <p:nvSpPr>
          <p:cNvPr id="8" name="Text Placeholder 6"/>
          <p:cNvSpPr>
            <a:spLocks noGrp="1"/>
          </p:cNvSpPr>
          <p:nvPr>
            <p:ph sz="quarter" idx="13"/>
          </p:nvPr>
        </p:nvSpPr>
        <p:spPr>
          <a:xfrm>
            <a:off x="2590800" y="6428869"/>
            <a:ext cx="6130748" cy="266792"/>
          </a:xfrm>
        </p:spPr>
        <p:txBody>
          <a:bodyPr anchor="ctr"/>
          <a:lstStyle/>
          <a:p>
            <a:pPr marL="101600" indent="0">
              <a:buNone/>
            </a:pPr>
            <a:r>
              <a:rPr lang="en-US" alt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Copyright © 2017, 2011, 2007 Pearson Education, Inc. All Rights</a:t>
            </a:r>
            <a:r>
              <a:rPr lang="en-US" altLang="en-US" sz="1200" baseline="0" dirty="0" smtClean="0">
                <a:solidFill>
                  <a:schemeClr val="tx1"/>
                </a:solidFill>
                <a:latin typeface="Verdana" panose="020B0604030504040204" pitchFamily="34" charset="0"/>
                <a:ea typeface="Verdana" panose="020B0604030504040204" pitchFamily="34" charset="0"/>
                <a:cs typeface="Verdana" panose="020B0604030504040204" pitchFamily="34" charset="0"/>
              </a:rPr>
              <a:t> </a:t>
            </a:r>
            <a:r>
              <a:rPr lang="en-US" alt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Reserved</a:t>
            </a:r>
            <a:endParaRPr lang="en-US" alt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2677667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26-7 A</a:t>
            </a:r>
            <a:r>
              <a:rPr lang="en-US" sz="100" dirty="0" smtClean="0"/>
              <a:t> </a:t>
            </a:r>
            <a:r>
              <a:rPr lang="en-US" dirty="0" smtClean="0"/>
              <a:t>M</a:t>
            </a:r>
            <a:r>
              <a:rPr lang="en-US" sz="100" dirty="0" smtClean="0"/>
              <a:t> </a:t>
            </a:r>
            <a:r>
              <a:rPr lang="en-US" dirty="0" smtClean="0"/>
              <a:t>P</a:t>
            </a:r>
            <a:r>
              <a:rPr lang="en-US" sz="100" dirty="0" smtClean="0"/>
              <a:t> </a:t>
            </a:r>
            <a:r>
              <a:rPr lang="en-US" dirty="0" smtClean="0"/>
              <a:t>L </a:t>
            </a:r>
            <a:r>
              <a:rPr lang="en-US" dirty="0"/>
              <a:t>O</a:t>
            </a:r>
            <a:r>
              <a:rPr lang="en-US" dirty="0" smtClean="0"/>
              <a:t>utput </a:t>
            </a:r>
            <a:r>
              <a:rPr lang="en-US" dirty="0"/>
              <a:t>of the </a:t>
            </a:r>
            <a:r>
              <a:rPr lang="en-US" dirty="0" smtClean="0"/>
              <a:t>Assignment </a:t>
            </a:r>
            <a:r>
              <a:rPr lang="en-US" dirty="0"/>
              <a:t>M</a:t>
            </a:r>
            <a:r>
              <a:rPr lang="en-US" dirty="0" smtClean="0"/>
              <a:t>odel</a:t>
            </a:r>
            <a:endParaRPr lang="en-US" sz="2000" b="0" dirty="0"/>
          </a:p>
        </p:txBody>
      </p:sp>
      <p:pic>
        <p:nvPicPr>
          <p:cNvPr id="4" name="Picture 2" descr="The A M P L output of the assignment model is a table as follows. Optimal score = 50.87. Optimal assignments: Session 1: Assign buyer 1 to seller 1, Assign buyer 2 to seller 5, Assign buyer 3 to seller 4, Assign buyer 4 to seller 6, Assign buyer 5 to seller 2, Assign buyer 6 to seller 7. Session 2: Assign buyer 1 to seller 3, Assign buyer 2 to seller 6, Assign buyer 3 to seller 5, Assign buyer 4 to seller 2, Assign buyer 5 to seller 1, Assign buyer 6 to seller 4. Session 3: Assign buyer 1 to seller 2, Assign buyer 2 to seller 4, Assign buyer 3 to seller 6, Assign buyer 4 to seller 5, Assign buyer 5 to seller 3, Assign buyer 6 to seller 1. Session 4: Assign buyer 1 to seller 5, Assign buyer 2 to seller 3, Assign buyer 3 to seller 1, Assign buyer 4 to seller 7, Assign buyer 5 to seller 4, Assign buyer 6 to seller 2. Session 5: Assign buyer 2 to seller 2, Assign buyer 3 to seller 5, Assign buyer 4 to seller 4, Assign buyer 5 to seller 5, Assign buyer 6 to seller 6, Assign buyer 1 to seller 4, Assign buyer 2 to seller 7, Assign buyer 3 to seller 2, Assign buyer 4 to seller 1, Assign buyer 5 to seller 6, Assign buyer 6 to seller 5.Buyers satisfaction: average = 92. Buyers and the corresponding percentage of buyer satisfaction are as follows. Buyer 1: 100. Buyer 2: 86. Buyer 3: 100. Buyer 4: 80. Buyer 5: 86. Buyer 6: 100. Sellers satisfaction: average = 86. Sellers and the corresponding percentage of seller satisfaction are as follows. Seller 1: 83. Seller 2: 100. Seller 3: 60. Seller 4: 100. Seller 5: 100. Seller 6: 100. Seller 7: 6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62000" y="1382538"/>
            <a:ext cx="2755666" cy="4890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3" descr="Session 4:&#10;Assign buyer 1 to seller 5&#10;Assign buyer 2 to seller 3&#10;Assign buyer 3 to seller 1&#10;Assign buyer 4 to seller 7&#10;Assign buyer 5 to seller 4&#10;Assign buyer 6 to seller 2&#10;Session 5:&#10;Assign buyer 2 to seller 2&#10;Assign buyer 3 to seller 3&#10;Assign buyer 4 to seller 4&#10;Assign buyer 5 to seller 5&#10;Assign buyer 6 to seller 6&#10;Session 6:&#10;Assign buyer 1 to seller 4&#10;Assign buyer 2 to seller 7&#10;Assign buyer 3 to seller 2&#10;Assign buyer 4 to seller 1&#10;Assign buyer 5 to seller 6&#10;Assign buyer 6 to seller 5&#10;Buyers satisfaction: Average = 92&#10;Buyer: 1 2 3 4 5 6&#10;Percent: 100 86 100 80 86 100&#10;Sellers satisfaction: Average = 86&#10;Seller: 1 2 3 4 5 6 7&#10;Percent: 83 100 60 100 100 100 60&#1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05087" y="1397866"/>
            <a:ext cx="3613727" cy="4850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594671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26-3 </a:t>
            </a:r>
            <a:r>
              <a:rPr lang="en-US" dirty="0"/>
              <a:t>One-Way Airfare for the 12-City Example</a:t>
            </a:r>
            <a:endParaRPr lang="en-US" sz="2000" b="0" dirty="0"/>
          </a:p>
        </p:txBody>
      </p:sp>
      <p:pic>
        <p:nvPicPr>
          <p:cNvPr id="5" name="Picture 2" descr="A table of 1 way airfare for the 12 city example has entries as follows. S F to L A X: 470. S F to Den: $120. S F to Dal: $220. O R D to S T L: $99. O R D to Den: $140. O R D to D C: $150. S T L to O R D: $99. S T L to T U L: $95. S T L to Den: $110. S T L to S P I: $78, a. L A X to S  F: $70. L A X to Den: $130. T U L to S T L: $95. T U L to Den: $105. T U L to D A L: $100. D E N to S F: $120. D E N to O R D: $140. D E N to S T L: $110. D E N to L A X: $130. D E N to T U L: $105. D C to O R D: $150. D C to A T L: $100. D C to D A L: $195. D C to N Y: $85. A T L to D C: $100. A T L to M I A: $130. D A L to S F: $220. D A L to T U L: $100. D A L to D C: $195. N Y to D C: $85. N Y to M I A: $130. M I A to A T L: $125. M I A to N Y: $130. S P I to S T L: $78, a. A, air travel cost = $78. Distance less than 100 miles, = 86 miles. Personal car used for travel between S T L and S P I."/>
          <p:cNvPicPr>
            <a:picLocks noChangeAspect="1"/>
          </p:cNvPicPr>
          <p:nvPr/>
        </p:nvPicPr>
        <p:blipFill rotWithShape="1">
          <a:blip r:embed="rId2">
            <a:extLst>
              <a:ext uri="{28A0092B-C50C-407E-A947-70E740481C1C}">
                <a14:useLocalDpi xmlns:a14="http://schemas.microsoft.com/office/drawing/2010/main" val="0"/>
              </a:ext>
            </a:extLst>
          </a:blip>
          <a:srcRect t="6388"/>
          <a:stretch/>
        </p:blipFill>
        <p:spPr bwMode="auto">
          <a:xfrm>
            <a:off x="904980" y="1371600"/>
            <a:ext cx="7334041" cy="4810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506981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sz="3000" dirty="0"/>
              <a:t>Table </a:t>
            </a:r>
            <a:r>
              <a:rPr lang="en-US" sz="3000" dirty="0" smtClean="0"/>
              <a:t>26-4 </a:t>
            </a:r>
            <a:r>
              <a:rPr lang="en-US" sz="3000" dirty="0"/>
              <a:t>Lodging Cost, Per Diem, and Number of </a:t>
            </a:r>
            <a:r>
              <a:rPr lang="en-US" sz="3000" dirty="0" smtClean="0"/>
              <a:t>Participants in </a:t>
            </a:r>
            <a:r>
              <a:rPr lang="en-US" sz="3000" dirty="0"/>
              <a:t>the 12-City Example</a:t>
            </a:r>
            <a:endParaRPr lang="en-US" sz="3000" b="0" dirty="0"/>
          </a:p>
        </p:txBody>
      </p:sp>
      <p:pic>
        <p:nvPicPr>
          <p:cNvPr id="4" name="Picture 2" descr="A table of lodging cost, per diem, and number of participants in the 12 city example. The table has columns for lodging per night in dollars, per diem in dollars, and number if participants. Row entries for cities are as follows."/>
          <p:cNvPicPr>
            <a:picLocks noChangeAspect="1"/>
          </p:cNvPicPr>
          <p:nvPr/>
        </p:nvPicPr>
        <p:blipFill rotWithShape="1">
          <a:blip r:embed="rId2">
            <a:extLst>
              <a:ext uri="{28A0092B-C50C-407E-A947-70E740481C1C}">
                <a14:useLocalDpi xmlns:a14="http://schemas.microsoft.com/office/drawing/2010/main" val="0"/>
              </a:ext>
            </a:extLst>
          </a:blip>
          <a:srcRect t="15385"/>
          <a:stretch/>
        </p:blipFill>
        <p:spPr bwMode="auto">
          <a:xfrm>
            <a:off x="914113" y="1369354"/>
            <a:ext cx="7315775" cy="4881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102681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26-5 </a:t>
            </a:r>
            <a:r>
              <a:rPr lang="en-US" dirty="0"/>
              <a:t>Cheapest Airfare in the 12-City Example</a:t>
            </a:r>
            <a:endParaRPr lang="en-US" b="0" dirty="0"/>
          </a:p>
        </p:txBody>
      </p:sp>
      <p:pic>
        <p:nvPicPr>
          <p:cNvPr id="5" name="Picture 2" descr="A table of the cheapest airfare from city to city in the 12 city example reads as follows."/>
          <p:cNvPicPr>
            <a:picLocks noChangeAspect="1"/>
          </p:cNvPicPr>
          <p:nvPr/>
        </p:nvPicPr>
        <p:blipFill rotWithShape="1">
          <a:blip r:embed="rId2">
            <a:extLst>
              <a:ext uri="{28A0092B-C50C-407E-A947-70E740481C1C}">
                <a14:useLocalDpi xmlns:a14="http://schemas.microsoft.com/office/drawing/2010/main" val="0"/>
              </a:ext>
            </a:extLst>
          </a:blip>
          <a:srcRect t="10485"/>
          <a:stretch/>
        </p:blipFill>
        <p:spPr bwMode="auto">
          <a:xfrm>
            <a:off x="457200" y="1752599"/>
            <a:ext cx="8229600" cy="327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506594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26-8 Cost </a:t>
            </a:r>
            <a:r>
              <a:rPr lang="en-US" dirty="0"/>
              <a:t>C</a:t>
            </a:r>
            <a:r>
              <a:rPr lang="en-US" dirty="0" smtClean="0"/>
              <a:t>omparisons </a:t>
            </a:r>
            <a:r>
              <a:rPr lang="en-US" dirty="0"/>
              <a:t>of </a:t>
            </a:r>
            <a:r>
              <a:rPr lang="en-US" dirty="0" smtClean="0"/>
              <a:t>Host </a:t>
            </a:r>
            <a:r>
              <a:rPr lang="en-US" dirty="0"/>
              <a:t>C</a:t>
            </a:r>
            <a:r>
              <a:rPr lang="en-US" dirty="0" smtClean="0"/>
              <a:t>ities </a:t>
            </a:r>
            <a:r>
              <a:rPr lang="en-US" dirty="0"/>
              <a:t>(file excelCase4.xls)</a:t>
            </a:r>
            <a:endParaRPr lang="en-US" b="0" dirty="0"/>
          </a:p>
        </p:txBody>
      </p:sp>
      <p:pic>
        <p:nvPicPr>
          <p:cNvPr id="4" name="Picture 2" descr="A cost comparison of host cities is displayed in a matrix in an excel sheet. Lodging cost, per diem, number of participants and event days are displayed. The air travel cost matrix is determined by Floyd’s algorithm. Entries of 0 are highlighted in grey, and appear in a diagonal line from the top left corner, to the bottom right. The 0 value occurs when the city is the same in both the column and the row of the matrix. Total values are for travel, lodging, per diem in each city, along with a total expenditure for each of the 12 cities."/>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595438"/>
            <a:ext cx="8229600" cy="397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097012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26-6 </a:t>
            </a:r>
            <a:r>
              <a:rPr lang="en-US" dirty="0"/>
              <a:t>Ship Availability for Transporting Recruits</a:t>
            </a:r>
            <a:endParaRPr lang="en-US" b="0" dirty="0"/>
          </a:p>
        </p:txBody>
      </p:sp>
      <p:pic>
        <p:nvPicPr>
          <p:cNvPr id="5" name="Picture 2" descr="Ship availability for transporting recruits I displayed in a table with values given for capacity or number of recruits, available number of round trips, and allowed bases, for ship classes 1, 2, and 3. Ship class 1. Capacity: 100, Roundtrips: 2, Bases: 1. Ship class 2. Capacity: 200, Roundtrips: 10, Bases: 1, 2, 3. Ship class 3. Capacity: 600, Roundtrips: 2, Bases: 1, 2, 3, 4."/>
          <p:cNvPicPr>
            <a:picLocks noChangeAspect="1"/>
          </p:cNvPicPr>
          <p:nvPr/>
        </p:nvPicPr>
        <p:blipFill rotWithShape="1">
          <a:blip r:embed="rId2">
            <a:extLst>
              <a:ext uri="{28A0092B-C50C-407E-A947-70E740481C1C}">
                <a14:useLocalDpi xmlns:a14="http://schemas.microsoft.com/office/drawing/2010/main" val="0"/>
              </a:ext>
            </a:extLst>
          </a:blip>
          <a:srcRect t="19192"/>
          <a:stretch/>
        </p:blipFill>
        <p:spPr bwMode="auto">
          <a:xfrm>
            <a:off x="457200" y="2438400"/>
            <a:ext cx="8229600" cy="1998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481540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sz="3200" dirty="0"/>
              <a:t>Table </a:t>
            </a:r>
            <a:r>
              <a:rPr lang="en-US" sz="3200" dirty="0" smtClean="0"/>
              <a:t>26-7 </a:t>
            </a:r>
            <a:r>
              <a:rPr lang="en-US" sz="3200" dirty="0"/>
              <a:t>Distance Matrix (in kilometers) for Main (</a:t>
            </a:r>
            <a:r>
              <a:rPr lang="en-US" sz="3200" dirty="0" smtClean="0"/>
              <a:t>0) and </a:t>
            </a:r>
            <a:r>
              <a:rPr lang="en-US" sz="3200" dirty="0"/>
              <a:t>Branch (1, 2, 3, and 4) Bases</a:t>
            </a:r>
            <a:endParaRPr lang="en-US" sz="3200" b="0" dirty="0"/>
          </a:p>
        </p:txBody>
      </p:sp>
      <p:pic>
        <p:nvPicPr>
          <p:cNvPr id="4" name="Picture 2" descr="A distance matrix in kilometers for Main, 0, and branch 1, 2, 3, and 4 bases. From 0 to 0: 0. To 1: 310. To 2: 510. To 3: 540. To 4: 660. From 1 to 0: 310. To 1: 0. To 2: 150. To 3: 190. To 4: 225. From 2 to 0: 510. To 1: 150. To 2: 0. To 3: 25. To 4: 90. From 3 to 0: 540. To 1: 190. To 2: 25. To 3: 0. To 4: 70. From 4 to 0: 660. To 1: 225. To 2: 90. To 3: 70. To 4: 0."/>
          <p:cNvPicPr>
            <a:picLocks noChangeAspect="1"/>
          </p:cNvPicPr>
          <p:nvPr/>
        </p:nvPicPr>
        <p:blipFill rotWithShape="1">
          <a:blip r:embed="rId2">
            <a:extLst>
              <a:ext uri="{28A0092B-C50C-407E-A947-70E740481C1C}">
                <a14:useLocalDpi xmlns:a14="http://schemas.microsoft.com/office/drawing/2010/main" val="0"/>
              </a:ext>
            </a:extLst>
          </a:blip>
          <a:srcRect t="21015"/>
          <a:stretch/>
        </p:blipFill>
        <p:spPr bwMode="auto">
          <a:xfrm>
            <a:off x="457200" y="2057399"/>
            <a:ext cx="8229600" cy="311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441917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26-8 </a:t>
            </a:r>
            <a:r>
              <a:rPr lang="en-US" dirty="0"/>
              <a:t>Optimum Number </a:t>
            </a:r>
            <a:r>
              <a:rPr lang="en-US" dirty="0" smtClean="0"/>
              <a:t>of Recruits </a:t>
            </a:r>
            <a:r>
              <a:rPr lang="en-US" dirty="0"/>
              <a:t>Transported to Branch Bases by Bus</a:t>
            </a:r>
            <a:endParaRPr lang="en-US" b="0" dirty="0"/>
          </a:p>
        </p:txBody>
      </p:sp>
      <p:pic>
        <p:nvPicPr>
          <p:cNvPr id="5" name="Picture 2" descr="The optimum number of recruits transported to branch bases by bus. Branch base 1: 475 recruits. Branch base 2: 659 recruits. Branch base 3: 672 recruits. Branch base 4: 1123 recruits. Total recruits: 2929."/>
          <p:cNvPicPr>
            <a:picLocks noChangeAspect="1"/>
          </p:cNvPicPr>
          <p:nvPr/>
        </p:nvPicPr>
        <p:blipFill rotWithShape="1">
          <a:blip r:embed="rId2">
            <a:extLst>
              <a:ext uri="{28A0092B-C50C-407E-A947-70E740481C1C}">
                <a14:useLocalDpi xmlns:a14="http://schemas.microsoft.com/office/drawing/2010/main" val="0"/>
              </a:ext>
            </a:extLst>
          </a:blip>
          <a:srcRect t="24168"/>
          <a:stretch/>
        </p:blipFill>
        <p:spPr bwMode="auto">
          <a:xfrm>
            <a:off x="457200" y="1780674"/>
            <a:ext cx="8229600" cy="4167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974995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26-9 A</a:t>
            </a:r>
            <a:r>
              <a:rPr lang="en-US" sz="100" dirty="0" smtClean="0"/>
              <a:t> </a:t>
            </a:r>
            <a:r>
              <a:rPr lang="en-US" dirty="0" smtClean="0"/>
              <a:t>M</a:t>
            </a:r>
            <a:r>
              <a:rPr lang="en-US" sz="100" dirty="0" smtClean="0"/>
              <a:t> </a:t>
            </a:r>
            <a:r>
              <a:rPr lang="en-US" dirty="0" smtClean="0"/>
              <a:t>P</a:t>
            </a:r>
            <a:r>
              <a:rPr lang="en-US" sz="100" dirty="0" smtClean="0"/>
              <a:t> </a:t>
            </a:r>
            <a:r>
              <a:rPr lang="en-US" dirty="0" smtClean="0"/>
              <a:t>L </a:t>
            </a:r>
            <a:r>
              <a:rPr lang="en-US" dirty="0"/>
              <a:t>O</a:t>
            </a:r>
            <a:r>
              <a:rPr lang="en-US" dirty="0" smtClean="0"/>
              <a:t>utput </a:t>
            </a:r>
            <a:r>
              <a:rPr lang="en-US" dirty="0"/>
              <a:t>with the C</a:t>
            </a:r>
            <a:r>
              <a:rPr lang="en-US" dirty="0" smtClean="0"/>
              <a:t>onstraint </a:t>
            </a:r>
            <a:r>
              <a:rPr lang="en-US" dirty="0"/>
              <a:t>as an </a:t>
            </a:r>
            <a:r>
              <a:rPr lang="en-US" dirty="0" smtClean="0"/>
              <a:t>Inequality</a:t>
            </a:r>
            <a:r>
              <a:rPr lang="en-US" dirty="0" smtClean="0">
                <a:solidFill>
                  <a:schemeClr val="bg1"/>
                </a:solidFill>
              </a:rPr>
              <a:t> </a:t>
            </a:r>
            <a:r>
              <a:rPr lang="en-US" sz="100" dirty="0">
                <a:solidFill>
                  <a:schemeClr val="bg1"/>
                </a:solidFill>
              </a:rPr>
              <a:t>Left bracket, summation of J element of A sub 1, Y sub I j, greater than or equal to, r sub I, right bracket</a:t>
            </a:r>
            <a:endParaRPr lang="en-US" sz="100" b="0" dirty="0">
              <a:solidFill>
                <a:schemeClr val="bg1"/>
              </a:solidFill>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409806653"/>
              </p:ext>
            </p:extLst>
          </p:nvPr>
        </p:nvGraphicFramePr>
        <p:xfrm>
          <a:off x="5638800" y="604166"/>
          <a:ext cx="1465952" cy="893450"/>
        </p:xfrm>
        <a:graphic>
          <a:graphicData uri="http://schemas.openxmlformats.org/presentationml/2006/ole">
            <mc:AlternateContent xmlns:mc="http://schemas.openxmlformats.org/markup-compatibility/2006">
              <mc:Choice xmlns:v="urn:schemas-microsoft-com:vml" Requires="v">
                <p:oleObj spid="_x0000_s2105" name="Equation" r:id="rId3" imgW="2145960" imgH="1307880" progId="Equation.DSMT4">
                  <p:embed/>
                </p:oleObj>
              </mc:Choice>
              <mc:Fallback>
                <p:oleObj name="Equation" r:id="rId3" imgW="2145960" imgH="1307880" progId="Equation.DSMT4">
                  <p:embed/>
                  <p:pic>
                    <p:nvPicPr>
                      <p:cNvPr id="0" name=""/>
                      <p:cNvPicPr/>
                      <p:nvPr/>
                    </p:nvPicPr>
                    <p:blipFill>
                      <a:blip r:embed="rId4"/>
                      <a:stretch>
                        <a:fillRect/>
                      </a:stretch>
                    </p:blipFill>
                    <p:spPr>
                      <a:xfrm>
                        <a:off x="5638800" y="604166"/>
                        <a:ext cx="1465952" cy="893450"/>
                      </a:xfrm>
                      <a:prstGeom prst="rect">
                        <a:avLst/>
                      </a:prstGeom>
                    </p:spPr>
                  </p:pic>
                </p:oleObj>
              </mc:Fallback>
            </mc:AlternateContent>
          </a:graphicData>
        </a:graphic>
      </p:graphicFrame>
      <p:pic>
        <p:nvPicPr>
          <p:cNvPr id="6" name="Picture 3" descr="Total ship kilometers = 10515. A table displays capacity, tour legs, number of trips, number of draftees carried from base, 1 through 4 and totals for each ship class row entry. Ship class 2. Capacity: 200, Tour legs: 0 to 1 to 0, Number of trips: 2, Number of draftees, 1: 400, 2: 0, 3: 0, 4: 0, Totals: 400. Ship class 2. Capacity: 200, Tour legs: 0 to 1 to 2 to 0, Number of trips: 3, Number of draftees, 1: 141, 2: 459, 3: 0, 4: 0, Totals: 600. Ship class 2. Capacity: 200, Tour legs: 0 to 2 to 1 to 0, Number of trips: 1, Number of draftees, 1: 0, 2: 200, 3: 0, 4: 0, Totals: 200. Ship class 2. Capacity: 200, Tour legs: 0 to 1 to 2 to 3 to 0, Number of trips: 3, Number of draftees, 1: 0, 2: 0, 3: 600, 4: 0, Totals: 600. Ship class 3. Capacity: 600, Tour legs: 0 to 1 to 2 to 4 to 3 to 0, Number of trips: 2, Number of draftees, 1: 0, 2: 0, 3: 77, 4: 1123, Totals: 1200.Total numbers of draftees carried from each base: 1: 541, 2: 659, 3: 677, 4: 112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57200" y="2533650"/>
            <a:ext cx="8229600"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088073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26-10 A</a:t>
            </a:r>
            <a:r>
              <a:rPr lang="en-US" sz="100" dirty="0" smtClean="0"/>
              <a:t> </a:t>
            </a:r>
            <a:r>
              <a:rPr lang="en-US" dirty="0" smtClean="0"/>
              <a:t>M</a:t>
            </a:r>
            <a:r>
              <a:rPr lang="en-US" sz="100" dirty="0" smtClean="0"/>
              <a:t> </a:t>
            </a:r>
            <a:r>
              <a:rPr lang="en-US" dirty="0" smtClean="0"/>
              <a:t>P</a:t>
            </a:r>
            <a:r>
              <a:rPr lang="en-US" sz="100" dirty="0" smtClean="0"/>
              <a:t> </a:t>
            </a:r>
            <a:r>
              <a:rPr lang="en-US" dirty="0" smtClean="0"/>
              <a:t>L </a:t>
            </a:r>
            <a:r>
              <a:rPr lang="en-US" dirty="0"/>
              <a:t>Output with the First Constraint as an </a:t>
            </a:r>
            <a:r>
              <a:rPr lang="en-US" dirty="0" smtClean="0"/>
              <a:t>Equation</a:t>
            </a:r>
            <a:r>
              <a:rPr lang="en-US" dirty="0" smtClean="0">
                <a:solidFill>
                  <a:schemeClr val="bg1"/>
                </a:solidFill>
              </a:rPr>
              <a:t> </a:t>
            </a:r>
            <a:r>
              <a:rPr lang="en-US" sz="100" dirty="0">
                <a:solidFill>
                  <a:schemeClr val="bg1"/>
                </a:solidFill>
              </a:rPr>
              <a:t>Left bracket, summation of J element of A sub 1, Y sub I j, equals, r sub I, right bracket</a:t>
            </a:r>
            <a:endParaRPr lang="en-US" sz="100" b="0" dirty="0">
              <a:solidFill>
                <a:schemeClr val="bg1"/>
              </a:solidFill>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1228569851"/>
              </p:ext>
            </p:extLst>
          </p:nvPr>
        </p:nvGraphicFramePr>
        <p:xfrm>
          <a:off x="5481638" y="609600"/>
          <a:ext cx="1474787" cy="893763"/>
        </p:xfrm>
        <a:graphic>
          <a:graphicData uri="http://schemas.openxmlformats.org/presentationml/2006/ole">
            <mc:AlternateContent xmlns:mc="http://schemas.openxmlformats.org/markup-compatibility/2006">
              <mc:Choice xmlns:v="urn:schemas-microsoft-com:vml" Requires="v">
                <p:oleObj spid="_x0000_s3128" name="Equation" r:id="rId3" imgW="2158920" imgH="1307880" progId="Equation.DSMT4">
                  <p:embed/>
                </p:oleObj>
              </mc:Choice>
              <mc:Fallback>
                <p:oleObj name="Equation" r:id="rId3" imgW="2158920" imgH="1307880" progId="Equation.DSMT4">
                  <p:embed/>
                  <p:pic>
                    <p:nvPicPr>
                      <p:cNvPr id="3" name="Object 2"/>
                      <p:cNvPicPr/>
                      <p:nvPr/>
                    </p:nvPicPr>
                    <p:blipFill>
                      <a:blip r:embed="rId4"/>
                      <a:stretch>
                        <a:fillRect/>
                      </a:stretch>
                    </p:blipFill>
                    <p:spPr>
                      <a:xfrm>
                        <a:off x="5481638" y="609600"/>
                        <a:ext cx="1474787" cy="893763"/>
                      </a:xfrm>
                      <a:prstGeom prst="rect">
                        <a:avLst/>
                      </a:prstGeom>
                    </p:spPr>
                  </p:pic>
                </p:oleObj>
              </mc:Fallback>
            </mc:AlternateContent>
          </a:graphicData>
        </a:graphic>
      </p:graphicFrame>
      <p:pic>
        <p:nvPicPr>
          <p:cNvPr id="5" name="Picture 3" descr="Total ship kilometers = 10515. A table displays capacity, tour legs, number of trips, number of draftees carried from base, 1 through 4 and totals for each ship class row entry. Ship class 2. Capacity: 200, Tour legs: 0 to 1 to 0, Number of trips: 2, Number of draftees, 1: 334, 2: 0, 3: 0, 4: 0, Totals: 334. Ship class 2. Capacity: 200, Tour legs: 0 to 1 to 2 to 0, Number of trips: 1, Number of draftees, 1: 0, 2: 200, 3: 0, 4: 0, Totals: 200. Ship class 2. Capacity: 200, Tour legs: 0 to 2 to 1 to 0, Number of trips: 3, Number of draftees, 1: 141, 2: 459, 3: 0, 4: 0, Totals: 600. Ship class 2. Capacity: 200, Tour legs: 0 to 1 to 2 to 3 to 0, Number of trips: 3, Number of draftees, 1: 0, 2: 0, 3: 595, 4: 0, Totals: 595. Ship class 3. Capacity: 600, Tour legs: 0 to 1 to 2 to 4 to 3 to 0, Number of trips: 2, Number of draftees, 1: 0, 2: 0, 3: 77, 4: 1123, Totals: 1200. Total numbers of draftees carried from each base: 1: 475, 2: 659, 3: 672, and 4: 112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57200" y="2527300"/>
            <a:ext cx="8229600" cy="210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916390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26-1 </a:t>
            </a:r>
            <a:r>
              <a:rPr lang="en-US" dirty="0" smtClean="0"/>
              <a:t>An </a:t>
            </a:r>
            <a:r>
              <a:rPr lang="en-US" dirty="0"/>
              <a:t>N-Stopover Flight Route</a:t>
            </a:r>
            <a:endParaRPr lang="en-US" sz="2000" b="0" dirty="0"/>
          </a:p>
        </p:txBody>
      </p:sp>
      <p:pic>
        <p:nvPicPr>
          <p:cNvPr id="5" name="Picture 2" descr="An N stopover flight route appears as follows. A horizontal route from left to right. 1 to 2, to missing values to leg J points of J and J plus 1, to missing values to N minus 1 to N, back to the left to 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2884488"/>
            <a:ext cx="8229600" cy="139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38071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26-9 </a:t>
            </a:r>
            <a:r>
              <a:rPr lang="en-US" dirty="0"/>
              <a:t>Surgery Room Availability in Mount Sinai Hospital</a:t>
            </a:r>
            <a:endParaRPr lang="en-US" b="0" dirty="0"/>
          </a:p>
        </p:txBody>
      </p:sp>
      <p:pic>
        <p:nvPicPr>
          <p:cNvPr id="4" name="Picture 2" descr="Surgery room availability in Mount Sinai Hospital is displayed in a table with columns providing availability hours for rooms main short, main long, E O P S short, and E O P S long for each weekday, as follows. INSERT TABLE. Weekday: Monday, Availability hours, Main short: 8 to 15 30, Main long: 8 to 17, E O P S short: 8 to 15 30, E O P S long: 8 to 16. Weekday: Tuesday, Availability hours, Main short: 8 to 15 30, Main long: 8 to 17, E O P S short: 8 to 15 30, E O P S long: 8 to 16. Weekday: Wednesday, Availability hours, Main short: 8 to 15 30, Main long: 8 to 17, E O P S short: 8 to 15 30, E O P S long: 8 to 16. Weekday: Thursday, Availability hours, Main short: 8 to 15 30, Main long: 8 to 17, E O P S short: 8 to 15 30, E O P S long: 8 to 16. Weekday: Friday, Availability hours, Main short: 9 to 15 30, Main long: 9 to 17, E O P S short: 9 to 15 30, E O P S long: 9 to 16.Total number of rooms, main short: 4, main long: 4, E O P S short: 1, E O P S long: 1."/>
          <p:cNvPicPr>
            <a:picLocks noChangeAspect="1"/>
          </p:cNvPicPr>
          <p:nvPr/>
        </p:nvPicPr>
        <p:blipFill rotWithShape="1">
          <a:blip r:embed="rId2">
            <a:extLst>
              <a:ext uri="{28A0092B-C50C-407E-A947-70E740481C1C}">
                <a14:useLocalDpi xmlns:a14="http://schemas.microsoft.com/office/drawing/2010/main" val="0"/>
              </a:ext>
            </a:extLst>
          </a:blip>
          <a:srcRect t="12187"/>
          <a:stretch/>
        </p:blipFill>
        <p:spPr bwMode="auto">
          <a:xfrm>
            <a:off x="457200" y="1905000"/>
            <a:ext cx="8229600" cy="300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52970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26-10 </a:t>
            </a:r>
            <a:r>
              <a:rPr lang="en-US" dirty="0"/>
              <a:t>Weekly Demand for Operating Room Hours</a:t>
            </a:r>
            <a:endParaRPr lang="en-US" b="0" dirty="0"/>
          </a:p>
        </p:txBody>
      </p:sp>
      <p:pic>
        <p:nvPicPr>
          <p:cNvPr id="5" name="Picture 2" descr="A table displays the weekly demand for operating room hours as weekly target hours and the allowable limit of under allocated hours, by department. Surgery. Target hours: 189, limit of under allocated hours: 10. Gynecology. Target hours: 117.4, limit of under allocated hours: 10. Ophthalmology. Target hours: 39.4, limit of under allocated hours: 10. Oral surgery. Target hours: 19.9, limit of under allocated hours: 10. Otolaryngology. Target hours: 26.3, limit of under allocated hours: 10. Emergency. Target hours: 5.4, limit of under allocated hours: 3."/>
          <p:cNvPicPr>
            <a:picLocks noChangeAspect="1"/>
          </p:cNvPicPr>
          <p:nvPr/>
        </p:nvPicPr>
        <p:blipFill rotWithShape="1">
          <a:blip r:embed="rId2">
            <a:extLst>
              <a:ext uri="{28A0092B-C50C-407E-A947-70E740481C1C}">
                <a14:useLocalDpi xmlns:a14="http://schemas.microsoft.com/office/drawing/2010/main" val="0"/>
              </a:ext>
            </a:extLst>
          </a:blip>
          <a:srcRect t="16336"/>
          <a:stretch/>
        </p:blipFill>
        <p:spPr bwMode="auto">
          <a:xfrm>
            <a:off x="457200" y="1905000"/>
            <a:ext cx="8229600" cy="321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805032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26-11 Output </a:t>
            </a:r>
            <a:r>
              <a:rPr lang="en-US" dirty="0"/>
              <a:t>of Mount Sinai Hospital model</a:t>
            </a:r>
            <a:endParaRPr lang="en-US" b="0" dirty="0"/>
          </a:p>
        </p:txBody>
      </p:sp>
      <p:pic>
        <p:nvPicPr>
          <p:cNvPr id="4" name="Picture 2" descr="The output of the Mount Sinai Hospital model. Z = 0. Weekly time allocation: Monday: Gynecology: 39 hours, 4 rooms type main  L, 1 room type main  S. Mon: Ophthalmology: 17 hours, 1 room type main  S, 1 room type EOPS_S. Mon: Oral surgery: 16.5 hours, 1 room type main  S, 1 room type E O P S  L. Mon: Otolaryngology: 9 hours, 1 room type main  S. Tue: Surgery: 17 hours, 1 room type main  S, 1 room type EOPS_S. Tuesday: Gynecology: 39 hours, 4 rooms type main  L, 1 room type main  S. Tuesday: Oral surgery: 7.5 hours, 1 room type E P O S  L. Tue: Otolaryngology: 18 hours, 2 rooms type main  S. Wednesday: Surgery: 66.5 hours, 3 rooms type main  L, 4 rooms type main  S, 1 room type E P O S  S. Wed: Ophthalmology: 15 hours, 1 room type main  L, 1 room type E O P S  L. Thursday: Surgery: 72.5 hours, 4 rooms type main  L, 3 rooms type main  S, 1 room type E P O S  L, 1 room type E P O S  S. Thu: Ophthalmology: 9 hours, 1 room type main  S. Fri: Surgery: 34 hours, 3 rooms type main  S, 1 room type EOPS S. Friday: Gynecology: 39 hours, 4 rooms type main  L, 1 room type main  S. Friday: Emergency: 6.5 hours, 1 room type E P O S  L. Departmental summary: Surgery allocated 190 hours, 101%. Gynecology allocated 117 hours, 100%. Ophthalmology allocated 41 hours, 104%. Oral surgery allocated 24 hours, 121%. Otolaryngology allocated 27 hours, 103%. Emergency allocated 6.5 hours, 12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82837" y="1898020"/>
            <a:ext cx="2284164" cy="4156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3" descr="Wed:&#10;Surgery: 66.5 hrs&#10;3 room(s) type Main_L&#10;4 room(s) type Main_S&#10;1 room(s) type EOPS_S&#10;Ophthalmology: 15.0 hrs&#10;1 room(s) type Main_L&#10;1 room(s) type EOPS_L&#10;Thu:&#10;Surgery: 72.5 hrs&#10;4 room(s) type Main_L&#10;3 room(s) type Main_S&#10;1 room(s) type EOPS_L&#10;1 room(s) type EOPS_S&#10;Ophthalmology: 9.0 hrs&#10;1 room(s) type Main_S&#10;Fri:&#10;Surgery: 34.0 hrs&#10;3 room(s) type Main_S&#10;1 room(s) type EOPS_S&#10;Gynecology: 39.0 hrs&#10;4 room(s) type Main_L&#10;1 room(s) type Main_S&#10;Emergency: 6.5 hrs&#10;1 room(s) type EOPS_L&#10;Departmental summary:&#10;Surgery allocated 190.0 hrs (101%)&#10;Gynecology allocated 117.0 hrs (100%)&#10;Ophthalmology allocated 41.0 hrs (104%)&#10;Oral_surgery allocated 24.0 hrs (121%)&#10;Otolaryngology allocated 27.0 hrs (103%)&#10;Emergency allocated 6.5 hrs (12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15845" y="1081705"/>
            <a:ext cx="3274711" cy="5090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287697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26-12 Points </a:t>
            </a:r>
            <a:r>
              <a:rPr lang="en-US" dirty="0" smtClean="0"/>
              <a:t>A, </a:t>
            </a:r>
            <a:r>
              <a:rPr lang="en-US" dirty="0"/>
              <a:t>B, and C of Axle Weights in Hauler-Trailer Rig</a:t>
            </a:r>
            <a:endParaRPr lang="en-US" b="0" dirty="0"/>
          </a:p>
        </p:txBody>
      </p:sp>
      <p:pic>
        <p:nvPicPr>
          <p:cNvPr id="4" name="Picture 2" descr="A schematic of points A, B, and C of Axle weights in a hauler-trailer rig. On the left, the hauler portion has axles C and B from left to right. On the right, the trailer portion has axle A at the far right."/>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752600"/>
            <a:ext cx="822960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51767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26-13 Schematic Top View of Trailer Slots</a:t>
            </a:r>
            <a:endParaRPr lang="en-US" b="0" dirty="0"/>
          </a:p>
        </p:txBody>
      </p:sp>
      <p:pic>
        <p:nvPicPr>
          <p:cNvPr id="5" name="Picture 2" descr="A schematic top view of trailer slots has 4 columns of zone 1, zone 2, missing values, and zone K, from left to right. The top 3 slots of each zone are, right and the bottom 3 slots of each zone are, left. Trailer front is to the left, and trailer rear is to the right. "/>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2333625"/>
            <a:ext cx="8229600" cy="249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830468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26-14 Trailer Free-Body </a:t>
            </a:r>
            <a:r>
              <a:rPr lang="en-US" dirty="0"/>
              <a:t>D</a:t>
            </a:r>
            <a:r>
              <a:rPr lang="en-US" dirty="0" smtClean="0"/>
              <a:t>iagram</a:t>
            </a:r>
            <a:endParaRPr lang="en-US" b="0" dirty="0"/>
          </a:p>
        </p:txBody>
      </p:sp>
      <p:pic>
        <p:nvPicPr>
          <p:cNvPr id="4" name="Picture 2" descr="A trailer free body diagram appears as a solid horizontal bar extending from left to right. On the right below the bar is a triangle with its apex pointing up to the bar and 5 diagonal lines below it. The triangle is marked, R.  Values F sub 1, F sub 2 and F sub 3 are marked by arrows along the bar from left to right. Value F sub T is marked below the bar with an arrow to the left of value F sub 2. Below the right end of the bar, an axle is marked with the value F sub A. Above the bar, the distance from R to value F sub 3 is D sub 3. The distance from R to F sub 2 is D sub 2. The distance from R to F sub 1 is D sub 1. Below the bar the distance from R to value F sub T is D sub T. The distance from R to value F sub A is D sub A."/>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1273" y="1634836"/>
            <a:ext cx="7481455" cy="4537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429769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26-15 Hauler </a:t>
            </a:r>
            <a:r>
              <a:rPr lang="en-US" dirty="0"/>
              <a:t>Free-Body Diagram</a:t>
            </a:r>
            <a:endParaRPr lang="en-US" b="0" dirty="0"/>
          </a:p>
        </p:txBody>
      </p:sp>
      <p:pic>
        <p:nvPicPr>
          <p:cNvPr id="5" name="Picture 2" descr="A hauler free body diagram appears as a solid, horizontal bar with an axle labeled as F sub C on the left end. An axle labeled F sub B is placed 3 quarters of the way to the right under the bar. Value F sub H is marked a little less than half way to the right. Value R is marked near the right end of the bar. The distance from the F sub C axle to value F sub H is D sub H. The distance from the F sub C axle to axle F sub B is D sub B. the distance from axle F sub C to value R is D sub R. "/>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99887" y="1600200"/>
            <a:ext cx="6344227"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560340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26-16 A</a:t>
            </a:r>
            <a:r>
              <a:rPr lang="en-US" sz="100" dirty="0" smtClean="0"/>
              <a:t> </a:t>
            </a:r>
            <a:r>
              <a:rPr lang="en-US" dirty="0" smtClean="0"/>
              <a:t>M</a:t>
            </a:r>
            <a:r>
              <a:rPr lang="en-US" sz="100" dirty="0" smtClean="0"/>
              <a:t> </a:t>
            </a:r>
            <a:r>
              <a:rPr lang="en-US" dirty="0" smtClean="0"/>
              <a:t>P</a:t>
            </a:r>
            <a:r>
              <a:rPr lang="en-US" sz="100" dirty="0" smtClean="0"/>
              <a:t> </a:t>
            </a:r>
            <a:r>
              <a:rPr lang="en-US" dirty="0" smtClean="0"/>
              <a:t>L </a:t>
            </a:r>
            <a:r>
              <a:rPr lang="en-US" dirty="0"/>
              <a:t>O</a:t>
            </a:r>
            <a:r>
              <a:rPr lang="en-US" dirty="0" smtClean="0"/>
              <a:t>utput </a:t>
            </a:r>
            <a:r>
              <a:rPr lang="en-US" dirty="0"/>
              <a:t>for the </a:t>
            </a:r>
            <a:r>
              <a:rPr lang="en-US" dirty="0" smtClean="0"/>
              <a:t>P</a:t>
            </a:r>
            <a:r>
              <a:rPr lang="en-US" sz="100" dirty="0" smtClean="0"/>
              <a:t> </a:t>
            </a:r>
            <a:r>
              <a:rPr lang="en-US" dirty="0" smtClean="0"/>
              <a:t>F</a:t>
            </a:r>
            <a:r>
              <a:rPr lang="en-US" sz="100" dirty="0" smtClean="0"/>
              <a:t> </a:t>
            </a:r>
            <a:r>
              <a:rPr lang="en-US" dirty="0" smtClean="0"/>
              <a:t>G Model </a:t>
            </a:r>
            <a:r>
              <a:rPr lang="en-US" sz="2000" b="0" dirty="0" smtClean="0"/>
              <a:t>(1 of 2)</a:t>
            </a:r>
            <a:endParaRPr lang="en-US" sz="2000" b="0" dirty="0"/>
          </a:p>
        </p:txBody>
      </p:sp>
      <p:pic>
        <p:nvPicPr>
          <p:cNvPr id="4" name="Picture 2" descr="A M P L output for the P F G model is as follows. Input data: Number of glass types = 4: Packs of type 1: 12, Packs of type 2: 6, Packs of type 3: 4, Packs of type 4: 7, Number of slots per zone 10, Number of zones 3, Weight limit for zone 1: 10000 kilograms, Weight limit for zone 2: 10000 kilograms, Weight limit for zone 3: 10000 kilograms, Trailer axle weight = 3000 kilograms, Hauler rear axle weight = 1500 kilograms , Hauler front axle weight limit = 2000 kilograms , Total trailer axle weight limit = 24000 kilograms, Total hauler rear axle weight limit = 18000 kilograms , Total hauler front axle weight limit= 8000 kilograms . Output results: Zone 1 weight: 9982 kilograms, Zone 2 weight: 9014 kilograms, Zone 3: weight 6300 kilograms. Total weight at trailer axle = 25277.4 kilograms. Total weight at hauler rear axle = 15915.8 kilograms. Total weight at hauler front axle = 5902.9 kilograms. Infeasible solution: Total trailer axle weight exceeds limit by 1277.4 kilograms."/>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40597" y="1447800"/>
            <a:ext cx="6062807"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182470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26-16 A</a:t>
            </a:r>
            <a:r>
              <a:rPr lang="en-US" sz="100" dirty="0" smtClean="0"/>
              <a:t> </a:t>
            </a:r>
            <a:r>
              <a:rPr lang="en-US" dirty="0" smtClean="0"/>
              <a:t>M</a:t>
            </a:r>
            <a:r>
              <a:rPr lang="en-US" sz="100" dirty="0" smtClean="0"/>
              <a:t> </a:t>
            </a:r>
            <a:r>
              <a:rPr lang="en-US" dirty="0" smtClean="0"/>
              <a:t>P</a:t>
            </a:r>
            <a:r>
              <a:rPr lang="en-US" sz="100" dirty="0" smtClean="0"/>
              <a:t> </a:t>
            </a:r>
            <a:r>
              <a:rPr lang="en-US" dirty="0" smtClean="0"/>
              <a:t>L </a:t>
            </a:r>
            <a:r>
              <a:rPr lang="en-US" dirty="0"/>
              <a:t>O</a:t>
            </a:r>
            <a:r>
              <a:rPr lang="en-US" dirty="0" smtClean="0"/>
              <a:t>utput </a:t>
            </a:r>
            <a:r>
              <a:rPr lang="en-US" dirty="0"/>
              <a:t>for the </a:t>
            </a:r>
            <a:r>
              <a:rPr lang="en-US" dirty="0" smtClean="0"/>
              <a:t>P</a:t>
            </a:r>
            <a:r>
              <a:rPr lang="en-US" sz="100" dirty="0" smtClean="0"/>
              <a:t> </a:t>
            </a:r>
            <a:r>
              <a:rPr lang="en-US" dirty="0" smtClean="0"/>
              <a:t>F</a:t>
            </a:r>
            <a:r>
              <a:rPr lang="en-US" sz="100" dirty="0" smtClean="0"/>
              <a:t> </a:t>
            </a:r>
            <a:r>
              <a:rPr lang="en-US" dirty="0" smtClean="0"/>
              <a:t>G Model </a:t>
            </a:r>
            <a:r>
              <a:rPr lang="en-US" sz="2000" b="0" dirty="0" smtClean="0"/>
              <a:t>(2 of 2)</a:t>
            </a:r>
            <a:endParaRPr lang="en-US" sz="2000" b="0" dirty="0"/>
          </a:p>
        </p:txBody>
      </p:sp>
      <p:pic>
        <p:nvPicPr>
          <p:cNvPr id="5" name="Picture 2" descr="A M P L output for the P F G model continues as follows: Packs of type 2 in zone 1: 4, Packs of type 3 in zone 1: 1, Packs of type 4 in zone 1: 5, Packs of type 1 in zone 2: 3, Packs of type 2 in zone 2: 2, Packs of type 3 in zone 2: 3, Packs of type 4 in zone 2: 2, Packs of type 1 in zone 3: 9. Searching for a feasible solution...attempt 1:00 Order number 3 removed. Zone 1 weight: 9930 kilograms, Zone 2 weight: 7866 kilograms, Zone 3 weight: 3500 kilograms, Total weight at trailer axle = 22026.5 kilograms, Total weight at hauler rear axle = 15098.5 kilograms, Total weight at hauler front axle = 5971 kilograms. Feasible solution: objective = 30730.53. Packs of type 1 in zone 1: 2, Packs of type 2 in zone 1: 2, Packs of type 4 in zone 1: 6, Packs of type 1 in zone 2: 5, Packs of type 2 in zone 2: 4, Packs of type 4 in zone 2: 1, Packs of type 1 in zone 3: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27307" y="1524000"/>
            <a:ext cx="6289386"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410742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26-17 Typical Solution in a Two-Mill Situation</a:t>
            </a:r>
            <a:endParaRPr lang="en-US" sz="2000" b="0" dirty="0"/>
          </a:p>
        </p:txBody>
      </p:sp>
      <p:pic>
        <p:nvPicPr>
          <p:cNvPr id="4" name="Picture 2" descr="A typical solution in a 2 mill situation appears as a rectangle tapered at the left end and wider at the right. The rectangle is divided into 3 similar sections by vertical lines B and A from left to right. The left section, log 3 mill 2, is further divided by vertical lines I = 1 and I = 2. The distance from the left end of the rectangle to line I = 1 is labeled as, K. The middle section, log 2 mill 1 is divided in half by a vertical line representing missing values. The right section, log 1 mill 2, is further divided by 2 unlabeled vertical lines, with the right part of section 3 representing I = 8."/>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952625"/>
            <a:ext cx="8229600" cy="325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195904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26-2 Gasoline Prices and Flight Times on Route D</a:t>
            </a:r>
            <a:r>
              <a:rPr lang="en-US" sz="100" dirty="0" smtClean="0"/>
              <a:t> </a:t>
            </a:r>
            <a:r>
              <a:rPr lang="en-US" dirty="0" smtClean="0"/>
              <a:t>E</a:t>
            </a:r>
            <a:r>
              <a:rPr lang="en-US" sz="100" dirty="0" smtClean="0"/>
              <a:t> </a:t>
            </a:r>
            <a:r>
              <a:rPr lang="en-US" dirty="0" smtClean="0"/>
              <a:t>N-M</a:t>
            </a:r>
            <a:r>
              <a:rPr lang="en-US" sz="100" dirty="0" smtClean="0"/>
              <a:t> </a:t>
            </a:r>
            <a:r>
              <a:rPr lang="en-US" dirty="0" smtClean="0"/>
              <a:t>C</a:t>
            </a:r>
            <a:r>
              <a:rPr lang="en-US" sz="100" dirty="0" smtClean="0"/>
              <a:t> </a:t>
            </a:r>
            <a:r>
              <a:rPr lang="en-US" dirty="0" smtClean="0"/>
              <a:t>I-S</a:t>
            </a:r>
            <a:r>
              <a:rPr lang="en-US" sz="100" dirty="0" smtClean="0"/>
              <a:t> </a:t>
            </a:r>
            <a:r>
              <a:rPr lang="en-US" dirty="0" smtClean="0"/>
              <a:t>T</a:t>
            </a:r>
            <a:r>
              <a:rPr lang="en-US" sz="100" dirty="0" smtClean="0"/>
              <a:t> </a:t>
            </a:r>
            <a:r>
              <a:rPr lang="en-US" dirty="0" smtClean="0"/>
              <a:t>L-F</a:t>
            </a:r>
            <a:r>
              <a:rPr lang="en-US" sz="100" dirty="0" smtClean="0"/>
              <a:t> </a:t>
            </a:r>
            <a:r>
              <a:rPr lang="en-US" dirty="0" smtClean="0"/>
              <a:t>O</a:t>
            </a:r>
            <a:r>
              <a:rPr lang="en-US" sz="100" dirty="0" smtClean="0"/>
              <a:t> </a:t>
            </a:r>
            <a:r>
              <a:rPr lang="en-US" dirty="0" smtClean="0"/>
              <a:t>E-D</a:t>
            </a:r>
            <a:r>
              <a:rPr lang="en-US" sz="100" dirty="0" smtClean="0"/>
              <a:t> </a:t>
            </a:r>
            <a:r>
              <a:rPr lang="en-US" dirty="0" smtClean="0"/>
              <a:t>E</a:t>
            </a:r>
            <a:r>
              <a:rPr lang="en-US" sz="100" dirty="0" smtClean="0"/>
              <a:t> </a:t>
            </a:r>
            <a:r>
              <a:rPr lang="en-US" dirty="0" smtClean="0"/>
              <a:t>N</a:t>
            </a:r>
            <a:endParaRPr lang="en-US" sz="2000" b="0" dirty="0"/>
          </a:p>
        </p:txBody>
      </p:sp>
      <p:pic>
        <p:nvPicPr>
          <p:cNvPr id="4" name="Picture 2" descr="Gas prices and flight times on the route Den to M C I to S TL to F O E to Den. A horizontal route from left to right. Den, $1.92, 1.55 hours to M C I, $1.96, 0.68 hours to S T L, $1.84, 0.83 hours to F O E, $3.00, 1.42 hours to Den."/>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2862263"/>
            <a:ext cx="8229600" cy="143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3855106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26-18 Spreadsheet Solution of the Mill Example Problem</a:t>
            </a:r>
            <a:endParaRPr lang="en-US" sz="2000" b="0" dirty="0"/>
          </a:p>
        </p:txBody>
      </p:sp>
      <p:pic>
        <p:nvPicPr>
          <p:cNvPr id="5" name="Picture 2" descr="The spreadsheet solution of the Mill Example problem. Input data: Note: all italicized data are supplied manually. M = 2, K = 2, N = 5, L = 12, I = 6, C = 0.15. R M, left parenthesis I, j right parenthesis. Mill M = 1. A matrix has columns of 1 through 5, and rows from 1 through 6. Mill M = 2. A matrix has columns of 1 through 5, and rows from 1 through 6. Calculations. A matrix has columns as j = 1, 2, 3, 4, and 5, and rows for I values 1 through 6. A second matrix has columns of j = 1, 2, 3, 4, and 5, and dollar values for function of I, and a total value. A solution model is a horizontal bar, tapered at the left end and wider at the right. The bar is divided into 4 sections, M 2, M 1, M 2 and M 2, from left to right. Columns within the bar are marked as blank, I = 1, I = 2, I = 3, I = 4, I = 5, and I = 6, from left to right. Function of 0 = 0, Function of I = max of j = 1, 2, missing values, min of set I, N, M = 1, 2, missing values, M. Left brace R sub M, left parenthesis, I, j right parenthesis, minus C sub time second derivative plus the function of, left parenthesis, I minus j, left parenthesis, left brace, I – 1, 2, missing values, I."/>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00853" y="1447800"/>
            <a:ext cx="4742295"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0899126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26-11 </a:t>
            </a:r>
            <a:r>
              <a:rPr lang="en-US" dirty="0"/>
              <a:t>Ideal and Absolute Minimum Unit Areas</a:t>
            </a:r>
            <a:endParaRPr lang="en-US" sz="2000" b="0" dirty="0"/>
          </a:p>
        </p:txBody>
      </p:sp>
      <p:pic>
        <p:nvPicPr>
          <p:cNvPr id="4" name="Picture 2" descr="Ideal and absolute minimum unit areas are displayed in a table with columns for description, ideal area in square feet, and absolute minimum area in square feet. Unit: 1, Description: Packaging, Ideal area in square feet: 1450, Absolute minimum area in square feet: blank. Unit: 2, Description: Production machines, Ideal area in square feet: 148, Absolute minimum area in square feet: blank. Unit: 3, Description: AutoCAD slash PC area, Ideal area in square feet: 120, Absolute minimum area in square feet: blank. Unit: 4, Description: Physical simulation lab, Ideal area in square feet: 530, Absolute minimum area in square feet: blank. Unit: 5, Description: Intelligent control workstations, Ideal area in square feet: 130, Absolute minimum area in square feet: blank. Unit: 6, Description: Raw material conversion, Ideal area in square feet: 165, Absolute minimum area in square feet: blank. Unit: 7, Description: Assembly, Ideal area in square feet: 230, Absolute minimum area in square feet: 172. Unit: 8, Description: Research projects, Ideal area in square feet: 400, Absolute minimum area in square feet: blank. Unit: 9, Description: Technician work area, Ideal area in square feet: 160, Absolute minimum area in square feet: 120. Unit: 10, Description: Material storage, Ideal area in square feet: 360, Absolute minimum area in square feet: 126. Unit: 11, Description: Reception and presentation area, Ideal area in square feet: 900, Absolute minimum area in square feet: blank. Unit: 12, Description: Robot system, Ideal area in square feet: 140, Absolute minimum area in square feet: 60. Unit: 13, Description: Automatic storage retrieval system, Ideal area in square feet: 500, Absolute minimum area in square feet: 200. Unit: 14, Description: Conveyor systems, Ideal area in square feet: 200, Absolute minimum area in square feet: 150. Unit: 15, Description: Aisle space, Ideal area in square feet: 1000, Absolute minimum area in square feet: blank. Total 6433."/>
          <p:cNvPicPr>
            <a:picLocks noChangeAspect="1"/>
          </p:cNvPicPr>
          <p:nvPr/>
        </p:nvPicPr>
        <p:blipFill rotWithShape="1">
          <a:blip r:embed="rId2">
            <a:extLst>
              <a:ext uri="{28A0092B-C50C-407E-A947-70E740481C1C}">
                <a14:useLocalDpi xmlns:a14="http://schemas.microsoft.com/office/drawing/2010/main" val="0"/>
              </a:ext>
            </a:extLst>
          </a:blip>
          <a:srcRect t="6829"/>
          <a:stretch/>
        </p:blipFill>
        <p:spPr bwMode="auto">
          <a:xfrm>
            <a:off x="457200" y="1427162"/>
            <a:ext cx="8229600" cy="444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6464567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26-12 </a:t>
            </a:r>
            <a:r>
              <a:rPr lang="en-US" dirty="0"/>
              <a:t>Comparison Matrices for Teaching (T), Research (R), and Service (S)</a:t>
            </a:r>
            <a:endParaRPr lang="en-US" sz="2000" b="0" dirty="0"/>
          </a:p>
        </p:txBody>
      </p:sp>
      <p:pic>
        <p:nvPicPr>
          <p:cNvPr id="5" name="Picture 2" descr="Comparison Matrices for Teaching T, Research R, and Services S. Row T: Member 1, T: 1, Member 1, R: 2, Member 1, S: 5, Member 2, T: 1, Member 2, R: 3, Member 2, S: 6, Member 3, T: 1, Member 3, R: 1, Member 3, S: 5, Member 4, T: 1, Member 4, R: 4, Member 4, S: 8, Member 5, T: 1, Member 5, R: 3, Member 5, S: 8. Row R: Member 1, T: 1 half, Member 1, R: 1, Member 1, S: 4, Member 2, T: 1 third, Member 2, R: 1, Member 2, S: 4, Member 3, T: 1, Member 3, R: 1, Member 3, S: 5, Member 4, T: 1 quarter, Member 4, R: 1, Member 4, S: 5, Member 5, T: 1 third, Member 5, R: 1, Member 5, S: 6. Row S: Member 1, T: 1 fifth, Member 1, R: 1 quarter, Member 1, S: 1, Member 2, T: 1 sixth, Member 2, R: 1 quarter, Member 2, S: 1, Member 3, T: 1 fifth, Member 3, R: 1 fifth, Member 3, S: 1, Member 4, T: 1 eighth, Member 4, R: 1 fifth, Member 4, S: 1, Member 5, T: 1 eighth, Member 5, R: 1 sixth, Member 5, S: 1."/>
          <p:cNvPicPr>
            <a:picLocks noChangeAspect="1"/>
          </p:cNvPicPr>
          <p:nvPr/>
        </p:nvPicPr>
        <p:blipFill rotWithShape="1">
          <a:blip r:embed="rId2">
            <a:extLst>
              <a:ext uri="{28A0092B-C50C-407E-A947-70E740481C1C}">
                <a14:useLocalDpi xmlns:a14="http://schemas.microsoft.com/office/drawing/2010/main" val="0"/>
              </a:ext>
            </a:extLst>
          </a:blip>
          <a:srcRect t="14401"/>
          <a:stretch/>
        </p:blipFill>
        <p:spPr bwMode="auto">
          <a:xfrm>
            <a:off x="457200" y="2286000"/>
            <a:ext cx="8229600" cy="2198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7137652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sz="2400" dirty="0"/>
              <a:t>Table </a:t>
            </a:r>
            <a:r>
              <a:rPr lang="en-US" sz="2400" dirty="0" smtClean="0"/>
              <a:t>26-13 </a:t>
            </a:r>
            <a:r>
              <a:rPr lang="en-US" sz="2400" dirty="0"/>
              <a:t>Comparison Matrices for Goals G1, G2, G3, and G4 as a Function of Teaching, </a:t>
            </a:r>
            <a:r>
              <a:rPr lang="en-US" sz="2400" dirty="0" smtClean="0"/>
              <a:t>Research, and Service </a:t>
            </a:r>
            <a:r>
              <a:rPr lang="en-US" sz="1800" b="0" dirty="0" smtClean="0"/>
              <a:t>(1 of 2)</a:t>
            </a:r>
            <a:endParaRPr lang="en-US" sz="1800" b="0" dirty="0"/>
          </a:p>
        </p:txBody>
      </p:sp>
      <p:pic>
        <p:nvPicPr>
          <p:cNvPr id="4" name="Picture 2" descr="Comparison matrices for goals G 1, G 2, G 3 and G 4. Teaching T. Teaching or T, G 1: Member 1, G 1: 1, Member 1, G 2: 1, Member 1, G 3: 2, Member 1, G 4: 6, Member 2, G 1: 1, Member 2, G 2: 2, Member 2, G 3: 2, Member 2, G 4: 5, Member 3, G 1: 1, Member 3, G 2: 3, Member 3, G 3: 5, Member 3, G 4: 7, Member 4, G 1: 1, Member 4, G 2: 1, Member 4, G 3: 1, Member 4, G 4: 3, Member 5, G 1: 1, Member 5, G 2: 2, Member 5, G 3: 2, Member 5, G 4: 2. Teaching G 2: Member 1, G 1: 1, Member 1, G 2: 1, Member 1, G 3: 3, Member 1, G 4: 8, Member 2, G 1: 1 half, Member 2, G 2: 1, Member 2, G 3: 3, Member 2, G 4: 6, Member 3, G 1: 1 third, Member 3, G 2: 1, Member 3, G 3: 2, Member 3, G 4: 4, Member 4, G 1: 1, Member 4, G 2: 1, Member 4, G 3: 2, Member 4, G 4: 4, Member 5, G 1: 1 half, Member 5, G 2: 1, Member 5, G 3: 1, Member 5, G 4: 1. Teaching G 3: Member 1, G 1: 1 half, Member 1, G 2: 1 third, Member 1, G 3: 1, Member 1, G 4: 6, Member 2, G 1: 1 half, Member 2, G 2: 1 third, Member 2, G 3: 1, Member 2, G 4: 4, Member 3, G 1: 1 fifth, Member 3, G 2: 1 half, Member 3, G 3: 1, Member 3, G 4: 5, Member 4, G 1: 1, Member 4, G 2: 1 half, Member 4, G 3: 1, Member 4, G 4: 6, Member 5, G 1: 1 half, Member 5, G 2: 1, Member 5, G 3: 1, Member 5, G 4: 1. Teaching G 4: Member 1, G 1: 1 sixth, Member 1, G 2: 1 eighth, Member 1, G 3: 1 sixth, Member 1, G 4: 1, Member 2, G 1: 1 fifth, Member 2, G 2: 1 sixth, Member 2, G 3: 1 fourth, Member 2, G 4: 1, Member 3, G 1: 1 seventh, Member 3, G 2: 1 quarter, Member 3, G 3: 1 fifth, Member 3, G 4: 1, Member 4, G 1: 1 third, Member 4, G 2: 1 quarter, Member 4, G 3: 1 sixth, Member 4, G 4: 1, Member 5, G 1: 1 half, Member 5, G 2: 1, Member 5, G 3: 1, Member 5, G 4: 1.  Research R. Research ( R )G 1: Member 1, G 1: 1, Member 1, G 2: 3, Member 1, G 3: 2, Member 1, G 4: 4, Member 2, G 1: 1, Member 2, G 2: 1, Member 2, G 3: 2, Member 2, G 4: 1, Member 3, G 1: 1, Member 3, G 2: 2, Member 3, G 3: 1 half, Member 3, G 4: 3, Member 4, G 1: 1, Member 4, G 2: 1, Member 4, G 3: 1 quarter, Member 4, G 4: 2, Member 5, G 1: 1, Member 5, G 2: 1, Member 5, G 3: 1 third, Member 5, G 4: 3. Research G 2: Member 1, G 1: 1 third, Member 1, G 2: 1, Member 1, G 3: 3, Member 1, G 4: 5, Member 2, G 1: 1, Member 2, G 2: 1, Member 2, G 3: 1, Member 2, G 4: 1, Member 3, G 1: 1 half, Member 3, G 2: 1, Member 3, G 3: 1 half, Member 3, G 4: 2, Member 4, G 1: 1, Member 4, G 2: 1, Member 4, G 3: 1 quarter, Member 4, G 4: 2, Member 5, G 1: 1, Member 5, G 2: 1, Member 5, G 3: 1 half, Member 5, G 4: 2. Research G 3: Member 1, G 1: 1 half, Member 1, G 2: 1 third, Member 1, G 3: 1, Member 1, G 4: 2, Member 2, G 1: 1 half, Member 2, G 2: 1, Member 2, G 3: 1, Member 2, G 4: 1, Member 3, G 1: 2, Member 3, G 2: 2, Member 3, G 3: 1, Member 3, G 4: 4, Member 4, G 1: 4, Member 4, G 2: 4, Member 4, G 3: 1, Member 4, G 4: 3, Member 5, G 1: 3, Member 5, G 2: 2, Member 5, G 3: 1, Member 5, G 4: 5. Research G 4: Member 1, G 1: 1 fourth, Member 1, G 2: 1 fifth, Member 1, G 3: 1 half, Member 1, G 4: 1, Member 2, G 1: 1, Member 2, G 2: 1, Member 2, G 3: 1, Member 2, G 4: 1, Member 3, G 1: 1 third, Member 3, G 2: 1 half, Member 3, G 3: 1 fourth, Member 3, G 4: 1, Member 4, G 1: 1 half, Member 4, G 2: 1 half, Member 4, G 3: 1 third, Member 4, G 4: 1, Member 5, G 1: 1 third, Member 5, G 2: 1 half, Member 5, G 3: 1 fifth, Member 5, G 4: 1."/>
          <p:cNvPicPr>
            <a:picLocks noChangeAspect="1"/>
          </p:cNvPicPr>
          <p:nvPr/>
        </p:nvPicPr>
        <p:blipFill rotWithShape="1">
          <a:blip r:embed="rId2">
            <a:extLst>
              <a:ext uri="{28A0092B-C50C-407E-A947-70E740481C1C}">
                <a14:useLocalDpi xmlns:a14="http://schemas.microsoft.com/office/drawing/2010/main" val="0"/>
              </a:ext>
            </a:extLst>
          </a:blip>
          <a:srcRect t="10256"/>
          <a:stretch/>
        </p:blipFill>
        <p:spPr bwMode="auto">
          <a:xfrm>
            <a:off x="964046" y="1447800"/>
            <a:ext cx="7215909" cy="4849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7956817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sz="2400" dirty="0"/>
              <a:t>Table </a:t>
            </a:r>
            <a:r>
              <a:rPr lang="en-US" sz="2400" dirty="0" smtClean="0"/>
              <a:t>26-13 </a:t>
            </a:r>
            <a:r>
              <a:rPr lang="en-US" sz="2400" dirty="0"/>
              <a:t>Comparison Matrices for Goals G1, G2, G3, and G4 as a Function of Teaching, </a:t>
            </a:r>
            <a:r>
              <a:rPr lang="en-US" sz="2400" dirty="0" smtClean="0"/>
              <a:t>Research, and Service </a:t>
            </a:r>
            <a:r>
              <a:rPr lang="en-US" sz="1800" b="0" dirty="0" smtClean="0"/>
              <a:t>(2 of 2)</a:t>
            </a:r>
            <a:endParaRPr lang="en-US" sz="1800" b="0" dirty="0"/>
          </a:p>
        </p:txBody>
      </p:sp>
      <p:pic>
        <p:nvPicPr>
          <p:cNvPr id="5" name="Picture 2" descr="Comparison matrices for goals G 1, G 2, G 3, and G 4 as a function of teaching, research and service continue with Service S. Service ( S )G 1: Member 1, G 1: 1, Member 1, G 2: 2, Member 1, G 3: 2, Member 1, G 4: 2, Member 2, G 1: 1, Member 2, G 2: 1, Member 2, G 3: 1, Member 2, G 4: 1, Member 3, G 1: 1, Member 3, G 2: 1, Member 3, G 3: 2, Member 3, G 4: 2, Member 4, G 1: 1, Member 4, G 2: 1, Member 4, G 3: 1, Member 4, G 4: 3, Member 5, G 1: 1, Member 5, G 2: 1, Member 5, G 3: 1, Member 5, G 4: 2. Service S G 2: Member 1, G 1: 1 half, Member 1, G 2: 1, Member 1, G 3: 3, Member 1, G 4: 3, Member 2, G 1: 1, Member 2, G 2: 1, Member 2, G 3: 1, Member 2, G 4: 1, Member 3, G 1: 1, Member 3, G 2: 1, Member 3, G 3: 3, Member 3, G 4: 2, Member 4, G 1: 1, Member 4, G 2: 1, Member 4, G 3: 1, Member 4, G 4: 3, Member 5, G 1: 1, Member 5, G 2: 1, Member 5, G 3: 1, Member 5, G 4: 1 half. Service S G 3: Member 1, G 1: 1 half, Member 1, G 2: 1 third, Member 1, G 3: 1, Member 1, G 4: 3, Member 2, G 1: 1, Member 2, G 2: 1, Member 2, G 3: 1, Member 2, G 4: 1, Member 3, G 1: 1 half, Member 3, G 2: 1 third, Member 3, G 3: 1, Member 3, G 4: 2, Member 4, G 1: 1, Member 4, G 2: 1, Member 4, G 3: 1, Member 4, G 4: 4, Member 5, G 1: 1, Member 5, G 2: 1, Member 5, G 3: 1, Member 5, G 4: 2. Service S G 4: Member 1, G 1: 1 half, Member 1, G 2: 1 third, Member 1, G 3: 1 third, Member 1, G 4: 1, Member 2, G 1: 1, Member 2, G 2: 1, Member 2, G 3: 1, Member 2, G 4: 1, Member 3, G 1: 1 half, Member 3, G 2: 1 half, Member 3, G 3: 1 half, Member 3, G 4: 1, Member 4, G 1: 1 third, Member 4, G 2: 1 third, Member 4, G 3: 1 quarter, Member 4, G 4: 1, Member 5, G 1: 1 half, Member 5, G 2: 2, Member 5, G 3: 1 half, Member 5, G 4: 1."/>
          <p:cNvPicPr>
            <a:picLocks noChangeAspect="1"/>
          </p:cNvPicPr>
          <p:nvPr/>
        </p:nvPicPr>
        <p:blipFill rotWithShape="1">
          <a:blip r:embed="rId2">
            <a:extLst>
              <a:ext uri="{28A0092B-C50C-407E-A947-70E740481C1C}">
                <a14:useLocalDpi xmlns:a14="http://schemas.microsoft.com/office/drawing/2010/main" val="0"/>
              </a:ext>
            </a:extLst>
          </a:blip>
          <a:srcRect t="17536"/>
          <a:stretch/>
        </p:blipFill>
        <p:spPr bwMode="auto">
          <a:xfrm>
            <a:off x="603250" y="2133600"/>
            <a:ext cx="7937500" cy="270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035404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26-19 A</a:t>
            </a:r>
            <a:r>
              <a:rPr lang="en-US" sz="100" dirty="0" smtClean="0"/>
              <a:t> </a:t>
            </a:r>
            <a:r>
              <a:rPr lang="en-US" dirty="0" smtClean="0"/>
              <a:t>M</a:t>
            </a:r>
            <a:r>
              <a:rPr lang="en-US" sz="100" dirty="0" smtClean="0"/>
              <a:t> </a:t>
            </a:r>
            <a:r>
              <a:rPr lang="en-US" dirty="0" smtClean="0"/>
              <a:t>P</a:t>
            </a:r>
            <a:r>
              <a:rPr lang="en-US" sz="100" dirty="0" smtClean="0"/>
              <a:t> </a:t>
            </a:r>
            <a:r>
              <a:rPr lang="en-US" dirty="0" smtClean="0"/>
              <a:t>L </a:t>
            </a:r>
            <a:r>
              <a:rPr lang="en-US" dirty="0"/>
              <a:t>O</a:t>
            </a:r>
            <a:r>
              <a:rPr lang="en-US" dirty="0" smtClean="0"/>
              <a:t>utput </a:t>
            </a:r>
            <a:r>
              <a:rPr lang="en-US" dirty="0"/>
              <a:t>of </a:t>
            </a:r>
            <a:r>
              <a:rPr lang="en-US" dirty="0" smtClean="0"/>
              <a:t>Space Allocation Model</a:t>
            </a:r>
            <a:endParaRPr lang="en-US" sz="2000" b="0" dirty="0"/>
          </a:p>
        </p:txBody>
      </p:sp>
      <p:pic>
        <p:nvPicPr>
          <p:cNvPr id="4" name="Picture 2" descr="The A M P L output of space allocation model is as follows. Projects: Contract 3, Research 6. Space allocation: Unit: 1, Factor: 0.094, Actual Square feet: 135. Unit: 2, Factor: 1.000, Actual Square feet: 148. Unit: 3, Factor: 0.833, Actual Square feet: 99. Unit: 4, Factor: 1.000, Actual Square feet: 530. Unit: 5, Factor: 1.000, Actual Square feet: 130. Unit: 6, Factor: 1.000, Actual Square feet: 165. Unit: 7, Factor: 1.000, Actual Square feet: 230. Unit: 8, Factor: 1.000, Actual Square feet: 400. Unit: 9, Factor: 1.000, Actual Square feet: 160. Unit: 10, Factor: 1.000, Actual Square feet: 360. Unit: 11, Factor: 1.000, Actual Square feet: 900. Unit: 12, Factor: 1.000, Actual Square feet: 141. Unit: 13, Factor: 1.000, Actual Square feet: 500. Unit: 14, Factor: 1.000, Actual Square feet: 200. Unit: 15, Factor: 1.000, Actual Square feet: 1000. Student enrollments in labs: Lab 1, 11. Student enrollments in labs: Lab 2, 14. Student enrollments in labs: Lab 3, 10. Student enrollments in labs: Lab 4, 17. Student enrollments in labs: Lab 5, 10. Deviational variables: G 1, p: 0, q: 3. Deviational variables: G 2, p: 0, q: 0. Deviational variables: G 3, p: 6, q: 0. Deviational variables: G 4, p: 0, q: 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06391" y="1386321"/>
            <a:ext cx="3491056" cy="4862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3" descr="Student enrollments in labs:&#10;Lab 1 11&#10;Lab 2 14&#10;Lab 3 10&#10;Lab 4 17&#10;Lab 5 10&#10;Deviational variables:&#10;p q&#10;G1 0 3&#10;G2 0 0&#10;G3 6 0&#10;G4 0 0&#1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63200" y="2222572"/>
            <a:ext cx="3283238" cy="3203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7420585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26-20 Booking Limit and Protection Level</a:t>
            </a:r>
            <a:endParaRPr lang="en-US" sz="2000" b="0" dirty="0"/>
          </a:p>
        </p:txBody>
      </p:sp>
      <p:pic>
        <p:nvPicPr>
          <p:cNvPr id="5" name="Picture 2" descr="The booking limit and protection level are depicted as a vertical bar. The total height of the bar is N. The top third of the bar is the protection level, Q plus 1. The bottom two thirds of the bar are the booking limit, N minus Q minus 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31341" y="1524000"/>
            <a:ext cx="4081318"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8293000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26-21 Decision Tree </a:t>
            </a:r>
            <a:r>
              <a:rPr lang="en-US" dirty="0"/>
              <a:t>for </a:t>
            </a:r>
            <a:r>
              <a:rPr lang="en-US" dirty="0" smtClean="0"/>
              <a:t>Determining Protection </a:t>
            </a:r>
            <a:r>
              <a:rPr lang="en-US" dirty="0"/>
              <a:t>L</a:t>
            </a:r>
            <a:r>
              <a:rPr lang="en-US" dirty="0" smtClean="0"/>
              <a:t>evel </a:t>
            </a:r>
            <a:r>
              <a:rPr lang="en-US" dirty="0"/>
              <a:t>Q</a:t>
            </a:r>
            <a:endParaRPr lang="en-US" sz="2000" b="0" dirty="0"/>
          </a:p>
        </p:txBody>
      </p:sp>
      <p:pic>
        <p:nvPicPr>
          <p:cNvPr id="4" name="Picture 2" descr="A decision tree for determining protection level Q proceeds as follows from left to right. Lower protection level from Q plus 1 to Q. Yes: Sell room Q plus 1 at a discount, $D. No: Room Q plus 1 sells at full price, P left brace, D greater than or equal to Q plus 1, right brace, $C, or Room Q plus 1 does not sell, P left brace, D less than or equal to Q, right brace, $0."/>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1273" y="1557482"/>
            <a:ext cx="7481455" cy="4462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4843125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26-14 </a:t>
            </a:r>
            <a:r>
              <a:rPr lang="en-US" dirty="0"/>
              <a:t>Calculation </a:t>
            </a:r>
            <a:r>
              <a:rPr lang="en-US" dirty="0" smtClean="0"/>
              <a:t>of</a:t>
            </a:r>
            <a:r>
              <a:rPr lang="en-US" dirty="0" smtClean="0">
                <a:solidFill>
                  <a:schemeClr val="bg1"/>
                </a:solidFill>
              </a:rPr>
              <a:t> </a:t>
            </a:r>
            <a:r>
              <a:rPr lang="en-US" sz="800" dirty="0">
                <a:solidFill>
                  <a:schemeClr val="bg1"/>
                </a:solidFill>
              </a:rPr>
              <a:t>P, left brace D = X, right brace</a:t>
            </a:r>
            <a:r>
              <a:rPr lang="en-US" dirty="0" smtClean="0">
                <a:solidFill>
                  <a:schemeClr val="bg1"/>
                </a:solidFill>
              </a:rPr>
              <a:t>   </a:t>
            </a:r>
            <a:r>
              <a:rPr lang="en-US" dirty="0" smtClean="0"/>
              <a:t>and </a:t>
            </a:r>
            <a:r>
              <a:rPr lang="en-US" sz="2000" dirty="0" smtClean="0">
                <a:solidFill>
                  <a:schemeClr val="bg1"/>
                </a:solidFill>
              </a:rPr>
              <a:t>P</a:t>
            </a:r>
            <a:r>
              <a:rPr lang="en-US" sz="2000" dirty="0">
                <a:solidFill>
                  <a:schemeClr val="bg1"/>
                </a:solidFill>
              </a:rPr>
              <a:t>, left brace, D less than or equal to X, right brace</a:t>
            </a:r>
            <a:endParaRPr lang="en-US" sz="2000" b="0" dirty="0">
              <a:solidFill>
                <a:schemeClr val="bg1"/>
              </a:solidFill>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1000501118"/>
              </p:ext>
            </p:extLst>
          </p:nvPr>
        </p:nvGraphicFramePr>
        <p:xfrm>
          <a:off x="5562600" y="469900"/>
          <a:ext cx="1574800" cy="444500"/>
        </p:xfrm>
        <a:graphic>
          <a:graphicData uri="http://schemas.openxmlformats.org/presentationml/2006/ole">
            <mc:AlternateContent xmlns:mc="http://schemas.openxmlformats.org/markup-compatibility/2006">
              <mc:Choice xmlns:v="urn:schemas-microsoft-com:vml" Requires="v">
                <p:oleObj spid="_x0000_s4170" name="Equation" r:id="rId3" imgW="1574640" imgH="444240" progId="Equation.DSMT4">
                  <p:embed/>
                </p:oleObj>
              </mc:Choice>
              <mc:Fallback>
                <p:oleObj name="Equation" r:id="rId3" imgW="1574640" imgH="444240" progId="Equation.DSMT4">
                  <p:embed/>
                  <p:pic>
                    <p:nvPicPr>
                      <p:cNvPr id="0" name=""/>
                      <p:cNvPicPr/>
                      <p:nvPr/>
                    </p:nvPicPr>
                    <p:blipFill>
                      <a:blip r:embed="rId4"/>
                      <a:stretch>
                        <a:fillRect/>
                      </a:stretch>
                    </p:blipFill>
                    <p:spPr>
                      <a:xfrm>
                        <a:off x="5562600" y="469900"/>
                        <a:ext cx="1574800" cy="444500"/>
                      </a:xfrm>
                      <a:prstGeom prst="rect">
                        <a:avLst/>
                      </a:prstGeom>
                    </p:spPr>
                  </p:pic>
                </p:oleObj>
              </mc:Fallback>
            </mc:AlternateContent>
          </a:graphicData>
        </a:graphic>
      </p:graphicFrame>
      <p:graphicFrame>
        <p:nvGraphicFramePr>
          <p:cNvPr id="5" name="Object 3"/>
          <p:cNvGraphicFramePr>
            <a:graphicFrameLocks noChangeAspect="1"/>
          </p:cNvGraphicFramePr>
          <p:nvPr>
            <p:extLst>
              <p:ext uri="{D42A27DB-BD31-4B8C-83A1-F6EECF244321}">
                <p14:modId xmlns:p14="http://schemas.microsoft.com/office/powerpoint/2010/main" val="1718008592"/>
              </p:ext>
            </p:extLst>
          </p:nvPr>
        </p:nvGraphicFramePr>
        <p:xfrm>
          <a:off x="558800" y="914400"/>
          <a:ext cx="1574800" cy="444500"/>
        </p:xfrm>
        <a:graphic>
          <a:graphicData uri="http://schemas.openxmlformats.org/presentationml/2006/ole">
            <mc:AlternateContent xmlns:mc="http://schemas.openxmlformats.org/markup-compatibility/2006">
              <mc:Choice xmlns:v="urn:schemas-microsoft-com:vml" Requires="v">
                <p:oleObj spid="_x0000_s4171" name="Equation" r:id="rId5" imgW="1574640" imgH="444240" progId="Equation.DSMT4">
                  <p:embed/>
                </p:oleObj>
              </mc:Choice>
              <mc:Fallback>
                <p:oleObj name="Equation" r:id="rId5" imgW="1574640" imgH="444240" progId="Equation.DSMT4">
                  <p:embed/>
                  <p:pic>
                    <p:nvPicPr>
                      <p:cNvPr id="3" name="Object 2"/>
                      <p:cNvPicPr/>
                      <p:nvPr/>
                    </p:nvPicPr>
                    <p:blipFill>
                      <a:blip r:embed="rId6"/>
                      <a:stretch>
                        <a:fillRect/>
                      </a:stretch>
                    </p:blipFill>
                    <p:spPr>
                      <a:xfrm>
                        <a:off x="558800" y="914400"/>
                        <a:ext cx="1574800" cy="444500"/>
                      </a:xfrm>
                      <a:prstGeom prst="rect">
                        <a:avLst/>
                      </a:prstGeom>
                    </p:spPr>
                  </p:pic>
                </p:oleObj>
              </mc:Fallback>
            </mc:AlternateContent>
          </a:graphicData>
        </a:graphic>
      </p:graphicFrame>
      <p:pic>
        <p:nvPicPr>
          <p:cNvPr id="6" name="Picture 4" descr="A table has columns for number of days in demand, P, left brace D = Q right brace, P left brace D less than or equal to Q right brace for row entries of number of rooms, Q. Row entries are as follows. Number of rooms, Q: 0 to 70, Number of days in demand: 12, P left brace D equals Q right brace: 0.09756, P left brace D less than Q right brace: 0.097561. Number of rooms, Q: 71, Number of days in demand: 3, P left brace D equals Q right brace: 0.02439, P left brace D less than Q right brace: 0.12195. Number of rooms, Q: 72, Number of days in demand: 3, P left brace D equals Q right brace: 0.02439, P left brace D less than Q right brace: 0.14634. Number of rooms, Q: 73, Number of days in demand: 2, P left brace D equals Q right brace: 0.01626, P left brace D less than Q right brace: 0.16260. Number of rooms, Q: 74, Number of days in demand: 0, P left brace D equals Q right brace: 0.00000, P left brace D less than Q right brace: 0.16260. Number of rooms, Q: 75, Number of days in demand: 4, P left brace D equals Q right brace: 0.03252, P left brace D less than Q right brace: 0.19512. Number of rooms, Q: 76, Number of days in demand: 4, P left brace D equals Q right brace: 0.03252, P left brace D less than Q right brace: 0.22764. Number of rooms, Q: 77, Number of days in demand: 5, P left brace D equals Q right brace: 0.04065, P left brace D less than Q right brace: 0.26829. Number of rooms, Q: 78, Number of days in demand: 2, P left brace D equals Q right brace: 0.01626, P left brace D less than Q right brace: 0.28455. Number of rooms, Q: 79, Number of days in demand: 7, P left brace D equals Q right brace: 0.05691, P left brace D less than Q right brace: 0.34146. Number of rooms, Q: 80, Number of days in demand: 4, P left brace D equals Q right brace: 0.03252, P left brace D less than Q right brace: 0.37398. Number of rooms, Q: 81, Number of days in demand: 10, P left brace D equals Q right brace: 0.08130, P left brace D less than Q right brace: 0.45528. Number of rooms, Q: 82, Number of days in demand: 13, P left brace D equals Q right brace: 0.10569, P left brace D less than Q right brace: 0.56098. Number of rooms, Q: 83, Number of days in demand: 12, P left brace D equals Q right brace: 0.09756, P left brace D less than Q right brace: 0.65854. Number of rooms, Q: 84, Number of days in demand: 4, P left brace D equals Q right brace: 0.03252, P left brace D less than Q right brace: 0.69106. Number of rooms, Q: 85, Number of days in demand: 9, P left brace D equals Q right brace: 0.07317, P left brace D less than Q right brace: 0.76423. Number of rooms, Q: 86, Number of days in demand: 10, P left brace D equals Q right brace: 0.08130, P left brace D less than Q right brace: 0.84553. Number of rooms, Q: greater than 86, Number of days in demand: 19, P left brace D equals Q right brace: 0.15447, P left brace D less than Q right brace: 1.00000."/>
          <p:cNvPicPr>
            <a:picLocks noChangeAspect="1"/>
          </p:cNvPicPr>
          <p:nvPr/>
        </p:nvPicPr>
        <p:blipFill rotWithShape="1">
          <a:blip r:embed="rId7">
            <a:extLst>
              <a:ext uri="{28A0092B-C50C-407E-A947-70E740481C1C}">
                <a14:useLocalDpi xmlns:a14="http://schemas.microsoft.com/office/drawing/2010/main" val="0"/>
              </a:ext>
            </a:extLst>
          </a:blip>
          <a:srcRect t="7692"/>
          <a:stretch/>
        </p:blipFill>
        <p:spPr bwMode="auto">
          <a:xfrm>
            <a:off x="1138671" y="1413164"/>
            <a:ext cx="6866659" cy="4987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5677259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26-22 Decision Tree Summary of Casey's Test Probabilities</a:t>
            </a:r>
            <a:endParaRPr lang="en-US" sz="2000" b="0" dirty="0"/>
          </a:p>
        </p:txBody>
      </p:sp>
      <p:pic>
        <p:nvPicPr>
          <p:cNvPr id="4" name="Picture 2" descr="A decision tree summary of Casey’s test probabilities proceeds as follows. Choice C 14 to 1 deficiency, 0.000004 = 1 over 250,000 prevalence, either positive result 0.999 or negative result 0.001 = 1 over 1,000 false negative. Choice no C 14 to 1 deficiency 0.999996, either positive result 0.00005 = 1 over 20,000, false positive, or negative result 0.99995."/>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1978" y="1524000"/>
            <a:ext cx="7060045"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539763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26-3 Representation of the Elements of the Flight Route in Figure 26-2</a:t>
            </a:r>
            <a:endParaRPr lang="en-US" sz="2000" b="0" dirty="0"/>
          </a:p>
        </p:txBody>
      </p:sp>
      <p:pic>
        <p:nvPicPr>
          <p:cNvPr id="5" name="Picture 2" descr="A representation of the elements of the flight route in figure 26 2 proceeds from left to right as follows. From Denver, stopover 1 connects by X sub 12 to flight leg 2, (2, 3), M C I, S T L. Stopover 1 connects by X sub 13 to flight leg 3, (3, 4), S T L, F O E. Stopover 1 connects by X sub 14 to flight leg 4, (4, 1), F O E, Den. From M C I, stopover 2 connects by X sub 23 to flight leg 3, (3, 4), S T L, F O E. Stopover 2 connects by X sub 24 to flight leg 4, (4, 1), F O E, Den. From S T L, stopover 3 connects by X sub 34 to flight leg 4, (4, 1), F O E, Den."/>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20932" y="1524000"/>
            <a:ext cx="6702136"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6787200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26-15 </a:t>
            </a:r>
            <a:r>
              <a:rPr lang="en-US" dirty="0"/>
              <a:t>Sensitivity Analysis Ranges</a:t>
            </a:r>
            <a:endParaRPr lang="en-US" sz="2000" b="0" dirty="0"/>
          </a:p>
        </p:txBody>
      </p:sp>
      <p:pic>
        <p:nvPicPr>
          <p:cNvPr id="5" name="Picture 2" descr="Sensitivity analysis ranges are displayed in a table with columns for rates of maximum, base and minimum for row entries prevalence, false negative and false positive. Row entries are as follows. Prevalence. Maximum: 1 in 100,000, Base: 1 in 250,000, Minimum: 1 in 1,000,000. False negative. Maximum: 1 in 100, Base: 1 in 1000, Minimum: 1 in 1,000,000. False positive. Maximum: 1 in 5000, Base: 1 in 20,000, Minimum: 1 in 1,000,000."/>
          <p:cNvPicPr>
            <a:picLocks noChangeAspect="1"/>
          </p:cNvPicPr>
          <p:nvPr/>
        </p:nvPicPr>
        <p:blipFill rotWithShape="1">
          <a:blip r:embed="rId2">
            <a:extLst>
              <a:ext uri="{28A0092B-C50C-407E-A947-70E740481C1C}">
                <a14:useLocalDpi xmlns:a14="http://schemas.microsoft.com/office/drawing/2010/main" val="0"/>
              </a:ext>
            </a:extLst>
          </a:blip>
          <a:srcRect t="17785"/>
          <a:stretch/>
        </p:blipFill>
        <p:spPr bwMode="auto">
          <a:xfrm>
            <a:off x="457200" y="2133600"/>
            <a:ext cx="8229600" cy="272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8413778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sz="3200" dirty="0"/>
              <a:t>Table </a:t>
            </a:r>
            <a:r>
              <a:rPr lang="en-US" sz="3200" dirty="0" smtClean="0"/>
              <a:t>26-16 </a:t>
            </a:r>
            <a:r>
              <a:rPr lang="en-US" sz="3200" dirty="0"/>
              <a:t>Posterior </a:t>
            </a:r>
            <a:r>
              <a:rPr lang="en-US" sz="3200" dirty="0" smtClean="0"/>
              <a:t>Probabilities Corresponding </a:t>
            </a:r>
            <a:r>
              <a:rPr lang="en-US" sz="3200" dirty="0"/>
              <a:t>to Sensitivity Analysis Ranges</a:t>
            </a:r>
            <a:endParaRPr lang="en-US" sz="3200" b="0" dirty="0"/>
          </a:p>
        </p:txBody>
      </p:sp>
      <p:pic>
        <p:nvPicPr>
          <p:cNvPr id="4" name="Picture 2" descr="Posterior probabilities corresponding to sensitivity analysis ranges are displayed in a table with columns of posterior probability for maximum rate, base rate and minimum rate, and a sensitivity factor for row entries of prevalence, false negative and false positive. Row entries are as follows. Prevalence. Maximum rate: 0.1665, Base rate: 0.0740, Minimum rate: 0.0196, Sensitivity factor: 2.25. False negative. Maximum rate: 0.0734, Base rate: 0.0740, Minimum rate: 0.0740, Sensitivity factor: 1. False positive. Maximum rate: 0.0196, Base rate: 0.0740, Minimum rate: 0.8000, Sensitivity factor: 10.81."/>
          <p:cNvPicPr>
            <a:picLocks noChangeAspect="1"/>
          </p:cNvPicPr>
          <p:nvPr/>
        </p:nvPicPr>
        <p:blipFill rotWithShape="1">
          <a:blip r:embed="rId2">
            <a:extLst>
              <a:ext uri="{28A0092B-C50C-407E-A947-70E740481C1C}">
                <a14:useLocalDpi xmlns:a14="http://schemas.microsoft.com/office/drawing/2010/main" val="0"/>
              </a:ext>
            </a:extLst>
          </a:blip>
          <a:srcRect t="19465"/>
          <a:stretch/>
        </p:blipFill>
        <p:spPr bwMode="auto">
          <a:xfrm>
            <a:off x="457200" y="2438399"/>
            <a:ext cx="8229600" cy="200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0982844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26-17 </a:t>
            </a:r>
            <a:r>
              <a:rPr lang="en-US" dirty="0"/>
              <a:t>Comparison of Posterior Probabilities for Three False Positive Rates</a:t>
            </a:r>
            <a:endParaRPr lang="en-US" b="0" dirty="0"/>
          </a:p>
        </p:txBody>
      </p:sp>
      <p:pic>
        <p:nvPicPr>
          <p:cNvPr id="5" name="Picture 2" descr="A comparison of posterior probabilities for three false positive rates is displayed in a table with columns for posterior probability given sample size N for N = 100, N = 1000, and N = 10,000 for expected false positive rates of 0.01, 0.001, and 0.000001. Row entries are as follows. 0.01: N = 100: 0.0497, N = 1000: 0.00556, N = 10,000: 0.00092. 0.001: N = 100: 0.3436, N = 1000: 0.05298, N = 10,000: 0.00911. 0.000001: N = 100: 0.9981, N = 1000: 0.98240, N = 10,000: 0.47890."/>
          <p:cNvPicPr>
            <a:picLocks noChangeAspect="1"/>
          </p:cNvPicPr>
          <p:nvPr/>
        </p:nvPicPr>
        <p:blipFill rotWithShape="1">
          <a:blip r:embed="rId2">
            <a:extLst>
              <a:ext uri="{28A0092B-C50C-407E-A947-70E740481C1C}">
                <a14:useLocalDpi xmlns:a14="http://schemas.microsoft.com/office/drawing/2010/main" val="0"/>
              </a:ext>
            </a:extLst>
          </a:blip>
          <a:srcRect t="17883"/>
          <a:stretch/>
        </p:blipFill>
        <p:spPr bwMode="auto">
          <a:xfrm>
            <a:off x="457200" y="2362199"/>
            <a:ext cx="8229600"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3374085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26-18 Probability of </a:t>
            </a:r>
            <a:r>
              <a:rPr lang="en-US" dirty="0"/>
              <a:t>Winning for Team A</a:t>
            </a:r>
            <a:endParaRPr lang="en-US" b="0" dirty="0"/>
          </a:p>
        </p:txBody>
      </p:sp>
      <p:pic>
        <p:nvPicPr>
          <p:cNvPr id="4" name="Picture 2" descr="The probability of winning for team A is arranged in a matrix with columns B 1, B 2, and B 3, and rows A 1, A 2, and A 3. Entries are as follows. A 1, B 1: 0.50. A 1, B 2: 0.60. A 1, B 3: 0.70. A 2, B 1: 0.40. A 2, B 2: 0.50. A 2, B 3: 0.60. A 3, B 1: 0.30. A 3, B 2: 0.40. A 3, B 3: 0.50."/>
          <p:cNvPicPr>
            <a:picLocks noChangeAspect="1"/>
          </p:cNvPicPr>
          <p:nvPr/>
        </p:nvPicPr>
        <p:blipFill rotWithShape="1">
          <a:blip r:embed="rId2">
            <a:extLst>
              <a:ext uri="{28A0092B-C50C-407E-A947-70E740481C1C}">
                <a14:useLocalDpi xmlns:a14="http://schemas.microsoft.com/office/drawing/2010/main" val="0"/>
              </a:ext>
            </a:extLst>
          </a:blip>
          <a:srcRect t="26389"/>
          <a:stretch/>
        </p:blipFill>
        <p:spPr bwMode="auto">
          <a:xfrm>
            <a:off x="1876425" y="1905000"/>
            <a:ext cx="539115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0164672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26-19 </a:t>
            </a:r>
            <a:r>
              <a:rPr lang="en-US" dirty="0"/>
              <a:t>Slates for Teams A and B</a:t>
            </a:r>
            <a:endParaRPr lang="en-US" b="0" dirty="0"/>
          </a:p>
        </p:txBody>
      </p:sp>
      <p:pic>
        <p:nvPicPr>
          <p:cNvPr id="5" name="Picture 2" descr="Slates for teams A and B are as follows for strategies 1 through 6. Strategy 1. Team A: A 1, A 2, A 3. Team B: B 1, B 2, B 3. Strategy 2. Team A: A 1, A 3, A 2. Team B: B 1, B 3, B 2. Strategy 3. Team A: A 2, A 1, A 3. Team B: B 2, B 1, B 3. Strategy 4. Team A: A 2, A 3, A 1. Team B: B 2, B 3, B 1. Strategy 5. Team A: A 3, A 1, A 2. Team B: B 3, B 1, B 2. Strategy 6. Team A: A 3, A 2, A 1. Team B: B 3, B 2, B 1."/>
          <p:cNvPicPr>
            <a:picLocks noChangeAspect="1"/>
          </p:cNvPicPr>
          <p:nvPr/>
        </p:nvPicPr>
        <p:blipFill rotWithShape="1">
          <a:blip r:embed="rId2">
            <a:extLst>
              <a:ext uri="{28A0092B-C50C-407E-A947-70E740481C1C}">
                <a14:useLocalDpi xmlns:a14="http://schemas.microsoft.com/office/drawing/2010/main" val="0"/>
              </a:ext>
            </a:extLst>
          </a:blip>
          <a:srcRect t="14103"/>
          <a:stretch/>
        </p:blipFill>
        <p:spPr bwMode="auto">
          <a:xfrm>
            <a:off x="1215159" y="1530927"/>
            <a:ext cx="6713682" cy="4641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2692299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26-20 </a:t>
            </a:r>
            <a:r>
              <a:rPr lang="en-US" dirty="0"/>
              <a:t>Payoff Matrix for Team A</a:t>
            </a:r>
            <a:endParaRPr lang="en-US" b="0" dirty="0"/>
          </a:p>
        </p:txBody>
      </p:sp>
      <p:pic>
        <p:nvPicPr>
          <p:cNvPr id="4" name="Picture 2" descr="A payoff matrix for team A has columns from 1 to 6 and rows from 1 to 6. Entries are as follows, row to column. 1 to 1: 0.500, 1 to 2: 0.500, 1 to 3: 0.500, 1 to 4: 0.504, 1 to 5: 0.496, 1 to 6: 0.500. 2 to 1: 0.500, 2 to 2: 0.500, 2 to 3: 0.504, 2 to 4: 0.500, 2 to 5: 0.500, 2 to 6: 0.496. 3 to 1: 0.500, 3 to 2: 0.496, 3 to 3: 0.500, 3 to 4: 0.500, 3 to 5: 0.500, 3 to 6: 0.504. 4 to 1: 0.496, 4 to 2: 0.500, 4 to 3: 0.500, 4 to 4: 0.500, 4 to 5: 0.504, 4 to 6: 0.500. 5 to 1: 0.504, 5 to 2: 0.500, 5 to 3: 0.500, 5 to 4: 0.496, 5 to 5: 0.500, 5 to 6: 0.500. 6 to 1: 0.500, 6 to 2: 0.504, 6 to 3: 0.496, 6 to 4: 0.500, 6 to 5: 0.500, 6 to 6: 0.500."/>
          <p:cNvPicPr>
            <a:picLocks noChangeAspect="1"/>
          </p:cNvPicPr>
          <p:nvPr/>
        </p:nvPicPr>
        <p:blipFill rotWithShape="1">
          <a:blip r:embed="rId2">
            <a:extLst>
              <a:ext uri="{28A0092B-C50C-407E-A947-70E740481C1C}">
                <a14:useLocalDpi xmlns:a14="http://schemas.microsoft.com/office/drawing/2010/main" val="0"/>
              </a:ext>
            </a:extLst>
          </a:blip>
          <a:srcRect t="10256"/>
          <a:stretch/>
        </p:blipFill>
        <p:spPr bwMode="auto">
          <a:xfrm>
            <a:off x="1163205" y="1475509"/>
            <a:ext cx="6817591" cy="4849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8048399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Spreadsheet </a:t>
            </a:r>
            <a:r>
              <a:rPr lang="en-US" dirty="0" smtClean="0"/>
              <a:t>Simulation </a:t>
            </a:r>
            <a:r>
              <a:rPr lang="en-US" dirty="0"/>
              <a:t>M</a:t>
            </a:r>
            <a:r>
              <a:rPr lang="en-US" dirty="0" smtClean="0"/>
              <a:t>odel</a:t>
            </a:r>
            <a:endParaRPr lang="en-US" b="0" dirty="0"/>
          </a:p>
        </p:txBody>
      </p:sp>
      <p:pic>
        <p:nvPicPr>
          <p:cNvPr id="5" name="Picture 2" descr="A spreadsheet simulation model is as follows. Input. Reorder Pt. S: 120. Up to quantity S: 180. Reviews occur on M W F. Start week day: Thursday. Starting inventory: 100. Package size: 10. Lead time: 2. Output. Average demand: 24, average inventory: 85, average shortage: 25, Number of orders: 5, Minimum inventory held, positive: 30, Maximum shortage, negative: 30. Normalize D cost, C: 15.31250. A table displays the weekday, beginning inventory, inventory position, place order, order quantity, quantity received and ending inventory for demand quantities."/>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75162" y="1447800"/>
            <a:ext cx="3993677" cy="4156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3"/>
          <p:cNvSpPr>
            <a:spLocks noGrp="1"/>
          </p:cNvSpPr>
          <p:nvPr>
            <p:ph type="body" idx="1"/>
          </p:nvPr>
        </p:nvSpPr>
        <p:spPr>
          <a:xfrm>
            <a:off x="457200" y="5715000"/>
            <a:ext cx="8229600" cy="570016"/>
          </a:xfrm>
        </p:spPr>
        <p:txBody>
          <a:bodyPr/>
          <a:lstStyle/>
          <a:p>
            <a:r>
              <a:rPr lang="en-US" sz="1600" b="1" dirty="0">
                <a:latin typeface="+mn-lt"/>
              </a:rPr>
              <a:t>Figure </a:t>
            </a:r>
            <a:r>
              <a:rPr lang="en-US" sz="1600" b="1" dirty="0" smtClean="0">
                <a:latin typeface="+mn-lt"/>
              </a:rPr>
              <a:t>26-23 </a:t>
            </a:r>
            <a:r>
              <a:rPr lang="en-US" sz="1600" dirty="0" smtClean="0">
                <a:latin typeface="+mn-lt"/>
              </a:rPr>
              <a:t>Excel </a:t>
            </a:r>
            <a:r>
              <a:rPr lang="en-US" sz="1600" dirty="0">
                <a:latin typeface="+mn-lt"/>
              </a:rPr>
              <a:t>spreadsheet simulation of a specific (s, S) policy for a given stream of daily demand (file excelKrogerCase9.xls)</a:t>
            </a:r>
          </a:p>
        </p:txBody>
      </p:sp>
    </p:spTree>
    <p:extLst>
      <p:ext uri="{BB962C8B-B14F-4D97-AF65-F5344CB8AC3E}">
        <p14:creationId xmlns:p14="http://schemas.microsoft.com/office/powerpoint/2010/main" val="336914826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sz="3200" dirty="0"/>
              <a:t>Table </a:t>
            </a:r>
            <a:r>
              <a:rPr lang="en-US" sz="3200" dirty="0" smtClean="0"/>
              <a:t>26-21 </a:t>
            </a:r>
            <a:r>
              <a:rPr lang="en-US" sz="3200" dirty="0"/>
              <a:t>Summary Data of </a:t>
            </a:r>
            <a:r>
              <a:rPr lang="en-US" sz="3200" dirty="0" smtClean="0"/>
              <a:t>the Operation </a:t>
            </a:r>
            <a:r>
              <a:rPr lang="en-US" sz="3200" dirty="0"/>
              <a:t>of the Internal </a:t>
            </a:r>
            <a:r>
              <a:rPr lang="en-US" sz="3200" dirty="0" smtClean="0"/>
              <a:t>Transport System</a:t>
            </a:r>
            <a:endParaRPr lang="en-US" sz="3200" b="0" dirty="0"/>
          </a:p>
        </p:txBody>
      </p:sp>
      <p:pic>
        <p:nvPicPr>
          <p:cNvPr id="5" name="Picture 2" descr="The summary of the data of the operation of the internal transport system is displayed in a table with values given for truck users P, W, M, and O and an overall value for row entries, as follows. Average number of truck requests per hour: P: 3.02, W: 0.84, M: 0.26, O: 0.48, Overall: 4.6. Average in-use truck time per request in minutes: P: 18, W: 25, M: 32, O: 20, Overall: 20.3. Standard deviation of truck time per request in minutes: P: 8, W: 11, M: 15, O: 14, Overall: 10.6. Average waiting time for a truck request in minutes: P: 9.2, W: 9.4, M: 9.2, O: 8.4, Overall: 9.0."/>
          <p:cNvPicPr>
            <a:picLocks noChangeAspect="1"/>
          </p:cNvPicPr>
          <p:nvPr/>
        </p:nvPicPr>
        <p:blipFill rotWithShape="1">
          <a:blip r:embed="rId2">
            <a:extLst>
              <a:ext uri="{28A0092B-C50C-407E-A947-70E740481C1C}">
                <a14:useLocalDpi xmlns:a14="http://schemas.microsoft.com/office/drawing/2010/main" val="0"/>
              </a:ext>
            </a:extLst>
          </a:blip>
          <a:srcRect t="16667"/>
          <a:stretch/>
        </p:blipFill>
        <p:spPr bwMode="auto">
          <a:xfrm>
            <a:off x="457200" y="2438400"/>
            <a:ext cx="82296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4224814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26-22 </a:t>
            </a:r>
            <a:r>
              <a:rPr lang="en-US" dirty="0"/>
              <a:t>Number of Trucks in Use as a Function of the Number of Requests</a:t>
            </a:r>
            <a:endParaRPr lang="en-US" b="0" dirty="0"/>
          </a:p>
        </p:txBody>
      </p:sp>
      <p:pic>
        <p:nvPicPr>
          <p:cNvPr id="4" name="Picture 2" descr="The number of trucks in use at the time a request is displayed in a table with columns for quantities 0, 1, 2, and 3 and a total. Number of requests: 0: 862, 1: 28, 2: 167, 3: 115, Total 1172. Percentage of total: 0: 73.6, 1: 2.4, 2: 14.2, 3: 9.8, total: blank."/>
          <p:cNvPicPr>
            <a:picLocks noChangeAspect="1"/>
          </p:cNvPicPr>
          <p:nvPr/>
        </p:nvPicPr>
        <p:blipFill rotWithShape="1">
          <a:blip r:embed="rId2">
            <a:extLst>
              <a:ext uri="{28A0092B-C50C-407E-A947-70E740481C1C}">
                <a14:useLocalDpi xmlns:a14="http://schemas.microsoft.com/office/drawing/2010/main" val="0"/>
              </a:ext>
            </a:extLst>
          </a:blip>
          <a:srcRect t="21343"/>
          <a:stretch/>
        </p:blipFill>
        <p:spPr bwMode="auto">
          <a:xfrm>
            <a:off x="457200" y="2590799"/>
            <a:ext cx="8229600"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0476162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sz="2800" dirty="0"/>
              <a:t>Table </a:t>
            </a:r>
            <a:r>
              <a:rPr lang="en-US" sz="2800" dirty="0" smtClean="0"/>
              <a:t>26-23 </a:t>
            </a:r>
            <a:r>
              <a:rPr lang="en-US" sz="2800" dirty="0"/>
              <a:t>Average Number of Calls per Minute </a:t>
            </a:r>
            <a:r>
              <a:rPr lang="en-US" sz="2800" dirty="0" smtClean="0"/>
              <a:t>Computed over </a:t>
            </a:r>
            <a:r>
              <a:rPr lang="en-US" sz="2800" dirty="0"/>
              <a:t>30-Min Periods from 7:00 till 22:00</a:t>
            </a:r>
            <a:endParaRPr lang="en-US" sz="2800" b="0" dirty="0"/>
          </a:p>
        </p:txBody>
      </p:sp>
      <p:pic>
        <p:nvPicPr>
          <p:cNvPr id="5" name="Picture 2" descr="The average number of calls per minute over 30 minute periods from 7 till 2200 hours are displayed in a table. The mean is given for periods, as follows. Period: 7 to 7 30, Mean: 5. Period: 7 30 to 8, Mean: 8. Period: 8 to 8 30, Mean: 10. Period: 8 30 to 9, Mean: 10. Period: 9 to 9 30, Mean: 12. Period: 9 39 to 10, Mean: 12. Period: 10 to 10 30, Mean: 15. Period: 10 30 to 11, Mean: 17. Period: 11 to 11 30, Mean: 20. Period: 11 30 to 12, Mean: 23. Period: 12 to 12 30, Mean: 23. Period: 12 30 to 13, Mean: 23. Period: 13 to 13 30, Mean: 21. Period: 13 30 to 14, Mean: 17. Period: 14 to 14 30, Mean: 17. Period: 14 30 to 15, Mean: 17. Period: 15 to 15 30, Mean: 15. Period: 15 30 to 16, Mean: 12. Period: 16 to 16 30, Mean: 10. Period: 16 30 to 17, Mean: 10. Period: 17 to 17 30, Mean: 10. Period: 17 30 to 18, Mean: 9. Period: 18 to 18 30, Mean: 9. Period: 18 30 to 19, Mean: 9. Period: 19 to 19 30, Mean: 7. Period: 19 30 to 20, Mean: 7. Period: 20 to 20 30, Mean: 5. Period: 20 30 to 21, Mean: 5. Period: 21 to 21 30, Mean: 3. Period: 21 30 to 22, Mean: 3. Mean service time equals 3.5 minutes."/>
          <p:cNvPicPr>
            <a:picLocks noChangeAspect="1"/>
          </p:cNvPicPr>
          <p:nvPr/>
        </p:nvPicPr>
        <p:blipFill rotWithShape="1">
          <a:blip r:embed="rId2">
            <a:extLst>
              <a:ext uri="{28A0092B-C50C-407E-A947-70E740481C1C}">
                <a14:useLocalDpi xmlns:a14="http://schemas.microsoft.com/office/drawing/2010/main" val="0"/>
              </a:ext>
            </a:extLst>
          </a:blip>
          <a:srcRect t="11539"/>
          <a:stretch/>
        </p:blipFill>
        <p:spPr bwMode="auto">
          <a:xfrm>
            <a:off x="1754909" y="1468582"/>
            <a:ext cx="5634182" cy="4779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326450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sz="3200" dirty="0"/>
              <a:t>Figure </a:t>
            </a:r>
            <a:r>
              <a:rPr lang="en-US" sz="3200" dirty="0" smtClean="0"/>
              <a:t>26-4 Spreadsheet </a:t>
            </a:r>
            <a:r>
              <a:rPr lang="en-US" sz="3200" dirty="0"/>
              <a:t>C</a:t>
            </a:r>
            <a:r>
              <a:rPr lang="en-US" sz="3200" dirty="0" smtClean="0"/>
              <a:t>omputations </a:t>
            </a:r>
            <a:r>
              <a:rPr lang="en-US" sz="3200" dirty="0"/>
              <a:t>for the </a:t>
            </a:r>
            <a:r>
              <a:rPr lang="en-US" sz="3200" dirty="0" smtClean="0"/>
              <a:t>Tankering </a:t>
            </a:r>
            <a:r>
              <a:rPr lang="en-US" sz="3200" dirty="0"/>
              <a:t>H</a:t>
            </a:r>
            <a:r>
              <a:rPr lang="en-US" sz="3200" dirty="0" smtClean="0"/>
              <a:t>euristic </a:t>
            </a:r>
            <a:r>
              <a:rPr lang="en-US" sz="3200" dirty="0"/>
              <a:t>(file excelCase1.xls)</a:t>
            </a:r>
            <a:endParaRPr lang="en-US" sz="3200" b="0" dirty="0"/>
          </a:p>
        </p:txBody>
      </p:sp>
      <p:pic>
        <p:nvPicPr>
          <p:cNvPr id="4" name="Picture 2" descr="The spreadsheet computations for Tankering Heuristic in Excel.&#10;Input data. Q: 0.05. Stop over: Den: 1, M C I: 2, S T L: 3, F O E: 4. Price per gallon: Den: 1.92, M C I: 1.96, S T L: 1.84, F O E: 3. Leg: Den to M C I: 1, M C I to S T L: 2, S T L to F O E: 3, F O E to Den: 4. Flight hours: Den to M C I: 1.55, M C I to S T L: 0.68, S T L to F O E: 0.83, F O E to Den: 1.42. Output. Block hours. Stop over 1. Leg 2: 1.55, Leg 3: 2.23, Leg 4: 3.05. Stopover 2. Leg 3: 0.68, Leg 4: 1.51. Stopover 3. Leg 4: 0.83. Weighted price. Stopover 1. Leg 2: 2.0788811, Leg 3: 2.15267, Leg 4: 2.246295. Stopover 2. Leg 3: 2.02957, Leg 4: 2.117841. Stopover 3. Leg 4: 1.920027. Minimum weighted price. Leg 2: 2.0788811. Leg 3: 2.02957. Leg 3: 1.920027. Tankering, yes or no. Leg 2: no, Leg 3: no, Leg 4: yes. Tankering stopover. Leg 4: S T L.&#10;"/>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70333" y="1371600"/>
            <a:ext cx="4203335" cy="4881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0252222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26-24 </a:t>
            </a:r>
            <a:r>
              <a:rPr lang="en-US" dirty="0"/>
              <a:t>Estimation of the Minimum Number of Operators</a:t>
            </a:r>
            <a:endParaRPr lang="en-US" b="0" dirty="0"/>
          </a:p>
        </p:txBody>
      </p:sp>
      <p:pic>
        <p:nvPicPr>
          <p:cNvPr id="4" name="Picture 2" descr="An estimation of the minimum number of operators is displayed in a table. Values are given for Lambda, C sub K, and P, left brace, T greater than 20 S, right brace, for row entries of period K values from 1 to 30. Row entries of periods are as follows. Period, k: 1, lambda: 5, c sub k: 23, P left brace t greater than 20 s right brace, 0.09. Period, k: 2, lambda: 8, c sub k: 35, P left brace t greater than 20 s right brace, 0.074. Period, k: 3, lambda: 10, c sub k: 42, P left brace t greater than 20 s right brace, 0.093. Period, k: 4, lambda: 10, c sub k: 42, P left brace t greater than 20 s right brace, 0.093. Period, k: 5, lambda: 12, c sub k: 50, P left brace t greater than 20 s right brace, 0.077. Period, k: 6, lambda: 12, c sub k: 50, P left brace t greater than 20 s right brace, 0.077. Period, k: 7, lambda: 15, c sub k: 63, P left brace t greater than 20 s right brace, 0.09. Period, k: 8, lambda: 17, c sub k: 74, P left brace t greater than 20 s right brace, 0.082. Period, k: 9, lambda: 18, c sub k: 79, P left brace t greater than 20 s right brace, 0.09. Period, k: 10, lambda: 19, c sub k: 85, P left brace t greater than 20 s right brace, 0.095. Period, k: 11, lambda: 20, c sub k: 90, P left brace t greater than 20 s right brace, 0.095. Period, k: 12, lambda: 20, c sub k: 90, P left brace t greater than 20 s right brace, 0.095. Period, k: 13, lambda: 20, c sub k: 90, P left brace t greater than 20 s right brace, 0.095. Period, k: 14, lambda: 19, c sub k: 85, P left brace t greater than 20 s right brace, 0.082. Period, k: 15, lambda: 18, c sub k: 79, P left brace t greater than 20 s right brace, 0.082. Period, k: 16, lambda: 17, c sub k: 74, P left brace t greater than 20 s right brace, 0.082. Period, k: 17, lambda: 15, c sub k: 63, P left brace t greater than 20 s right brace, 0.09. Period, k: 18, lambda: 12, c sub k: 50, P left brace t greater than 20 s right brace, 0.077. Period, k: 19, lambda: 10, c sub k: 42, P left brace t greater than 20 s right brace, 0.093. Period, k: 20, lambda: 10, c sub k: 42, P left brace t greater than 20 s right brace, 0.093. Period, k: 21, lambda: 10, c sub k: 42, P left brace t greater than 20 s right brace, 0.093. Period, k: 22, lambda: 9, c sub k: 39, P left brace t greater than 20 s right brace, 0.068. Period, k: 23, lambda: 9, c sub k: 39, P left brace t greater than 20 s right brace, 0.068. Period, k: 24, lambda: 9, c sub k: 39, P left brace t greater than 20 s right brace, 0.068. Period, k: 25, lambda: 7, c sub k: 31, P left brace t greater than 20 s right brace, 0.08. Period, k: 26, lambda: 7, c sub k: 31, P left brace t greater than 20 s right brace, 0.08. Period, k: 27, lambda: 5, c sub k: 23, P left brace t greater than 20 s right brace, 0.09. Period, k: 28, lambda: 5, c sub k: 23, P left brace t greater than 20 s right brace, 0.09. Period, k: 29, lambda: 3, c sub k: 15, P left brace t greater than 20 s right brace, 0.092. Period, k: 30, lambda: 3, c sub k: 15, P left brace t greater than 20 s right brace, 0.092. "/>
          <p:cNvPicPr>
            <a:picLocks noChangeAspect="1"/>
          </p:cNvPicPr>
          <p:nvPr/>
        </p:nvPicPr>
        <p:blipFill rotWithShape="1">
          <a:blip r:embed="rId2">
            <a:extLst>
              <a:ext uri="{28A0092B-C50C-407E-A947-70E740481C1C}">
                <a14:useLocalDpi xmlns:a14="http://schemas.microsoft.com/office/drawing/2010/main" val="0"/>
              </a:ext>
            </a:extLst>
          </a:blip>
          <a:srcRect t="9131"/>
          <a:stretch/>
        </p:blipFill>
        <p:spPr bwMode="auto">
          <a:xfrm>
            <a:off x="457200" y="1411287"/>
            <a:ext cx="8229600" cy="4913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490075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26-24 Workforce Size Based on 8½ Hour Durations for Shifts 4 Through 6</a:t>
            </a:r>
            <a:endParaRPr lang="en-US" b="0" dirty="0"/>
          </a:p>
        </p:txBody>
      </p:sp>
      <p:pic>
        <p:nvPicPr>
          <p:cNvPr id="5" name="Picture 2" descr="The workforce size based on 8 and a half hour durations for shifts 4 through 6 is depicted as follows. Hiring schedule. The first table lists the shift starting times and shift size, as follows. 7: 26, 7 30: 21, 8: 25, 9: 4, 9 30: 19, 14 hundred: 39. Total 134. Break schedule.  A table gives the shift start time, number of operators, break start time, and break time in minutes, as follows. Shift start time: 7, number of operators: 26, break start time: 10, and break time in minutes: 30. Shift start time: 7 30, number of operators: 21, break start time: 10 30, and break time in minutes: 30. Shift start time: 8, number of operators: 15, break start time: 11, and break time in minutes: 30. Shift start time: 8, number of operators: 10, break start time: 11 30, and break time in minutes: 30. Shift start time: 9, number of operators: 4, break start time: 11, and break time in minutes: 30. Shift start time: 9 30, number of operators: 4, break start time: 13 hundred, and break time in minutes: 60. Shift start time: 9 30, number of operators: 15, break start time: 14 hundred, and break time in minutes: 60. Shift start time: 14 hundred, number of operators: 20, break start time: 17 hundred, and break time in minutes: 30. Shift start time: 14 hundred, number of operators: 19, break start time: 17 30, and break time in minutes: 30."/>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59331" y="1393519"/>
            <a:ext cx="6825339" cy="4832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3573089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Title 1"/>
          <p:cNvSpPr txBox="1">
            <a:spLocks noGrp="1"/>
          </p:cNvSpPr>
          <p:nvPr>
            <p:ph type="title"/>
          </p:nvPr>
        </p:nvSpPr>
        <p:spPr>
          <a:prstGeom prst="rect">
            <a:avLst/>
          </a:prstGeom>
        </p:spPr>
        <p:txBody>
          <a:bodyPr lIns="91425" tIns="91425" rIns="91425" bIns="91425" anchor="b" anchorCtr="0">
            <a:noAutofit/>
          </a:bodyPr>
          <a:lstStyle/>
          <a:p>
            <a:pPr lvl="0">
              <a:spcBef>
                <a:spcPts val="0"/>
              </a:spcBef>
              <a:buClr>
                <a:schemeClr val="lt2"/>
              </a:buClr>
              <a:buSzPct val="25000"/>
              <a:buFont typeface="Times New Roman"/>
              <a:buNone/>
            </a:pPr>
            <a:r>
              <a:rPr lang="en-US" dirty="0">
                <a:solidFill>
                  <a:schemeClr val="lt2"/>
                </a:solidFill>
              </a:rPr>
              <a:t>Copyright</a:t>
            </a:r>
          </a:p>
        </p:txBody>
      </p:sp>
      <p:pic>
        <p:nvPicPr>
          <p:cNvPr id="386" name="Picture 2" descr="This work is protected by United States copyright laws and is provided solely for the use of instructors teaching their courses and assessing student learning. Dissemination or sale of any part of this work (including on the World Wide Web) will destroy the integrity of the work and is not permitted. The work and materials from it should never be made available to students except by instructors using the accompanying text in their classes. All recipients of this work are expected to abide by these restrictions and honor the intended pedagogical purposes and the needs of other instructors who rely on these materials."/>
          <p:cNvPicPr preferRelativeResize="0"/>
          <p:nvPr/>
        </p:nvPicPr>
        <p:blipFill>
          <a:blip r:embed="rId3">
            <a:alphaModFix/>
          </a:blip>
          <a:stretch>
            <a:fillRect/>
          </a:stretch>
        </p:blipFill>
        <p:spPr>
          <a:xfrm>
            <a:off x="715650" y="2310096"/>
            <a:ext cx="7419975" cy="2466975"/>
          </a:xfrm>
          <a:prstGeom prst="rect">
            <a:avLst/>
          </a:prstGeom>
          <a:noFill/>
          <a:ln>
            <a:noFill/>
          </a:ln>
        </p:spPr>
      </p:pic>
    </p:spTree>
    <p:extLst>
      <p:ext uri="{BB962C8B-B14F-4D97-AF65-F5344CB8AC3E}">
        <p14:creationId xmlns:p14="http://schemas.microsoft.com/office/powerpoint/2010/main" val="285002346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26-1 Example </a:t>
            </a:r>
            <a:r>
              <a:rPr lang="en-US" dirty="0"/>
              <a:t>Data for Case 1</a:t>
            </a:r>
            <a:endParaRPr lang="en-US" sz="2000" b="0" dirty="0"/>
          </a:p>
        </p:txBody>
      </p:sp>
      <p:pic>
        <p:nvPicPr>
          <p:cNvPr id="5" name="Picture 2" descr="Example data for case 1 is depicted in a table with columns as follows from left to right. Required gallons of fuel for leg j, F sub j. Available tinkering capacity at stopover j, A sub j. Supply limit in gallons at stopover j, B sub j. Base price per gallon at stopover j, P hat sub j. Row entries for flight leg j = j, j plus 1, are as follows. Row 1: Den, M C I. Required gallons of fuel for leg j, F sub j: 1200. Available tinkering capacity at stopover j, A sub j: 860. Supply limit in gallons at stopover j, B sub j: 1500. Base price per gallon at stopover j, P hat sub j: $1.92. Row 2: M C I, S T L. Required gallons of fuel for leg j, F sub j: 645. Available tinkering capacity at stopover j, A sub j: 960. Supply limit in gallons at stopover j, B sub j: 900. Base price per gallon at stopover j, P hat sub j: $1.96. Row 3: S T L, F O E. Required gallons of fuel for leg j, F sub j: 880. Available tinkering capacity at stopover j, A sub j: 900. Supply limit in gallons at stopover j, B sub j: 1400. Base price per gallon at stopover j, P hat sub j: $1.84. Row 4: F O E, Den. Required gallons of fuel for leg j, F sub j: 920. Available tinkering capacity at stopover j, A sub j: 900. Supply limit in gallons at stopover j, B sub j: 1500. Base price per gallon at stopover j, P hat sub j: $3.00."/>
          <p:cNvPicPr>
            <a:picLocks noChangeAspect="1"/>
          </p:cNvPicPr>
          <p:nvPr/>
        </p:nvPicPr>
        <p:blipFill rotWithShape="1">
          <a:blip r:embed="rId2">
            <a:extLst>
              <a:ext uri="{28A0092B-C50C-407E-A947-70E740481C1C}">
                <a14:useLocalDpi xmlns:a14="http://schemas.microsoft.com/office/drawing/2010/main" val="0"/>
              </a:ext>
            </a:extLst>
          </a:blip>
          <a:srcRect t="17698"/>
          <a:stretch/>
        </p:blipFill>
        <p:spPr bwMode="auto">
          <a:xfrm>
            <a:off x="457200" y="2438400"/>
            <a:ext cx="8229600" cy="1941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924099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26-2 </a:t>
            </a:r>
            <a:r>
              <a:rPr lang="en-US" dirty="0"/>
              <a:t>Computation </a:t>
            </a:r>
            <a:r>
              <a:rPr lang="en-US" dirty="0" smtClean="0"/>
              <a:t>of     Using    and  </a:t>
            </a:r>
            <a:endParaRPr lang="en-US" sz="2000" b="0" dirty="0"/>
          </a:p>
        </p:txBody>
      </p:sp>
      <p:graphicFrame>
        <p:nvGraphicFramePr>
          <p:cNvPr id="3" name="Object 2" descr="F sub I j"/>
          <p:cNvGraphicFramePr>
            <a:graphicFrameLocks noChangeAspect="1"/>
          </p:cNvGraphicFramePr>
          <p:nvPr>
            <p:extLst>
              <p:ext uri="{D42A27DB-BD31-4B8C-83A1-F6EECF244321}">
                <p14:modId xmlns:p14="http://schemas.microsoft.com/office/powerpoint/2010/main" val="2369132679"/>
              </p:ext>
            </p:extLst>
          </p:nvPr>
        </p:nvGraphicFramePr>
        <p:xfrm>
          <a:off x="5562600" y="723899"/>
          <a:ext cx="406400" cy="571500"/>
        </p:xfrm>
        <a:graphic>
          <a:graphicData uri="http://schemas.openxmlformats.org/presentationml/2006/ole">
            <mc:AlternateContent xmlns:mc="http://schemas.openxmlformats.org/markup-compatibility/2006">
              <mc:Choice xmlns:v="urn:schemas-microsoft-com:vml" Requires="v">
                <p:oleObj spid="_x0000_s1224" name="Equation" r:id="rId3" imgW="406080" imgH="571320" progId="Equation.DSMT4">
                  <p:embed/>
                </p:oleObj>
              </mc:Choice>
              <mc:Fallback>
                <p:oleObj name="Equation" r:id="rId3" imgW="406080" imgH="571320" progId="Equation.DSMT4">
                  <p:embed/>
                  <p:pic>
                    <p:nvPicPr>
                      <p:cNvPr id="0" name=""/>
                      <p:cNvPicPr/>
                      <p:nvPr/>
                    </p:nvPicPr>
                    <p:blipFill>
                      <a:blip r:embed="rId4"/>
                      <a:stretch>
                        <a:fillRect/>
                      </a:stretch>
                    </p:blipFill>
                    <p:spPr>
                      <a:xfrm>
                        <a:off x="5562600" y="723899"/>
                        <a:ext cx="406400" cy="571500"/>
                      </a:xfrm>
                      <a:prstGeom prst="rect">
                        <a:avLst/>
                      </a:prstGeom>
                    </p:spPr>
                  </p:pic>
                </p:oleObj>
              </mc:Fallback>
            </mc:AlternateContent>
          </a:graphicData>
        </a:graphic>
      </p:graphicFrame>
      <p:graphicFrame>
        <p:nvGraphicFramePr>
          <p:cNvPr id="6" name="Object 3" descr="F sub j"/>
          <p:cNvGraphicFramePr>
            <a:graphicFrameLocks noChangeAspect="1"/>
          </p:cNvGraphicFramePr>
          <p:nvPr>
            <p:extLst>
              <p:ext uri="{D42A27DB-BD31-4B8C-83A1-F6EECF244321}">
                <p14:modId xmlns:p14="http://schemas.microsoft.com/office/powerpoint/2010/main" val="2191910380"/>
              </p:ext>
            </p:extLst>
          </p:nvPr>
        </p:nvGraphicFramePr>
        <p:xfrm>
          <a:off x="7188000" y="762000"/>
          <a:ext cx="266700" cy="571500"/>
        </p:xfrm>
        <a:graphic>
          <a:graphicData uri="http://schemas.openxmlformats.org/presentationml/2006/ole">
            <mc:AlternateContent xmlns:mc="http://schemas.openxmlformats.org/markup-compatibility/2006">
              <mc:Choice xmlns:v="urn:schemas-microsoft-com:vml" Requires="v">
                <p:oleObj spid="_x0000_s1225" name="Equation" r:id="rId5" imgW="266400" imgH="571320" progId="Equation.DSMT4">
                  <p:embed/>
                </p:oleObj>
              </mc:Choice>
              <mc:Fallback>
                <p:oleObj name="Equation" r:id="rId5" imgW="266400" imgH="571320" progId="Equation.DSMT4">
                  <p:embed/>
                  <p:pic>
                    <p:nvPicPr>
                      <p:cNvPr id="3" name="Object 2"/>
                      <p:cNvPicPr/>
                      <p:nvPr/>
                    </p:nvPicPr>
                    <p:blipFill>
                      <a:blip r:embed="rId6"/>
                      <a:stretch>
                        <a:fillRect/>
                      </a:stretch>
                    </p:blipFill>
                    <p:spPr>
                      <a:xfrm>
                        <a:off x="7188000" y="762000"/>
                        <a:ext cx="266700" cy="571500"/>
                      </a:xfrm>
                      <a:prstGeom prst="rect">
                        <a:avLst/>
                      </a:prstGeom>
                    </p:spPr>
                  </p:pic>
                </p:oleObj>
              </mc:Fallback>
            </mc:AlternateContent>
          </a:graphicData>
        </a:graphic>
      </p:graphicFrame>
      <p:graphicFrame>
        <p:nvGraphicFramePr>
          <p:cNvPr id="7" name="Object 4" descr="T sub I j"/>
          <p:cNvGraphicFramePr>
            <a:graphicFrameLocks noChangeAspect="1"/>
          </p:cNvGraphicFramePr>
          <p:nvPr>
            <p:extLst>
              <p:ext uri="{D42A27DB-BD31-4B8C-83A1-F6EECF244321}">
                <p14:modId xmlns:p14="http://schemas.microsoft.com/office/powerpoint/2010/main" val="886189633"/>
              </p:ext>
            </p:extLst>
          </p:nvPr>
        </p:nvGraphicFramePr>
        <p:xfrm>
          <a:off x="8311850" y="723900"/>
          <a:ext cx="342900" cy="571500"/>
        </p:xfrm>
        <a:graphic>
          <a:graphicData uri="http://schemas.openxmlformats.org/presentationml/2006/ole">
            <mc:AlternateContent xmlns:mc="http://schemas.openxmlformats.org/markup-compatibility/2006">
              <mc:Choice xmlns:v="urn:schemas-microsoft-com:vml" Requires="v">
                <p:oleObj spid="_x0000_s1226" name="Equation" r:id="rId7" imgW="342720" imgH="571320" progId="Equation.DSMT4">
                  <p:embed/>
                </p:oleObj>
              </mc:Choice>
              <mc:Fallback>
                <p:oleObj name="Equation" r:id="rId7" imgW="342720" imgH="571320" progId="Equation.DSMT4">
                  <p:embed/>
                  <p:pic>
                    <p:nvPicPr>
                      <p:cNvPr id="6" name="Object 5"/>
                      <p:cNvPicPr/>
                      <p:nvPr/>
                    </p:nvPicPr>
                    <p:blipFill>
                      <a:blip r:embed="rId8"/>
                      <a:stretch>
                        <a:fillRect/>
                      </a:stretch>
                    </p:blipFill>
                    <p:spPr>
                      <a:xfrm>
                        <a:off x="8311850" y="723900"/>
                        <a:ext cx="342900" cy="571500"/>
                      </a:xfrm>
                      <a:prstGeom prst="rect">
                        <a:avLst/>
                      </a:prstGeom>
                    </p:spPr>
                  </p:pic>
                </p:oleObj>
              </mc:Fallback>
            </mc:AlternateContent>
          </a:graphicData>
        </a:graphic>
      </p:graphicFrame>
      <p:pic>
        <p:nvPicPr>
          <p:cNvPr id="8" name="Picture 5" descr="A table, F sub I j has columns J = 2, J = 3, and J = 4 with row entries for I, as follows. I: 1. J = 2: 699, J = 3: 987, J = 4: 1077. I = 2. J = 2: blank, J = 3: 912, J = 4: 995. I: 3. J = 2: blank. J = 3: blank, J = 4: 961."/>
          <p:cNvPicPr>
            <a:picLocks noChangeAspect="1"/>
          </p:cNvPicPr>
          <p:nvPr/>
        </p:nvPicPr>
        <p:blipFill rotWithShape="1">
          <a:blip r:embed="rId9">
            <a:extLst>
              <a:ext uri="{28A0092B-C50C-407E-A947-70E740481C1C}">
                <a14:useLocalDpi xmlns:a14="http://schemas.microsoft.com/office/drawing/2010/main" val="0"/>
              </a:ext>
            </a:extLst>
          </a:blip>
          <a:srcRect t="26389"/>
          <a:stretch/>
        </p:blipFill>
        <p:spPr bwMode="auto">
          <a:xfrm>
            <a:off x="822325" y="1905000"/>
            <a:ext cx="749935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257181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26-5 </a:t>
            </a:r>
            <a:r>
              <a:rPr lang="en-US" dirty="0"/>
              <a:t>Output of the </a:t>
            </a:r>
            <a:r>
              <a:rPr lang="en-US" dirty="0" smtClean="0"/>
              <a:t>A</a:t>
            </a:r>
            <a:r>
              <a:rPr lang="en-US" sz="100" dirty="0" smtClean="0"/>
              <a:t> </a:t>
            </a:r>
            <a:r>
              <a:rPr lang="en-US" dirty="0" smtClean="0"/>
              <a:t>M</a:t>
            </a:r>
            <a:r>
              <a:rPr lang="en-US" sz="100" dirty="0" smtClean="0"/>
              <a:t> </a:t>
            </a:r>
            <a:r>
              <a:rPr lang="en-US" dirty="0" smtClean="0"/>
              <a:t>P</a:t>
            </a:r>
            <a:r>
              <a:rPr lang="en-US" sz="100" dirty="0" smtClean="0"/>
              <a:t> </a:t>
            </a:r>
            <a:r>
              <a:rPr lang="en-US" dirty="0" smtClean="0"/>
              <a:t>L </a:t>
            </a:r>
            <a:r>
              <a:rPr lang="en-US" dirty="0"/>
              <a:t>M</a:t>
            </a:r>
            <a:r>
              <a:rPr lang="en-US" dirty="0" smtClean="0"/>
              <a:t>odel</a:t>
            </a:r>
            <a:endParaRPr lang="en-US" sz="2000" b="0" dirty="0"/>
          </a:p>
        </p:txBody>
      </p:sp>
      <p:pic>
        <p:nvPicPr>
          <p:cNvPr id="4" name="Picture 2" descr="Output of the A M P L model is as follows. Total cost = 7104.44. City 1. Supply limit: 1500, Purchased amount: 1350, Minimum requirement: 1200, Cost: 2591.90. City 2. Supply limit: 900, Purchased amount: 900, Minimum requirement: 645, Cost: 1764.00. City 3. Supply limit: 1400, Purchased amount: 1400, Minimum requirement: 880, Cost: 2576.00. City 4. Supply limit: 1500, Purchased amount: 58, Minimum requirement: 920, Cost: 172.54. City 1. Tankered amount: 150, Tankering capacity: 860. City 2. Tankered amount: 393, Tankering capacity: 960. City 3. Tankered amount: 900, Tankering capacity: 900."/>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2120900"/>
            <a:ext cx="8229600" cy="292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95468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26-6 Output of the Valve Production Model</a:t>
            </a:r>
            <a:endParaRPr lang="en-US" sz="2000" b="0" dirty="0"/>
          </a:p>
        </p:txBody>
      </p:sp>
      <p:pic>
        <p:nvPicPr>
          <p:cNvPr id="5" name="Picture 2" descr="Output of the value production model is depicted in a table as follows Cost = $42210.82. Solution: Row 1: j: 1, L left bracket j right bracket: 0, x left bracket j right bracket: 0.0, h left bracket j right bracket: 500, reduced cost: 2.39, Av. unit price: 14.22. Row 2: j: 2, L left bracket j right bracket: 0, x left bracket j right bracket: 0.0, h left bracket j right bracket: 500, reduced cost: 0.12, Av. unit price: 15.88. Row 3: j: 3, L left bracket j right bracket: 0, x left bracket j right bracket: 0.0, h left bracket j right bracket: 400, reduced cost: 5.22, Av. unit price: 15.12. Row 4: j: 4, L left bracket j right bracket: 0, x left bracket j right bracket: 116.4, h left bracket j right bracket: 500, reduced cost: 0.00, Av. unit price: 14.7. Row 5: j: 5, L left bracket j right bracket: 0, x left bracket j right bracket: 300.0, h left bracket j right bracket: 300, reduced cost: -0.49, Av. unit price: 16.68. Row 6: j: 6, L left bracket j right bracket: 0, x left bracket j right bracket: 500.0, h left bracket j right bracket: 500, reduced cost: -2.13, Av. unit price: 14.89. Row 7: j: 7, L left bracket j right bracket: 0, x left bracket j right bracket: 250.5, h left bracket j right bracket: 600, reduced cost: 0.00, Av. unit price: 18.12. Row 8: j: 8, L left bracket j right bracket: 0, x left bracket j right bracket: 400.0, h left bracket j right bracket: 400, reduced cost: -6.22, Av. unit price: 16.61. Row 9: j: 9, L left bracket j right bracket: 0, x left bracket j right bracket: 300.0, h left bracket j right bracket: 300, reduced cost: -4.20, Av. unit price: 17.19. Row 10: j: 10, L left bracket j right bracket: 0, x left bracket j right bracket: 357.4, h left bracket j right bracket: 500, reduced cost: 0.00, Av. unit price: 14.47. Row 11: j: 11, L left bracket j right bracket: 0, x left bracket j right bracket: 112.9, h left bracket j right bracket: 400, reduced cost: 0.00, Av. unit price: 15.62. Row 12: j: 12, L left bracket j right bracket: 0, x left bracket j right bracket: 293.1, h left bracket j right bracket: 500, reduced cost: 0.00, Av. unit price: 16.31. Row 13:  i: 1, d left bracket i right bracket: 275, Surplus left bracket i right bracket: 0.0, Dual value: 29.28. Row 14: i: 2, d left bracket i right bracket: 310, Surplus left bracket i right bracket: 28.9, Dual value: 0.00. Row 15: i: 3, d left bracket i right bracket: 400, Surplus left bracket i right bracket: 0.0, Dual value: 19.18. Row 16: i: 4, d left bracket i right bracket: 320, Surplus left bracket i right bracket: 88.1, Dual value: 0.00. Row 17: i: 5, d left bracket i right bracket: 400, Surplus left bracket i right bracket: 0.0, Dual value: 24.33. Row 18: i: 6, d left bracket i right bracket: 350, Surplus left bracket i right bracket: 0.0, Dual value: 8.55. Row 19: i: 7, d left bracket i right bracket: 300, Surplus left bracket i right bracket: 0.0, Dual value: 62.41. Row 20: i: 8, d left bracket i right bracket: 130, Surplus left bracket i right bracket: 28.2, Dual value: 0.00."/>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43084" y="1393519"/>
            <a:ext cx="6257832" cy="4832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48905972"/>
      </p:ext>
    </p:extLst>
  </p:cSld>
  <p:clrMapOvr>
    <a:masterClrMapping/>
  </p:clrMapOvr>
</p:sld>
</file>

<file path=ppt/theme/theme1.xml><?xml version="1.0" encoding="utf-8"?>
<a:theme xmlns:a="http://schemas.openxmlformats.org/drawingml/2006/main" name="1_508 Lecture">
  <a:themeElements>
    <a:clrScheme name="Custom 7">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C1581"/>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677</TotalTime>
  <Words>736</Words>
  <Application>Microsoft Office PowerPoint</Application>
  <PresentationFormat>On-screen Show (4:3)</PresentationFormat>
  <Paragraphs>62</Paragraphs>
  <Slides>52</Slides>
  <Notes>2</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52</vt:i4>
      </vt:variant>
    </vt:vector>
  </HeadingPairs>
  <TitlesOfParts>
    <vt:vector size="60" baseType="lpstr">
      <vt:lpstr>Arial</vt:lpstr>
      <vt:lpstr>Arial (Body)</vt:lpstr>
      <vt:lpstr>Calibri</vt:lpstr>
      <vt:lpstr>Noto Sans Symbols</vt:lpstr>
      <vt:lpstr>Times New Roman</vt:lpstr>
      <vt:lpstr>Verdana</vt:lpstr>
      <vt:lpstr>1_508 Lecture</vt:lpstr>
      <vt:lpstr>Equation</vt:lpstr>
      <vt:lpstr>Operations Research An Introduction</vt:lpstr>
      <vt:lpstr>Figure 26-1 An N-Stopover Flight Route</vt:lpstr>
      <vt:lpstr>Figure 26-2 Gasoline Prices and Flight Times on Route D E N-M C I-S T L-F O E-D E N</vt:lpstr>
      <vt:lpstr>Figure 26-3 Representation of the Elements of the Flight Route in Figure 26-2</vt:lpstr>
      <vt:lpstr>Figure 26-4 Spreadsheet Computations for the Tankering Heuristic (file excelCase1.xls)</vt:lpstr>
      <vt:lpstr>Table 26-1 Example Data for Case 1</vt:lpstr>
      <vt:lpstr>Table 26-2 Computation of     Using    and  </vt:lpstr>
      <vt:lpstr>Figure 26-5 Output of the A M P L Model</vt:lpstr>
      <vt:lpstr>Figure 26-6 Output of the Valve Production Model</vt:lpstr>
      <vt:lpstr>Figure 26-7 A M P L Output of the Assignment Model</vt:lpstr>
      <vt:lpstr>Table 26-3 One-Way Airfare for the 12-City Example</vt:lpstr>
      <vt:lpstr>Table 26-4 Lodging Cost, Per Diem, and Number of Participants in the 12-City Example</vt:lpstr>
      <vt:lpstr>Table 26-5 Cheapest Airfare in the 12-City Example</vt:lpstr>
      <vt:lpstr>Figure 26-8 Cost Comparisons of Host Cities (file excelCase4.xls)</vt:lpstr>
      <vt:lpstr>Table 26-6 Ship Availability for Transporting Recruits</vt:lpstr>
      <vt:lpstr>Table 26-7 Distance Matrix (in kilometers) for Main (0) and Branch (1, 2, 3, and 4) Bases</vt:lpstr>
      <vt:lpstr>Table 26-8 Optimum Number of Recruits Transported to Branch Bases by Bus</vt:lpstr>
      <vt:lpstr>Figure 26-9 A M P L Output with the Constraint as an Inequality Left bracket, summation of J element of A sub 1, Y sub I j, greater than or equal to, r sub I, right bracket</vt:lpstr>
      <vt:lpstr>Figure 26-10 A M P L Output with the First Constraint as an Equation Left bracket, summation of J element of A sub 1, Y sub I j, equals, r sub I, right bracket</vt:lpstr>
      <vt:lpstr>Table 26-9 Surgery Room Availability in Mount Sinai Hospital</vt:lpstr>
      <vt:lpstr>Table 26-10 Weekly Demand for Operating Room Hours</vt:lpstr>
      <vt:lpstr>Figure 26-11 Output of Mount Sinai Hospital model</vt:lpstr>
      <vt:lpstr>Figure 26-12 Points A, B, and C of Axle Weights in Hauler-Trailer Rig</vt:lpstr>
      <vt:lpstr>Figure 26-13 Schematic Top View of Trailer Slots</vt:lpstr>
      <vt:lpstr>Figure 26-14 Trailer Free-Body Diagram</vt:lpstr>
      <vt:lpstr>Figure 26-15 Hauler Free-Body Diagram</vt:lpstr>
      <vt:lpstr>Figure 26-16 A M P L Output for the P F G Model (1 of 2)</vt:lpstr>
      <vt:lpstr>Figure 26-16 A M P L Output for the P F G Model (2 of 2)</vt:lpstr>
      <vt:lpstr>Figure 26-17 Typical Solution in a Two-Mill Situation</vt:lpstr>
      <vt:lpstr>Figure 26-18 Spreadsheet Solution of the Mill Example Problem</vt:lpstr>
      <vt:lpstr>Table 26-11 Ideal and Absolute Minimum Unit Areas</vt:lpstr>
      <vt:lpstr>Table 26-12 Comparison Matrices for Teaching (T), Research (R), and Service (S)</vt:lpstr>
      <vt:lpstr>Table 26-13 Comparison Matrices for Goals G1, G2, G3, and G4 as a Function of Teaching, Research, and Service (1 of 2)</vt:lpstr>
      <vt:lpstr>Table 26-13 Comparison Matrices for Goals G1, G2, G3, and G4 as a Function of Teaching, Research, and Service (2 of 2)</vt:lpstr>
      <vt:lpstr>Figure 26-19 A M P L Output of Space Allocation Model</vt:lpstr>
      <vt:lpstr>Figure 26-20 Booking Limit and Protection Level</vt:lpstr>
      <vt:lpstr>Figure 26-21 Decision Tree for Determining Protection Level Q</vt:lpstr>
      <vt:lpstr>Table 26-14 Calculation of P, left brace D = X, right brace   and P, left brace, D less than or equal to X, right brace</vt:lpstr>
      <vt:lpstr>Figure 26-22 Decision Tree Summary of Casey's Test Probabilities</vt:lpstr>
      <vt:lpstr>Table 26-15 Sensitivity Analysis Ranges</vt:lpstr>
      <vt:lpstr>Table 26-16 Posterior Probabilities Corresponding to Sensitivity Analysis Ranges</vt:lpstr>
      <vt:lpstr>Table 26-17 Comparison of Posterior Probabilities for Three False Positive Rates</vt:lpstr>
      <vt:lpstr>Table 26-18 Probability of Winning for Team A</vt:lpstr>
      <vt:lpstr>Table 26-19 Slates for Teams A and B</vt:lpstr>
      <vt:lpstr>Table 26-20 Payoff Matrix for Team A</vt:lpstr>
      <vt:lpstr>Spreadsheet Simulation Model</vt:lpstr>
      <vt:lpstr>Table 26-21 Summary Data of the Operation of the Internal Transport System</vt:lpstr>
      <vt:lpstr>Table 26-22 Number of Trucks in Use as a Function of the Number of Requests</vt:lpstr>
      <vt:lpstr>Table 26-23 Average Number of Calls per Minute Computed over 30-Min Periods from 7:00 till 22:00</vt:lpstr>
      <vt:lpstr>Table 26-24 Estimation of the Minimum Number of Operators</vt:lpstr>
      <vt:lpstr>Figure 26-24 Workforce Size Based on 8½ Hour Durations for Shifts 4 Through 6</vt:lpstr>
      <vt:lpstr>Copyright</vt:lpstr>
    </vt:vector>
  </TitlesOfParts>
  <Company>Cognizant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Operations Research An Introduction, 10e</dc:title>
  <dc:subject>Engineering Computer Science</dc:subject>
  <dc:creator>Taha</dc:creator>
  <cp:lastModifiedBy>Matta, Gourav (Cognizant)</cp:lastModifiedBy>
  <cp:revision>233</cp:revision>
  <dcterms:created xsi:type="dcterms:W3CDTF">2014-10-10T17:07:42Z</dcterms:created>
  <dcterms:modified xsi:type="dcterms:W3CDTF">2018-03-06T10:48:19Z</dcterms:modified>
  <cp:category>Engineering Computer Science</cp:category>
</cp:coreProperties>
</file>