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0"/>
  </p:notesMasterIdLst>
  <p:sldIdLst>
    <p:sldId id="303" r:id="rId2"/>
    <p:sldId id="297" r:id="rId3"/>
    <p:sldId id="298" r:id="rId4"/>
    <p:sldId id="299" r:id="rId5"/>
    <p:sldId id="300" r:id="rId6"/>
    <p:sldId id="301" r:id="rId7"/>
    <p:sldId id="302" r:id="rId8"/>
    <p:sldId id="29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6395" autoAdjust="0"/>
  </p:normalViewPr>
  <p:slideViewPr>
    <p:cSldViewPr>
      <p:cViewPr varScale="1">
        <p:scale>
          <a:sx n="96" d="100"/>
          <a:sy n="96" d="100"/>
        </p:scale>
        <p:origin x="948"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9735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sz="3000" b="1" i="0" u="none" strike="noStrike" cap="none" dirty="0" smtClean="0">
                <a:solidFill>
                  <a:schemeClr val="dk1"/>
                </a:solidFill>
                <a:latin typeface="+mn-lt"/>
                <a:ea typeface="Arial"/>
                <a:cs typeface="Arial"/>
                <a:sym typeface="Arial"/>
              </a:rPr>
              <a:t>20</a:t>
            </a:r>
            <a:endParaRPr lang="en-US" b="1" dirty="0" smtClean="0">
              <a:latin typeface="+mn-lt"/>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Classical Optimization Theory</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05858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20-1 Examples of Extreme Points for a Single-Variable Function</a:t>
            </a:r>
            <a:endParaRPr lang="en-US" sz="2000" b="0" dirty="0"/>
          </a:p>
        </p:txBody>
      </p:sp>
      <p:pic>
        <p:nvPicPr>
          <p:cNvPr id="5" name="Picture 2" descr="Examples of extreme points for a single variable function are plotted on a graph with a vertical axis representing the function of X, and the horizontal axis representing X.  Points are plotted as follows, with the horizontal axis values indicate. Value A: 1 quarter of the way up the vertical axis. Value X sub 1: 1 third of the way up the vertical axis. X sub 3: 2 thirds of the way up the vertical axis. X sub 4: half way up the vertical axis. X sub 5: 3 quarters of the way up the vertical axis. X sub 6: the top of the vertical axis. Beta: 5 sixths of the way up the vertical axis. All points are connected to their corresponding value on the horizontal axis with a vertical dashed line, and are connected with a line extending from left to righ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3" y="1505527"/>
            <a:ext cx="7481455" cy="451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20-2 Extreme Points </a:t>
            </a:r>
            <a:r>
              <a:rPr lang="en-US" dirty="0" smtClean="0"/>
              <a:t>of </a:t>
            </a:r>
            <a:r>
              <a:rPr lang="en-US" sz="1100" dirty="0">
                <a:solidFill>
                  <a:schemeClr val="bg1"/>
                </a:solidFill>
              </a:rPr>
              <a:t>f of Y = Y to power of 4</a:t>
            </a:r>
            <a:r>
              <a:rPr lang="en-US" sz="6600" dirty="0" smtClean="0">
                <a:solidFill>
                  <a:schemeClr val="bg1"/>
                </a:solidFill>
              </a:rPr>
              <a:t>  </a:t>
            </a:r>
            <a:r>
              <a:rPr lang="en-US" dirty="0" smtClean="0"/>
              <a:t>and </a:t>
            </a:r>
            <a:r>
              <a:rPr lang="en-US" sz="1800" dirty="0">
                <a:solidFill>
                  <a:schemeClr val="bg1"/>
                </a:solidFill>
              </a:rPr>
              <a:t>G of Y = Y </a:t>
            </a:r>
            <a:r>
              <a:rPr lang="en-US" sz="1800" dirty="0" smtClean="0">
                <a:solidFill>
                  <a:schemeClr val="bg1"/>
                </a:solidFill>
              </a:rPr>
              <a:t>cubed</a:t>
            </a:r>
            <a:r>
              <a:rPr lang="en-US" dirty="0" smtClean="0"/>
              <a:t> </a:t>
            </a:r>
            <a:endParaRPr lang="en-US" sz="2000" b="0" dirty="0"/>
          </a:p>
        </p:txBody>
      </p:sp>
      <p:graphicFrame>
        <p:nvGraphicFramePr>
          <p:cNvPr id="3" name="Object 2"/>
          <p:cNvGraphicFramePr>
            <a:graphicFrameLocks noChangeAspect="1"/>
          </p:cNvGraphicFramePr>
          <p:nvPr>
            <p:extLst>
              <p:ext uri="{D42A27DB-BD31-4B8C-83A1-F6EECF244321}">
                <p14:modId xmlns:p14="http://schemas.microsoft.com/office/powerpoint/2010/main" val="2645783487"/>
              </p:ext>
            </p:extLst>
          </p:nvPr>
        </p:nvGraphicFramePr>
        <p:xfrm>
          <a:off x="6172200" y="63500"/>
          <a:ext cx="1485900" cy="546100"/>
        </p:xfrm>
        <a:graphic>
          <a:graphicData uri="http://schemas.openxmlformats.org/presentationml/2006/ole">
            <mc:AlternateContent xmlns:mc="http://schemas.openxmlformats.org/markup-compatibility/2006">
              <mc:Choice xmlns:v="urn:schemas-microsoft-com:vml" Requires="v">
                <p:oleObj spid="_x0000_s1060" name="Equation" r:id="rId3" imgW="1485720" imgH="545760" progId="Equation.DSMT4">
                  <p:embed/>
                </p:oleObj>
              </mc:Choice>
              <mc:Fallback>
                <p:oleObj name="Equation" r:id="rId3" imgW="1485720" imgH="545760" progId="Equation.DSMT4">
                  <p:embed/>
                  <p:pic>
                    <p:nvPicPr>
                      <p:cNvPr id="0" name=""/>
                      <p:cNvPicPr/>
                      <p:nvPr/>
                    </p:nvPicPr>
                    <p:blipFill>
                      <a:blip r:embed="rId4"/>
                      <a:stretch>
                        <a:fillRect/>
                      </a:stretch>
                    </p:blipFill>
                    <p:spPr>
                      <a:xfrm>
                        <a:off x="6172200" y="63500"/>
                        <a:ext cx="1485900" cy="546100"/>
                      </a:xfrm>
                      <a:prstGeom prst="rect">
                        <a:avLst/>
                      </a:prstGeom>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75873139"/>
              </p:ext>
            </p:extLst>
          </p:nvPr>
        </p:nvGraphicFramePr>
        <p:xfrm>
          <a:off x="1371600" y="609600"/>
          <a:ext cx="1562100" cy="546100"/>
        </p:xfrm>
        <a:graphic>
          <a:graphicData uri="http://schemas.openxmlformats.org/presentationml/2006/ole">
            <mc:AlternateContent xmlns:mc="http://schemas.openxmlformats.org/markup-compatibility/2006">
              <mc:Choice xmlns:v="urn:schemas-microsoft-com:vml" Requires="v">
                <p:oleObj spid="_x0000_s1061" name="Equation" r:id="rId5" imgW="1562040" imgH="545760" progId="Equation.DSMT4">
                  <p:embed/>
                </p:oleObj>
              </mc:Choice>
              <mc:Fallback>
                <p:oleObj name="Equation" r:id="rId5" imgW="1562040" imgH="545760" progId="Equation.DSMT4">
                  <p:embed/>
                  <p:pic>
                    <p:nvPicPr>
                      <p:cNvPr id="3" name="Object 2"/>
                      <p:cNvPicPr/>
                      <p:nvPr/>
                    </p:nvPicPr>
                    <p:blipFill>
                      <a:blip r:embed="rId6"/>
                      <a:stretch>
                        <a:fillRect/>
                      </a:stretch>
                    </p:blipFill>
                    <p:spPr>
                      <a:xfrm>
                        <a:off x="1371600" y="609600"/>
                        <a:ext cx="1562100" cy="546100"/>
                      </a:xfrm>
                      <a:prstGeom prst="rect">
                        <a:avLst/>
                      </a:prstGeom>
                    </p:spPr>
                  </p:pic>
                </p:oleObj>
              </mc:Fallback>
            </mc:AlternateContent>
          </a:graphicData>
        </a:graphic>
      </p:graphicFrame>
      <p:pic>
        <p:nvPicPr>
          <p:cNvPr id="7" name="Picture 4" descr="A curve, Y to the power of 4, is plotted on a graph with a vertical axis representing f of Y and the horizontal axis representing Y. The concave curve begins in the top center of quadrant 2, intersects the origin at its lowest point, and curves up to the top right of the first quadrant. A line, Y cubed, is plotted on a graph with a vertical axis representing G of Y, and a horizontal axis representing Y. The curve begins in the bottom left of the third quadrant as a convex curve extending up to the origin, and then continues as a concave curve from the origin up to the top right of the first quadrant."/>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 y="1747838"/>
            <a:ext cx="8229600"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25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20-3 Illustration of the Iterative Process in the </a:t>
            </a:r>
            <a:r>
              <a:rPr lang="en-US" dirty="0" smtClean="0"/>
              <a:t>Newton-Raphson </a:t>
            </a:r>
            <a:r>
              <a:rPr lang="en-US" dirty="0"/>
              <a:t>Method</a:t>
            </a:r>
            <a:endParaRPr lang="en-US" sz="2000" b="0" dirty="0"/>
          </a:p>
        </p:txBody>
      </p:sp>
      <p:pic>
        <p:nvPicPr>
          <p:cNvPr id="8" name="Picture 2" descr="An illustration of the iterative process in the Newton Raphson method it plotted on a graph with a vertical axis representing the function of X. A convex curve is plotted from the bottom center of the second quadrant to the center of the first quadrant and then sharply down to the bottom right of the fourth quadrant. A tangent leads from the left end of the curve down and to the left, from left of the center or the curve down and to the right to the horizontal axis near the origin, and from the apex of the curve down and to the right end of the horizontal axis, forming an angle, theta. A vertical dashed line representing X sub K plus 1 extends from the point of intersection between the tangent and the axis down. The right side tangent is to the function of X at X sub K. Values a, X sub K, and beta are marked on the horizontal axis, from left to right respectively, and are connected to points along the curve with vertical dashed lines. The curve intercepts the horizontal axis at the value Beta, the convergence point or solution. Below the horizontal axis, as the curve extends down to the bottom right, two tangents extend off the line upward and to the right to the horizontal axi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3353" y="1447800"/>
            <a:ext cx="537729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3894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20-4 Demonstration </a:t>
            </a:r>
            <a:r>
              <a:rPr lang="en-US" dirty="0"/>
              <a:t>of the </a:t>
            </a:r>
            <a:r>
              <a:rPr lang="en-US" dirty="0" smtClean="0"/>
              <a:t>Idea </a:t>
            </a:r>
            <a:r>
              <a:rPr lang="en-US" dirty="0"/>
              <a:t>of the Jacobian method</a:t>
            </a:r>
            <a:endParaRPr lang="en-US" sz="2000" b="0" dirty="0"/>
          </a:p>
        </p:txBody>
      </p:sp>
      <p:pic>
        <p:nvPicPr>
          <p:cNvPr id="4" name="Picture 2" descr="2 demonstrations of the idea of the Jacobian method. Constraint G times X = X sub 2 minus beta = 0 is plotted on a 3 dimensional graph with a plane positioned at a distance of beta from the origin. The Z axis represents the function of (X sub 1, X sub 2), the y axis represents X sub 1, and the X axis represents X sub 2. A constrained concave curve is plotted from the top left at point A, down to the center at point B and up to the top right at point C. Point B is the constrained minimum. 2 points are indicated on the right side of the curve, with the vertical distance between them labeled as C to the power of the function. A second concave curve is plotted just outside the constraint with a dashed line. The lowest point of the second curve is the unconstrained minimum. The top points of both curves are connected by a circle, which is a dashed line between points A and C. The circle represents the function of (X sub 1, X sub 2). A horizontal dotted and dashed line extends from the bottom left of the plane, up through the center of the curves, where it connects to a horizontal line which bisects the circle connecting the top points of both curves. In the second example, A graph has a vertical axis representing X sub 2, and a horizontal axis represents X sub 2 = beta. 2 circles are plotted, one inside the other with a radius marked to the right of the vertical axis. The circles extend from the center of quadrant 1 to the right of quadrant 2. The inner circle is drawn with a dashed line, and is the contour of constrained optimum objective value. Point B is plotted at the bottom of the inner circle, and points A and C are plotted on the circle and on the horizontal axis to the left and right of the bottom of the circle, respectively.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3362" y="1447800"/>
            <a:ext cx="3777277"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6478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20-1 </a:t>
            </a:r>
            <a:r>
              <a:rPr lang="en-US" dirty="0"/>
              <a:t>Sufficiency of the </a:t>
            </a:r>
            <a:r>
              <a:rPr lang="en-US" dirty="0" smtClean="0"/>
              <a:t>K</a:t>
            </a:r>
            <a:r>
              <a:rPr lang="en-US" sz="100" dirty="0" smtClean="0"/>
              <a:t> </a:t>
            </a:r>
            <a:r>
              <a:rPr lang="en-US" dirty="0" smtClean="0"/>
              <a:t>K</a:t>
            </a:r>
            <a:r>
              <a:rPr lang="en-US" sz="100" dirty="0" smtClean="0"/>
              <a:t> </a:t>
            </a:r>
            <a:r>
              <a:rPr lang="en-US" dirty="0" smtClean="0"/>
              <a:t>T </a:t>
            </a:r>
            <a:r>
              <a:rPr lang="en-US" dirty="0"/>
              <a:t>Conditions</a:t>
            </a:r>
            <a:endParaRPr lang="en-US" sz="2000" b="0" dirty="0"/>
          </a:p>
        </p:txBody>
      </p:sp>
      <p:pic>
        <p:nvPicPr>
          <p:cNvPr id="5" name="Picture 2" descr="Sufficiency of the K K T conditions is depicted in a table. Required conditions of the objective and function and the solution space are given for the sense of optimization of either maximization or minimization. Maximization. Objective function: concave, solution space: convex set. Minimization. Objective function: convex, solution space: convex set. "/>
          <p:cNvPicPr>
            <a:picLocks noChangeAspect="1"/>
          </p:cNvPicPr>
          <p:nvPr/>
        </p:nvPicPr>
        <p:blipFill rotWithShape="1">
          <a:blip r:embed="rId2">
            <a:extLst>
              <a:ext uri="{28A0092B-C50C-407E-A947-70E740481C1C}">
                <a14:useLocalDpi xmlns:a14="http://schemas.microsoft.com/office/drawing/2010/main" val="0"/>
              </a:ext>
            </a:extLst>
          </a:blip>
          <a:srcRect t="22190"/>
          <a:stretch/>
        </p:blipFill>
        <p:spPr bwMode="auto">
          <a:xfrm>
            <a:off x="457200" y="2438400"/>
            <a:ext cx="8229600"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4971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20-2 </a:t>
            </a:r>
            <a:r>
              <a:rPr lang="en-US" dirty="0"/>
              <a:t>Subset of </a:t>
            </a:r>
            <a:r>
              <a:rPr lang="en-US" dirty="0" smtClean="0"/>
              <a:t>K</a:t>
            </a:r>
            <a:r>
              <a:rPr lang="en-US" sz="100" dirty="0" smtClean="0"/>
              <a:t> </a:t>
            </a:r>
            <a:r>
              <a:rPr lang="en-US" dirty="0" smtClean="0"/>
              <a:t>K</a:t>
            </a:r>
            <a:r>
              <a:rPr lang="en-US" sz="100" dirty="0" smtClean="0"/>
              <a:t> </a:t>
            </a:r>
            <a:r>
              <a:rPr lang="en-US" dirty="0" smtClean="0"/>
              <a:t>T </a:t>
            </a:r>
            <a:r>
              <a:rPr lang="en-US" dirty="0"/>
              <a:t>Sufficient Conditions</a:t>
            </a:r>
            <a:endParaRPr lang="en-US" sz="2000" b="0" dirty="0"/>
          </a:p>
        </p:txBody>
      </p:sp>
      <p:pic>
        <p:nvPicPr>
          <p:cNvPr id="4" name="Picture 2" descr="The subset of K K T sufficient conditions are depicted in a table. The table displays the required conditions for the function of X, G sub 1 times X, and Lambda sub I, for the sense of optimization, either maximization or minimization. Maximization. Function of X: concave. G sub I times X, convex. Lambda sub i: greater than or equal to 0, left parenthesis, 1 less than or equal to I less than or equal to R, right parenthesis. G sub I times X, concave. Lambda sub i: less than or equal to 0, left parenthesis, R plus 1 less than or equal to I less than or equal to P, right parenthesis. G sub I times X, linear. Lambda sub i: unrestricted, left parenthesis P plus 1 less than or equal to I less than or equal to M, right parenthesis. Minimization. Function of X: convex. G sub I times X, convex. Lambda sub i: less than or equal to 0, left parenthesis, 1 less than or equal to i less than or equal to r, right parenthesis. G sub 1 times X, concave. Lambda sub i: greater than or equal to 0, left parenthesis, r plus 1 less than or equal to I less than or equal to P, right parenthesis. G sub 1 times X, linear. Lambda sub i: unrestricted, left parenthesis, p plus 1 less than or equal to i less than or equal to M, right parenthesis."/>
          <p:cNvPicPr>
            <a:picLocks noChangeAspect="1"/>
          </p:cNvPicPr>
          <p:nvPr/>
        </p:nvPicPr>
        <p:blipFill rotWithShape="1">
          <a:blip r:embed="rId2">
            <a:extLst>
              <a:ext uri="{28A0092B-C50C-407E-A947-70E740481C1C}">
                <a14:useLocalDpi xmlns:a14="http://schemas.microsoft.com/office/drawing/2010/main" val="0"/>
              </a:ext>
            </a:extLst>
          </a:blip>
          <a:srcRect t="11225"/>
          <a:stretch/>
        </p:blipFill>
        <p:spPr bwMode="auto">
          <a:xfrm>
            <a:off x="457200" y="1752600"/>
            <a:ext cx="822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96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609</TotalTime>
  <Words>141</Words>
  <Application>Microsoft Office PowerPoint</Application>
  <PresentationFormat>On-screen Show (4:3)</PresentationFormat>
  <Paragraphs>17</Paragraphs>
  <Slides>8</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6"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20-1 Examples of Extreme Points for a Single-Variable Function</vt:lpstr>
      <vt:lpstr>Figure 20-2 Extreme Points of f of Y = Y to power of 4  and G of Y = Y cubed </vt:lpstr>
      <vt:lpstr>Figure 20-3 Illustration of the Iterative Process in the Newton-Raphson Method</vt:lpstr>
      <vt:lpstr>Figure 20-4 Demonstration of the Idea of the Jacobian method</vt:lpstr>
      <vt:lpstr>Table 20-1 Sufficiency of the K K T Conditions</vt:lpstr>
      <vt:lpstr>Table 20-2 Subset of K K T Sufficient Conditions</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189</cp:revision>
  <dcterms:created xsi:type="dcterms:W3CDTF">2014-10-10T17:07:42Z</dcterms:created>
  <dcterms:modified xsi:type="dcterms:W3CDTF">2018-03-06T10:26:46Z</dcterms:modified>
  <cp:category>Engineering Computer Science</cp:category>
</cp:coreProperties>
</file>