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8"/>
  </p:notesMasterIdLst>
  <p:sldIdLst>
    <p:sldId id="301" r:id="rId2"/>
    <p:sldId id="297" r:id="rId3"/>
    <p:sldId id="298" r:id="rId4"/>
    <p:sldId id="299" r:id="rId5"/>
    <p:sldId id="300" r:id="rId6"/>
    <p:sldId id="29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6395" autoAdjust="0"/>
  </p:normalViewPr>
  <p:slideViewPr>
    <p:cSldViewPr>
      <p:cViewPr varScale="1">
        <p:scale>
          <a:sx n="96" d="100"/>
          <a:sy n="96" d="100"/>
        </p:scale>
        <p:origin x="930"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4/10/2018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49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21</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Nonlinear Programming Algorithms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634126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21-1 Illustration of the General Step of the Dichotomous/Golden Section Search Method</a:t>
            </a:r>
            <a:endParaRPr lang="en-US" sz="3000" b="0" dirty="0"/>
          </a:p>
        </p:txBody>
      </p:sp>
      <p:pic>
        <p:nvPicPr>
          <p:cNvPr id="5" name="Picture 2" descr="Illustration of the general step of the Dichotomous Golden Section search method. 2 examples are plotted along horizontal lines extending between A and B, from left to right. Example A. Values X sub L, X sub 1, X sub 2, and X sub R are marked from left to right, respectively. A convex curve begins just above the horizontal axis just above point A. The curve extends up to the top center of the area. Just before the pinnacle of the curve, the line passes through point function of X sub 1. This point is connected to the value X sub 1 on the horizontal axis by a vertical dashed line. Just past the pinnacle to the right, the curve passes through point function of X sub 2. This point is connected to the value X sub 2 on the horizontal axis by a vertical dashed line. The distance from value X sub L to X sub R is I, sub I minus 1. The distance from value X sub L to X sub 2 is I sub i. The distance from A to B, or the length of the entire horizontal line is I sub 0. Example B. The graph and curve appear as in example A. The points representing function of X sub 1 and function of X sub 2 are shifted slightly to the left of their locations in the first example. The distance from X sub L to X sub R is I, sub I minus 1. The distance from X sub 1 to X sub r is I sub i. The distance from A to B, or the length of the entire line is I sub 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8826" y="1434466"/>
            <a:ext cx="6526349" cy="473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Gradient </a:t>
            </a:r>
            <a:r>
              <a:rPr lang="en-US" dirty="0"/>
              <a:t>Method</a:t>
            </a:r>
            <a:endParaRPr lang="en-US" b="0" dirty="0"/>
          </a:p>
        </p:txBody>
      </p:sp>
      <p:pic>
        <p:nvPicPr>
          <p:cNvPr id="6" name="Picture 2" descr="The gradient method in an excel sheet. Dichotomous Golden Section Search. Input data: type function of C 3, in E 3, where C 3 represents X in function of X. Information entered includes: Delta = 0.1. C 3. Minimum X = 0. Maximum X = 3. Solution: enter X to select greater than. Dichotomous: X. X asterisk = 2.04001. Function of X asterisk = 5.97002. Calculations are shown for X sub L, X sub R, X sub 1, X sub 2, function of X sub 1, and function of X sub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4325" y="1406236"/>
            <a:ext cx="3235351" cy="415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73436"/>
            <a:ext cx="8229600" cy="611579"/>
          </a:xfrm>
        </p:spPr>
        <p:txBody>
          <a:bodyPr/>
          <a:lstStyle/>
          <a:p>
            <a:r>
              <a:rPr lang="en-US" sz="1600" b="1" dirty="0">
                <a:latin typeface="+mn-lt"/>
              </a:rPr>
              <a:t>Figure </a:t>
            </a:r>
            <a:r>
              <a:rPr lang="en-US" sz="1600" b="1" dirty="0" smtClean="0">
                <a:latin typeface="+mn-lt"/>
              </a:rPr>
              <a:t>21-2 </a:t>
            </a:r>
            <a:r>
              <a:rPr lang="en-US" sz="1600" dirty="0">
                <a:latin typeface="+mn-lt"/>
              </a:rPr>
              <a:t>Excel output of the dichotomous and golden section methods applied to Example </a:t>
            </a:r>
            <a:r>
              <a:rPr lang="en-US" sz="1600" dirty="0" smtClean="0">
                <a:latin typeface="+mn-lt"/>
              </a:rPr>
              <a:t>21-1-1 </a:t>
            </a:r>
            <a:r>
              <a:rPr lang="en-US" sz="1600" dirty="0">
                <a:latin typeface="+mn-lt"/>
              </a:rPr>
              <a:t>(file excelDiGold.xls)</a:t>
            </a:r>
          </a:p>
        </p:txBody>
      </p:sp>
    </p:spTree>
    <p:extLst>
      <p:ext uri="{BB962C8B-B14F-4D97-AF65-F5344CB8AC3E}">
        <p14:creationId xmlns:p14="http://schemas.microsoft.com/office/powerpoint/2010/main" val="3745309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21-3 </a:t>
            </a:r>
            <a:r>
              <a:rPr lang="en-US" dirty="0"/>
              <a:t>Maximization </a:t>
            </a:r>
            <a:r>
              <a:rPr lang="en-US" dirty="0" smtClean="0"/>
              <a:t>of </a:t>
            </a:r>
            <a:r>
              <a:rPr lang="en-US" sz="1100" dirty="0">
                <a:solidFill>
                  <a:schemeClr val="bg1"/>
                </a:solidFill>
              </a:rPr>
              <a:t>f of X sub 1, X sub 2 = 4 X sub 1 </a:t>
            </a:r>
            <a:r>
              <a:rPr lang="en-US" dirty="0" smtClean="0"/>
              <a:t/>
            </a:r>
            <a:br>
              <a:rPr lang="en-US" dirty="0" smtClean="0"/>
            </a:br>
            <a:r>
              <a:rPr lang="en-US" sz="1800" dirty="0">
                <a:solidFill>
                  <a:schemeClr val="bg1"/>
                </a:solidFill>
              </a:rPr>
              <a:t>plus 6 X sub 2 minus 2, X sub 1, squared, minus 2 X sub 1 X sub 2 minus 2 X sub 2, squared</a:t>
            </a:r>
            <a:endParaRPr lang="en-US" sz="1800" b="0" dirty="0">
              <a:solidFill>
                <a:schemeClr val="bg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263192577"/>
              </p:ext>
            </p:extLst>
          </p:nvPr>
        </p:nvGraphicFramePr>
        <p:xfrm>
          <a:off x="6007100" y="218975"/>
          <a:ext cx="2336800" cy="520700"/>
        </p:xfrm>
        <a:graphic>
          <a:graphicData uri="http://schemas.openxmlformats.org/presentationml/2006/ole">
            <mc:AlternateContent xmlns:mc="http://schemas.openxmlformats.org/markup-compatibility/2006">
              <mc:Choice xmlns:v="urn:schemas-microsoft-com:vml" Requires="v">
                <p:oleObj spid="_x0000_s1060" name="Equation" r:id="rId3" imgW="2336760" imgH="520560" progId="Equation.DSMT4">
                  <p:embed/>
                </p:oleObj>
              </mc:Choice>
              <mc:Fallback>
                <p:oleObj name="Equation" r:id="rId3" imgW="2336760" imgH="520560" progId="Equation.DSMT4">
                  <p:embed/>
                  <p:pic>
                    <p:nvPicPr>
                      <p:cNvPr id="0" name=""/>
                      <p:cNvPicPr/>
                      <p:nvPr/>
                    </p:nvPicPr>
                    <p:blipFill>
                      <a:blip r:embed="rId4"/>
                      <a:stretch>
                        <a:fillRect/>
                      </a:stretch>
                    </p:blipFill>
                    <p:spPr>
                      <a:xfrm>
                        <a:off x="6007100" y="218975"/>
                        <a:ext cx="2336800" cy="520700"/>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598484918"/>
              </p:ext>
            </p:extLst>
          </p:nvPr>
        </p:nvGraphicFramePr>
        <p:xfrm>
          <a:off x="495300" y="723900"/>
          <a:ext cx="3810000" cy="571500"/>
        </p:xfrm>
        <a:graphic>
          <a:graphicData uri="http://schemas.openxmlformats.org/presentationml/2006/ole">
            <mc:AlternateContent xmlns:mc="http://schemas.openxmlformats.org/markup-compatibility/2006">
              <mc:Choice xmlns:v="urn:schemas-microsoft-com:vml" Requires="v">
                <p:oleObj spid="_x0000_s1061" name="Equation" r:id="rId5" imgW="3809880" imgH="571320" progId="Equation.DSMT4">
                  <p:embed/>
                </p:oleObj>
              </mc:Choice>
              <mc:Fallback>
                <p:oleObj name="Equation" r:id="rId5" imgW="3809880" imgH="571320" progId="Equation.DSMT4">
                  <p:embed/>
                  <p:pic>
                    <p:nvPicPr>
                      <p:cNvPr id="3" name="Object 2"/>
                      <p:cNvPicPr/>
                      <p:nvPr/>
                    </p:nvPicPr>
                    <p:blipFill>
                      <a:blip r:embed="rId6"/>
                      <a:stretch>
                        <a:fillRect/>
                      </a:stretch>
                    </p:blipFill>
                    <p:spPr>
                      <a:xfrm>
                        <a:off x="495300" y="723900"/>
                        <a:ext cx="3810000" cy="571500"/>
                      </a:xfrm>
                      <a:prstGeom prst="rect">
                        <a:avLst/>
                      </a:prstGeom>
                    </p:spPr>
                  </p:pic>
                </p:oleObj>
              </mc:Fallback>
            </mc:AlternateContent>
          </a:graphicData>
        </a:graphic>
      </p:graphicFrame>
      <p:pic>
        <p:nvPicPr>
          <p:cNvPr id="7" name="Picture 4" descr="The function of X = 4 X sub 1, plus, 6 X sub 2, minus, 2, X sub 1 squared, minus 2 X sub 1 X sub 2, minus 2, X sub 2 squared is plotted on a graph with a vertical axis representing X sub 2 and a horizontal axis representing X sub 1. 3 concentric circles are plotted in the middle left of the quadrant. All share a radius, labeled the optimum. A point on the bottom right of the second smallest circle is X squared, and is connected to appoint on the bottom of the smallest circle by a left pointing arrow. A point on the bottom of the second largest circle is X to the power of 1. The point X to the power of 1 is connected by an upward pointing arrow to X squared. A point on the right of the largest circle is X to the power 0. X to the power 0 is connected to X to power of 1 by a left pointing arrow. A vertical line passes through the point X to power of 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4738" y="1524000"/>
            <a:ext cx="44545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9229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21-4 Piecewise-Linear Approximation of a Convex Function</a:t>
            </a:r>
            <a:endParaRPr lang="en-US" sz="3000" b="0" dirty="0"/>
          </a:p>
        </p:txBody>
      </p:sp>
      <p:pic>
        <p:nvPicPr>
          <p:cNvPr id="4" name="Picture 2" descr="A graph is a piece wise linear approximation of a convex function. The vertical axis reads f sub j of x sub j. The horizontal axis is x sub j. There are 4 vertical lines that go up to a curved line. The vertical lines are labeled a sub j 0 to a sub j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477241"/>
            <a:ext cx="7481455" cy="439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0135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596</TotalTime>
  <Words>131</Words>
  <Application>Microsoft Office PowerPoint</Application>
  <PresentationFormat>On-screen Show (4:3)</PresentationFormat>
  <Paragraphs>16</Paragraphs>
  <Slides>6</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4"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21-1 Illustration of the General Step of the Dichotomous/Golden Section Search Method</vt:lpstr>
      <vt:lpstr>Gradient Method</vt:lpstr>
      <vt:lpstr>Figure 21-3 Maximization of f of X sub 1, X sub 2 = 4 X sub 1  plus 6 X sub 2 minus 2, X sub 1, squared, minus 2 X sub 1 X sub 2 minus 2 X sub 2, squared</vt:lpstr>
      <vt:lpstr>Figure 21-4 Piecewise-Linear Approximation of a Convex Function</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190</cp:revision>
  <dcterms:created xsi:type="dcterms:W3CDTF">2014-10-10T17:07:42Z</dcterms:created>
  <dcterms:modified xsi:type="dcterms:W3CDTF">2018-04-10T09:33:06Z</dcterms:modified>
  <cp:category>Engineering Computer Science</cp:category>
</cp:coreProperties>
</file>