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12"/>
  </p:notesMasterIdLst>
  <p:sldIdLst>
    <p:sldId id="305" r:id="rId2"/>
    <p:sldId id="297" r:id="rId3"/>
    <p:sldId id="298" r:id="rId4"/>
    <p:sldId id="299" r:id="rId5"/>
    <p:sldId id="300" r:id="rId6"/>
    <p:sldId id="301" r:id="rId7"/>
    <p:sldId id="302" r:id="rId8"/>
    <p:sldId id="303" r:id="rId9"/>
    <p:sldId id="304" r:id="rId10"/>
    <p:sldId id="294"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80"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0163" autoAdjust="0"/>
    <p:restoredTop sz="86395" autoAdjust="0"/>
  </p:normalViewPr>
  <p:slideViewPr>
    <p:cSldViewPr>
      <p:cViewPr varScale="1">
        <p:scale>
          <a:sx n="96" d="100"/>
          <a:sy n="96" d="100"/>
        </p:scale>
        <p:origin x="720" y="78"/>
      </p:cViewPr>
      <p:guideLst>
        <p:guide orient="horz" pos="408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22C16C-0260-4B39-96A8-73E8B504E071}" type="datetimeFigureOut">
              <a:rPr lang="en-US" smtClean="0"/>
              <a:t>3/6/2018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004E23-57C8-46BF-A38E-3B9709954C77}" type="slidenum">
              <a:rPr lang="en-US" smtClean="0"/>
              <a:t>‹#›</a:t>
            </a:fld>
            <a:endParaRPr lang="en-US"/>
          </a:p>
        </p:txBody>
      </p:sp>
    </p:spTree>
    <p:extLst>
      <p:ext uri="{BB962C8B-B14F-4D97-AF65-F5344CB8AC3E}">
        <p14:creationId xmlns:p14="http://schemas.microsoft.com/office/powerpoint/2010/main" val="34905039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Shape 19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r>
              <a:rPr lang="en-US" sz="1200" b="0" i="0" u="none" strike="noStrike" kern="1200" cap="none" dirty="0" smtClean="0">
                <a:solidFill>
                  <a:schemeClr val="dk1"/>
                </a:solidFill>
                <a:latin typeface="Arial (Body)"/>
                <a:ea typeface="Arial"/>
                <a:cs typeface="Arial" panose="020B0604020202020204" pitchFamily="34" charset="0"/>
                <a:sym typeface="Arial"/>
              </a:rPr>
              <a:t>If this PowerPoint presentation contains mathematical equations, you may need to check that your computer has the following installed:</a:t>
            </a:r>
          </a:p>
          <a:p>
            <a:r>
              <a:rPr lang="en-US" sz="1200" b="0" i="0" u="none" strike="noStrike" kern="1200" cap="none" dirty="0" smtClean="0">
                <a:solidFill>
                  <a:schemeClr val="dk1"/>
                </a:solidFill>
                <a:latin typeface="Arial (Body)"/>
                <a:ea typeface="Arial"/>
                <a:cs typeface="Arial" panose="020B0604020202020204" pitchFamily="34" charset="0"/>
                <a:sym typeface="Arial"/>
              </a:rPr>
              <a:t>1) MathType Plugin</a:t>
            </a:r>
          </a:p>
          <a:p>
            <a:r>
              <a:rPr lang="en-US" sz="1200" b="0" i="0" u="none" strike="noStrike" kern="1200" cap="none" dirty="0" smtClean="0">
                <a:solidFill>
                  <a:schemeClr val="dk1"/>
                </a:solidFill>
                <a:latin typeface="Arial (Body)"/>
                <a:ea typeface="Arial"/>
                <a:cs typeface="Arial" panose="020B0604020202020204" pitchFamily="34" charset="0"/>
                <a:sym typeface="Arial"/>
              </a:rPr>
              <a:t>2) Math Player (free versions available)</a:t>
            </a:r>
          </a:p>
          <a:p>
            <a:r>
              <a:rPr lang="en-US" sz="1200" b="0" i="0" u="none" strike="noStrike" kern="1200" cap="none" dirty="0" smtClean="0">
                <a:solidFill>
                  <a:schemeClr val="dk1"/>
                </a:solidFill>
                <a:latin typeface="Arial (Body)"/>
                <a:ea typeface="Arial"/>
                <a:cs typeface="Arial" panose="020B0604020202020204" pitchFamily="34" charset="0"/>
                <a:sym typeface="Arial"/>
              </a:rPr>
              <a:t>3) NVDA Reader (free versions available)</a:t>
            </a:r>
            <a:endParaRPr lang="en-US" dirty="0" smtClean="0">
              <a:latin typeface="Arial (Body)"/>
              <a:cs typeface="Arial" panose="020B0604020202020204" pitchFamily="34" charset="0"/>
            </a:endParaRPr>
          </a:p>
        </p:txBody>
      </p:sp>
      <p:sp>
        <p:nvSpPr>
          <p:cNvPr id="193" name="Shape 19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262080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Shape 3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2" name="Shape 38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
        <p:nvSpPr>
          <p:cNvPr id="383" name="Shape 383"/>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10</a:t>
            </a:fld>
            <a:endParaRPr lang="en-US"/>
          </a:p>
        </p:txBody>
      </p:sp>
    </p:spTree>
    <p:extLst>
      <p:ext uri="{BB962C8B-B14F-4D97-AF65-F5344CB8AC3E}">
        <p14:creationId xmlns:p14="http://schemas.microsoft.com/office/powerpoint/2010/main" val="22896244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7"/>
        <p:cNvGrpSpPr/>
        <p:nvPr/>
      </p:nvGrpSpPr>
      <p:grpSpPr>
        <a:xfrm>
          <a:off x="0" y="0"/>
          <a:ext cx="0" cy="0"/>
          <a:chOff x="0" y="0"/>
          <a:chExt cx="0" cy="0"/>
        </a:xfrm>
      </p:grpSpPr>
      <p:sp>
        <p:nvSpPr>
          <p:cNvPr id="18" name="Shape 18"/>
          <p:cNvSpPr/>
          <p:nvPr/>
        </p:nvSpPr>
        <p:spPr>
          <a:xfrm>
            <a:off x="0" y="0"/>
            <a:ext cx="9144000" cy="3886200"/>
          </a:xfrm>
          <a:prstGeom prst="rect">
            <a:avLst/>
          </a:prstGeom>
          <a:solidFill>
            <a:srgbClr val="007FA3"/>
          </a:solidFill>
          <a:ln w="25400" cap="flat" cmpd="sng">
            <a:solidFill>
              <a:srgbClr val="007FA3"/>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Arial"/>
              <a:ea typeface="Arial"/>
              <a:cs typeface="Arial"/>
              <a:sym typeface="Arial"/>
            </a:endParaRPr>
          </a:p>
        </p:txBody>
      </p:sp>
      <p:sp>
        <p:nvSpPr>
          <p:cNvPr id="19" name="Shape 19"/>
          <p:cNvSpPr txBox="1">
            <a:spLocks noGrp="1"/>
          </p:cNvSpPr>
          <p:nvPr>
            <p:ph type="ctrTitle"/>
          </p:nvPr>
        </p:nvSpPr>
        <p:spPr>
          <a:xfrm>
            <a:off x="685800" y="762000"/>
            <a:ext cx="7772400" cy="2838451"/>
          </a:xfrm>
          <a:prstGeom prst="rect">
            <a:avLst/>
          </a:prstGeom>
          <a:noFill/>
          <a:ln>
            <a:noFill/>
          </a:ln>
        </p:spPr>
        <p:txBody>
          <a:bodyPr lIns="91425" tIns="91425" rIns="91425" bIns="91425" anchor="b" anchorCtr="0"/>
          <a:lstStyle>
            <a:lvl1pPr marL="0" marR="0" lvl="0" indent="0" algn="l" rtl="0">
              <a:lnSpc>
                <a:spcPct val="100000"/>
              </a:lnSpc>
              <a:spcBef>
                <a:spcPts val="0"/>
              </a:spcBef>
              <a:buClr>
                <a:schemeClr val="lt1"/>
              </a:buClr>
              <a:buFont typeface="Times New Roman"/>
              <a:buNone/>
              <a:defRPr sz="3600" b="1" i="0" u="none" strike="noStrike" cap="none">
                <a:solidFill>
                  <a:schemeClr val="lt1"/>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0" name="Shape 20"/>
          <p:cNvSpPr txBox="1">
            <a:spLocks noGrp="1"/>
          </p:cNvSpPr>
          <p:nvPr>
            <p:ph type="subTitle" idx="1"/>
          </p:nvPr>
        </p:nvSpPr>
        <p:spPr>
          <a:xfrm>
            <a:off x="674687" y="3962400"/>
            <a:ext cx="7794625"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1800" b="0" i="0" u="none" strike="noStrike" cap="none">
                <a:solidFill>
                  <a:schemeClr val="dk1"/>
                </a:solidFill>
                <a:latin typeface="Arial"/>
                <a:ea typeface="Arial"/>
                <a:cs typeface="Arial"/>
                <a:sym typeface="Arial"/>
              </a:defRPr>
            </a:lvl1pPr>
            <a:lvl2pPr marL="457200" marR="0" lvl="1"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2pPr>
            <a:lvl3pPr marL="914400" marR="0" lvl="2" indent="0" algn="ctr"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4pPr>
            <a:lvl5pPr marL="1828800" marR="0" lvl="4"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5pPr>
            <a:lvl6pPr marL="2286000" marR="0" lvl="5"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6pPr>
            <a:lvl7pPr marL="2743200" marR="0" lvl="6"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7pPr>
            <a:lvl8pPr marL="3200400" marR="0" lvl="7"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8pPr>
            <a:lvl9pPr marL="3657600" marR="0" lvl="8"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9pPr>
          </a:lstStyle>
          <a:p>
            <a:endParaRPr dirty="0"/>
          </a:p>
        </p:txBody>
      </p:sp>
      <p:sp>
        <p:nvSpPr>
          <p:cNvPr id="21" name="Shape 21"/>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22" name="Shape 2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266500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24"/>
        <p:cNvGrpSpPr/>
        <p:nvPr/>
      </p:nvGrpSpPr>
      <p:grpSpPr>
        <a:xfrm>
          <a:off x="0" y="0"/>
          <a:ext cx="0" cy="0"/>
          <a:chOff x="0" y="0"/>
          <a:chExt cx="0" cy="0"/>
        </a:xfrm>
      </p:grpSpPr>
      <p:sp>
        <p:nvSpPr>
          <p:cNvPr id="25" name="Shape 25"/>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6" name="Shape 26"/>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27" name="Shape 27"/>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66472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457200" y="215371"/>
            <a:ext cx="8229600" cy="622828"/>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9" name="Shape 39"/>
          <p:cNvSpPr txBox="1">
            <a:spLocks noGrp="1"/>
          </p:cNvSpPr>
          <p:nvPr>
            <p:ph type="body" idx="1"/>
          </p:nvPr>
        </p:nvSpPr>
        <p:spPr>
          <a:xfrm>
            <a:off x="457200" y="816429"/>
            <a:ext cx="8229600" cy="47897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000" b="0" i="0" u="none" strike="noStrike" cap="none">
                <a:solidFill>
                  <a:srgbClr val="007FA3"/>
                </a:solidFill>
                <a:latin typeface="Arial"/>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a:p>
        </p:txBody>
      </p:sp>
      <p:sp>
        <p:nvSpPr>
          <p:cNvPr id="40" name="Shape 40"/>
          <p:cNvSpPr txBox="1">
            <a:spLocks noGrp="1"/>
          </p:cNvSpPr>
          <p:nvPr>
            <p:ph type="body" idx="2"/>
          </p:nvPr>
        </p:nvSpPr>
        <p:spPr>
          <a:xfrm>
            <a:off x="5029200" y="1600200"/>
            <a:ext cx="3657600" cy="1600198"/>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44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3"/>
          </p:nvPr>
        </p:nvSpPr>
        <p:spPr>
          <a:xfrm>
            <a:off x="5029200" y="3200400"/>
            <a:ext cx="3657600" cy="2925763"/>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2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ftr" idx="11"/>
          </p:nvPr>
        </p:nvSpPr>
        <p:spPr>
          <a:xfrm>
            <a:off x="93969" y="6165337"/>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
        <p:nvSpPr>
          <p:cNvPr id="5" name="Content Placeholder 4"/>
          <p:cNvSpPr>
            <a:spLocks noGrp="1"/>
          </p:cNvSpPr>
          <p:nvPr>
            <p:ph sz="quarter" idx="13"/>
          </p:nvPr>
        </p:nvSpPr>
        <p:spPr>
          <a:xfrm>
            <a:off x="3276600" y="6477000"/>
            <a:ext cx="5410200" cy="228600"/>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075890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Figure + Caption">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457200" y="228600"/>
            <a:ext cx="8229600" cy="106679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5" name="Shape 55"/>
          <p:cNvSpPr txBox="1">
            <a:spLocks noGrp="1"/>
          </p:cNvSpPr>
          <p:nvPr>
            <p:ph type="body" idx="1"/>
          </p:nvPr>
        </p:nvSpPr>
        <p:spPr>
          <a:xfrm>
            <a:off x="457200" y="5368160"/>
            <a:ext cx="8229600" cy="916856"/>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8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dirty="0"/>
          </a:p>
        </p:txBody>
      </p:sp>
      <p:sp>
        <p:nvSpPr>
          <p:cNvPr id="56" name="Shape 56"/>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dk1"/>
                </a:solidFill>
                <a:latin typeface="Arial"/>
                <a:ea typeface="Arial"/>
                <a:cs typeface="Arial"/>
                <a:sym typeface="Arial"/>
              </a:rPr>
              <a:t>‹#›</a:t>
            </a:fld>
            <a:endParaRPr lang="en-US" sz="900" b="0" i="0" u="none" strike="noStrike" cap="none">
              <a:solidFill>
                <a:schemeClr val="dk1"/>
              </a:solidFill>
              <a:latin typeface="Arial"/>
              <a:ea typeface="Arial"/>
              <a:cs typeface="Arial"/>
              <a:sym typeface="Arial"/>
            </a:endParaRPr>
          </a:p>
        </p:txBody>
      </p:sp>
      <p:sp>
        <p:nvSpPr>
          <p:cNvPr id="9" name="Shape 16"/>
          <p:cNvSpPr txBox="1"/>
          <p:nvPr userDrawn="1"/>
        </p:nvSpPr>
        <p:spPr>
          <a:xfrm>
            <a:off x="1499287" y="6421106"/>
            <a:ext cx="7162799" cy="200054"/>
          </a:xfrm>
          <a:prstGeom prst="rect">
            <a:avLst/>
          </a:prstGeom>
          <a:noFill/>
          <a:ln>
            <a:noFill/>
          </a:ln>
        </p:spPr>
        <p:txBody>
          <a:bodyPr lIns="91425" tIns="45700" rIns="91425" bIns="45700" anchor="t" anchorCtr="0">
            <a:noAutofit/>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b="0" dirty="0" smtClean="0">
                <a:latin typeface="Verdana"/>
                <a:ea typeface="Verdana" panose="020B0604030504040204" pitchFamily="34" charset="0"/>
                <a:cs typeface="Verdana" panose="020B0604030504040204" pitchFamily="34" charset="0"/>
              </a:rPr>
              <a:t>Copyright © 2017, 2011, 2007 Pearson Education, Inc. All Rights Reserved</a:t>
            </a:r>
          </a:p>
        </p:txBody>
      </p:sp>
    </p:spTree>
    <p:extLst>
      <p:ext uri="{BB962C8B-B14F-4D97-AF65-F5344CB8AC3E}">
        <p14:creationId xmlns:p14="http://schemas.microsoft.com/office/powerpoint/2010/main" val="26750175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pic>
        <p:nvPicPr>
          <p:cNvPr id="15" name="Shape 15" descr="Pearson Logo"/>
          <p:cNvPicPr preferRelativeResize="0"/>
          <p:nvPr/>
        </p:nvPicPr>
        <p:blipFill rotWithShape="1">
          <a:blip r:embed="rId6">
            <a:alphaModFix/>
          </a:blip>
          <a:srcRect/>
          <a:stretch/>
        </p:blipFill>
        <p:spPr>
          <a:xfrm>
            <a:off x="443972" y="6429709"/>
            <a:ext cx="917999" cy="279914"/>
          </a:xfrm>
          <a:prstGeom prst="rect">
            <a:avLst/>
          </a:prstGeom>
          <a:noFill/>
          <a:ln>
            <a:noFill/>
          </a:ln>
        </p:spPr>
      </p:pic>
    </p:spTree>
    <p:extLst>
      <p:ext uri="{BB962C8B-B14F-4D97-AF65-F5344CB8AC3E}">
        <p14:creationId xmlns:p14="http://schemas.microsoft.com/office/powerpoint/2010/main" val="200955188"/>
      </p:ext>
    </p:extLst>
  </p:cSld>
  <p:clrMap bg1="lt1" tx1="dk1" bg2="dk2" tx2="lt2" accent1="accent1" accent2="accent2" accent3="accent3" accent4="accent4" accent5="accent5" accent6="accent6" hlink="hlink" folHlink="folHlink"/>
  <p:sldLayoutIdLst>
    <p:sldLayoutId id="2147483674" r:id="rId1"/>
    <p:sldLayoutId id="2147483675" r:id="rId2"/>
    <p:sldLayoutId id="2147483677" r:id="rId3"/>
    <p:sldLayoutId id="2147483679"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Title 1"/>
          <p:cNvSpPr txBox="1">
            <a:spLocks noGrp="1"/>
          </p:cNvSpPr>
          <p:nvPr>
            <p:ph type="title"/>
          </p:nvPr>
        </p:nvSpPr>
        <p:spPr>
          <a:xfrm>
            <a:off x="457199" y="215370"/>
            <a:ext cx="8264349" cy="1059480"/>
          </a:xfrm>
          <a:prstGeom prst="rect">
            <a:avLst/>
          </a:prstGeom>
          <a:noFill/>
          <a:ln>
            <a:noFill/>
          </a:ln>
        </p:spPr>
        <p:txBody>
          <a:bodyPr lIns="0" tIns="0" rIns="0" bIns="0" anchor="b" anchorCtr="0">
            <a:noAutofit/>
          </a:bodyPr>
          <a:lstStyle/>
          <a:p>
            <a:pPr lvl="0">
              <a:buSzPct val="25000"/>
            </a:pPr>
            <a:r>
              <a:rPr lang="en-US" dirty="0"/>
              <a:t>Operations </a:t>
            </a:r>
            <a:r>
              <a:rPr lang="en-US" dirty="0" smtClean="0"/>
              <a:t>Research An </a:t>
            </a:r>
            <a:r>
              <a:rPr lang="en-US" dirty="0"/>
              <a:t>Introduction</a:t>
            </a:r>
            <a:endParaRPr lang="en-US" b="1" i="0" u="none" strike="noStrike" cap="none" dirty="0">
              <a:solidFill>
                <a:srgbClr val="007FA3"/>
              </a:solidFill>
              <a:sym typeface="Times New Roman"/>
            </a:endParaRPr>
          </a:p>
        </p:txBody>
      </p:sp>
      <p:sp>
        <p:nvSpPr>
          <p:cNvPr id="196" name="Text Placeholder 2"/>
          <p:cNvSpPr txBox="1">
            <a:spLocks noGrp="1"/>
          </p:cNvSpPr>
          <p:nvPr>
            <p:ph type="body" idx="1"/>
          </p:nvPr>
        </p:nvSpPr>
        <p:spPr>
          <a:xfrm>
            <a:off x="457199" y="1349965"/>
            <a:ext cx="8264349" cy="326435"/>
          </a:xfrm>
          <a:prstGeom prst="rect">
            <a:avLst/>
          </a:prstGeom>
          <a:noFill/>
          <a:ln>
            <a:noFill/>
          </a:ln>
        </p:spPr>
        <p:txBody>
          <a:bodyPr lIns="0" tIns="0" rIns="0" bIns="0" anchor="t" anchorCtr="0">
            <a:noAutofit/>
          </a:bodyPr>
          <a:lstStyle/>
          <a:p>
            <a:r>
              <a:rPr lang="en-US" dirty="0">
                <a:latin typeface="+mn-lt"/>
              </a:rPr>
              <a:t>Tenth </a:t>
            </a:r>
            <a:r>
              <a:rPr lang="en-US" dirty="0" smtClean="0">
                <a:latin typeface="+mn-lt"/>
              </a:rPr>
              <a:t>Edition</a:t>
            </a:r>
            <a:endParaRPr lang="en-IN" dirty="0">
              <a:latin typeface="+mn-lt"/>
            </a:endParaRPr>
          </a:p>
        </p:txBody>
      </p:sp>
      <p:sp>
        <p:nvSpPr>
          <p:cNvPr id="198" name="Text Placeholder 3"/>
          <p:cNvSpPr txBox="1">
            <a:spLocks noGrp="1"/>
          </p:cNvSpPr>
          <p:nvPr>
            <p:ph type="body" idx="2"/>
          </p:nvPr>
        </p:nvSpPr>
        <p:spPr>
          <a:xfrm>
            <a:off x="5029200" y="1876222"/>
            <a:ext cx="3692348" cy="1324175"/>
          </a:xfrm>
          <a:prstGeom prst="rect">
            <a:avLst/>
          </a:prstGeom>
          <a:noFill/>
          <a:ln>
            <a:noFill/>
          </a:ln>
        </p:spPr>
        <p:txBody>
          <a:bodyPr lIns="0" tIns="0" rIns="0" bIns="0" anchor="b" anchorCtr="0">
            <a:noAutofit/>
          </a:bodyPr>
          <a:lstStyle/>
          <a:p>
            <a:pPr marL="0" marR="0" lvl="0" indent="0" algn="ctr" rtl="0">
              <a:spcBef>
                <a:spcPts val="0"/>
              </a:spcBef>
              <a:buClr>
                <a:srgbClr val="007FA3"/>
              </a:buClr>
              <a:buSzPct val="25000"/>
              <a:buFont typeface="Arial"/>
              <a:buNone/>
            </a:pPr>
            <a:r>
              <a:rPr lang="en-US" sz="3000" b="1" i="0" u="none" strike="noStrike" cap="none" dirty="0">
                <a:solidFill>
                  <a:schemeClr val="dk1"/>
                </a:solidFill>
                <a:latin typeface="+mn-lt"/>
                <a:ea typeface="Arial"/>
                <a:cs typeface="Arial"/>
                <a:sym typeface="Arial"/>
              </a:rPr>
              <a:t>Chapter </a:t>
            </a:r>
            <a:r>
              <a:rPr lang="en-US" sz="3000" b="1" i="0" u="none" strike="noStrike" cap="none" dirty="0" smtClean="0">
                <a:solidFill>
                  <a:schemeClr val="dk1"/>
                </a:solidFill>
                <a:latin typeface="+mn-lt"/>
                <a:ea typeface="Arial"/>
                <a:cs typeface="Arial"/>
                <a:sym typeface="Arial"/>
              </a:rPr>
              <a:t>23</a:t>
            </a:r>
            <a:endParaRPr lang="en-US" b="1" dirty="0" smtClean="0">
              <a:latin typeface="+mn-lt"/>
            </a:endParaRPr>
          </a:p>
        </p:txBody>
      </p:sp>
      <p:sp>
        <p:nvSpPr>
          <p:cNvPr id="199" name="Text Placeholder 4"/>
          <p:cNvSpPr txBox="1">
            <a:spLocks noGrp="1"/>
          </p:cNvSpPr>
          <p:nvPr>
            <p:ph type="body" idx="3"/>
          </p:nvPr>
        </p:nvSpPr>
        <p:spPr>
          <a:xfrm>
            <a:off x="5063412" y="3328384"/>
            <a:ext cx="3658136" cy="2925763"/>
          </a:xfrm>
          <a:prstGeom prst="rect">
            <a:avLst/>
          </a:prstGeom>
          <a:noFill/>
          <a:ln>
            <a:noFill/>
          </a:ln>
        </p:spPr>
        <p:txBody>
          <a:bodyPr lIns="0" tIns="0" rIns="0" bIns="0" anchor="t" anchorCtr="0">
            <a:noAutofit/>
          </a:bodyPr>
          <a:lstStyle/>
          <a:p>
            <a:pPr lvl="0" algn="ctr"/>
            <a:r>
              <a:rPr lang="en-US" dirty="0">
                <a:solidFill>
                  <a:srgbClr val="000000"/>
                </a:solidFill>
                <a:latin typeface="+mn-lt"/>
              </a:rPr>
              <a:t>Forecasting Models</a:t>
            </a:r>
          </a:p>
        </p:txBody>
      </p:sp>
      <p:pic>
        <p:nvPicPr>
          <p:cNvPr id="2" name="Picture 5" descr="Front Cover: Operations Research An Introduction Tenth Edition by Tah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99" y="1876223"/>
            <a:ext cx="3239708" cy="4258277"/>
          </a:xfrm>
          <a:prstGeom prst="rect">
            <a:avLst/>
          </a:prstGeom>
        </p:spPr>
      </p:pic>
      <p:sp>
        <p:nvSpPr>
          <p:cNvPr id="8" name="Text Placeholder 6"/>
          <p:cNvSpPr>
            <a:spLocks noGrp="1"/>
          </p:cNvSpPr>
          <p:nvPr>
            <p:ph sz="quarter" idx="13"/>
          </p:nvPr>
        </p:nvSpPr>
        <p:spPr>
          <a:xfrm>
            <a:off x="2590800" y="6428869"/>
            <a:ext cx="6130748" cy="266792"/>
          </a:xfrm>
        </p:spPr>
        <p:txBody>
          <a:bodyPr anchor="ctr"/>
          <a:lstStyle/>
          <a:p>
            <a:pPr marL="101600" indent="0">
              <a:buNone/>
            </a:pPr>
            <a:r>
              <a:rPr lang="en-US" alt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Copyright © 2017, 2011, 2007 Pearson Education, Inc. All Rights</a:t>
            </a:r>
            <a:r>
              <a:rPr lang="en-US" altLang="en-US" sz="1200" baseline="0" dirty="0" smtClean="0">
                <a:solidFill>
                  <a:schemeClr val="tx1"/>
                </a:solidFill>
                <a:latin typeface="Verdana" panose="020B0604030504040204" pitchFamily="34" charset="0"/>
                <a:ea typeface="Verdana" panose="020B0604030504040204" pitchFamily="34" charset="0"/>
                <a:cs typeface="Verdana" panose="020B0604030504040204" pitchFamily="34" charset="0"/>
              </a:rPr>
              <a:t> </a:t>
            </a:r>
            <a:r>
              <a:rPr lang="en-US" alt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Reserved</a:t>
            </a:r>
            <a:endParaRPr lang="en-US" alt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08880882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Title 1"/>
          <p:cNvSpPr txBox="1">
            <a:spLocks noGrp="1"/>
          </p:cNvSpPr>
          <p:nvPr>
            <p:ph type="title"/>
          </p:nvPr>
        </p:nvSpPr>
        <p:spPr>
          <a:prstGeom prst="rect">
            <a:avLst/>
          </a:prstGeom>
        </p:spPr>
        <p:txBody>
          <a:bodyPr lIns="91425" tIns="91425" rIns="91425" bIns="91425" anchor="b" anchorCtr="0">
            <a:noAutofit/>
          </a:bodyPr>
          <a:lstStyle/>
          <a:p>
            <a:pPr lvl="0">
              <a:spcBef>
                <a:spcPts val="0"/>
              </a:spcBef>
              <a:buClr>
                <a:schemeClr val="lt2"/>
              </a:buClr>
              <a:buSzPct val="25000"/>
              <a:buFont typeface="Times New Roman"/>
              <a:buNone/>
            </a:pPr>
            <a:r>
              <a:rPr lang="en-US" dirty="0">
                <a:solidFill>
                  <a:schemeClr val="lt2"/>
                </a:solidFill>
              </a:rPr>
              <a:t>Copyright</a:t>
            </a:r>
          </a:p>
        </p:txBody>
      </p:sp>
      <p:pic>
        <p:nvPicPr>
          <p:cNvPr id="386" name="Picture 2" descr="This work is protected by United States copyright laws and is provided solely for the use of instructors teaching their courses and assessing student learning. Dissemination or sale of any part of this work (including on the World Wide Web) will destroy the integrity of the work and is not permitted. The work and materials from it should never be made available to students except by instructors using the accompanying text in their classes. All recipients of this work are expected to abide by these restrictions and honor the intended pedagogical purposes and the needs of other instructors who rely on these materials."/>
          <p:cNvPicPr preferRelativeResize="0"/>
          <p:nvPr/>
        </p:nvPicPr>
        <p:blipFill>
          <a:blip r:embed="rId3">
            <a:alphaModFix/>
          </a:blip>
          <a:stretch>
            <a:fillRect/>
          </a:stretch>
        </p:blipFill>
        <p:spPr>
          <a:xfrm>
            <a:off x="715650" y="2310096"/>
            <a:ext cx="7419975" cy="2466975"/>
          </a:xfrm>
          <a:prstGeom prst="rect">
            <a:avLst/>
          </a:prstGeom>
          <a:noFill/>
          <a:ln>
            <a:noFill/>
          </a:ln>
        </p:spPr>
      </p:pic>
    </p:spTree>
    <p:extLst>
      <p:ext uri="{BB962C8B-B14F-4D97-AF65-F5344CB8AC3E}">
        <p14:creationId xmlns:p14="http://schemas.microsoft.com/office/powerpoint/2010/main" val="28500234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23-1</a:t>
            </a:r>
            <a:endParaRPr lang="en-US" sz="2000" b="0" dirty="0"/>
          </a:p>
        </p:txBody>
      </p:sp>
      <p:pic>
        <p:nvPicPr>
          <p:cNvPr id="5" name="Picture 2" descr="A table with columns demand Y sub t, Month t, and Demand Y sub t. Row entries for Month, t are as follows. Month, t: 1, Demand, y sub t: 46. Month, t: 2, Demand, y sub t: 56. Month, t: 3, Demand, y sub t: 54. Month, t: 4, Demand, y sub t: 43. Month, t: 5, Demand, y sub t: 57. Month, t: 6, Demand, y sub t: 56. Month, t: 7, Demand, y sub t: 67. Month, t: 8, Demand, y sub t: 62. Month, t: 9, Demand, y sub t: 50. Month, t: 10, Demand, y sub t: 56. Month, t: 11, Demand, y sub t: 47. Month, t: 12, Demand, y sub t: 56. Month, t: 13, Demand, y sub t: 54. Month, t: 14, Demand, y sub t: 42. Month, t: 15, Demand, y sub t: 64. Month, t: 16, Demand, y sub t: 60. Month, t: 17, Demand, y sub t: 70. Month, t: 18, Demand, y sub t: 66. Month, t: 19, Demand, y sub t: 57. Month, t: 20, Demand, y sub t: 55. Month, t: 21, Demand, y sub t: 52. Month, t: 22, Demand, y sub t: 62. Month, t: 23, Demand, y sub t: 70. Month, t: 24, Demand, y sub t: 72. "/>
          <p:cNvPicPr>
            <a:picLocks noChangeAspect="1"/>
          </p:cNvPicPr>
          <p:nvPr/>
        </p:nvPicPr>
        <p:blipFill rotWithShape="1">
          <a:blip r:embed="rId2">
            <a:extLst>
              <a:ext uri="{28A0092B-C50C-407E-A947-70E740481C1C}">
                <a14:useLocalDpi xmlns:a14="http://schemas.microsoft.com/office/drawing/2010/main" val="0"/>
              </a:ext>
            </a:extLst>
          </a:blip>
          <a:srcRect t="11539"/>
          <a:stretch/>
        </p:blipFill>
        <p:spPr bwMode="auto">
          <a:xfrm>
            <a:off x="981364" y="1392382"/>
            <a:ext cx="7181273" cy="4779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38071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2800" dirty="0"/>
              <a:t>Figure </a:t>
            </a:r>
            <a:r>
              <a:rPr lang="en-US" sz="2800" dirty="0" smtClean="0"/>
              <a:t>23-1 </a:t>
            </a:r>
            <a:r>
              <a:rPr lang="en-US" sz="2800" dirty="0"/>
              <a:t>Application of Excel </a:t>
            </a:r>
            <a:r>
              <a:rPr lang="en-US" sz="2800" dirty="0" smtClean="0"/>
              <a:t>Moving </a:t>
            </a:r>
            <a:r>
              <a:rPr lang="en-US" sz="2800" dirty="0"/>
              <a:t>A</a:t>
            </a:r>
            <a:r>
              <a:rPr lang="en-US" sz="2800" dirty="0" smtClean="0"/>
              <a:t>verage Method </a:t>
            </a:r>
            <a:r>
              <a:rPr lang="en-US" sz="2800" dirty="0"/>
              <a:t>to Example </a:t>
            </a:r>
            <a:r>
              <a:rPr lang="en-US" sz="2800" dirty="0" smtClean="0"/>
              <a:t>23-1-1(file excelEx23-1-1.xls</a:t>
            </a:r>
            <a:r>
              <a:rPr lang="en-US" sz="2800" dirty="0"/>
              <a:t>)</a:t>
            </a:r>
            <a:endParaRPr lang="en-US" sz="2800" b="0" dirty="0"/>
          </a:p>
        </p:txBody>
      </p:sp>
      <p:pic>
        <p:nvPicPr>
          <p:cNvPr id="4" name="Picture 2" descr="An application of excel moving average method to example 23 1 1 has the moving average window open and fields filled in as follows. Input. Input range: $8, $2, $8, $25. Labels in first row, not checked. Interval: blank. Output options. Output range: $c, $2: $c, $25. Chart output, checked. Standard errors, not checked. Buttons on the right are offered for Okay, Cancel. And Help. Below the window, on the left, a table offers values for Y sub t and Y sub t asterisk for t values from 1 to 24. On the right, a graph depicts the actual and forecast moving average."/>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07855" y="1447800"/>
            <a:ext cx="3528291"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297713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23-2</a:t>
            </a:r>
            <a:endParaRPr lang="en-US" sz="2000" b="0" dirty="0"/>
          </a:p>
        </p:txBody>
      </p:sp>
      <p:pic>
        <p:nvPicPr>
          <p:cNvPr id="4" name="Picture 2" descr="A table with columns demand Y sub 1, Month X sub i, and Demand Y sub i. Row entries for Month, X sub i are as follows. Month, x sub i: 1, Demand, y sub i: 46. Month, x sub i: 2, Demand, y sub i: 56. Month, x sub i: 3, Demand, y sub i: 54. Month, x sub i: 4, Demand, y sub i: 43. Month, x sub i: 5, Demand, y sub i: 57. Month, x sub i: 6, Demand, y sub i: 56. Month, x sub i: 7, Demand, y sub i: 67. Month, x sub i: 8, Demand, y sub i: 62. Month, x sub i: 9, Demand, y sub i: 50. Month, x sub i: 10, Demand, y sub i: 56. Month, x sub i: 11, Demand, y sub i: 47. Month, x sub i: 12, Demand, y sub i: 56. Month, x sub i: 13, Demand, y sub i: 54. Month, x sub i: 14, Demand, y sub i: 42. Month, x sub i: 15, Demand, y sub i: 64. Month, x sub i: 16, Demand, y sub i: 60. Month, x sub i: 17, Demand, y sub i: 70. Month, x sub i: 18, Demand, y sub i: 66. Month, x sub i: 19, Demand, y sub i: 57. Month, x sub i: 20, Demand, y sub i: 55. Month, x sub i: 21, Demand, y sub i: 52. Month, x sub i: 22, Demand, y sub i: 62. Month, x sub i: 23, Demand, y sub i: 70. Month, x sub i: 24, Demand, y sub i: 72."/>
          <p:cNvPicPr>
            <a:picLocks noChangeAspect="1"/>
          </p:cNvPicPr>
          <p:nvPr/>
        </p:nvPicPr>
        <p:blipFill rotWithShape="1">
          <a:blip r:embed="rId2">
            <a:extLst>
              <a:ext uri="{28A0092B-C50C-407E-A947-70E740481C1C}">
                <a14:useLocalDpi xmlns:a14="http://schemas.microsoft.com/office/drawing/2010/main" val="0"/>
              </a:ext>
            </a:extLst>
          </a:blip>
          <a:srcRect t="10256"/>
          <a:stretch/>
        </p:blipFill>
        <p:spPr bwMode="auto">
          <a:xfrm>
            <a:off x="965489" y="1399309"/>
            <a:ext cx="7213023" cy="4849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448099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23-3</a:t>
            </a:r>
            <a:endParaRPr lang="en-US" sz="2000" b="0" dirty="0"/>
          </a:p>
        </p:txBody>
      </p:sp>
      <p:pic>
        <p:nvPicPr>
          <p:cNvPr id="5" name="Picture 2" descr="A table with columns Y, Y asterisk, and Y minus Y asterisk, squared. Row entries for X are as follows. x: 1, y: 46, y asterisk: 50.58, y minus y asterisk, squared: 20.98. x: 2, y: 56, y asterisk: 51.16, y minus y asterisk, squared: 23.43. x: 3, y: 54, y asterisk: 51.74, y minus y asterisk, squared: 5.11. x: 4, y: 43, y asterisk: 54.32, y minus y asterisk, squared: 86.86. x: 5, y: 57, y asterisk: 52.90, y minus y asterisk, squared: 16.81. x: 6, y: 56, y asterisk: 53.48, y minus y asterisk, squared: 6.35. x: 7, y: 67, y asterisk: 54.06, y minus y asterisk, squared: 167.44. x: 8, y: 62, y asterisk: 54.64, y minus y asterisk, squared: 54.17. x: 9, y: 50, y asterisk: 55.22, y minus y asterisk, squared: 27.25. x: 10, y: 56, y asterisk: 55.80, y minus y asterisk, squared: 0.04. x: 11, y: 47, y asterisk: 56.38, y minus y asterisk, squared: 87.98. x: 12, y: 56, y asterisk: 56.96, y minus y asterisk, squared: 0.92. x: 13, y: 54, y asterisk: 57.54, y minus y asterisk, squared: 12.53. x: 14, y: 42, y asterisk: 58.12, y minus y asterisk, squared: 259.85. x: 15, y: 64, y asterisk: 58.70, y minus y asterisk, squared: 28.09. x: 16, y: 60, y asterisk: 59.28, y minus y asterisk, squared: 0.52. x: 17, y: 70, y asterisk: 59.86, y minus y asterisk, squared: 102.82. x: 18, y: 66, y asterisk: 60.44, y minus y asterisk, squared: 30.91. x: 19, y: 57, y asterisk: 61.02, y minus y asterisk, squared: 16.16. x: 20, y: 55, y asterisk: 61.60, y minus y asterisk, squared: 43.56. x: 21, y: 52, y asterisk: 62.18, y minus y asterisk, squared: 103.63. x: 22, y: 62, y asterisk: 62.76, y minus y asterisk, squared: 0.58. x: 23, y: 70, y asterisk: 63.34, y minus y asterisk, squared: 44.36. x: 24, y: 72, y asterisk: 63.92, y minus y asterisk, squared: 65.29. The summation of the values of left parenthesis, Y sub I minus Y sub I asterisk, right parenthesis, squared = 1205.64. Index of summation: I, starting point: 1, stopping point: 24."/>
          <p:cNvPicPr>
            <a:picLocks noChangeAspect="1"/>
          </p:cNvPicPr>
          <p:nvPr/>
        </p:nvPicPr>
        <p:blipFill rotWithShape="1">
          <a:blip r:embed="rId2">
            <a:extLst>
              <a:ext uri="{28A0092B-C50C-407E-A947-70E740481C1C}">
                <a14:useLocalDpi xmlns:a14="http://schemas.microsoft.com/office/drawing/2010/main" val="0"/>
              </a:ext>
            </a:extLst>
          </a:blip>
          <a:srcRect t="5128"/>
          <a:stretch/>
        </p:blipFill>
        <p:spPr bwMode="auto">
          <a:xfrm>
            <a:off x="3392617" y="1371600"/>
            <a:ext cx="2358767" cy="4876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524998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23-4</a:t>
            </a:r>
            <a:endParaRPr lang="en-US" sz="2000" b="0" dirty="0"/>
          </a:p>
        </p:txBody>
      </p:sp>
      <p:pic>
        <p:nvPicPr>
          <p:cNvPr id="4" name="Picture 2" descr="A table with 2 sets of columns providing sales for months 1 through 24. Entries are as follows. Month: 1, Sales: 25. Month: 2, Sales: 15. Month: 3, Sales: 30. Month: 4, Sales: 38. Month: 5, Sales: 58. Month: 6, Sales: 62. Month: 7, Sales: 85. Month: 8, Sales: 88. Month: 9, Sales: 60. Month: 10, Sales: 40. Month: 11, Sales: 40. Month: 12, Sales: 38. Month: 13, Sales: 40. Month: 14, Sales: 35. Month: 15, Sales: 50. Month: 16, Sales: 60. Month: 17, Sales: 66. Month: 18, Sales: 90. Month: 19, Sales: 105. Month: 20, Sales: 85. Month: 21, Sales: 60. Month: 22, Sales: 55. Month: 23, Sales: 50. Month: 24, Sales: 45."/>
          <p:cNvPicPr>
            <a:picLocks noChangeAspect="1"/>
          </p:cNvPicPr>
          <p:nvPr/>
        </p:nvPicPr>
        <p:blipFill rotWithShape="1">
          <a:blip r:embed="rId2">
            <a:extLst>
              <a:ext uri="{28A0092B-C50C-407E-A947-70E740481C1C}">
                <a14:useLocalDpi xmlns:a14="http://schemas.microsoft.com/office/drawing/2010/main" val="0"/>
              </a:ext>
            </a:extLst>
          </a:blip>
          <a:srcRect t="10256"/>
          <a:stretch/>
        </p:blipFill>
        <p:spPr bwMode="auto">
          <a:xfrm>
            <a:off x="2858943" y="1475509"/>
            <a:ext cx="3426114" cy="4849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003486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23-5</a:t>
            </a:r>
            <a:endParaRPr lang="en-US" sz="2000" b="0" dirty="0"/>
          </a:p>
        </p:txBody>
      </p:sp>
      <p:pic>
        <p:nvPicPr>
          <p:cNvPr id="5" name="Picture 2" descr="A table provides car and air values, respectively, for each year. 19 80: 1042, 500. 19 81: 1182, 522. 19 82: 1224, 540. 19 83: 1338, 612. 19 84: 1455, 715. 19 85: 1613, 790. 19 86: 1644, 840. 19 87: 1699, 900. 19 88: 1790, 935. 19 89: 1885, 980."/>
          <p:cNvPicPr>
            <a:picLocks noChangeAspect="1"/>
          </p:cNvPicPr>
          <p:nvPr/>
        </p:nvPicPr>
        <p:blipFill rotWithShape="1">
          <a:blip r:embed="rId2">
            <a:extLst>
              <a:ext uri="{28A0092B-C50C-407E-A947-70E740481C1C}">
                <a14:useLocalDpi xmlns:a14="http://schemas.microsoft.com/office/drawing/2010/main" val="0"/>
              </a:ext>
            </a:extLst>
          </a:blip>
          <a:srcRect t="26079"/>
          <a:stretch/>
        </p:blipFill>
        <p:spPr bwMode="auto">
          <a:xfrm>
            <a:off x="457200" y="2743199"/>
            <a:ext cx="8229600"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67135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23-6</a:t>
            </a:r>
            <a:endParaRPr lang="en-US" sz="2000" b="0" dirty="0"/>
          </a:p>
        </p:txBody>
      </p:sp>
      <p:pic>
        <p:nvPicPr>
          <p:cNvPr id="4" name="Picture 2" descr="A table provides sales for years, as follows. 19 80: 21. 19 81: 23.2. 19 82: 23.2. 19 83: 24. 19 84: 24.9. 19 85: 25.6. 19 86: 26.6. 19 87: 27.4. 19 88: 28.5. 19 89: 29.6."/>
          <p:cNvPicPr>
            <a:picLocks noChangeAspect="1"/>
          </p:cNvPicPr>
          <p:nvPr/>
        </p:nvPicPr>
        <p:blipFill rotWithShape="1">
          <a:blip r:embed="rId2">
            <a:extLst>
              <a:ext uri="{28A0092B-C50C-407E-A947-70E740481C1C}">
                <a14:useLocalDpi xmlns:a14="http://schemas.microsoft.com/office/drawing/2010/main" val="0"/>
              </a:ext>
            </a:extLst>
          </a:blip>
          <a:srcRect t="30567"/>
          <a:stretch/>
        </p:blipFill>
        <p:spPr bwMode="auto">
          <a:xfrm>
            <a:off x="457200" y="2895599"/>
            <a:ext cx="822960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793751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23-7</a:t>
            </a:r>
            <a:endParaRPr lang="en-US" sz="2000" b="0" dirty="0"/>
          </a:p>
        </p:txBody>
      </p:sp>
      <p:pic>
        <p:nvPicPr>
          <p:cNvPr id="5" name="Picture 2" descr="A table displays course locations of 1 through 5 for semesters 1, 2, and 3 for the years 19 89 to 19 94. Entries are as follows. 19 89. Semester 1. Course location 1: 288, 2: 136, 3: 48, 4: 165, 5: 59. 19 89. Semester 2. Course location 1: 247, 2: 150, 3: 49, 4: 168, 5: 46. 19 89. Semester 3. Course location 1: 117, 2: 69, 3: 14, 4: 61, 5: 15. 19 90. Semester 1. Course location 1: 227, 2: 108, 3: 41, 4: 108, 5: 28. 19 90. Semester 2. Course location 1: 239, 2: 106, 3: 46, 4: 128, 5: 43. 19 90. Semester 3. Course location 1: 101, 2: 50, 3: 15, 4: 54, 5: 16. 19 91. Semester 1. Course location 1: 240, 2: 126, 3: 31, 4: 104, 5: 46. 19 91. Semester 2. Course location 1: 261, 2: 134, 3: 19, 4: 83, 5: 38. 19 91. Semester 3. Course location 1: 138, 2: 48, 3: 9, 4: 56, 5: 32. 19 92. Semester 1. Course location 1: 269, 2: 149, 3: 17, 4: 90, 5: 51. 19 92. Semester 2. Course location 1: 301, 2: 113, 3: 25, 4: 54, 5: 28. 19 92. Semester 3. Course location 1: 119, 2: 50, 3: 14, 4: 17, 5: 6. 19 93. Semester 1. Course location 1: 226, 2: 102, 3: 22, 4: 16, 5: 30. 19 93. Semester 2. Course location 1: 241, 2: 110, 3: 16, 4: 0, 5: 24. 19 93. Semester 3. Course location 1: 125, 2: 46, 3: 7, 4: 0, 5: 12. 19 94. Semester 1. Course location 1: 231, 2: 88, 3: 2, 4: 0, 5: 1. 19 94. Semester 2. Course location 1: 259, 2: 66, 3: 3, 4: 0, 5: 27. 19 94. Semester 3. Course location 1: 102, 2: 23, 3: 0, 4: 0, 5: 0."/>
          <p:cNvPicPr>
            <a:picLocks noChangeAspect="1"/>
          </p:cNvPicPr>
          <p:nvPr/>
        </p:nvPicPr>
        <p:blipFill rotWithShape="1">
          <a:blip r:embed="rId2">
            <a:extLst>
              <a:ext uri="{28A0092B-C50C-407E-A947-70E740481C1C}">
                <a14:useLocalDpi xmlns:a14="http://schemas.microsoft.com/office/drawing/2010/main" val="0"/>
              </a:ext>
            </a:extLst>
          </a:blip>
          <a:srcRect t="5128"/>
          <a:stretch/>
        </p:blipFill>
        <p:spPr bwMode="auto">
          <a:xfrm>
            <a:off x="2997904" y="1398440"/>
            <a:ext cx="3148193" cy="4926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74607892"/>
      </p:ext>
    </p:extLst>
  </p:cSld>
  <p:clrMapOvr>
    <a:masterClrMapping/>
  </p:clrMapOvr>
</p:sld>
</file>

<file path=ppt/theme/theme1.xml><?xml version="1.0" encoding="utf-8"?>
<a:theme xmlns:a="http://schemas.openxmlformats.org/drawingml/2006/main" name="1_508 Lectur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593</TotalTime>
  <Words>97</Words>
  <Application>Microsoft Office PowerPoint</Application>
  <PresentationFormat>On-screen Show (4:3)</PresentationFormat>
  <Paragraphs>19</Paragraphs>
  <Slides>10</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Arial</vt:lpstr>
      <vt:lpstr>Arial (Body)</vt:lpstr>
      <vt:lpstr>Calibri</vt:lpstr>
      <vt:lpstr>Noto Sans Symbols</vt:lpstr>
      <vt:lpstr>Times New Roman</vt:lpstr>
      <vt:lpstr>Verdana</vt:lpstr>
      <vt:lpstr>1_508 Lecture</vt:lpstr>
      <vt:lpstr>Operations Research An Introduction</vt:lpstr>
      <vt:lpstr>Table 23-1</vt:lpstr>
      <vt:lpstr>Figure 23-1 Application of Excel Moving Average Method to Example 23-1-1(file excelEx23-1-1.xls)</vt:lpstr>
      <vt:lpstr>Table 23-2</vt:lpstr>
      <vt:lpstr>Table 23-3</vt:lpstr>
      <vt:lpstr>Table 23-4</vt:lpstr>
      <vt:lpstr>Table 23-5</vt:lpstr>
      <vt:lpstr>Table 23-6</vt:lpstr>
      <vt:lpstr>Table 23-7</vt:lpstr>
      <vt:lpstr>Copyright</vt:lpstr>
    </vt:vector>
  </TitlesOfParts>
  <Company>Cognizant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Operations Research An Introduction, 10e</dc:title>
  <dc:subject>Engineering Computer Science</dc:subject>
  <dc:creator>Taha</dc:creator>
  <cp:lastModifiedBy>Matta, Gourav (Cognizant)</cp:lastModifiedBy>
  <cp:revision>186</cp:revision>
  <dcterms:created xsi:type="dcterms:W3CDTF">2014-10-10T17:07:42Z</dcterms:created>
  <dcterms:modified xsi:type="dcterms:W3CDTF">2018-03-06T10:34:44Z</dcterms:modified>
  <cp:category>Engineering Computer Science</cp:category>
</cp:coreProperties>
</file>