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20"/>
  </p:notesMasterIdLst>
  <p:sldIdLst>
    <p:sldId id="314" r:id="rId2"/>
    <p:sldId id="297" r:id="rId3"/>
    <p:sldId id="298" r:id="rId4"/>
    <p:sldId id="299" r:id="rId5"/>
    <p:sldId id="300" r:id="rId6"/>
    <p:sldId id="301" r:id="rId7"/>
    <p:sldId id="302" r:id="rId8"/>
    <p:sldId id="303" r:id="rId9"/>
    <p:sldId id="304" r:id="rId10"/>
    <p:sldId id="305" r:id="rId11"/>
    <p:sldId id="307" r:id="rId12"/>
    <p:sldId id="308" r:id="rId13"/>
    <p:sldId id="309" r:id="rId14"/>
    <p:sldId id="310" r:id="rId15"/>
    <p:sldId id="311" r:id="rId16"/>
    <p:sldId id="312" r:id="rId17"/>
    <p:sldId id="313" r:id="rId18"/>
    <p:sldId id="294"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80"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579" autoAdjust="0"/>
    <p:restoredTop sz="86395" autoAdjust="0"/>
  </p:normalViewPr>
  <p:slideViewPr>
    <p:cSldViewPr>
      <p:cViewPr varScale="1">
        <p:scale>
          <a:sx n="96" d="100"/>
          <a:sy n="96" d="100"/>
        </p:scale>
        <p:origin x="216" y="78"/>
      </p:cViewPr>
      <p:guideLst>
        <p:guide orient="horz" pos="408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image" Target="../media/image1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22C16C-0260-4B39-96A8-73E8B504E071}" type="datetimeFigureOut">
              <a:rPr lang="en-US" smtClean="0"/>
              <a:t>3/6/2018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004E23-57C8-46BF-A38E-3B9709954C77}" type="slidenum">
              <a:rPr lang="en-US" smtClean="0"/>
              <a:t>‹#›</a:t>
            </a:fld>
            <a:endParaRPr lang="en-US"/>
          </a:p>
        </p:txBody>
      </p:sp>
    </p:spTree>
    <p:extLst>
      <p:ext uri="{BB962C8B-B14F-4D97-AF65-F5344CB8AC3E}">
        <p14:creationId xmlns:p14="http://schemas.microsoft.com/office/powerpoint/2010/main" val="34905039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Shape 19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r>
              <a:rPr lang="en-US" sz="1200" b="0" i="0" u="none" strike="noStrike" kern="1200" cap="none" dirty="0" smtClean="0">
                <a:solidFill>
                  <a:schemeClr val="dk1"/>
                </a:solidFill>
                <a:latin typeface="Arial (Body)"/>
                <a:ea typeface="Arial"/>
                <a:cs typeface="Arial" panose="020B0604020202020204" pitchFamily="34" charset="0"/>
                <a:sym typeface="Arial"/>
              </a:rPr>
              <a:t>If this PowerPoint presentation contains mathematical equations, you may need to check that your computer has the following installed:</a:t>
            </a:r>
          </a:p>
          <a:p>
            <a:r>
              <a:rPr lang="en-US" sz="1200" b="0" i="0" u="none" strike="noStrike" kern="1200" cap="none" dirty="0" smtClean="0">
                <a:solidFill>
                  <a:schemeClr val="dk1"/>
                </a:solidFill>
                <a:latin typeface="Arial (Body)"/>
                <a:ea typeface="Arial"/>
                <a:cs typeface="Arial" panose="020B0604020202020204" pitchFamily="34" charset="0"/>
                <a:sym typeface="Arial"/>
              </a:rPr>
              <a:t>1) MathType Plugin</a:t>
            </a:r>
          </a:p>
          <a:p>
            <a:r>
              <a:rPr lang="en-US" sz="1200" b="0" i="0" u="none" strike="noStrike" kern="1200" cap="none" dirty="0" smtClean="0">
                <a:solidFill>
                  <a:schemeClr val="dk1"/>
                </a:solidFill>
                <a:latin typeface="Arial (Body)"/>
                <a:ea typeface="Arial"/>
                <a:cs typeface="Arial" panose="020B0604020202020204" pitchFamily="34" charset="0"/>
                <a:sym typeface="Arial"/>
              </a:rPr>
              <a:t>2) Math Player (free versions available)</a:t>
            </a:r>
          </a:p>
          <a:p>
            <a:r>
              <a:rPr lang="en-US" sz="1200" b="0" i="0" u="none" strike="noStrike" kern="1200" cap="none" dirty="0" smtClean="0">
                <a:solidFill>
                  <a:schemeClr val="dk1"/>
                </a:solidFill>
                <a:latin typeface="Arial (Body)"/>
                <a:ea typeface="Arial"/>
                <a:cs typeface="Arial" panose="020B0604020202020204" pitchFamily="34" charset="0"/>
                <a:sym typeface="Arial"/>
              </a:rPr>
              <a:t>3) NVDA Reader (free versions available)</a:t>
            </a:r>
            <a:endParaRPr lang="en-US" dirty="0" smtClean="0">
              <a:latin typeface="Arial (Body)"/>
              <a:cs typeface="Arial" panose="020B0604020202020204" pitchFamily="34" charset="0"/>
            </a:endParaRPr>
          </a:p>
        </p:txBody>
      </p:sp>
      <p:sp>
        <p:nvSpPr>
          <p:cNvPr id="193" name="Shape 1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631114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Shape 3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2" name="Shape 3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
        <p:nvSpPr>
          <p:cNvPr id="383" name="Shape 383"/>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18</a:t>
            </a:fld>
            <a:endParaRPr lang="en-US"/>
          </a:p>
        </p:txBody>
      </p:sp>
    </p:spTree>
    <p:extLst>
      <p:ext uri="{BB962C8B-B14F-4D97-AF65-F5344CB8AC3E}">
        <p14:creationId xmlns:p14="http://schemas.microsoft.com/office/powerpoint/2010/main" val="22896244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7"/>
        <p:cNvGrpSpPr/>
        <p:nvPr/>
      </p:nvGrpSpPr>
      <p:grpSpPr>
        <a:xfrm>
          <a:off x="0" y="0"/>
          <a:ext cx="0" cy="0"/>
          <a:chOff x="0" y="0"/>
          <a:chExt cx="0" cy="0"/>
        </a:xfrm>
      </p:grpSpPr>
      <p:sp>
        <p:nvSpPr>
          <p:cNvPr id="18" name="Shape 18"/>
          <p:cNvSpPr/>
          <p:nvPr/>
        </p:nvSpPr>
        <p:spPr>
          <a:xfrm>
            <a:off x="0" y="0"/>
            <a:ext cx="9144000" cy="3886200"/>
          </a:xfrm>
          <a:prstGeom prst="rect">
            <a:avLst/>
          </a:prstGeom>
          <a:solidFill>
            <a:srgbClr val="007FA3"/>
          </a:solidFill>
          <a:ln w="25400" cap="flat" cmpd="sng">
            <a:solidFill>
              <a:srgbClr val="007FA3"/>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Arial"/>
              <a:ea typeface="Arial"/>
              <a:cs typeface="Arial"/>
              <a:sym typeface="Arial"/>
            </a:endParaRPr>
          </a:p>
        </p:txBody>
      </p:sp>
      <p:sp>
        <p:nvSpPr>
          <p:cNvPr id="19" name="Shape 19"/>
          <p:cNvSpPr txBox="1">
            <a:spLocks noGrp="1"/>
          </p:cNvSpPr>
          <p:nvPr>
            <p:ph type="ctrTitle"/>
          </p:nvPr>
        </p:nvSpPr>
        <p:spPr>
          <a:xfrm>
            <a:off x="685800" y="762000"/>
            <a:ext cx="7772400" cy="2838451"/>
          </a:xfrm>
          <a:prstGeom prst="rect">
            <a:avLst/>
          </a:prstGeom>
          <a:noFill/>
          <a:ln>
            <a:noFill/>
          </a:ln>
        </p:spPr>
        <p:txBody>
          <a:bodyPr lIns="91425" tIns="91425" rIns="91425" bIns="91425" anchor="b" anchorCtr="0"/>
          <a:lstStyle>
            <a:lvl1pPr marL="0" marR="0" lvl="0" indent="0" algn="l" rtl="0">
              <a:lnSpc>
                <a:spcPct val="100000"/>
              </a:lnSpc>
              <a:spcBef>
                <a:spcPts val="0"/>
              </a:spcBef>
              <a:buClr>
                <a:schemeClr val="lt1"/>
              </a:buClr>
              <a:buFont typeface="Times New Roman"/>
              <a:buNone/>
              <a:defRPr sz="3600" b="1" i="0" u="none" strike="noStrike" cap="none">
                <a:solidFill>
                  <a:schemeClr val="lt1"/>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0" name="Shape 20"/>
          <p:cNvSpPr txBox="1">
            <a:spLocks noGrp="1"/>
          </p:cNvSpPr>
          <p:nvPr>
            <p:ph type="subTitle" idx="1"/>
          </p:nvPr>
        </p:nvSpPr>
        <p:spPr>
          <a:xfrm>
            <a:off x="674687" y="3962400"/>
            <a:ext cx="7794625"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1800" b="0" i="0" u="none" strike="noStrike" cap="none">
                <a:solidFill>
                  <a:schemeClr val="dk1"/>
                </a:solidFill>
                <a:latin typeface="Arial"/>
                <a:ea typeface="Arial"/>
                <a:cs typeface="Arial"/>
                <a:sym typeface="Arial"/>
              </a:defRPr>
            </a:lvl1pPr>
            <a:lvl2pPr marL="457200" marR="0" lvl="1"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2pPr>
            <a:lvl3pPr marL="914400" marR="0" lvl="2" indent="0" algn="ctr"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4pPr>
            <a:lvl5pPr marL="1828800" marR="0" lvl="4"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5pPr>
            <a:lvl6pPr marL="2286000" marR="0" lvl="5"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6pPr>
            <a:lvl7pPr marL="2743200" marR="0" lvl="6"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7pPr>
            <a:lvl8pPr marL="3200400" marR="0" lvl="7"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8pPr>
            <a:lvl9pPr marL="3657600" marR="0" lvl="8"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9pPr>
          </a:lstStyle>
          <a:p>
            <a:endParaRPr dirty="0"/>
          </a:p>
        </p:txBody>
      </p:sp>
      <p:sp>
        <p:nvSpPr>
          <p:cNvPr id="21" name="Shape 21"/>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22" name="Shape 2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266500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6" name="Shape 26"/>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27" name="Shape 27"/>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66472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457200" y="215371"/>
            <a:ext cx="8229600" cy="622828"/>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9" name="Shape 39"/>
          <p:cNvSpPr txBox="1">
            <a:spLocks noGrp="1"/>
          </p:cNvSpPr>
          <p:nvPr>
            <p:ph type="body" idx="1"/>
          </p:nvPr>
        </p:nvSpPr>
        <p:spPr>
          <a:xfrm>
            <a:off x="457200" y="816429"/>
            <a:ext cx="8229600" cy="47897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000" b="0" i="0" u="none" strike="noStrike" cap="none">
                <a:solidFill>
                  <a:srgbClr val="007FA3"/>
                </a:solidFill>
                <a:latin typeface="Arial"/>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a:p>
        </p:txBody>
      </p:sp>
      <p:sp>
        <p:nvSpPr>
          <p:cNvPr id="40" name="Shape 40"/>
          <p:cNvSpPr txBox="1">
            <a:spLocks noGrp="1"/>
          </p:cNvSpPr>
          <p:nvPr>
            <p:ph type="body" idx="2"/>
          </p:nvPr>
        </p:nvSpPr>
        <p:spPr>
          <a:xfrm>
            <a:off x="5029200" y="1600200"/>
            <a:ext cx="3657600" cy="1600198"/>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44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3"/>
          </p:nvPr>
        </p:nvSpPr>
        <p:spPr>
          <a:xfrm>
            <a:off x="5029200" y="3200400"/>
            <a:ext cx="3657600" cy="2925763"/>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ftr" idx="11"/>
          </p:nvPr>
        </p:nvSpPr>
        <p:spPr>
          <a:xfrm>
            <a:off x="93969" y="6165337"/>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
        <p:nvSpPr>
          <p:cNvPr id="5" name="Content Placeholder 4"/>
          <p:cNvSpPr>
            <a:spLocks noGrp="1"/>
          </p:cNvSpPr>
          <p:nvPr>
            <p:ph sz="quarter" idx="13"/>
          </p:nvPr>
        </p:nvSpPr>
        <p:spPr>
          <a:xfrm>
            <a:off x="3276600" y="6477000"/>
            <a:ext cx="5410200" cy="228600"/>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075890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Figure + Caption">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457200" y="228600"/>
            <a:ext cx="8229600" cy="106679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5" name="Shape 55"/>
          <p:cNvSpPr txBox="1">
            <a:spLocks noGrp="1"/>
          </p:cNvSpPr>
          <p:nvPr>
            <p:ph type="body" idx="1"/>
          </p:nvPr>
        </p:nvSpPr>
        <p:spPr>
          <a:xfrm>
            <a:off x="457200" y="5368160"/>
            <a:ext cx="8229600" cy="916856"/>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8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dirty="0"/>
          </a:p>
        </p:txBody>
      </p:sp>
      <p:sp>
        <p:nvSpPr>
          <p:cNvPr id="56" name="Shape 56"/>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dk1"/>
                </a:solidFill>
                <a:latin typeface="Arial"/>
                <a:ea typeface="Arial"/>
                <a:cs typeface="Arial"/>
                <a:sym typeface="Arial"/>
              </a:rPr>
              <a:t>‹#›</a:t>
            </a:fld>
            <a:endParaRPr lang="en-US" sz="900" b="0" i="0" u="none" strike="noStrike" cap="none">
              <a:solidFill>
                <a:schemeClr val="dk1"/>
              </a:solidFill>
              <a:latin typeface="Arial"/>
              <a:ea typeface="Arial"/>
              <a:cs typeface="Arial"/>
              <a:sym typeface="Arial"/>
            </a:endParaRPr>
          </a:p>
        </p:txBody>
      </p:sp>
      <p:sp>
        <p:nvSpPr>
          <p:cNvPr id="9" name="Shape 16"/>
          <p:cNvSpPr txBox="1"/>
          <p:nvPr userDrawn="1"/>
        </p:nvSpPr>
        <p:spPr>
          <a:xfrm>
            <a:off x="1499287" y="6421106"/>
            <a:ext cx="7162799" cy="200054"/>
          </a:xfrm>
          <a:prstGeom prst="rect">
            <a:avLst/>
          </a:prstGeom>
          <a:noFill/>
          <a:ln>
            <a:noFill/>
          </a:ln>
        </p:spPr>
        <p:txBody>
          <a:bodyPr lIns="91425" tIns="45700" rIns="91425" bIns="45700" anchor="t" anchorCtr="0">
            <a:noAutofit/>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b="0" dirty="0" smtClean="0">
                <a:latin typeface="Verdana"/>
                <a:ea typeface="Verdana" panose="020B0604030504040204" pitchFamily="34" charset="0"/>
                <a:cs typeface="Verdana" panose="020B0604030504040204" pitchFamily="34" charset="0"/>
              </a:rPr>
              <a:t>Copyright © 2017, 2011, 2007 Pearson Education, Inc. All Rights Reserved</a:t>
            </a:r>
          </a:p>
        </p:txBody>
      </p:sp>
    </p:spTree>
    <p:extLst>
      <p:ext uri="{BB962C8B-B14F-4D97-AF65-F5344CB8AC3E}">
        <p14:creationId xmlns:p14="http://schemas.microsoft.com/office/powerpoint/2010/main" val="26750175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pic>
        <p:nvPicPr>
          <p:cNvPr id="15" name="Shape 15" descr="Pearson Logo"/>
          <p:cNvPicPr preferRelativeResize="0"/>
          <p:nvPr/>
        </p:nvPicPr>
        <p:blipFill rotWithShape="1">
          <a:blip r:embed="rId6">
            <a:alphaModFix/>
          </a:blip>
          <a:srcRect/>
          <a:stretch/>
        </p:blipFill>
        <p:spPr>
          <a:xfrm>
            <a:off x="443972" y="6429709"/>
            <a:ext cx="917999" cy="279914"/>
          </a:xfrm>
          <a:prstGeom prst="rect">
            <a:avLst/>
          </a:prstGeom>
          <a:noFill/>
          <a:ln>
            <a:noFill/>
          </a:ln>
        </p:spPr>
      </p:pic>
    </p:spTree>
    <p:extLst>
      <p:ext uri="{BB962C8B-B14F-4D97-AF65-F5344CB8AC3E}">
        <p14:creationId xmlns:p14="http://schemas.microsoft.com/office/powerpoint/2010/main" val="200955188"/>
      </p:ext>
    </p:extLst>
  </p:cSld>
  <p:clrMap bg1="lt1" tx1="dk1" bg2="dk2" tx2="lt2" accent1="accent1" accent2="accent2" accent3="accent3" accent4="accent4" accent5="accent5" accent6="accent6" hlink="hlink" folHlink="folHlink"/>
  <p:sldLayoutIdLst>
    <p:sldLayoutId id="2147483674" r:id="rId1"/>
    <p:sldLayoutId id="2147483675" r:id="rId2"/>
    <p:sldLayoutId id="2147483677" r:id="rId3"/>
    <p:sldLayoutId id="2147483679"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13.jpeg"/><Relationship Id="rId4" Type="http://schemas.openxmlformats.org/officeDocument/2006/relationships/image" Target="../media/image12.wmf"/></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2.bin"/><Relationship Id="rId7" Type="http://schemas.openxmlformats.org/officeDocument/2006/relationships/image" Target="../media/image17.jpeg"/><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image" Target="../media/image16.wmf"/><Relationship Id="rId5" Type="http://schemas.openxmlformats.org/officeDocument/2006/relationships/oleObject" Target="../embeddings/oleObject3.bin"/><Relationship Id="rId4" Type="http://schemas.openxmlformats.org/officeDocument/2006/relationships/image" Target="../media/image15.wmf"/></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Title 1"/>
          <p:cNvSpPr txBox="1">
            <a:spLocks noGrp="1"/>
          </p:cNvSpPr>
          <p:nvPr>
            <p:ph type="title"/>
          </p:nvPr>
        </p:nvSpPr>
        <p:spPr>
          <a:xfrm>
            <a:off x="457199" y="215370"/>
            <a:ext cx="8264349" cy="1059480"/>
          </a:xfrm>
          <a:prstGeom prst="rect">
            <a:avLst/>
          </a:prstGeom>
          <a:noFill/>
          <a:ln>
            <a:noFill/>
          </a:ln>
        </p:spPr>
        <p:txBody>
          <a:bodyPr lIns="0" tIns="0" rIns="0" bIns="0" anchor="b" anchorCtr="0">
            <a:noAutofit/>
          </a:bodyPr>
          <a:lstStyle/>
          <a:p>
            <a:pPr lvl="0">
              <a:buSzPct val="25000"/>
            </a:pPr>
            <a:r>
              <a:rPr lang="en-US" dirty="0"/>
              <a:t>Operations </a:t>
            </a:r>
            <a:r>
              <a:rPr lang="en-US" dirty="0" smtClean="0"/>
              <a:t>Research An </a:t>
            </a:r>
            <a:r>
              <a:rPr lang="en-US" dirty="0"/>
              <a:t>Introduction</a:t>
            </a:r>
            <a:endParaRPr lang="en-US" b="1" i="0" u="none" strike="noStrike" cap="none" dirty="0">
              <a:solidFill>
                <a:srgbClr val="007FA3"/>
              </a:solidFill>
              <a:sym typeface="Times New Roman"/>
            </a:endParaRPr>
          </a:p>
        </p:txBody>
      </p:sp>
      <p:sp>
        <p:nvSpPr>
          <p:cNvPr id="196" name="Text Placeholder 2"/>
          <p:cNvSpPr txBox="1">
            <a:spLocks noGrp="1"/>
          </p:cNvSpPr>
          <p:nvPr>
            <p:ph type="body" idx="1"/>
          </p:nvPr>
        </p:nvSpPr>
        <p:spPr>
          <a:xfrm>
            <a:off x="457199" y="1349965"/>
            <a:ext cx="8264349" cy="326435"/>
          </a:xfrm>
          <a:prstGeom prst="rect">
            <a:avLst/>
          </a:prstGeom>
          <a:noFill/>
          <a:ln>
            <a:noFill/>
          </a:ln>
        </p:spPr>
        <p:txBody>
          <a:bodyPr lIns="0" tIns="0" rIns="0" bIns="0" anchor="t" anchorCtr="0">
            <a:noAutofit/>
          </a:bodyPr>
          <a:lstStyle/>
          <a:p>
            <a:r>
              <a:rPr lang="en-US" dirty="0">
                <a:latin typeface="+mn-lt"/>
              </a:rPr>
              <a:t>Tenth </a:t>
            </a:r>
            <a:r>
              <a:rPr lang="en-US" dirty="0" smtClean="0">
                <a:latin typeface="+mn-lt"/>
              </a:rPr>
              <a:t>Edition</a:t>
            </a:r>
            <a:endParaRPr lang="en-IN" dirty="0">
              <a:latin typeface="+mn-lt"/>
            </a:endParaRPr>
          </a:p>
        </p:txBody>
      </p:sp>
      <p:sp>
        <p:nvSpPr>
          <p:cNvPr id="198" name="Text Placeholder 3"/>
          <p:cNvSpPr txBox="1">
            <a:spLocks noGrp="1"/>
          </p:cNvSpPr>
          <p:nvPr>
            <p:ph type="body" idx="2"/>
          </p:nvPr>
        </p:nvSpPr>
        <p:spPr>
          <a:xfrm>
            <a:off x="5029200" y="1876222"/>
            <a:ext cx="3692348" cy="1324175"/>
          </a:xfrm>
          <a:prstGeom prst="rect">
            <a:avLst/>
          </a:prstGeom>
          <a:noFill/>
          <a:ln>
            <a:noFill/>
          </a:ln>
        </p:spPr>
        <p:txBody>
          <a:bodyPr lIns="0" tIns="0" rIns="0" bIns="0" anchor="b" anchorCtr="0">
            <a:noAutofit/>
          </a:bodyPr>
          <a:lstStyle/>
          <a:p>
            <a:pPr marL="0" marR="0" lvl="0" indent="0" algn="ctr" rtl="0">
              <a:spcBef>
                <a:spcPts val="0"/>
              </a:spcBef>
              <a:buClr>
                <a:srgbClr val="007FA3"/>
              </a:buClr>
              <a:buSzPct val="25000"/>
              <a:buFont typeface="Arial"/>
              <a:buNone/>
            </a:pPr>
            <a:r>
              <a:rPr lang="en-US" sz="3000" b="1" i="0" u="none" strike="noStrike" cap="none" dirty="0">
                <a:solidFill>
                  <a:schemeClr val="dk1"/>
                </a:solidFill>
                <a:latin typeface="+mn-lt"/>
                <a:ea typeface="Arial"/>
                <a:cs typeface="Arial"/>
                <a:sym typeface="Arial"/>
              </a:rPr>
              <a:t>Chapter </a:t>
            </a:r>
            <a:r>
              <a:rPr lang="en-US" b="1" dirty="0" smtClean="0">
                <a:latin typeface="+mn-lt"/>
              </a:rPr>
              <a:t>11</a:t>
            </a:r>
          </a:p>
        </p:txBody>
      </p:sp>
      <p:sp>
        <p:nvSpPr>
          <p:cNvPr id="199" name="Text Placeholder 4"/>
          <p:cNvSpPr txBox="1">
            <a:spLocks noGrp="1"/>
          </p:cNvSpPr>
          <p:nvPr>
            <p:ph type="body" idx="3"/>
          </p:nvPr>
        </p:nvSpPr>
        <p:spPr>
          <a:xfrm>
            <a:off x="5063412" y="3328384"/>
            <a:ext cx="3658136" cy="2925763"/>
          </a:xfrm>
          <a:prstGeom prst="rect">
            <a:avLst/>
          </a:prstGeom>
          <a:noFill/>
          <a:ln>
            <a:noFill/>
          </a:ln>
        </p:spPr>
        <p:txBody>
          <a:bodyPr lIns="0" tIns="0" rIns="0" bIns="0" anchor="t" anchorCtr="0">
            <a:noAutofit/>
          </a:bodyPr>
          <a:lstStyle/>
          <a:p>
            <a:pPr lvl="0" algn="ctr"/>
            <a:r>
              <a:rPr lang="en-US" dirty="0">
                <a:solidFill>
                  <a:srgbClr val="000000"/>
                </a:solidFill>
                <a:latin typeface="+mn-lt"/>
              </a:rPr>
              <a:t>Traveling Salesperson Problem (T</a:t>
            </a:r>
            <a:r>
              <a:rPr lang="en-US" sz="100" dirty="0">
                <a:solidFill>
                  <a:srgbClr val="000000"/>
                </a:solidFill>
                <a:latin typeface="+mn-lt"/>
              </a:rPr>
              <a:t> </a:t>
            </a:r>
            <a:r>
              <a:rPr lang="en-US" dirty="0">
                <a:solidFill>
                  <a:srgbClr val="000000"/>
                </a:solidFill>
                <a:latin typeface="+mn-lt"/>
              </a:rPr>
              <a:t>S</a:t>
            </a:r>
            <a:r>
              <a:rPr lang="en-US" sz="100" dirty="0">
                <a:solidFill>
                  <a:srgbClr val="000000"/>
                </a:solidFill>
                <a:latin typeface="+mn-lt"/>
              </a:rPr>
              <a:t> </a:t>
            </a:r>
            <a:r>
              <a:rPr lang="en-US" dirty="0">
                <a:solidFill>
                  <a:srgbClr val="000000"/>
                </a:solidFill>
                <a:latin typeface="+mn-lt"/>
              </a:rPr>
              <a:t>P)</a:t>
            </a:r>
            <a:endParaRPr lang="en-IN" dirty="0">
              <a:solidFill>
                <a:srgbClr val="000000"/>
              </a:solidFill>
              <a:latin typeface="+mn-lt"/>
            </a:endParaRPr>
          </a:p>
        </p:txBody>
      </p:sp>
      <p:pic>
        <p:nvPicPr>
          <p:cNvPr id="2" name="Picture 5" descr="Front Cover: Operations Research An Introduction Tenth Edition by Tah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99" y="1876223"/>
            <a:ext cx="3239708" cy="4258277"/>
          </a:xfrm>
          <a:prstGeom prst="rect">
            <a:avLst/>
          </a:prstGeom>
        </p:spPr>
      </p:pic>
      <p:sp>
        <p:nvSpPr>
          <p:cNvPr id="8" name="Text Placeholder 6"/>
          <p:cNvSpPr>
            <a:spLocks noGrp="1"/>
          </p:cNvSpPr>
          <p:nvPr>
            <p:ph sz="quarter" idx="13"/>
          </p:nvPr>
        </p:nvSpPr>
        <p:spPr>
          <a:xfrm>
            <a:off x="2590800" y="6428869"/>
            <a:ext cx="6130748" cy="266792"/>
          </a:xfrm>
        </p:spPr>
        <p:txBody>
          <a:bodyPr anchor="ctr"/>
          <a:lstStyle/>
          <a:p>
            <a:pPr marL="101600" indent="0">
              <a:buNone/>
            </a:pPr>
            <a:r>
              <a:rPr lang="en-US" alt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Copyright © 2017, 2011, 2007 Pearson Education, Inc. All Rights</a:t>
            </a:r>
            <a:r>
              <a:rPr lang="en-US" altLang="en-US" sz="1200" baseline="0" dirty="0" smtClean="0">
                <a:solidFill>
                  <a:schemeClr val="tx1"/>
                </a:solidFill>
                <a:latin typeface="Verdana" panose="020B0604030504040204" pitchFamily="34" charset="0"/>
                <a:ea typeface="Verdana" panose="020B0604030504040204" pitchFamily="34" charset="0"/>
                <a:cs typeface="Verdana" panose="020B0604030504040204" pitchFamily="34" charset="0"/>
              </a:rPr>
              <a:t> </a:t>
            </a:r>
            <a:r>
              <a:rPr lang="en-US" alt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Reserved</a:t>
            </a:r>
            <a:endParaRPr lang="en-US" alt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51156903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2800" dirty="0"/>
              <a:t>Figure </a:t>
            </a:r>
            <a:r>
              <a:rPr lang="en-US" sz="2800" dirty="0" smtClean="0"/>
              <a:t>11-4 Execution </a:t>
            </a:r>
            <a:r>
              <a:rPr lang="en-US" sz="2800" dirty="0"/>
              <a:t>of the </a:t>
            </a:r>
            <a:r>
              <a:rPr lang="en-US" sz="2800" dirty="0" smtClean="0"/>
              <a:t>T</a:t>
            </a:r>
            <a:r>
              <a:rPr lang="en-US" sz="100" dirty="0" smtClean="0"/>
              <a:t> </a:t>
            </a:r>
            <a:r>
              <a:rPr lang="en-US" sz="2800" dirty="0" smtClean="0"/>
              <a:t>S</a:t>
            </a:r>
            <a:r>
              <a:rPr lang="en-US" sz="100" dirty="0" smtClean="0"/>
              <a:t> </a:t>
            </a:r>
            <a:r>
              <a:rPr lang="en-US" sz="2800" dirty="0" smtClean="0"/>
              <a:t>P </a:t>
            </a:r>
            <a:r>
              <a:rPr lang="en-US" sz="2800" dirty="0"/>
              <a:t>H</a:t>
            </a:r>
            <a:r>
              <a:rPr lang="en-US" sz="2800" dirty="0" smtClean="0"/>
              <a:t>euristic </a:t>
            </a:r>
            <a:r>
              <a:rPr lang="en-US" sz="2800" dirty="0"/>
              <a:t>using Excel spreadsheet (file </a:t>
            </a:r>
            <a:r>
              <a:rPr lang="en-US" sz="2800" dirty="0" smtClean="0"/>
              <a:t>excelReversalT</a:t>
            </a:r>
            <a:r>
              <a:rPr lang="en-US" sz="100" dirty="0" smtClean="0"/>
              <a:t> </a:t>
            </a:r>
            <a:r>
              <a:rPr lang="en-US" sz="2800" dirty="0" smtClean="0"/>
              <a:t>S</a:t>
            </a:r>
            <a:r>
              <a:rPr lang="en-US" sz="100" dirty="0" smtClean="0"/>
              <a:t> </a:t>
            </a:r>
            <a:r>
              <a:rPr lang="en-US" sz="2800" dirty="0" smtClean="0"/>
              <a:t>P.xls</a:t>
            </a:r>
            <a:r>
              <a:rPr lang="en-US" sz="2800" dirty="0"/>
              <a:t>)</a:t>
            </a:r>
            <a:endParaRPr lang="en-US" sz="2800" b="0" dirty="0"/>
          </a:p>
        </p:txBody>
      </p:sp>
      <p:pic>
        <p:nvPicPr>
          <p:cNvPr id="5" name="Picture 2" descr="An excel spreadsheet of an execution of the T S P heuristic is entitled, traveling salesperson nearest neighbor, sub tour reversal heuristic shows 4 steps, 2 for input and 2 for output. The main table has 2 columns; initial and tour. An example of entries: Initial, 1. Tour, 1 to 3 to 2 to 4 to 5 to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881188"/>
            <a:ext cx="8229600" cy="340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41638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nchor="b"/>
          <a:lstStyle/>
          <a:p>
            <a:r>
              <a:rPr lang="en-US" sz="3000" dirty="0"/>
              <a:t>Table </a:t>
            </a:r>
            <a:r>
              <a:rPr lang="en-US" sz="3000" dirty="0" smtClean="0"/>
              <a:t>11-6 </a:t>
            </a:r>
            <a:r>
              <a:rPr lang="en-US" sz="3000" dirty="0"/>
              <a:t>Tabu Heuristic Solution of Example </a:t>
            </a:r>
            <a:r>
              <a:rPr lang="en-US" sz="3000" dirty="0" smtClean="0"/>
              <a:t>11-5-1 </a:t>
            </a:r>
            <a:r>
              <a:rPr lang="en-US" sz="3000" dirty="0"/>
              <a:t>with Tenure </a:t>
            </a:r>
            <a:r>
              <a:rPr lang="en-US" sz="3000" dirty="0" smtClean="0"/>
              <a:t>Period </a:t>
            </a:r>
            <a:r>
              <a:rPr lang="en-US" sz="100" dirty="0">
                <a:solidFill>
                  <a:schemeClr val="bg1"/>
                </a:solidFill>
              </a:rPr>
              <a:t>Tau = 2</a:t>
            </a:r>
            <a:r>
              <a:rPr lang="en-US" sz="3000" dirty="0" smtClean="0"/>
              <a:t>           </a:t>
            </a:r>
            <a:r>
              <a:rPr lang="en-US" sz="3000" dirty="0" smtClean="0"/>
              <a:t>Iterations</a:t>
            </a:r>
            <a:endParaRPr lang="en-US" sz="3000" dirty="0"/>
          </a:p>
        </p:txBody>
      </p:sp>
      <p:graphicFrame>
        <p:nvGraphicFramePr>
          <p:cNvPr id="4" name="Object 2"/>
          <p:cNvGraphicFramePr>
            <a:graphicFrameLocks noChangeAspect="1"/>
          </p:cNvGraphicFramePr>
          <p:nvPr>
            <p:extLst>
              <p:ext uri="{D42A27DB-BD31-4B8C-83A1-F6EECF244321}">
                <p14:modId xmlns:p14="http://schemas.microsoft.com/office/powerpoint/2010/main" val="412402026"/>
              </p:ext>
            </p:extLst>
          </p:nvPr>
        </p:nvGraphicFramePr>
        <p:xfrm>
          <a:off x="5029200" y="819858"/>
          <a:ext cx="850165" cy="342428"/>
        </p:xfrm>
        <a:graphic>
          <a:graphicData uri="http://schemas.openxmlformats.org/presentationml/2006/ole">
            <mc:AlternateContent xmlns:mc="http://schemas.openxmlformats.org/markup-compatibility/2006">
              <mc:Choice xmlns:v="urn:schemas-microsoft-com:vml" Requires="v">
                <p:oleObj spid="_x0000_s1052" name="Equation" r:id="rId3" imgW="850680" imgH="342720" progId="Equation.DSMT4">
                  <p:embed/>
                </p:oleObj>
              </mc:Choice>
              <mc:Fallback>
                <p:oleObj name="Equation" r:id="rId3" imgW="850680" imgH="342720" progId="Equation.DSMT4">
                  <p:embed/>
                  <p:pic>
                    <p:nvPicPr>
                      <p:cNvPr id="4" name="Object 2"/>
                      <p:cNvPicPr/>
                      <p:nvPr/>
                    </p:nvPicPr>
                    <p:blipFill>
                      <a:blip r:embed="rId4"/>
                      <a:stretch>
                        <a:fillRect/>
                      </a:stretch>
                    </p:blipFill>
                    <p:spPr>
                      <a:xfrm>
                        <a:off x="5029200" y="819858"/>
                        <a:ext cx="850165" cy="342428"/>
                      </a:xfrm>
                      <a:prstGeom prst="rect">
                        <a:avLst/>
                      </a:prstGeom>
                    </p:spPr>
                  </p:pic>
                </p:oleObj>
              </mc:Fallback>
            </mc:AlternateContent>
          </a:graphicData>
        </a:graphic>
      </p:graphicFrame>
      <p:pic>
        <p:nvPicPr>
          <p:cNvPr id="6" name="Picture 3" descr="A table of data for a tabu heuristic solution of example 11 5 1 has 6 columns, labeled as follows, from left to right: reversal, tour, length in miles, delete, add and tabu list, t = 2. Row entries for iterations 0 through 5 are as follows. Iteration: 0. Reversal: none. Tour: 1 to 2 to 3 to 4 to 5 to 1. Length in miles: 780. Delete: none. Add: none. Tabu list, t = 2: none. Iteration: 1. Reversal: 2 to 3. Tour: 1 to 3 to 2 to 4 to 5 to 1. Length in miles: 810. Delete: none. Add: none. Tabu list, t = 2: none. Iteration: 1. Reversal: 3 to 4. Tour: 1 to 2 to 4 to 3 to 5 to 1. Length in miles: 785. Delete: none. Add: none. Tabu list, t = 2: none. Iteration: 1. Reversal: 4 to 5. Tour: 1 to 2 to 4 to 3 to 5 to 1. Length in miles: infinity. Delete: none. Add: none. Tabu list, t = 2: none. Iteration: 1. Reversal: 2 to 3 to 4, in bold. Tour: 1 to 4 to 3 to 2, underlined, to 5 to 1, in bold. Length in miles: 730. Delete: 1 to 2, 5 to 4. Add: 1 to 4, 2 to 5. Tabu list, t = 2: 1 to 4, 2 to 5. Iteration: 1. Reversal: 3 to 4 to 5. Tour: 1 to 2 to 5 to 4 to 3 to 1. Length in miles: infinity. Delete: none. Add: none. Tabu list, t = 2: none. Iteration: 1. Reversal: 2 to 3 to 4 to 5. Tour: 1 to 5 to 4 to 3 to 2 to 1. Length in miles: infinity. Delete: none. Add: none. Tabu list, t = 2: none. Iteration: 2. Reversal: 4 to 3. Tour: 1 to 3 to 4 to 2 to 5 to 1. Length in miles: infinity. Delete: none. Add: none. Tabu list, t = 2: none. Iteration: 2. Reversal: 3 to 2. Tour: 1 to 4 to 2 to 3 to 5 to 1. Length in miles: infinity. Delete: none. Add: none. Tabu list, t = 2: none. Iteration: 2, whole row in bold. Reversal: 2 to 5. Tour: 1 to 4 to 3 to 5 to 2 to 1. Length in miles: 745. Delete: 3 to 2, 5 to 1. Add: 3 to 5, 2 to 1. Tabu list, t = 2: 1 to 2, 2 to 5, 3 to 5 2 to 1. Iteration: 2. Reversal: 4 to 3 to 2. Tour: 1 to 2 to 3 to 4 to 5 to 1. Length in miles: 780. Delete: none. Add: none. Tabu list, t = 2: none. Iteration: 2. Reversal: 3 to 2 to 5. Tour: 1 to 4 to 5 to 2 to 3 to 1. Length in miles: 790. Delete: none. Add: none. Tabu list, t = 2: none. Iteration: 2. Reversal: 4 to 3 to 2 to 5. Tour: 1 to 5 to 2 to 3 to 4 to 1. Length in miles: 750. Delete: none. Add: none. Tabu list, t = 2: none. Iteration: 3. Reversal: 4 to 3. Tour: 1 to 3 to 4 to 5 to 2 to 1. Length in miles: 820. Delete: none. Add: none. Tabu list, t = 2: none. Iteration: 3, whole row in bold. Reversal: 3 to 5. Tour: 1 to 4 to 5 to 3 to 2 to 1. Length in miles: 725. Delete: 4 to 3 5 to 2. Add: 4 to 5, 3 to 2. Tabu list, t = 2: 3 to 5 2 to 1, 4 to 5, 3 to 2. Iteration: 3. Reversal: 5 to 2. Tour: 1 to 4 to 3 to 2 to 5 to 1. Length in miles: 730. Delete: none. Add: none. Tabu list, t = 2: none. Iteration: 3. Reversal: 4 to 3 to 5. Tour: 1 to 5 to 3 to 4 to 2 to 1. Length in miles: infinity. Delete: none. Add: none. Tabu list, t = 2: none. Iteration: 3. Reversal: 3 to 5 to 2. Tour: 1 to 4 to 2 to 5 to 3 to 1. Length in miles: infinity. Delete: none. Add: none. Tabu list, t = 2: none. Iteration: 3. Reversal: 4 to 3 to 5 to 2. Tour: 1 to 2 to 5 to 3 to 4 to 1. Length in miles: 745. Delete: none. Add: none. Tabu list, t = 2: none. Iteration: 4. Reversal: 4 to 5. Tour: 1 to 5 to 4 to 3 to 2 to 1. Length in miles: infinity. Delete: none. Add: none. Tabu list, t = 2: none. Iteration: 4. Reversal: 5 to 3. Tour: 1 to 4 to 3 to 5 to 2 to 1. Length in miles: 745. Delete: 4 to 5, 3 to 2. Add: none. Tabu list, t = 2: tabu. Iteration: 4, whole row in bold. Reversal: 3 to 2. Tour: 1 to 4 to 5 to 2 to 3 to 1. Length in miles: 790. Delete: 5 to 3, 2 to 1. Add: 5 to 2, 3 to 1. Tabu list, t = 2: 4 to 5, 3 to 2, 5 to 2, 3 to 1. Iteration: 4. Reversal: 4 to 5 to 3. Tour: 1 to 3 to 5 to 4 to 2 to 1. Length in miles: infinity. Delete: none. Add: none. Tabu list, t = 2: none. Iteration: 4. Reversal: 5 to 3 to 2. Tour: 1 to 4 to 2 to 3 to 5 to 1. Length in miles: infinity. Delete: none. Add: none. Tabu list, t = 2: none. Iteration: 4. Reversal: 4 to 5 to 3 to 2. Tour: 1 to 2 to 3 to 5 to 4 to 1. Length in miles: infinity. Delete: none. Add: none. Tabu list, t = 2: none. Iteration: 5. Reversal: 4 to 5. Tour: 1 to 5 to 4 to 2 to 3 to 1. Length in miles: infinity. Delete: none. Add: none. Tabu list, t = 2: none. Iteration: 5, whole row in bold. Reversal: 5 to 2. Tour: 1 to 4 to 2 to 5 to 3 to 1. Length in miles: infinity. Delete: 4 to 5, 2 to 3. Add: 4 to 2, 5 to 3. Tabu list, t = 2: 5 to 2, 3 to 1, 4 to 2, 5 to 3. Iteration: 5. Reversal: 2 to 3. Tour: 1 to 4 to 5 to 3 to 2 to 1. Length in miles: 725. Delete: 5 to 2, 3 to 1. Add: none. Tabu list, t = 2: tabu. Iteration: 5. Reversal: 4 to 5 to 2. Tour: 1 to 2 to 5 to 4 to 3 to 1. Length in miles: infinity. Delete: none. Add: none. Tabu list, t = 2: none. Iteration: 5. Reversal: 5 to 2 to 3. Tour: 1 to 4 to 3 to 2 to 5 to 1. Length in miles: 730. Delete: 4 to 5, 3 to 1. Add: none. Tabu list, t = 2: tabu. Iteration: 5. Reversal: 4 to 5 to 2 to 3. Tour: 1 to 3 to 2 to 5 to 4 to 1. Length in miles: infinity. Delete: none. Add: none. Tabu list, t = 2: none."/>
          <p:cNvPicPr>
            <a:picLocks noChangeAspect="1"/>
          </p:cNvPicPr>
          <p:nvPr/>
        </p:nvPicPr>
        <p:blipFill rotWithShape="1">
          <a:blip r:embed="rId5">
            <a:extLst>
              <a:ext uri="{28A0092B-C50C-407E-A947-70E740481C1C}">
                <a14:useLocalDpi xmlns:a14="http://schemas.microsoft.com/office/drawing/2010/main" val="0"/>
              </a:ext>
            </a:extLst>
          </a:blip>
          <a:srcRect t="5128"/>
          <a:stretch/>
        </p:blipFill>
        <p:spPr bwMode="auto">
          <a:xfrm>
            <a:off x="1999285" y="1371600"/>
            <a:ext cx="5145431"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414098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nchor="b"/>
          <a:lstStyle/>
          <a:p>
            <a:r>
              <a:rPr lang="en-US" sz="3200" dirty="0"/>
              <a:t>Figure </a:t>
            </a:r>
            <a:r>
              <a:rPr lang="en-US" sz="3200" dirty="0" smtClean="0"/>
              <a:t>11-5 T</a:t>
            </a:r>
            <a:r>
              <a:rPr lang="en-US" sz="100" dirty="0" smtClean="0"/>
              <a:t> </a:t>
            </a:r>
            <a:r>
              <a:rPr lang="en-US" sz="3200" dirty="0" smtClean="0"/>
              <a:t>S</a:t>
            </a:r>
            <a:r>
              <a:rPr lang="en-US" sz="100" dirty="0" smtClean="0"/>
              <a:t> </a:t>
            </a:r>
            <a:r>
              <a:rPr lang="en-US" sz="3200" dirty="0" smtClean="0"/>
              <a:t>P </a:t>
            </a:r>
            <a:r>
              <a:rPr lang="en-US" sz="3200" dirty="0"/>
              <a:t>T</a:t>
            </a:r>
            <a:r>
              <a:rPr lang="en-US" sz="3200" dirty="0" smtClean="0"/>
              <a:t>abu Metaheuristic </a:t>
            </a:r>
            <a:r>
              <a:rPr lang="en-US" sz="3200" dirty="0"/>
              <a:t>using Excel </a:t>
            </a:r>
            <a:r>
              <a:rPr lang="en-US" sz="3200" dirty="0" smtClean="0"/>
              <a:t>Spreadsheet </a:t>
            </a:r>
            <a:r>
              <a:rPr lang="en-US" sz="3200" dirty="0"/>
              <a:t>(file </a:t>
            </a:r>
            <a:r>
              <a:rPr lang="en-US" sz="3200" dirty="0" smtClean="0"/>
              <a:t>excelTabuT</a:t>
            </a:r>
            <a:r>
              <a:rPr lang="en-US" sz="100" dirty="0" smtClean="0"/>
              <a:t> </a:t>
            </a:r>
            <a:r>
              <a:rPr lang="en-US" sz="3200" dirty="0"/>
              <a:t>S</a:t>
            </a:r>
            <a:r>
              <a:rPr lang="en-US" sz="100" dirty="0"/>
              <a:t> </a:t>
            </a:r>
            <a:r>
              <a:rPr lang="en-US" sz="3200" dirty="0"/>
              <a:t>P</a:t>
            </a:r>
            <a:r>
              <a:rPr lang="en-US" sz="3200" dirty="0" smtClean="0"/>
              <a:t>.xls</a:t>
            </a:r>
            <a:r>
              <a:rPr lang="en-US" sz="3200" dirty="0"/>
              <a:t>)</a:t>
            </a:r>
          </a:p>
        </p:txBody>
      </p:sp>
      <p:pic>
        <p:nvPicPr>
          <p:cNvPr id="5" name="Picture 2" descr="A T S P Tabu metaheuristic on an excel spreadsheet is titled, traveling salesperson tabu heuristic. There are 4 steps, 2 for input and 2 for output. Iteration calculations is on, execute heuristic is highlighted and the next move is best reversal. The first table has columns for city, tour and length for iteration 1. The second table is symmetric, with a density of 0.9, blank cell = infinity. There are 4 rows from 1 to 4 and 4 columns, from 1 to 4. Step 4 C: Enter initial tour, if tour option is selected in step 4 A. Values 1, 2, 3, 4, 5 and 1 are shown within a row of columns. Search best tour found at iteration 3. Tour length: 775. Tour: 1 to 4 to 5 to 3 to 2 to 1. Tabu list by iteration, tenure period = 4 iterations: Iteration 1: 1 to 4, 2 to 5. Iteration 2: 1 to 4, 2 to 5, 3 to 5, 2 to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09800" y="1371600"/>
            <a:ext cx="4472132" cy="4845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798695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nchor="b"/>
          <a:lstStyle/>
          <a:p>
            <a:r>
              <a:rPr lang="en-US" sz="2400" dirty="0"/>
              <a:t>Table </a:t>
            </a:r>
            <a:r>
              <a:rPr lang="en-US" sz="2400" dirty="0" smtClean="0"/>
              <a:t>11-7 </a:t>
            </a:r>
            <a:r>
              <a:rPr lang="en-US" sz="2400" dirty="0"/>
              <a:t>Simulated Annealing Solution of Example </a:t>
            </a:r>
            <a:r>
              <a:rPr lang="en-US" sz="2400" dirty="0" smtClean="0"/>
              <a:t>11-5-2 </a:t>
            </a:r>
            <a:r>
              <a:rPr lang="en-US" sz="2400" dirty="0" smtClean="0"/>
              <a:t>with </a:t>
            </a:r>
            <a:r>
              <a:rPr lang="en-US" sz="100" dirty="0">
                <a:solidFill>
                  <a:schemeClr val="bg1"/>
                </a:solidFill>
              </a:rPr>
              <a:t>T sub K = 0.5 T, sub K minus 1, T sub 0 = 50</a:t>
            </a:r>
            <a:r>
              <a:rPr lang="en-US" sz="2400" dirty="0" smtClean="0"/>
              <a:t>                         and </a:t>
            </a:r>
            <a:r>
              <a:rPr lang="en-US" sz="2400" dirty="0"/>
              <a:t>Change </a:t>
            </a:r>
            <a:r>
              <a:rPr lang="en-US" sz="2400" dirty="0" smtClean="0"/>
              <a:t>from </a:t>
            </a:r>
            <a:r>
              <a:rPr lang="en-US" sz="100" dirty="0">
                <a:solidFill>
                  <a:schemeClr val="bg1"/>
                </a:solidFill>
              </a:rPr>
              <a:t>T, sub K minus 1, to T sub K.</a:t>
            </a:r>
            <a:r>
              <a:rPr lang="en-US" sz="2400" dirty="0" smtClean="0"/>
              <a:t>          Taking </a:t>
            </a:r>
            <a:r>
              <a:rPr lang="en-US" sz="2400" dirty="0"/>
              <a:t>Place Every Two Accept-Iterations</a:t>
            </a:r>
          </a:p>
        </p:txBody>
      </p:sp>
      <p:graphicFrame>
        <p:nvGraphicFramePr>
          <p:cNvPr id="4" name="Object 2"/>
          <p:cNvGraphicFramePr>
            <a:graphicFrameLocks noChangeAspect="1"/>
          </p:cNvGraphicFramePr>
          <p:nvPr>
            <p:extLst>
              <p:ext uri="{D42A27DB-BD31-4B8C-83A1-F6EECF244321}">
                <p14:modId xmlns:p14="http://schemas.microsoft.com/office/powerpoint/2010/main" val="1731069384"/>
              </p:ext>
            </p:extLst>
          </p:nvPr>
        </p:nvGraphicFramePr>
        <p:xfrm>
          <a:off x="1219200" y="543025"/>
          <a:ext cx="2078182" cy="324716"/>
        </p:xfrm>
        <a:graphic>
          <a:graphicData uri="http://schemas.openxmlformats.org/presentationml/2006/ole">
            <mc:AlternateContent xmlns:mc="http://schemas.openxmlformats.org/markup-compatibility/2006">
              <mc:Choice xmlns:v="urn:schemas-microsoft-com:vml" Requires="v">
                <p:oleObj spid="_x0000_s2088" name="Equation" r:id="rId3" imgW="2514600" imgH="393480" progId="Equation.DSMT4">
                  <p:embed/>
                </p:oleObj>
              </mc:Choice>
              <mc:Fallback>
                <p:oleObj name="Equation" r:id="rId3" imgW="2514600" imgH="393480" progId="Equation.DSMT4">
                  <p:embed/>
                  <p:pic>
                    <p:nvPicPr>
                      <p:cNvPr id="4" name="Object 3"/>
                      <p:cNvPicPr/>
                      <p:nvPr/>
                    </p:nvPicPr>
                    <p:blipFill>
                      <a:blip r:embed="rId4"/>
                      <a:stretch>
                        <a:fillRect/>
                      </a:stretch>
                    </p:blipFill>
                    <p:spPr>
                      <a:xfrm>
                        <a:off x="1219200" y="543025"/>
                        <a:ext cx="2078182" cy="324716"/>
                      </a:xfrm>
                      <a:prstGeom prst="rect">
                        <a:avLst/>
                      </a:prstGeom>
                    </p:spPr>
                  </p:pic>
                </p:oleObj>
              </mc:Fallback>
            </mc:AlternateContent>
          </a:graphicData>
        </a:graphic>
      </p:graphicFrame>
      <p:graphicFrame>
        <p:nvGraphicFramePr>
          <p:cNvPr id="6" name="Object 3"/>
          <p:cNvGraphicFramePr>
            <a:graphicFrameLocks noChangeAspect="1"/>
          </p:cNvGraphicFramePr>
          <p:nvPr>
            <p:extLst>
              <p:ext uri="{D42A27DB-BD31-4B8C-83A1-F6EECF244321}">
                <p14:modId xmlns:p14="http://schemas.microsoft.com/office/powerpoint/2010/main" val="2233416621"/>
              </p:ext>
            </p:extLst>
          </p:nvPr>
        </p:nvGraphicFramePr>
        <p:xfrm>
          <a:off x="5715000" y="542304"/>
          <a:ext cx="923925" cy="325437"/>
        </p:xfrm>
        <a:graphic>
          <a:graphicData uri="http://schemas.openxmlformats.org/presentationml/2006/ole">
            <mc:AlternateContent xmlns:mc="http://schemas.openxmlformats.org/markup-compatibility/2006">
              <mc:Choice xmlns:v="urn:schemas-microsoft-com:vml" Requires="v">
                <p:oleObj spid="_x0000_s2089" name="Equation" r:id="rId5" imgW="1117440" imgH="393480" progId="Equation.DSMT4">
                  <p:embed/>
                </p:oleObj>
              </mc:Choice>
              <mc:Fallback>
                <p:oleObj name="Equation" r:id="rId5" imgW="1117440" imgH="393480" progId="Equation.DSMT4">
                  <p:embed/>
                  <p:pic>
                    <p:nvPicPr>
                      <p:cNvPr id="4" name="Object 3"/>
                      <p:cNvPicPr/>
                      <p:nvPr/>
                    </p:nvPicPr>
                    <p:blipFill>
                      <a:blip r:embed="rId6"/>
                      <a:stretch>
                        <a:fillRect/>
                      </a:stretch>
                    </p:blipFill>
                    <p:spPr>
                      <a:xfrm>
                        <a:off x="5715000" y="542304"/>
                        <a:ext cx="923925" cy="325437"/>
                      </a:xfrm>
                      <a:prstGeom prst="rect">
                        <a:avLst/>
                      </a:prstGeom>
                    </p:spPr>
                  </p:pic>
                </p:oleObj>
              </mc:Fallback>
            </mc:AlternateContent>
          </a:graphicData>
        </a:graphic>
      </p:graphicFrame>
      <p:pic>
        <p:nvPicPr>
          <p:cNvPr id="7" name="Picture 4" descr="A table has 9 columns labeled as follows, from left to right: reversal, tour, length in miles, L sub C U R, L sub next, T, P = Euler’s number times, L sub C U R minus L sub next, over T, R, decision. Row entries for iterations are as follows. Iteration: 0. Reversal: none. Tour: 3 to 2 to 5 to 4 to 1 to 3. Length: infinity. L sub C U R: infinity. L sub next: no value. T: 50. P = Euler’s number times, L sub C U R minus L sub next, over T: dash. R: dash. Decision: no value. Iteration: 1. Reversal: 2 to 5. Tour: 3 to 5 to 2 to 4 to 1 to 3. Length: 795. L sub C U R: no value. L sub next: no value. T: 50. P = Euler’s number times, L sub C U R minus L sub next, over T: no value. R: no value. Decision: no value. Iteration: 1. Reversal: 5 to 4. Tour: 3 to 2 to 4 to 5 to 1 to 3. Length: 810. L sub C U R: no value. L sub next: no value. T: 50. P = Euler’s number times, L sub C U R minus L sub next, over T: no value. R: no value. Decision: no value. Iteration: 1. Reversal: 4 to 1. Tour: 3 to 2 to 5 to 1 to 4 to 3. Length: 730. L sub C U R: no value. L sub next: no value. T: 50. P = Euler’s number times, L sub C U R minus L sub next, over T: no value. R: no value. Decision: no value. Iteration: 1. Reversal: 2 to 5 to 4. Tour: 3 to 4 to 5 to 2 to 1 to 3. Length: 820. L sub C U R: no value. L sub next: no value. T: 50. P = Euler’s number times, L sub C U R minus L sub next, over T: no value. R: no value. Decision: no value. Iteration: 1 row in bold. Reversal: 5 to 4 to 1. Tour: 3 to 2 to 1 to 4 to 5 to 3. Length: 725. L sub C U R: infinity. L sub next: 725. T: 50. P = Euler’s number times, L sub C U R minus L sub next, over T: dash. R: no value. Decision: accept move, L sub next less than L sub C U R. Iteration: 1. Reversal: 2 to 5 to 4 to 1. Tour: 3 to 1 to 4 to 5 to 2 to 3. Length: 790. L sub C U R: no value. L sub next: no value. T: 50. P = Euler’s number times, L sub C U R minus L sub next, over T: no value. R: no value. Decision: no value. Iteration: 2. Reversal: 2 to 1. Tour: 3 to 1 to 2 to 4 to 5 to 3. Length: 825. L sub C U R: no value. L sub next: no value. T: 50. P = Euler’s number times, L sub C U R minus L sub next, over T: no value. R: no value. Decision: no value. Iteration: 2. Reversal: 1 to 4. Tour: 3 to 2 to 4 to 1 to 5 to 3. Length: 735. L sub C U R: 725. L sub next: 735. T: 50. P = Euler’s number times, L sub C U R minus L sub next, over T: 0.8187. R: 0.8536. Decision: reject move, R greater than P. Iteration: 2. Reversal: 4 to 5. Tour: 3 to 2 to 1 to 5 to 4 to 3. Length: infinity. L sub C U R: infinity. L sub next: no value. T: 50. P = Euler’s number times, L sub C U R minus L sub next, over T: no value. R: no value. Decision: no value. Iteration: 2 row in bold. Reversal: 2 to 1 to 4. Tour: 3 to 4 to 1 to 2 to 5 to 3. Length: 745. L sub C U R: 725. L sub next: 745. T: 50. P = Euler’s number times, L sub C U R minus L sub next, over T: 0.6703. R: 0.3701. Decision: reject move, R greater than P. Iteration: 2. Reversal: 1 to 4 to 5. Tour: 3 to 2 to 5 to 4 to 1 to 3. Length: infinity. L sub C U R: no value. L sub next: no value. T: 50. P = Euler’s number times, L sub C U R minus L sub next, over T: no value. R: no value. Decision: no value. Iteration: 2. Reversal: 2 to 1 to 4 to 5. Tour: 3 to 5 to 4 to 1 to 2 to 3. Length: infinity. L sub C U R: no value. L sub next: no value. T: 50. P = Euler’s number times, L sub C U R minus L sub next, over T: no value. R: no value. Decision: no value. Iteration: 3. Reversal: 4 to 1. Tour: 3 to 1 to 4 to 2 to 5 to 3. Length: infinity. L sub C U R: no value. L sub next: no value. T: 25. P = Euler’s number times, L sub C U R minus L sub next, over T: no value. R: no value. Decision: no value. Iteration: 3. Reversal: 1 to 2. Tour: 3 to 4 to 2 to 1 to 5 to 3. Length: infinity. L sub C U R: no value. L sub next: no value. T: 25. P = Euler’s number times, L sub C U R minus L sub next, over T: no value. R: no value. Decision: no value. Iteration: 3. Reversal: 2 to 5. Tour: 3 to 4 to 1 to 5 to 2 to 3. Length: 750. L sub C U R: no value. L sub next: no value. T: 25. P = Euler’s number times, L sub C U R minus L sub next, over T: no value. R: no value. Decision: no value. Iteration: 3 row in bold. Reversal: 4 to 1 to 2. Tour: 3 to 2 to 1 to 4 to 5 to 3. Length: 725. L sub C U R: 745. L sub next: 725. T: 25. P = Euler’s number times, L sub C U R minus L sub next, over T: no value. R: no value. Decision: accept move, L sub next less than L sub C U R. Iteration: 3. Reversal: 1 to 2 to 5. Tour: 3 to 4 to 5 to 2 to 1 to 3. Length: 820. L sub C U R: no value. L sub next: no value. T: 25. P = Euler’s number times, L sub C U R minus L sub next, over T: no value. R: no value. Decision: no value. Iteration: 3. Reversal: 4 to 1 to 2 to 5. Tour: 3 to 5 to 2 to 1 to 4 to 3. Length: 745. L sub C U R: no value. L sub next: no value. T: 25. P = Euler’s number times, L sub C U R minus L sub next, over T: no value. R: no value. Decision: no value."/>
          <p:cNvPicPr>
            <a:picLocks noChangeAspect="1"/>
          </p:cNvPicPr>
          <p:nvPr/>
        </p:nvPicPr>
        <p:blipFill rotWithShape="1">
          <a:blip r:embed="rId7">
            <a:extLst>
              <a:ext uri="{28A0092B-C50C-407E-A947-70E740481C1C}">
                <a14:useLocalDpi xmlns:a14="http://schemas.microsoft.com/office/drawing/2010/main" val="0"/>
              </a:ext>
            </a:extLst>
          </a:blip>
          <a:srcRect t="9687"/>
          <a:stretch/>
        </p:blipFill>
        <p:spPr bwMode="auto">
          <a:xfrm>
            <a:off x="609600" y="1380001"/>
            <a:ext cx="7924800" cy="493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91110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nchor="b"/>
          <a:lstStyle/>
          <a:p>
            <a:r>
              <a:rPr lang="en-US" sz="2400" dirty="0"/>
              <a:t>Figure </a:t>
            </a:r>
            <a:r>
              <a:rPr lang="en-US" sz="2400" dirty="0" smtClean="0"/>
              <a:t>11-6 T</a:t>
            </a:r>
            <a:r>
              <a:rPr lang="en-US" sz="100" dirty="0" smtClean="0"/>
              <a:t> </a:t>
            </a:r>
            <a:r>
              <a:rPr lang="en-US" sz="2400" dirty="0" smtClean="0"/>
              <a:t>S</a:t>
            </a:r>
            <a:r>
              <a:rPr lang="en-US" sz="100" dirty="0" smtClean="0"/>
              <a:t> </a:t>
            </a:r>
            <a:r>
              <a:rPr lang="en-US" sz="2400" dirty="0" smtClean="0"/>
              <a:t>P </a:t>
            </a:r>
            <a:r>
              <a:rPr lang="en-US" sz="2400" dirty="0"/>
              <a:t>Simulated Annealing Metaheuristic Using Excel Spreadsheet (</a:t>
            </a:r>
            <a:r>
              <a:rPr lang="en-US" sz="2400" dirty="0" smtClean="0"/>
              <a:t>file excelSimulatedAnnealingT</a:t>
            </a:r>
            <a:r>
              <a:rPr lang="en-US" sz="100" dirty="0" smtClean="0"/>
              <a:t> </a:t>
            </a:r>
            <a:r>
              <a:rPr lang="en-US" sz="2400" dirty="0" smtClean="0"/>
              <a:t>S</a:t>
            </a:r>
            <a:r>
              <a:rPr lang="en-US" sz="100" dirty="0" smtClean="0"/>
              <a:t> </a:t>
            </a:r>
            <a:r>
              <a:rPr lang="en-US" sz="2400" dirty="0" smtClean="0"/>
              <a:t>P.xls</a:t>
            </a:r>
            <a:r>
              <a:rPr lang="en-US" sz="2400" dirty="0"/>
              <a:t>)</a:t>
            </a:r>
          </a:p>
        </p:txBody>
      </p:sp>
      <p:pic>
        <p:nvPicPr>
          <p:cNvPr id="4" name="Picture 2" descr="A T S P simulated annealing metaheuristic in an excel spreadsheet is titled, Traveling salesperson simulated annealing heuristic. There are 5 steps, two for input and 3 for output. Iteration calculations are turned on, execute heuristic is highlighted and the next move is best reversal. The first table has columns for tour and length for entries of start city. The second table is not symmetric, and the density is 0.9. There are 5 rows, labeled 1 through 5, and 5 columns, labeled 1 through 5. Step 4 C: enter initial tour, if tour option is selected in step 5 A. Values are shown in a row as 3, 2, 5, 4, 1, and 3. Search best tour found at iteration 1. Tour length: 725. Tour: 3 to 2 to 1 to 4 to 5 to 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51364" y="1447800"/>
            <a:ext cx="4641273"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421629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nchor="b"/>
          <a:lstStyle/>
          <a:p>
            <a:r>
              <a:rPr lang="en-US" sz="2800" dirty="0"/>
              <a:t>Table </a:t>
            </a:r>
            <a:r>
              <a:rPr lang="en-US" sz="2800" dirty="0" smtClean="0"/>
              <a:t>11-8 </a:t>
            </a:r>
            <a:r>
              <a:rPr lang="en-US" sz="2800" dirty="0"/>
              <a:t>Steps for Creating Children C1 and C2 from Parents P1 and P2 Using Order Crossover</a:t>
            </a:r>
          </a:p>
        </p:txBody>
      </p:sp>
      <p:pic>
        <p:nvPicPr>
          <p:cNvPr id="5" name="Picture 2" descr="The steps for creating children C 1 and C 2 from Parent P 1 and P 2. Steps 0 through 5 are displayed with the corresponding action and an example based on the assumption that N = 7 nodes. Step 0. Action: Select P 1 and P 2 from population. Example: P 1 = 1 to 2 to 5 to 4 to 3 to 7 to 6, with 5, 4 and 3 in bold, link back to node 1. P s = 5 to 4 to 2 to 6 to 3 to 1 to 7, with 2, 6 and 3 in bold, link back to tour 5. Step 1. Action: Randomly select 2 crossover points, C sub 1 and C sub 2 with C sub 1 less than C sub 2. Example: R = 0.4425 yields C sub 1 = int times, 7 times 0.3425, plus 1 = 3. R = 0.7123 yields C sub 2 = int times, 7 times o.7123, plus 1 = 5. Step 2. Action: Swap positions, C sub 1, C sub 1 plus 1, to C sub 2, in P 1 and P 2 to partially form C 2 and C 1, respectively. Example: C 1 = question mark to question mark to 2 to 6 to 3 to question mark to question mark, with 2, 6, and 3 in bold. C 2= question mark to question mark to 5 to 4 to 3 to question mark to question mark, with 5, 4, and 3 in bold. Step 3. Action: Create list L 1, L 2, by rearranging the elements of P 1, P 2 in the clockwise order C sub 2 plus 1, C sub 2 plus 2, missing values to N, 1, 2, missing values C sub 2. Example: L 1 = 7, 6, 1, 2, 5, 4, 3. L 2 = 1, 7, 5, 4, 2, 6, 3. Step 4. Action: From L 1, L 2, create L 1 prime, L 2 prime by deleting the nodes already assigned to C 1, C 2 in step 2 while preserving the order in L 1 and L 2. Example: L 1 prime = L 1 minus, (2, 6, 3) = (7, 1, 5, 4), with 7 and 1 underlined and 5 and 4 in bold. L 2 prime = L 2 minus (5, 4, 3) = (1, 7, 2, 6) with 1 and 7 underlined and 2 and 6 in bold. Step 5. Action: Assign the elements of L 1 prime, L 2 prime to the missing elements in C 1, C2, in the order C sub 2 + 1, C sub 2 + 2, missing values, N, 1, 2, missing values, C sub 1 minus 1. Example: C 1 = 5 to 4 to 2 to 6 to 3 to 7 to 1, with 5 and 4 in bold and 7 and 1 underlined, link back to node 5. C 2 = 2 to 6 to 5 to 4 to 3 to 1 to 7, with 2 and 5 in bold and 1 and 7 underlined, link back to node 2."/>
          <p:cNvPicPr>
            <a:picLocks noChangeAspect="1"/>
          </p:cNvPicPr>
          <p:nvPr/>
        </p:nvPicPr>
        <p:blipFill rotWithShape="1">
          <a:blip r:embed="rId2">
            <a:extLst>
              <a:ext uri="{28A0092B-C50C-407E-A947-70E740481C1C}">
                <a14:useLocalDpi xmlns:a14="http://schemas.microsoft.com/office/drawing/2010/main" val="0"/>
              </a:ext>
            </a:extLst>
          </a:blip>
          <a:srcRect t="9620"/>
          <a:stretch/>
        </p:blipFill>
        <p:spPr bwMode="auto">
          <a:xfrm>
            <a:off x="457200" y="1639887"/>
            <a:ext cx="8229600" cy="3922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034090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nchor="b"/>
          <a:lstStyle/>
          <a:p>
            <a:r>
              <a:rPr lang="en-US" dirty="0"/>
              <a:t>Table </a:t>
            </a:r>
            <a:r>
              <a:rPr lang="en-US" dirty="0" smtClean="0"/>
              <a:t>11-9 </a:t>
            </a:r>
            <a:r>
              <a:rPr lang="en-US" dirty="0"/>
              <a:t>Genetic Algorithm Applied to </a:t>
            </a:r>
            <a:r>
              <a:rPr lang="en-US" dirty="0" smtClean="0"/>
              <a:t>T</a:t>
            </a:r>
            <a:r>
              <a:rPr lang="en-US" sz="100" dirty="0" smtClean="0"/>
              <a:t> </a:t>
            </a:r>
            <a:r>
              <a:rPr lang="en-US" dirty="0" smtClean="0"/>
              <a:t>S</a:t>
            </a:r>
            <a:r>
              <a:rPr lang="en-US" sz="100" dirty="0" smtClean="0"/>
              <a:t> </a:t>
            </a:r>
            <a:r>
              <a:rPr lang="en-US" dirty="0" smtClean="0"/>
              <a:t>P </a:t>
            </a:r>
            <a:r>
              <a:rPr lang="en-US" dirty="0"/>
              <a:t>of Example </a:t>
            </a:r>
            <a:r>
              <a:rPr lang="en-US" dirty="0" smtClean="0"/>
              <a:t>11-4-3</a:t>
            </a:r>
            <a:endParaRPr lang="en-US" dirty="0"/>
          </a:p>
        </p:txBody>
      </p:sp>
      <p:pic>
        <p:nvPicPr>
          <p:cNvPr id="4" name="Picture 2" descr="A genetic algorithm applied to T S P of example 11 4 3. The table has 4 tables labeled as follows, from left to right: member, tour, crossovers, length in miles. Row entries for iterations 1, 2, and 11 are as follows. Iteration 1. Member: 1. Tour: 1 to 4 to 5 to 2 to 3 to 1. Crossovers: none. Length: 790. Iteration 1. Member: 2. Tour: 3 to 2 to 4 to 5 to 1 to 3. Crossovers: none. Length: 810. Iteration 1. Member: 3. Tour: 1 to 2 to 4 to 5 to 3 to 1. Crossovers: none. Length: 825. Iteration 1. Member: Parent 2, 4. Tour: 2 to 5 to 3 to 4 to 1 to 2, with 3, 4, and 1 in bold. Crossovers: none. Length: 745. Iteration 1. Member: 5. Tour: 3 to 4 to 5 to 1 to 2 to 2. Crossovers: none. Length: 780. Iteration 1. Member: Parent 1, 6. Tour: 1 to 5 to 3 to 2 to 4 to 1, with 3, 2, and 4 in bold. Crossovers: none. Length: 735. Iteration 1. Member: Child 1. Tour: 5 to 2 to 3 to 4 to 1 to 5, with 3, 4 and 1 in bold. Crossovers: 3 and 5. Length: 750. Iteration 1. Member: Child 2. Tour: 5 to 1 to 3 to 2 to 4 to 5. Crossovers: none. Length: 810. Iteration 2. Member: 1. Tour: 1 to 4 to 5 to 2 to 3 to 1. Crossovers: none. Length: 790. Iteration 2. Member: 2. Tour: 5 to 1 to 3 to 2 to 4 to 5. Crossovers: none. Length: 810. Iteration 2. Member: 3. Tour: 5 to 2 to 3 to 2 to 4 to 5. Crossovers: none. Length: 750. Iteration 2. Member: Parent 2, 4. Tour: 2 to 5 to 3 to 4 to 1 to 2, with 4 and 1 in bold. Crossovers: none. Length: 745. Iteration 2. Member: 5. Tour: 3 to 4 to 5 to 1 to 2 to 3. Crossovers: none. Length: 780. Iteration 2. Member: Parent 1, 6. Tour: 1 to 5 to 3 to 2 to 4 to 1, with 2 and 4 in bold. Crossovers: none. Length: 790. Iteration 2. Member: Child 1. Tour: 5 to 3 to 2 to 4 to 1 to 5. Crossovers: 4 and 5. Length: 735. Iteration 2. Member: Child 2. Tour: 5 to 3 to 1 to 2 to 4 to 5. Crossovers: none. Length: 825. Missing values omitted from the table. Iteration 11. Member: Parent 2, 1. Tour: 1 to 5 to 3 to 2 to 4 to 1, with 3 and 2 in bold. Crossovers: none. Length: 735. Iteration 11. Member: 2. Tour: 5 to 3 to 2 to 4 to 1 to 5. Crossovers: none. Length: 735. Iteration 11. Member: 3. Tour: 5 to 3 to 2 to 4 to 1 to 5. Crossovers: none. Length: 735. Iteration 11. Member: 4, with 4 underlined. Tour: 5 to 3 to 2 to 4 to 1 to 5. Crossovers: none. Length: 735. Iteration 11. Member: Parent 1, 5. Tour: 4 to 5 to 3 to 2 to 1 to 4, with 4, 5, 3 and 2 underlined, 3 and 2 in bold. Crossovers: none. Length: 725. Iteration 11. Member: 6. Tour: 5 to 3 to 2 to 4 to 1 to 5. Crossovers: none. Length: 735. Iteration 11. Member: Child 1. Tour: 4 to 5 to 3 to 2 to 1 to 4, with 4, 5, 3, 2 and 1 underlined. Crossovers: 3 and 4. Length: 725. Iteration 11. Member: Child 2. Tour: 1 to 5 to 3 to 2 to 4 to 1, with 1, 5, 3, 2, and 4 underlined. Crossovers: none. Length: 735."/>
          <p:cNvPicPr>
            <a:picLocks noChangeAspect="1"/>
          </p:cNvPicPr>
          <p:nvPr/>
        </p:nvPicPr>
        <p:blipFill rotWithShape="1">
          <a:blip r:embed="rId2">
            <a:extLst>
              <a:ext uri="{28A0092B-C50C-407E-A947-70E740481C1C}">
                <a14:useLocalDpi xmlns:a14="http://schemas.microsoft.com/office/drawing/2010/main" val="0"/>
              </a:ext>
            </a:extLst>
          </a:blip>
          <a:srcRect t="6410"/>
          <a:stretch/>
        </p:blipFill>
        <p:spPr bwMode="auto">
          <a:xfrm>
            <a:off x="2190352" y="1371599"/>
            <a:ext cx="4865363" cy="495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447650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nchor="b"/>
          <a:lstStyle/>
          <a:p>
            <a:r>
              <a:rPr lang="en-US" sz="3200" dirty="0"/>
              <a:t>Figure </a:t>
            </a:r>
            <a:r>
              <a:rPr lang="en-US" sz="3200" dirty="0" smtClean="0"/>
              <a:t>11-7 T</a:t>
            </a:r>
            <a:r>
              <a:rPr lang="en-US" sz="100" dirty="0" smtClean="0"/>
              <a:t> </a:t>
            </a:r>
            <a:r>
              <a:rPr lang="en-US" sz="3200" dirty="0" smtClean="0"/>
              <a:t>S</a:t>
            </a:r>
            <a:r>
              <a:rPr lang="en-US" sz="100" dirty="0" smtClean="0"/>
              <a:t> </a:t>
            </a:r>
            <a:r>
              <a:rPr lang="en-US" sz="3200" dirty="0" smtClean="0"/>
              <a:t>P </a:t>
            </a:r>
            <a:r>
              <a:rPr lang="en-US" sz="3200" dirty="0"/>
              <a:t>Genetic Metaheuristic Using Excel Spreadsheet (file </a:t>
            </a:r>
            <a:r>
              <a:rPr lang="en-US" sz="3200" dirty="0" smtClean="0"/>
              <a:t>excelGeneticT</a:t>
            </a:r>
            <a:r>
              <a:rPr lang="en-US" sz="100" dirty="0" smtClean="0"/>
              <a:t> </a:t>
            </a:r>
            <a:r>
              <a:rPr lang="en-US" sz="3200" dirty="0" smtClean="0"/>
              <a:t>S</a:t>
            </a:r>
            <a:r>
              <a:rPr lang="en-US" sz="100" dirty="0" smtClean="0"/>
              <a:t> </a:t>
            </a:r>
            <a:r>
              <a:rPr lang="en-US" sz="3200" dirty="0" smtClean="0"/>
              <a:t>P.xls</a:t>
            </a:r>
            <a:r>
              <a:rPr lang="en-US" sz="3200" dirty="0"/>
              <a:t>)</a:t>
            </a:r>
          </a:p>
        </p:txBody>
      </p:sp>
      <p:pic>
        <p:nvPicPr>
          <p:cNvPr id="5" name="Picture 2" descr="An excel spreadsheet of the T S P genetic metaheuristic is titled traveling sales person genetic heuristic. There are 5 steps, 2 for input and 3 for output. First iteration, next iteration and execute all iterations is highlighted. The first table has columns for tour and length for chromosome entries 1 through 6 and child 1 and 2. The second table is symmetric, with a density of 0.7. There are 5 columns, 1 through 5, and 5 rows, 1 through 5. Search best solution found at iteration 1 of cycle 1. Tour length = 745. Tour: 3 to 5 to 2 to 1 to 4 to 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77699" y="1447800"/>
            <a:ext cx="5788603"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094380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Title 1"/>
          <p:cNvSpPr txBox="1">
            <a:spLocks noGrp="1"/>
          </p:cNvSpPr>
          <p:nvPr>
            <p:ph type="title"/>
          </p:nvPr>
        </p:nvSpPr>
        <p:spPr>
          <a:prstGeom prst="rect">
            <a:avLst/>
          </a:prstGeom>
        </p:spPr>
        <p:txBody>
          <a:bodyPr lIns="91425" tIns="91425" rIns="91425" bIns="91425" anchor="b" anchorCtr="0">
            <a:noAutofit/>
          </a:bodyPr>
          <a:lstStyle/>
          <a:p>
            <a:pPr lvl="0">
              <a:spcBef>
                <a:spcPts val="0"/>
              </a:spcBef>
              <a:buClr>
                <a:schemeClr val="lt2"/>
              </a:buClr>
              <a:buSzPct val="25000"/>
              <a:buFont typeface="Times New Roman"/>
              <a:buNone/>
            </a:pPr>
            <a:r>
              <a:rPr lang="en-US" dirty="0">
                <a:solidFill>
                  <a:schemeClr val="lt2"/>
                </a:solidFill>
              </a:rPr>
              <a:t>Copyright</a:t>
            </a:r>
          </a:p>
        </p:txBody>
      </p:sp>
      <p:pic>
        <p:nvPicPr>
          <p:cNvPr id="386" name="Picture 2" descr="This work is protected by United States copyright laws and is provided solely for the use of instructors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honor the intended pedagogical purposes and the needs of other instructors who rely on these materials."/>
          <p:cNvPicPr preferRelativeResize="0"/>
          <p:nvPr/>
        </p:nvPicPr>
        <p:blipFill>
          <a:blip r:embed="rId3">
            <a:alphaModFix/>
          </a:blip>
          <a:stretch>
            <a:fillRect/>
          </a:stretch>
        </p:blipFill>
        <p:spPr>
          <a:xfrm>
            <a:off x="715650" y="2310096"/>
            <a:ext cx="7419975" cy="2466975"/>
          </a:xfrm>
          <a:prstGeom prst="rect">
            <a:avLst/>
          </a:prstGeom>
          <a:noFill/>
          <a:ln>
            <a:noFill/>
          </a:ln>
        </p:spPr>
      </p:pic>
    </p:spTree>
    <p:extLst>
      <p:ext uri="{BB962C8B-B14F-4D97-AF65-F5344CB8AC3E}">
        <p14:creationId xmlns:p14="http://schemas.microsoft.com/office/powerpoint/2010/main" val="28500234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smtClean="0"/>
              <a:t>T</a:t>
            </a:r>
            <a:r>
              <a:rPr lang="en-US" sz="100" dirty="0" smtClean="0"/>
              <a:t> </a:t>
            </a:r>
            <a:r>
              <a:rPr lang="en-US" dirty="0" smtClean="0"/>
              <a:t>S</a:t>
            </a:r>
            <a:r>
              <a:rPr lang="en-US" sz="100" dirty="0" smtClean="0"/>
              <a:t> </a:t>
            </a:r>
            <a:r>
              <a:rPr lang="en-US" dirty="0" smtClean="0"/>
              <a:t>P </a:t>
            </a:r>
            <a:r>
              <a:rPr lang="en-US" dirty="0"/>
              <a:t>Mathematical Model</a:t>
            </a:r>
            <a:endParaRPr lang="en-US" sz="2400" b="0" dirty="0"/>
          </a:p>
        </p:txBody>
      </p:sp>
      <p:pic>
        <p:nvPicPr>
          <p:cNvPr id="5" name="Picture 2" descr="A 5 city problem. Nodes 1 through 5 are arranged in the shape of a pentagon. Beginning in the bottom left corner of the pentagon and moving clockwise, the nodes are arranged as 1, 2, 3, 4, and 5. Inside the pentagon, node 1 is connected to node 3, node 3 to node 5, node 5 to node 2, node 2 to node 4 and node 4 to node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751013"/>
            <a:ext cx="8229600" cy="366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3"/>
          <p:cNvSpPr>
            <a:spLocks noGrp="1"/>
          </p:cNvSpPr>
          <p:nvPr>
            <p:ph type="body" idx="1"/>
          </p:nvPr>
        </p:nvSpPr>
        <p:spPr>
          <a:xfrm>
            <a:off x="457200" y="5638800"/>
            <a:ext cx="8229600" cy="646216"/>
          </a:xfrm>
        </p:spPr>
        <p:txBody>
          <a:bodyPr/>
          <a:lstStyle/>
          <a:p>
            <a:r>
              <a:rPr lang="en-US" sz="1600" b="1" dirty="0">
                <a:latin typeface="+mn-lt"/>
              </a:rPr>
              <a:t>Figure </a:t>
            </a:r>
            <a:r>
              <a:rPr lang="en-US" sz="1600" b="1" dirty="0" smtClean="0">
                <a:latin typeface="+mn-lt"/>
              </a:rPr>
              <a:t>11-1 </a:t>
            </a:r>
            <a:r>
              <a:rPr lang="en-US" sz="1600" dirty="0">
                <a:latin typeface="+mn-lt"/>
              </a:rPr>
              <a:t>A 5-city T</a:t>
            </a:r>
            <a:r>
              <a:rPr lang="en-US" sz="100" dirty="0">
                <a:latin typeface="+mn-lt"/>
              </a:rPr>
              <a:t> </a:t>
            </a:r>
            <a:r>
              <a:rPr lang="en-US" sz="1600" dirty="0">
                <a:latin typeface="+mn-lt"/>
              </a:rPr>
              <a:t>S</a:t>
            </a:r>
            <a:r>
              <a:rPr lang="en-US" sz="100" dirty="0">
                <a:latin typeface="+mn-lt"/>
              </a:rPr>
              <a:t> </a:t>
            </a:r>
            <a:r>
              <a:rPr lang="en-US" sz="1600" dirty="0">
                <a:latin typeface="+mn-lt"/>
              </a:rPr>
              <a:t>P example with a tour or sub tour solution of the associated assignment model depending on the specific distance matrix instance</a:t>
            </a:r>
          </a:p>
        </p:txBody>
      </p:sp>
    </p:spTree>
    <p:extLst>
      <p:ext uri="{BB962C8B-B14F-4D97-AF65-F5344CB8AC3E}">
        <p14:creationId xmlns:p14="http://schemas.microsoft.com/office/powerpoint/2010/main" val="23538071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11-1 </a:t>
            </a:r>
            <a:r>
              <a:rPr lang="en-US" dirty="0"/>
              <a:t>Interbatch Cleanup Times (in minutes) for the Paint Production Problem</a:t>
            </a:r>
            <a:endParaRPr lang="en-US" sz="2400" b="0" dirty="0"/>
          </a:p>
        </p:txBody>
      </p:sp>
      <p:pic>
        <p:nvPicPr>
          <p:cNvPr id="6" name="Picture 2" descr="A table of data for the paint production problem of the Interbatch cleanup time in minutes. 4 columns are labeled as follows, from left to right, white, yellow, black and red. Row entries of paint colors are as follows. White. White: infinity, yellow: 10, black: 17, and red: 15. Yellow. White: 20, yellow: infinity, black: 19, and red: 18. Black. White: 50, yellow: 44, black: infinity, and red: 22. Red. White: 45, yellow: 40, black: 20, and red: infinity."/>
          <p:cNvPicPr>
            <a:picLocks noChangeAspect="1"/>
          </p:cNvPicPr>
          <p:nvPr/>
        </p:nvPicPr>
        <p:blipFill rotWithShape="1">
          <a:blip r:embed="rId2">
            <a:extLst>
              <a:ext uri="{28A0092B-C50C-407E-A947-70E740481C1C}">
                <a14:useLocalDpi xmlns:a14="http://schemas.microsoft.com/office/drawing/2010/main" val="0"/>
              </a:ext>
            </a:extLst>
          </a:blip>
          <a:srcRect t="17893"/>
          <a:stretch/>
        </p:blipFill>
        <p:spPr bwMode="auto">
          <a:xfrm>
            <a:off x="457200" y="2286000"/>
            <a:ext cx="8229600" cy="2338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888807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3200" dirty="0"/>
              <a:t>Table </a:t>
            </a:r>
            <a:r>
              <a:rPr lang="en-US" sz="3200" dirty="0" smtClean="0"/>
              <a:t>11-2 </a:t>
            </a:r>
            <a:r>
              <a:rPr lang="en-US" sz="3200" dirty="0"/>
              <a:t>Solution of the Paint Sequencing Problem </a:t>
            </a:r>
            <a:r>
              <a:rPr lang="en-US" sz="3200" dirty="0" smtClean="0"/>
              <a:t>by Exhaustive </a:t>
            </a:r>
            <a:r>
              <a:rPr lang="en-US" sz="3200" dirty="0"/>
              <a:t>Enumeration</a:t>
            </a:r>
            <a:endParaRPr lang="en-US" sz="3200" b="0" dirty="0"/>
          </a:p>
        </p:txBody>
      </p:sp>
      <p:pic>
        <p:nvPicPr>
          <p:cNvPr id="4" name="Picture 2" descr="A table with data for the solution of the paint sequencing problem has 2 columns; a production loop with a corresponding total cleanup time in minutes. Entries are as follows. Production loop: W to Y to B to R to W. Cleanup: 10 + 19 + 22 + 45 = 96, in bold. Production loop: W to Y to R to B to W. Cleanup: 10 + 18 + 20 + 50 = 98. Production loop: W to B to Y to R to W. Cleanup: 17 + 44 + 18 + 45 = 124. Production loop: W to B to R to Y to W. Cleanup: 17 + 22 + 40 + 20 = 99. Production loop: W to R to B to Y to W. Cleanup: 15 + 20 + 44 +20 = 99. Production loop: W to R to Y to B to W. Cleanup: 15 + 40 + 19 + 50 = 124. "/>
          <p:cNvPicPr>
            <a:picLocks noChangeAspect="1"/>
          </p:cNvPicPr>
          <p:nvPr/>
        </p:nvPicPr>
        <p:blipFill rotWithShape="1">
          <a:blip r:embed="rId2">
            <a:extLst>
              <a:ext uri="{28A0092B-C50C-407E-A947-70E740481C1C}">
                <a14:useLocalDpi xmlns:a14="http://schemas.microsoft.com/office/drawing/2010/main" val="0"/>
              </a:ext>
            </a:extLst>
          </a:blip>
          <a:srcRect t="23370"/>
          <a:stretch/>
        </p:blipFill>
        <p:spPr bwMode="auto">
          <a:xfrm>
            <a:off x="457200" y="1981199"/>
            <a:ext cx="8229600" cy="350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598358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11-2 </a:t>
            </a:r>
            <a:r>
              <a:rPr lang="en-US" dirty="0"/>
              <a:t>B&amp;B solution of the </a:t>
            </a:r>
            <a:r>
              <a:rPr lang="en-US" dirty="0" smtClean="0"/>
              <a:t>T</a:t>
            </a:r>
            <a:r>
              <a:rPr lang="en-US" sz="100" dirty="0" smtClean="0"/>
              <a:t> </a:t>
            </a:r>
            <a:r>
              <a:rPr lang="en-US" dirty="0" smtClean="0"/>
              <a:t>S</a:t>
            </a:r>
            <a:r>
              <a:rPr lang="en-US" sz="100" dirty="0" smtClean="0"/>
              <a:t> </a:t>
            </a:r>
            <a:r>
              <a:rPr lang="en-US" dirty="0" smtClean="0"/>
              <a:t>P </a:t>
            </a:r>
            <a:r>
              <a:rPr lang="en-US" dirty="0"/>
              <a:t>P</a:t>
            </a:r>
            <a:r>
              <a:rPr lang="en-US" dirty="0" smtClean="0"/>
              <a:t>roblem </a:t>
            </a:r>
            <a:r>
              <a:rPr lang="en-US" dirty="0"/>
              <a:t>of Example </a:t>
            </a:r>
            <a:r>
              <a:rPr lang="en-US" dirty="0" smtClean="0"/>
              <a:t>11-3-1</a:t>
            </a:r>
            <a:endParaRPr lang="en-US" sz="2400" b="0" dirty="0"/>
          </a:p>
        </p:txBody>
      </p:sp>
      <p:pic>
        <p:nvPicPr>
          <p:cNvPr id="5" name="Picture 2" descr="The B and B solution of the T S P problem begins with box 1: integers = 15, left parenthesis, 1 to 3 to 1, right parenthesis, left parenthesis 2 to 5 to 4 to 2, right parenthesis. Box 1, by X sub 13 = 0 connects to box 2: integers = 17, left parenthesis 2 to 5 to 2, right parenthesis, left parenthesis to 1 to 4 to 3 to 1, right parenthesis. Box 2, by X sub 25 = 0, connects to box 4. Box 4: integers = 21, left parenthesis 1 to 4 to 5 to 2 to 3 to 1, right parenthesis. Box 2, by X sub 52 = 0, to box 5: integers = 19, left parenthesis 1 to 4 to 3 to 5 to 3 to 1. Box 1, by X sub 31 to 0, connects to box 3: integers = 16, left parenthesis 1 to 3 to 4 to 2 to 5 to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39034" y="1447800"/>
            <a:ext cx="5665932"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614341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11-3 </a:t>
            </a:r>
            <a:r>
              <a:rPr lang="en-US" dirty="0"/>
              <a:t>Cuts for Excluding Subtours in the Assignment Model of Example </a:t>
            </a:r>
            <a:r>
              <a:rPr lang="en-US" dirty="0" smtClean="0"/>
              <a:t>11-3-2</a:t>
            </a:r>
            <a:endParaRPr lang="en-US" sz="2400" b="0" dirty="0"/>
          </a:p>
        </p:txBody>
      </p:sp>
      <p:pic>
        <p:nvPicPr>
          <p:cNvPr id="4" name="Picture 2" descr="A table displays cuts for excluding sub tours in the assignment model of example 11 3 2. The table contains 6 rows, numbered 1 through 6 and 19 columns of a variety of X sub values and U sub values. The row and column combinations that have values noted are as follows. 1, X sub 23: 4. 1, U sub 2: 1. 1, U sub 3: negative 1. 2, X sub 24: 4. 2, U sub 2: 1. 2, U sub 4: negative 1. 3, X sub 32: 4. 3, U sub 2: negative 1. 3, U sub 3: 1. 4, X sub 34: 4. 4, U sub 3: 1. 4, U sub 4: negative 1. 5, X sub 42: 4. 5, U sub 2: negative 1. 5, U sub 4: 1. 6, X sub 43: 4. 6, U sub 3: negative 1. 6, U sub 4: 1. Each row in the table is ended with: less than or equal to 3."/>
          <p:cNvPicPr>
            <a:picLocks noChangeAspect="1"/>
          </p:cNvPicPr>
          <p:nvPr/>
        </p:nvPicPr>
        <p:blipFill rotWithShape="1">
          <a:blip r:embed="rId2">
            <a:extLst>
              <a:ext uri="{28A0092B-C50C-407E-A947-70E740481C1C}">
                <a14:useLocalDpi xmlns:a14="http://schemas.microsoft.com/office/drawing/2010/main" val="0"/>
              </a:ext>
            </a:extLst>
          </a:blip>
          <a:srcRect t="11905"/>
          <a:stretch/>
        </p:blipFill>
        <p:spPr bwMode="auto">
          <a:xfrm>
            <a:off x="457200" y="1981200"/>
            <a:ext cx="82296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394046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3000" dirty="0"/>
              <a:t>Table </a:t>
            </a:r>
            <a:r>
              <a:rPr lang="en-US" sz="3000" dirty="0" smtClean="0"/>
              <a:t>11-4 </a:t>
            </a:r>
            <a:r>
              <a:rPr lang="en-US" sz="3000" dirty="0"/>
              <a:t>Steps of the Nearest-Neighbor Heuristic for Solving the </a:t>
            </a:r>
            <a:r>
              <a:rPr lang="en-US" sz="3000" dirty="0" smtClean="0"/>
              <a:t>T</a:t>
            </a:r>
            <a:r>
              <a:rPr lang="en-US" sz="100" dirty="0" smtClean="0"/>
              <a:t> </a:t>
            </a:r>
            <a:r>
              <a:rPr lang="en-US" sz="3000" dirty="0" smtClean="0"/>
              <a:t>S</a:t>
            </a:r>
            <a:r>
              <a:rPr lang="en-US" sz="100" dirty="0" smtClean="0"/>
              <a:t> </a:t>
            </a:r>
            <a:r>
              <a:rPr lang="en-US" sz="3000" dirty="0" smtClean="0"/>
              <a:t>P </a:t>
            </a:r>
            <a:r>
              <a:rPr lang="en-US" sz="3000" dirty="0"/>
              <a:t>of Example </a:t>
            </a:r>
            <a:r>
              <a:rPr lang="en-US" sz="3000" dirty="0" smtClean="0"/>
              <a:t>11-4-1</a:t>
            </a:r>
            <a:endParaRPr lang="en-US" sz="3000" b="0" dirty="0"/>
          </a:p>
        </p:txBody>
      </p:sp>
      <p:pic>
        <p:nvPicPr>
          <p:cNvPr id="5" name="Picture 2" descr="A table of steps of the nearest neighbor heuristic has 2 columns, labeled as follows, from left to right: action and tour construction. Row entries for steps 1 through 6 are as follows. Step 1: start at city 5. Action: none. Tour construction: 3. Step 2: City 2 is closest to city 3. Action: left parenthesis, D sub 32 = minimum, left brace, 220, 80 in bold, infinity, 160, 185 right brace, right parenthesis. Tour construction: 3 to 2. Step 3: city 4 is closest to city 2. Action: left parenthesis, D sub 24 = minimum, left brace, 120, infinity, negative, 110 in bold, 130, right brace, right parenthesis. Tour construction: 3 to 2 to 4. Step 4: city 1 is closest to city 4. Action: left parenthesis, D sub 41 = minimum, left brace, 150 in bold, infinity, negative, negative, 190, right brace, right parenthesis. Tour construction: 3 to 2 to 4 to 1. Step 5: city 5 is closest to city 1. Action: left parenthesis, D sub 15 = minimum, left brace, infinity, negative, negative, negative, 210 in bold, right brace, right parenthesis. Tour construction: 3 to 2 to 4 to 1 to 5. Step 6: Add city 3 to complete the tour. Action: no action. Tour construction: 3 to 2 to 4 to 1 to 5 to 3."/>
          <p:cNvPicPr>
            <a:picLocks noChangeAspect="1"/>
          </p:cNvPicPr>
          <p:nvPr/>
        </p:nvPicPr>
        <p:blipFill rotWithShape="1">
          <a:blip r:embed="rId2">
            <a:extLst>
              <a:ext uri="{28A0092B-C50C-407E-A947-70E740481C1C}">
                <a14:useLocalDpi xmlns:a14="http://schemas.microsoft.com/office/drawing/2010/main" val="0"/>
              </a:ext>
            </a:extLst>
          </a:blip>
          <a:srcRect t="16473"/>
          <a:stretch/>
        </p:blipFill>
        <p:spPr bwMode="auto">
          <a:xfrm>
            <a:off x="457200" y="2286000"/>
            <a:ext cx="8229600" cy="227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963036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2400" dirty="0"/>
              <a:t>Figure 11-3 Subtour Reversal 3-5-2 in Tour 1-3-5-2-4-1 Produces Tour 1-2-5-3-4-1 by Deleting Legs 1-3 and 2-4 and Adding Legs 1-2 and 3-4</a:t>
            </a:r>
            <a:endParaRPr lang="en-US" sz="2400" b="0" dirty="0"/>
          </a:p>
        </p:txBody>
      </p:sp>
      <p:pic>
        <p:nvPicPr>
          <p:cNvPr id="6" name="Picture 2" descr="Nodes 1 through 5 are arranged in the shape of a pentagon. Beginning from the bottom left corner of the pentagon and moving clockwise, the nodes are arranged as 4, 1, 3, 5, and 2. Nodes 1 and 2 and 3 and 4 are connected by dashed lines inside the pentagon, with a note; add. The connecting lines between nodes 1 and 3 and 2 and 4 around the pentagon are connected by dotted lines, with the note; delete.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27909" y="1524000"/>
            <a:ext cx="5888182"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608316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11-5 </a:t>
            </a:r>
            <a:r>
              <a:rPr lang="en-US" dirty="0"/>
              <a:t>Application of the Reversal Heuristic to the </a:t>
            </a:r>
            <a:r>
              <a:rPr lang="en-US" dirty="0" smtClean="0"/>
              <a:t>T</a:t>
            </a:r>
            <a:r>
              <a:rPr lang="en-US" sz="100" dirty="0" smtClean="0"/>
              <a:t> </a:t>
            </a:r>
            <a:r>
              <a:rPr lang="en-US" dirty="0" smtClean="0"/>
              <a:t>S</a:t>
            </a:r>
            <a:r>
              <a:rPr lang="en-US" sz="100" dirty="0" smtClean="0"/>
              <a:t> </a:t>
            </a:r>
            <a:r>
              <a:rPr lang="en-US" dirty="0" smtClean="0"/>
              <a:t>P </a:t>
            </a:r>
            <a:r>
              <a:rPr lang="en-US" dirty="0"/>
              <a:t>of Example </a:t>
            </a:r>
            <a:r>
              <a:rPr lang="en-US" dirty="0" smtClean="0"/>
              <a:t>11-4-1</a:t>
            </a:r>
            <a:endParaRPr lang="en-US" b="0" dirty="0"/>
          </a:p>
        </p:txBody>
      </p:sp>
      <p:pic>
        <p:nvPicPr>
          <p:cNvPr id="4" name="Picture 2" descr="A table for the application of the reversal heuristic has 3 columns, labeled as follows, from left to right: reversal, tour and length. Row entries of type are as follows. Type: start. Reversal: no value. Tour: left parenthesis, 1 to 4 to 3 to 5 to 2 to 1, right parenthesis. Length: 745. Type: two at a time reversal. Reversal: 4 to 3, 3 to 5, 5 to 2. Tour: 1 to 3 to 4, underlined, 5 to 2 to 1, left parenthesis, 1 to 4 to 5 to 3, underlined, to 2 to 1, right parenthesis. 1 to 4 to 3 to 2 to 5, underlined, to 1. Length: 820, 725 in bold, 730. Type: three at a time reversal. Reversal: 4 to 3 to 5, 3 to 5 to 2. Tour: 1 to 5 to 3 to 4, underlined, to 2 to 1, 1 to 4 to 2 to 5 to 3, underlined, to 1. Length: infinity, infinity. Type: four at a time reversal. Reversal: 4 to 3 to 5 to 2. Tour: 1 to 2 to 5 to 3 to 4, underlined to 1. Length: 745."/>
          <p:cNvPicPr>
            <a:picLocks noChangeAspect="1"/>
          </p:cNvPicPr>
          <p:nvPr/>
        </p:nvPicPr>
        <p:blipFill rotWithShape="1">
          <a:blip r:embed="rId2">
            <a:extLst>
              <a:ext uri="{28A0092B-C50C-407E-A947-70E740481C1C}">
                <a14:useLocalDpi xmlns:a14="http://schemas.microsoft.com/office/drawing/2010/main" val="0"/>
              </a:ext>
            </a:extLst>
          </a:blip>
          <a:srcRect t="13048"/>
          <a:stretch/>
        </p:blipFill>
        <p:spPr bwMode="auto">
          <a:xfrm>
            <a:off x="457200" y="1676400"/>
            <a:ext cx="8229600" cy="358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12022051"/>
      </p:ext>
    </p:extLst>
  </p:cSld>
  <p:clrMapOvr>
    <a:masterClrMapping/>
  </p:clrMapOvr>
</p:sld>
</file>

<file path=ppt/theme/theme1.xml><?xml version="1.0" encoding="utf-8"?>
<a:theme xmlns:a="http://schemas.openxmlformats.org/drawingml/2006/main" name="1_508 Lectur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780</TotalTime>
  <Words>370</Words>
  <Application>Microsoft Office PowerPoint</Application>
  <PresentationFormat>On-screen Show (4:3)</PresentationFormat>
  <Paragraphs>28</Paragraphs>
  <Slides>18</Slides>
  <Notes>2</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18</vt:i4>
      </vt:variant>
    </vt:vector>
  </HeadingPairs>
  <TitlesOfParts>
    <vt:vector size="26" baseType="lpstr">
      <vt:lpstr>Arial</vt:lpstr>
      <vt:lpstr>Arial (Body)</vt:lpstr>
      <vt:lpstr>Calibri</vt:lpstr>
      <vt:lpstr>Noto Sans Symbols</vt:lpstr>
      <vt:lpstr>Times New Roman</vt:lpstr>
      <vt:lpstr>Verdana</vt:lpstr>
      <vt:lpstr>1_508 Lecture</vt:lpstr>
      <vt:lpstr>Equation</vt:lpstr>
      <vt:lpstr>Operations Research An Introduction</vt:lpstr>
      <vt:lpstr>T S P Mathematical Model</vt:lpstr>
      <vt:lpstr>Table 11-1 Interbatch Cleanup Times (in minutes) for the Paint Production Problem</vt:lpstr>
      <vt:lpstr>Table 11-2 Solution of the Paint Sequencing Problem by Exhaustive Enumeration</vt:lpstr>
      <vt:lpstr>Figure 11-2 B&amp;B solution of the T S P Problem of Example 11-3-1</vt:lpstr>
      <vt:lpstr>Table 11-3 Cuts for Excluding Subtours in the Assignment Model of Example 11-3-2</vt:lpstr>
      <vt:lpstr>Table 11-4 Steps of the Nearest-Neighbor Heuristic for Solving the T S P of Example 11-4-1</vt:lpstr>
      <vt:lpstr>Figure 11-3 Subtour Reversal 3-5-2 in Tour 1-3-5-2-4-1 Produces Tour 1-2-5-3-4-1 by Deleting Legs 1-3 and 2-4 and Adding Legs 1-2 and 3-4</vt:lpstr>
      <vt:lpstr>Table 11-5 Application of the Reversal Heuristic to the T S P of Example 11-4-1</vt:lpstr>
      <vt:lpstr>Figure 11-4 Execution of the T S P Heuristic using Excel spreadsheet (file excelReversalT S P.xls)</vt:lpstr>
      <vt:lpstr>Table 11-6 Tabu Heuristic Solution of Example 11-5-1 with Tenure Period Tau = 2           Iterations</vt:lpstr>
      <vt:lpstr>Figure 11-5 T S P Tabu Metaheuristic using Excel Spreadsheet (file excelTabuT S P.xls)</vt:lpstr>
      <vt:lpstr>Table 11-7 Simulated Annealing Solution of Example 11-5-2 with T sub K = 0.5 T, sub K minus 1, T sub 0 = 50                         and Change from T, sub K minus 1, to T sub K.          Taking Place Every Two Accept-Iterations</vt:lpstr>
      <vt:lpstr>Figure 11-6 T S P Simulated Annealing Metaheuristic Using Excel Spreadsheet (file excelSimulatedAnnealingT S P.xls)</vt:lpstr>
      <vt:lpstr>Table 11-8 Steps for Creating Children C1 and C2 from Parents P1 and P2 Using Order Crossover</vt:lpstr>
      <vt:lpstr>Table 11-9 Genetic Algorithm Applied to T S P of Example 11-4-3</vt:lpstr>
      <vt:lpstr>Figure 11-7 T S P Genetic Metaheuristic Using Excel Spreadsheet (file excelGeneticT S P.xls)</vt:lpstr>
      <vt:lpstr>Copyright</vt:lpstr>
    </vt:vector>
  </TitlesOfParts>
  <Company>Cognizant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Operations Research An Introduction, 10e</dc:title>
  <dc:subject>Engineering Computer Science</dc:subject>
  <dc:creator>Taha</dc:creator>
  <cp:lastModifiedBy>Matta, Gourav (Cognizant)</cp:lastModifiedBy>
  <cp:revision>211</cp:revision>
  <dcterms:created xsi:type="dcterms:W3CDTF">2014-10-10T17:07:42Z</dcterms:created>
  <dcterms:modified xsi:type="dcterms:W3CDTF">2018-03-06T10:00:58Z</dcterms:modified>
  <cp:category>Engineering Computer Science</cp:category>
</cp:coreProperties>
</file>