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0"/>
  </p:notesMasterIdLst>
  <p:sldIdLst>
    <p:sldId id="303" r:id="rId2"/>
    <p:sldId id="297" r:id="rId3"/>
    <p:sldId id="298" r:id="rId4"/>
    <p:sldId id="299" r:id="rId5"/>
    <p:sldId id="300" r:id="rId6"/>
    <p:sldId id="301" r:id="rId7"/>
    <p:sldId id="302" r:id="rId8"/>
    <p:sldId id="29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6395" autoAdjust="0"/>
  </p:normalViewPr>
  <p:slideViewPr>
    <p:cSldViewPr>
      <p:cViewPr varScale="1">
        <p:scale>
          <a:sx n="96" d="100"/>
          <a:sy n="96" d="100"/>
        </p:scale>
        <p:origin x="948"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2906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5.jpeg"/><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16</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Probabilistic Inventory Models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981517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16-1 </a:t>
            </a:r>
            <a:r>
              <a:rPr lang="en-US" dirty="0"/>
              <a:t>Buffer </a:t>
            </a:r>
            <a:r>
              <a:rPr lang="en-US" dirty="0" smtClean="0"/>
              <a:t>Stock</a:t>
            </a:r>
            <a:r>
              <a:rPr lang="en-US" dirty="0"/>
              <a:t>, B, imposed on the </a:t>
            </a:r>
            <a:r>
              <a:rPr lang="en-US" dirty="0" smtClean="0"/>
              <a:t>Classical E</a:t>
            </a:r>
            <a:r>
              <a:rPr lang="en-US" sz="100" dirty="0" smtClean="0"/>
              <a:t> </a:t>
            </a:r>
            <a:r>
              <a:rPr lang="en-US" dirty="0" smtClean="0"/>
              <a:t>O</a:t>
            </a:r>
            <a:r>
              <a:rPr lang="en-US" sz="100" dirty="0" smtClean="0"/>
              <a:t> </a:t>
            </a:r>
            <a:r>
              <a:rPr lang="en-US" dirty="0" smtClean="0"/>
              <a:t>Q </a:t>
            </a:r>
            <a:r>
              <a:rPr lang="en-US" dirty="0"/>
              <a:t>M</a:t>
            </a:r>
            <a:r>
              <a:rPr lang="en-US" dirty="0" smtClean="0"/>
              <a:t>odel</a:t>
            </a:r>
            <a:endParaRPr lang="en-US" sz="2000" b="0" dirty="0"/>
          </a:p>
        </p:txBody>
      </p:sp>
      <p:pic>
        <p:nvPicPr>
          <p:cNvPr id="5" name="Picture 2" descr="A graph with the vertical axis representing inventory level and the horizontal axis representing time. A horizontal dotted line, B, extends across the quadrant from a point 1 quarter of the way up the vertical axis. The area below the line is shaded grey. A horizontal dashed line, B plus Mu sub L, extends across the quadrant from a point just above line B. Near the midway point of the horizontal axis, 2 vertical dashed lines extend down from line B plus Mu sub L to the horizontal axis. The distance on the axis between the lines is L. A line, B plus Y asterisk, begins from a point 3 quarters of the way up the vertical axis. The line consists of alternating segments of diagonal and vertical lines across the quadrant.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3" y="1631662"/>
            <a:ext cx="7481455" cy="389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16-2 </a:t>
            </a:r>
            <a:r>
              <a:rPr lang="en-US" dirty="0"/>
              <a:t>Probability of </a:t>
            </a:r>
            <a:r>
              <a:rPr lang="en-US" dirty="0" smtClean="0"/>
              <a:t>Running </a:t>
            </a:r>
            <a:r>
              <a:rPr lang="en-US" dirty="0"/>
              <a:t>out of </a:t>
            </a:r>
            <a:r>
              <a:rPr lang="en-US" dirty="0" smtClean="0"/>
              <a:t>Stock</a:t>
            </a:r>
            <a:r>
              <a:rPr lang="en-US" dirty="0" smtClean="0"/>
              <a:t>, </a:t>
            </a:r>
            <a:r>
              <a:rPr lang="en-US" sz="500" dirty="0">
                <a:solidFill>
                  <a:schemeClr val="bg1"/>
                </a:solidFill>
              </a:rPr>
              <a:t>P left brace Z greater than or equal to K sub alpha right brace = alpha.</a:t>
            </a:r>
            <a:r>
              <a:rPr lang="en-US" dirty="0" smtClean="0"/>
              <a:t> </a:t>
            </a:r>
            <a:endParaRPr lang="en-US" sz="2000" b="0" dirty="0"/>
          </a:p>
        </p:txBody>
      </p:sp>
      <p:graphicFrame>
        <p:nvGraphicFramePr>
          <p:cNvPr id="3" name="Object 2"/>
          <p:cNvGraphicFramePr>
            <a:graphicFrameLocks noChangeAspect="1"/>
          </p:cNvGraphicFramePr>
          <p:nvPr>
            <p:extLst>
              <p:ext uri="{D42A27DB-BD31-4B8C-83A1-F6EECF244321}">
                <p14:modId xmlns:p14="http://schemas.microsoft.com/office/powerpoint/2010/main" val="632726661"/>
              </p:ext>
            </p:extLst>
          </p:nvPr>
        </p:nvGraphicFramePr>
        <p:xfrm>
          <a:off x="1693275" y="761999"/>
          <a:ext cx="2425700" cy="457200"/>
        </p:xfrm>
        <a:graphic>
          <a:graphicData uri="http://schemas.openxmlformats.org/presentationml/2006/ole">
            <mc:AlternateContent xmlns:mc="http://schemas.openxmlformats.org/markup-compatibility/2006">
              <mc:Choice xmlns:v="urn:schemas-microsoft-com:vml" Requires="v">
                <p:oleObj spid="_x0000_s1036" name="Equation" r:id="rId3" imgW="2425680" imgH="457200" progId="Equation.DSMT4">
                  <p:embed/>
                </p:oleObj>
              </mc:Choice>
              <mc:Fallback>
                <p:oleObj name="Equation" r:id="rId3" imgW="2425680" imgH="457200" progId="Equation.DSMT4">
                  <p:embed/>
                  <p:pic>
                    <p:nvPicPr>
                      <p:cNvPr id="0" name=""/>
                      <p:cNvPicPr/>
                      <p:nvPr/>
                    </p:nvPicPr>
                    <p:blipFill>
                      <a:blip r:embed="rId4"/>
                      <a:stretch>
                        <a:fillRect/>
                      </a:stretch>
                    </p:blipFill>
                    <p:spPr>
                      <a:xfrm>
                        <a:off x="1693275" y="761999"/>
                        <a:ext cx="2425700" cy="457200"/>
                      </a:xfrm>
                      <a:prstGeom prst="rect">
                        <a:avLst/>
                      </a:prstGeom>
                    </p:spPr>
                  </p:pic>
                </p:oleObj>
              </mc:Fallback>
            </mc:AlternateContent>
          </a:graphicData>
        </a:graphic>
      </p:graphicFrame>
      <p:pic>
        <p:nvPicPr>
          <p:cNvPr id="4" name="Picture 3" descr="A bell curve is plotted on a graph with the vertical axis representing function of Z and the horizontal axis representing z. The highest point of the bell curve is directly over value 0 on the horizontal axis. To the right of 0 is value K sub alpha on the horizontal axis. A vertical line is drawn from K sub alpha up to the left end of the bell curve. The area between the K sub a vertical line and the right end of the bell curve is shaded grey and called area alpha. "/>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275" y="1371600"/>
            <a:ext cx="5757450"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2954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16-3 Probabilistic Inventory Model with Shortage</a:t>
            </a:r>
            <a:endParaRPr lang="en-US" sz="2000" b="0" dirty="0"/>
          </a:p>
        </p:txBody>
      </p:sp>
      <p:pic>
        <p:nvPicPr>
          <p:cNvPr id="4" name="Picture 2" descr="A probabilistic inventory model with shortage is a line graph with a 2 cycles of a line plotted. The cycles appear in a heart-beat like pattern. Each cycle consists of a vertical line followed by a wavy diagonal line. 2 cycles are shown, 1 and 2 from left to right. The area beneath the line is shaded gray. The height of each vertical line is Y. A height from the horizontal axis to a point on the vertical axis is R. R is less than Y. The horizontal distance from just after the start of each cycle to the end of the cycle is the lead tim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4052" y="1637254"/>
            <a:ext cx="7675897" cy="3888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14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16-4 Holding and Shortage Inventory in a Single-Period Model</a:t>
            </a:r>
            <a:endParaRPr lang="en-US" sz="2000" b="0" dirty="0"/>
          </a:p>
        </p:txBody>
      </p:sp>
      <p:pic>
        <p:nvPicPr>
          <p:cNvPr id="5" name="Picture 2" descr="Holding and shortage inventory in a single period model are displayed on 2 graphs. In graph A, D less than Y, the distance from the origin to a point 3 quarters of the way up the vertical axis is indicated as Y. A horizontal line from a point midway up the vertical axis extends across the quadrant. The area below the line is shaded gray. The distance from the line to the top of distance Y is D. The distance from the line to the origin is Y minus D. In graph B, D greater than Y, a horizontal line is drawn beneath the horizontal axis across the quadrant. The area between the line and the horizontal axis is shaded gray. The distance from that line to 3 quarters of the way up the vertical axis is D. The distance from the horizontal axis to the point 3 quarters of the way up the vertical axis is Y. The distance between the horizontal line and the horizontal axis is D minus Y.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24075"/>
            <a:ext cx="8229600"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9252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16-5 </a:t>
            </a:r>
            <a:r>
              <a:rPr lang="en-US" dirty="0" smtClean="0"/>
              <a:t>(s-S</a:t>
            </a:r>
            <a:r>
              <a:rPr lang="en-US" dirty="0"/>
              <a:t>) Optimal Ordering Policy in a Single-Period Model with Setup Cost</a:t>
            </a:r>
            <a:endParaRPr lang="en-US" sz="2000" b="0" dirty="0"/>
          </a:p>
        </p:txBody>
      </p:sp>
      <p:pic>
        <p:nvPicPr>
          <p:cNvPr id="6" name="Picture 2" descr="The optimal ordering policy in a single period model with setup cost is plotted on a graph. 2 concave curves are plotted, curve E left brace mean of C times Y right brace, above curve E left brace C times Y right brace. A horizontal dashed line begins at point (0, E left brace mean of C times S right brace) and extends across the quadrant. It intersects the top curve at its lowest point, and the bottom curve on both its left and right side. Dashed vertical lines are drawn from the point of intersection with the left side of the bottom curve, the lowest point of the top curve and the right side of the bottom curve to points lowercase s, capital S and lowercase s sub 1, respectively, on the horizontal axis. A horizontal dashed line is drawn from point (0, E left brace C times S right brace) to the lowest point of the bottom curve. The lowest point of the bottom curve is also connected with a vertical dashed line to point capital S on the horizontal axis. The vertical distance between the lowest points of the curves is K."/>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984" y="1387089"/>
            <a:ext cx="7664032"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8509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16-6 s-S Policy </a:t>
            </a:r>
            <a:r>
              <a:rPr lang="en-US" dirty="0"/>
              <a:t>A</a:t>
            </a:r>
            <a:r>
              <a:rPr lang="en-US" dirty="0" smtClean="0"/>
              <a:t>pplied </a:t>
            </a:r>
            <a:r>
              <a:rPr lang="en-US" dirty="0"/>
              <a:t>to Example </a:t>
            </a:r>
            <a:r>
              <a:rPr lang="en-US" dirty="0" smtClean="0"/>
              <a:t>16-2-2</a:t>
            </a:r>
            <a:endParaRPr lang="en-US" sz="2000" b="0" dirty="0"/>
          </a:p>
        </p:txBody>
      </p:sp>
      <p:pic>
        <p:nvPicPr>
          <p:cNvPr id="4" name="Picture 2" descr="16 6 lowercase s capital S policy applied to example 16 2 2 is plotted on a graph. The vertical axis represents E left brace C times Y right brace. The horizontal axis represents Y. A concave curve is drawn from the negative side of the horizontal axis, across the vertical axis and to the right top of the quadrant. A horizontal dashed line extends from the negative side of the quadrant across the midpoint of the vertical axis and to the right side of the quadrant. Vertical dashed lines extend from the ends of the horizontal line down to points on the horizontal axis; lowercase s = negative 1 on the left and S sub 1 = 19 on the right.  A vertical line extends from the horizontal line down through the lowest point of the curve to the horizontal axis at point capital S = 9. The area to the left of the vertical axis is the infeasible range, the area to the right of the vertical axis is do not orde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6909" y="1484893"/>
            <a:ext cx="7830182" cy="419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5565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603</TotalTime>
  <Words>152</Words>
  <Application>Microsoft Office PowerPoint</Application>
  <PresentationFormat>On-screen Show (4:3)</PresentationFormat>
  <Paragraphs>17</Paragraphs>
  <Slides>8</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6"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16-1 Buffer Stock, B, imposed on the Classical E O Q Model</vt:lpstr>
      <vt:lpstr>Figure 16-2 Probability of Running out of Stock, P left brace Z greater than or equal to K sub alpha right brace = alpha. </vt:lpstr>
      <vt:lpstr>Figure 16-3 Probabilistic Inventory Model with Shortage</vt:lpstr>
      <vt:lpstr>Figure 16-4 Holding and Shortage Inventory in a Single-Period Model</vt:lpstr>
      <vt:lpstr>Figure 16-5 (s-S) Optimal Ordering Policy in a Single-Period Model with Setup Cost</vt:lpstr>
      <vt:lpstr>Figure 16-6 s-S Policy Applied to Example 16-2-2</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186</cp:revision>
  <dcterms:created xsi:type="dcterms:W3CDTF">2014-10-10T17:07:42Z</dcterms:created>
  <dcterms:modified xsi:type="dcterms:W3CDTF">2018-03-06T10:13:46Z</dcterms:modified>
  <cp:category>Engineering Computer Science</cp:category>
</cp:coreProperties>
</file>