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52"/>
  </p:notesMasterIdLst>
  <p:sldIdLst>
    <p:sldId id="345"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 id="332" r:id="rId38"/>
    <p:sldId id="333" r:id="rId39"/>
    <p:sldId id="334" r:id="rId40"/>
    <p:sldId id="335" r:id="rId41"/>
    <p:sldId id="336" r:id="rId42"/>
    <p:sldId id="337" r:id="rId43"/>
    <p:sldId id="338" r:id="rId44"/>
    <p:sldId id="339" r:id="rId45"/>
    <p:sldId id="340" r:id="rId46"/>
    <p:sldId id="341" r:id="rId47"/>
    <p:sldId id="342" r:id="rId48"/>
    <p:sldId id="343" r:id="rId49"/>
    <p:sldId id="344" r:id="rId50"/>
    <p:sldId id="294"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94" autoAdjust="0"/>
    <p:restoredTop sz="86395" autoAdjust="0"/>
  </p:normalViewPr>
  <p:slideViewPr>
    <p:cSldViewPr>
      <p:cViewPr varScale="1">
        <p:scale>
          <a:sx n="57" d="100"/>
          <a:sy n="57" d="100"/>
        </p:scale>
        <p:origin x="90" y="936"/>
      </p:cViewPr>
      <p:guideLst>
        <p:guide orient="horz" pos="4080"/>
        <p:guide pos="2880"/>
      </p:guideLst>
    </p:cSldViewPr>
  </p:slideViewPr>
  <p:outlineViewPr>
    <p:cViewPr>
      <p:scale>
        <a:sx n="33" d="100"/>
        <a:sy n="33" d="100"/>
      </p:scale>
      <p:origin x="0" y="-427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4/2/2018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5157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50</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23.jpe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22.wmf"/><Relationship Id="rId5" Type="http://schemas.openxmlformats.org/officeDocument/2006/relationships/oleObject" Target="../embeddings/oleObject2.bin"/><Relationship Id="rId4" Type="http://schemas.openxmlformats.org/officeDocument/2006/relationships/image" Target="../media/image21.wmf"/></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6</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Network Model</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 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725972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6-9 Most-Reliable-Route Representation as a Shortest-Route Model</a:t>
            </a:r>
            <a:endParaRPr lang="en-US" sz="2000" b="0" dirty="0"/>
          </a:p>
        </p:txBody>
      </p:sp>
      <p:pic>
        <p:nvPicPr>
          <p:cNvPr id="5" name="Picture 2" descr="A most reliable route network has node 1 on the left end, and node 7 on the right. Connections and distances between nodes are as follows. Node 1 connects up and to the right to node 2 with distance of 0.69897, 2 connects to the right to node 4 with distance of 0.09691, 4 connects to the right to node 6 with distance of 0.45593, and 6 connects to the right to node 7 at distance of 0.30103. Node 1 connects down and to the right to node 3 with distance of 0.04576, 3 connects to the right to node 5 with distance of 0.52288, and 5 connects to the right to node 7 with distance of 0.60206. Node 2 is connected across the center of the model with a distance of 0.22185. Node 3 is connected across the model to node 4 with a distance of 1. Node 4 is connected to node 5 across the model with a distance of 0.3979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120900"/>
            <a:ext cx="8229600"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902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6-10 Three-Jug Puzzle Representation as a Shortest-Route Model</a:t>
            </a:r>
            <a:endParaRPr lang="en-US" sz="2000" b="0" dirty="0"/>
          </a:p>
        </p:txBody>
      </p:sp>
      <p:pic>
        <p:nvPicPr>
          <p:cNvPr id="4" name="Picture 2" descr="A three jug puzzle representation in a shortest route model is oval shaped, with the source of 8, 0, 0 on the left end, and the sink of 4, 4, and 0 on the right end. From the source to the sink on the top half of the oval, the progression of nodes is as follows: 5, 0, 3. 5, 3, 0. 2, 3, 3. 2, 5, 1. 7, 0, 1. 7, 1, 0. 4, 1, 3. From the source to the sink along the bottom of the oval the progression of nodes is as follows. 3, 5, 0. 3, 2, 3. 6, 2, 0. 6, 0, 2. 1, 5, 2. 1, 4, 3. Node 5, 3, 0 is connected to node 3, 5, 0. Node 2, 5, 1 is connected to node 3, 5, 0. Node 7, 1, 0 is connected to node 3, 5, 0. Node 1, 4, 3 is connected to node 5, 0, 3. Node 6, 0, 2 is connected to node 5, 0, 3. Node 3, 2, 3 is connected to node 5, 0, 3.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979613"/>
            <a:ext cx="8229600"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87481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6-11 Network Example for Dijkstra's Shortest-Route Algorithm</a:t>
            </a:r>
            <a:endParaRPr lang="en-US" sz="2000" b="0" dirty="0"/>
          </a:p>
        </p:txBody>
      </p:sp>
      <p:pic>
        <p:nvPicPr>
          <p:cNvPr id="5" name="Picture 2" descr="A network example for Dijkstra’s shortest route algorithm is as follows. Node 1, in the bottom left corner connects upward and to the right to node 2 with a distance of 100. Node 2connects down and to the right with node 3 at a distance of 30. Node 1 connects to node 3 at a distance of 30. Nodes, 1, 2, and 3 form a triangle. Node 3 connects up and to the right with node 4 at a distance of 10. Node 4 connects up and to the left to node 2 at a distance of 15, and down and to the right to node 5 at a distance of 50. Node 3 connects to the right to node 5 at a distance of 60. Nodes 3, 4, and 5 form a triangl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760538"/>
            <a:ext cx="8229600"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0473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nl-NL" dirty="0"/>
              <a:t>Figure </a:t>
            </a:r>
            <a:r>
              <a:rPr lang="nl-NL" dirty="0" smtClean="0"/>
              <a:t>6-12 </a:t>
            </a:r>
            <a:r>
              <a:rPr lang="nl-NL" dirty="0"/>
              <a:t>Dijkstra’s L</a:t>
            </a:r>
            <a:r>
              <a:rPr lang="nl-NL" dirty="0" smtClean="0"/>
              <a:t>abeling </a:t>
            </a:r>
            <a:r>
              <a:rPr lang="nl-NL" dirty="0"/>
              <a:t>P</a:t>
            </a:r>
            <a:r>
              <a:rPr lang="nl-NL" dirty="0" smtClean="0"/>
              <a:t>rocedure</a:t>
            </a:r>
            <a:endParaRPr lang="en-US" sz="2000" b="0" dirty="0"/>
          </a:p>
        </p:txBody>
      </p:sp>
      <p:pic>
        <p:nvPicPr>
          <p:cNvPr id="4" name="Picture 2" descr="A network example for Dijkstra’s label procedure. The model appears as in the previous image. Node 1 is labeled as left bracket 0, negative right bracket sub left parenthesis 1 right parenthesis. Node 2 is labeled left bracket 100, 1 right bracket sub left parenthesis 1 right parenthesis, canceled to, left bracket 55, 4 right bracket sub left parenthesis 3 right parenthesis. Node 3 is labeled as left bracket 30, 1 right bracket sib left parenthesis 1 right parenthesis. Node 4 is labeled left bracket 40, 3 right bracket, sub left parenthesis 2 right parenthesis. Node 5 is labeled as left bracket 90, 3 right bracket, sub left parenthesis 2 right parenthesis and as left bracket 90, 4 right bracket, sub left parenthesis 3 right parenthesis.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43038"/>
            <a:ext cx="8229600"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2592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6-13 Floyd’s </a:t>
            </a:r>
            <a:r>
              <a:rPr lang="en-US" dirty="0"/>
              <a:t>T</a:t>
            </a:r>
            <a:r>
              <a:rPr lang="en-US" dirty="0" smtClean="0"/>
              <a:t>riple Operation</a:t>
            </a:r>
            <a:endParaRPr lang="en-US" sz="2000" b="0" dirty="0"/>
          </a:p>
        </p:txBody>
      </p:sp>
      <p:pic>
        <p:nvPicPr>
          <p:cNvPr id="5" name="Picture 2" descr="Floyd’s triple operation is represented in a triangle made up 3 nodes, labeled clockwise from the bottom left as I, K, and J. The distance along the base of the triangle between nodes I and J is represented as D sub I J. The distance from node I to node K is D sub I K, and the distance from node K to node J is D sub K J."/>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178050"/>
            <a:ext cx="8229600" cy="280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2509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6-14 Implementation </a:t>
            </a:r>
            <a:r>
              <a:rPr lang="en-US" dirty="0"/>
              <a:t>of </a:t>
            </a:r>
            <a:r>
              <a:rPr lang="en-US" dirty="0" smtClean="0"/>
              <a:t>Triple </a:t>
            </a:r>
            <a:r>
              <a:rPr lang="en-US" dirty="0"/>
              <a:t>O</a:t>
            </a:r>
            <a:r>
              <a:rPr lang="en-US" dirty="0" smtClean="0"/>
              <a:t>peration </a:t>
            </a:r>
            <a:r>
              <a:rPr lang="en-US" dirty="0"/>
              <a:t>in </a:t>
            </a:r>
            <a:r>
              <a:rPr lang="en-US" dirty="0" smtClean="0"/>
              <a:t>Matrix Form</a:t>
            </a:r>
            <a:endParaRPr lang="en-US" sz="2000" b="0" dirty="0"/>
          </a:p>
        </p:txBody>
      </p:sp>
      <p:pic>
        <p:nvPicPr>
          <p:cNvPr id="4" name="Picture 2" descr="The triple operation in matrix form. 3 columns from left to right: column J, pivot column K, and column Q. 3 rows: Row I, Pivot row K, and row P. Entries in the matrix are as follows. Row I and column J, D sub Q in a grey circle. Row I and pivot column K, D sub I K in a square. Row I and column Q, D sub I Q in a grey circle. Pivot row K and column J, D sub K J in a square. Pivot row K and column Q, D sub K Q in a square. Row P and column J, D sub P J in a grey circle. Row P and pivot column K, D sub P K in a square. Row P and Column Q, D sub P Q in a grey circle. All values within white squares are connected to the adjacent values in grey circles, as follows. D sub I K is connected to D sub I J on the left, and to D sub I Q on the right. D sub K J is connected to D sub I J above, and to D sub P J below. D sub P K is connected to D sub P J on the left, and to D sub P Q on the right. D sub K Q is connected to D sub P Q below, and to D sub I Q above.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15319" y="1371600"/>
            <a:ext cx="5313363" cy="490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8867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6-15 Network </a:t>
            </a:r>
            <a:r>
              <a:rPr lang="en-US" dirty="0"/>
              <a:t>for Example </a:t>
            </a:r>
            <a:r>
              <a:rPr lang="en-US" dirty="0" smtClean="0"/>
              <a:t>6-3-5</a:t>
            </a:r>
            <a:endParaRPr lang="en-US" sz="2000" b="0" dirty="0"/>
          </a:p>
        </p:txBody>
      </p:sp>
      <p:pic>
        <p:nvPicPr>
          <p:cNvPr id="5" name="Picture 2" descr="A network example for 6 3 5. Node 1 on the left is connected up and to the right to node 2 at a distance of 3. Node 2 is connected to the right to node 4 at a distance of 5. Node 4 is connected to node 5 at a distance of 4. Node 1 is connected down and to the right to node 3 at a distance of 10. Node 3 is connected to up and to the right to node 5 at a distance of 15. Nodes 3 and 4 are connected at a distance of 6.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665288"/>
            <a:ext cx="8229600"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1695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Figure 6-16 Insertion of Unit Flow to Determine Shortest Route Between Node </a:t>
            </a:r>
            <a:r>
              <a:rPr lang="en-US" sz="2800" dirty="0" smtClean="0"/>
              <a:t>s </a:t>
            </a:r>
            <a:r>
              <a:rPr lang="en-US" sz="2800" dirty="0"/>
              <a:t>= 1 and Node </a:t>
            </a:r>
            <a:r>
              <a:rPr lang="en-US" sz="2800" dirty="0" smtClean="0"/>
              <a:t>t </a:t>
            </a:r>
            <a:r>
              <a:rPr lang="en-US" sz="2800" dirty="0"/>
              <a:t>= 2</a:t>
            </a:r>
            <a:endParaRPr lang="en-US" sz="2800" b="0" dirty="0"/>
          </a:p>
        </p:txBody>
      </p:sp>
      <p:pic>
        <p:nvPicPr>
          <p:cNvPr id="4" name="Picture 2" descr="Determining the shortest route between Node S = 1 and t = 2. Node 1, in the bottom left corner connects upward and to the right to node 2 with a distance of 100. Node 2 connects down and to the right with node 3 at a distance of 20. Node 1 connects to node 3 at a distance of 30. Nodes, 1, 2, and 3 form a triangle. Node 3 connects up and to the right with node 4 at a distance of 10. Node 4 connects up and t the left to node 2 at a distance of 15, and down and to the right to node 5 at a distance of 50. Node 3 connects to the right to node 5 at a distance of 60. Nodes 3, 4, and 5 form a triangle. Arrows labeled 1 lead to node 1 and away from node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906588"/>
            <a:ext cx="8229600" cy="334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5999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Linear Programming Formulation of the Shortest-Route Problem</a:t>
            </a:r>
            <a:endParaRPr lang="en-US" sz="2400" b="0" dirty="0"/>
          </a:p>
        </p:txBody>
      </p:sp>
      <p:pic>
        <p:nvPicPr>
          <p:cNvPr id="5" name="Picture 2" descr="The linear programming formulation of the shortest-route problem. The solver shortest route model in an excel sheet has 2 tables. Table 1 for distance, has rows with distances of N sub 1, N sub 2, N sub 3 and N sub 4 with columns of N sub 2, N sub 3, N sub 4 and N sub 5. Table 2 for solution has a similar set up. A solver parameters window is open, with the set target cell field filled as total distribution. The by changing field is filled with solution. Another window contains a table with columns for cell, formula and copy to. An example from the table reads as follows. Cell: B 8. Formula: = B 2. Copy to: C 8 colon E A. Cell: A 9. Formula = A 3. Copy to: A 10 colon A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6019" y="1406236"/>
            <a:ext cx="5491963" cy="415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p:cNvSpPr>
            <a:spLocks noGrp="1"/>
          </p:cNvSpPr>
          <p:nvPr>
            <p:ph type="body" idx="1"/>
          </p:nvPr>
        </p:nvSpPr>
        <p:spPr>
          <a:xfrm>
            <a:off x="457200" y="5715000"/>
            <a:ext cx="8229600" cy="570016"/>
          </a:xfrm>
        </p:spPr>
        <p:txBody>
          <a:bodyPr/>
          <a:lstStyle/>
          <a:p>
            <a:r>
              <a:rPr lang="en-US" sz="1600" b="1" dirty="0">
                <a:latin typeface="+mn-lt"/>
              </a:rPr>
              <a:t>Figure </a:t>
            </a:r>
            <a:r>
              <a:rPr lang="en-US" sz="1600" b="1" dirty="0" smtClean="0">
                <a:latin typeface="+mn-lt"/>
              </a:rPr>
              <a:t>6-17 </a:t>
            </a:r>
            <a:r>
              <a:rPr lang="en-US" sz="1600" dirty="0">
                <a:latin typeface="+mn-lt"/>
              </a:rPr>
              <a:t>Excel Solver solution of the shortest route between nodes 1 and 2 in Example </a:t>
            </a:r>
            <a:r>
              <a:rPr lang="en-US" sz="1600" dirty="0" smtClean="0">
                <a:latin typeface="+mn-lt"/>
              </a:rPr>
              <a:t>6-3-6 </a:t>
            </a:r>
            <a:r>
              <a:rPr lang="en-US" sz="1600" dirty="0">
                <a:latin typeface="+mn-lt"/>
              </a:rPr>
              <a:t>(file </a:t>
            </a:r>
            <a:r>
              <a:rPr lang="en-US" sz="1600" dirty="0" smtClean="0">
                <a:latin typeface="+mn-lt"/>
              </a:rPr>
              <a:t>solverEx6-3-6-xls</a:t>
            </a:r>
            <a:r>
              <a:rPr lang="en-US" sz="1600" dirty="0">
                <a:latin typeface="+mn-lt"/>
              </a:rPr>
              <a:t>)</a:t>
            </a:r>
          </a:p>
        </p:txBody>
      </p:sp>
    </p:spTree>
    <p:extLst>
      <p:ext uri="{BB962C8B-B14F-4D97-AF65-F5344CB8AC3E}">
        <p14:creationId xmlns:p14="http://schemas.microsoft.com/office/powerpoint/2010/main" val="3049659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6-18 Capacitated Network Connecting Wells and Refineries Through Booster Stations</a:t>
            </a:r>
            <a:endParaRPr lang="en-US" sz="3000" b="0" dirty="0"/>
          </a:p>
        </p:txBody>
      </p:sp>
      <p:pic>
        <p:nvPicPr>
          <p:cNvPr id="5" name="Picture 2" descr="A model of a capacitated network connecting wells and refineries through booster stations. The source is on the left and the sink is on the right. The source branches up and to the right to well 1, and down and to the right to well 2. Well 1 and 2 are connected. Both well 2 and 3 branch toward booster 3, in the center of the model. 1 also branches horizontally to booster 4. Well 2 branches horizontally to booster 5. Boosters 3, 5, and 5 all branch right to booster 6 near the center of the model. Booster 4 also branches right to refinery 7. Booster 6 branches right to both refinery 7 and refinery 8. Booster 5 branches right to refinery 9. Refineries 7, 8 and 9 re connected, and all 3 branch right to the sink.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816100"/>
            <a:ext cx="8229600"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04987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6-1 Example </a:t>
            </a:r>
            <a:r>
              <a:rPr lang="en-US" dirty="0"/>
              <a:t>of (N, A) Network</a:t>
            </a:r>
            <a:endParaRPr lang="en-US" sz="2000" b="0" dirty="0"/>
          </a:p>
        </p:txBody>
      </p:sp>
      <p:pic>
        <p:nvPicPr>
          <p:cNvPr id="5" name="Picture 2" descr="An example from N A network begins with node 1, branching to nodes 2 and 3, node 2 branching to node 3 and 5, node 3 branching to node 4 and 5, node 4 branching to node 2 and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836738"/>
            <a:ext cx="8229600"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219200"/>
          </a:xfrm>
        </p:spPr>
        <p:txBody>
          <a:bodyPr anchor="t"/>
          <a:lstStyle/>
          <a:p>
            <a:r>
              <a:rPr lang="en-US" dirty="0">
                <a:solidFill>
                  <a:schemeClr val="tx2"/>
                </a:solidFill>
              </a:rPr>
              <a:t>Figure </a:t>
            </a:r>
            <a:r>
              <a:rPr lang="en-US" dirty="0" smtClean="0">
                <a:solidFill>
                  <a:schemeClr val="tx2"/>
                </a:solidFill>
              </a:rPr>
              <a:t>6-19 Arc Flows </a:t>
            </a:r>
            <a:r>
              <a:rPr lang="en-US" sz="100" dirty="0">
                <a:solidFill>
                  <a:schemeClr val="bg1"/>
                </a:solidFill>
              </a:rPr>
              <a:t>C sub I </a:t>
            </a:r>
            <a:r>
              <a:rPr lang="en-US" sz="100" dirty="0" smtClean="0">
                <a:solidFill>
                  <a:schemeClr val="bg1"/>
                </a:solidFill>
              </a:rPr>
              <a:t>J </a:t>
            </a:r>
            <a:r>
              <a:rPr lang="en-US" sz="100" dirty="0">
                <a:solidFill>
                  <a:schemeClr val="bg1"/>
                </a:solidFill>
              </a:rPr>
              <a:t>If I is true than so is </a:t>
            </a:r>
            <a:r>
              <a:rPr lang="en-US" sz="100" dirty="0" smtClean="0">
                <a:solidFill>
                  <a:schemeClr val="bg1"/>
                </a:solidFill>
              </a:rPr>
              <a:t>J </a:t>
            </a:r>
            <a:r>
              <a:rPr lang="en-US" sz="100" dirty="0">
                <a:solidFill>
                  <a:schemeClr val="bg1"/>
                </a:solidFill>
              </a:rPr>
              <a:t>C sub J </a:t>
            </a:r>
            <a:r>
              <a:rPr lang="en-US" sz="100" dirty="0" smtClean="0">
                <a:solidFill>
                  <a:schemeClr val="bg1"/>
                </a:solidFill>
              </a:rPr>
              <a:t>I </a:t>
            </a:r>
            <a:r>
              <a:rPr lang="en-US" sz="100" dirty="0">
                <a:solidFill>
                  <a:schemeClr val="bg1"/>
                </a:solidFill>
              </a:rPr>
              <a:t>If J is true than so is </a:t>
            </a:r>
            <a:r>
              <a:rPr lang="en-US" sz="100" dirty="0" smtClean="0">
                <a:solidFill>
                  <a:schemeClr val="bg1"/>
                </a:solidFill>
              </a:rPr>
              <a:t>I</a:t>
            </a:r>
            <a:endParaRPr lang="en-US" sz="100" b="0" dirty="0">
              <a:solidFill>
                <a:schemeClr val="bg1"/>
              </a:solidFill>
            </a:endParaRPr>
          </a:p>
        </p:txBody>
      </p:sp>
      <p:graphicFrame>
        <p:nvGraphicFramePr>
          <p:cNvPr id="3" name="Object 2" descr="C sub I J "/>
          <p:cNvGraphicFramePr>
            <a:graphicFrameLocks noChangeAspect="1"/>
          </p:cNvGraphicFramePr>
          <p:nvPr>
            <p:extLst>
              <p:ext uri="{D42A27DB-BD31-4B8C-83A1-F6EECF244321}">
                <p14:modId xmlns:p14="http://schemas.microsoft.com/office/powerpoint/2010/main" val="912766781"/>
              </p:ext>
            </p:extLst>
          </p:nvPr>
        </p:nvGraphicFramePr>
        <p:xfrm>
          <a:off x="4800600" y="381000"/>
          <a:ext cx="3302000" cy="571500"/>
        </p:xfrm>
        <a:graphic>
          <a:graphicData uri="http://schemas.openxmlformats.org/presentationml/2006/ole">
            <mc:AlternateContent xmlns:mc="http://schemas.openxmlformats.org/markup-compatibility/2006">
              <mc:Choice xmlns:v="urn:schemas-microsoft-com:vml" Requires="v">
                <p:oleObj spid="_x0000_s1155" name="Equation" r:id="rId3" imgW="3301920" imgH="571320" progId="Equation.DSMT4">
                  <p:embed/>
                </p:oleObj>
              </mc:Choice>
              <mc:Fallback>
                <p:oleObj name="Equation" r:id="rId3" imgW="3301920" imgH="571320" progId="Equation.DSMT4">
                  <p:embed/>
                  <p:pic>
                    <p:nvPicPr>
                      <p:cNvPr id="0" name=""/>
                      <p:cNvPicPr/>
                      <p:nvPr/>
                    </p:nvPicPr>
                    <p:blipFill>
                      <a:blip r:embed="rId4"/>
                      <a:stretch>
                        <a:fillRect/>
                      </a:stretch>
                    </p:blipFill>
                    <p:spPr>
                      <a:xfrm>
                        <a:off x="4800600" y="381000"/>
                        <a:ext cx="3302000" cy="571500"/>
                      </a:xfrm>
                      <a:prstGeom prst="rect">
                        <a:avLst/>
                      </a:prstGeom>
                    </p:spPr>
                  </p:pic>
                </p:oleObj>
              </mc:Fallback>
            </mc:AlternateContent>
          </a:graphicData>
        </a:graphic>
      </p:graphicFrame>
      <p:graphicFrame>
        <p:nvGraphicFramePr>
          <p:cNvPr id="6" name="Object 3" descr="If I is true than so is J"/>
          <p:cNvGraphicFramePr>
            <a:graphicFrameLocks noChangeAspect="1"/>
          </p:cNvGraphicFramePr>
          <p:nvPr>
            <p:extLst>
              <p:ext uri="{D42A27DB-BD31-4B8C-83A1-F6EECF244321}">
                <p14:modId xmlns:p14="http://schemas.microsoft.com/office/powerpoint/2010/main" val="1435683613"/>
              </p:ext>
            </p:extLst>
          </p:nvPr>
        </p:nvGraphicFramePr>
        <p:xfrm>
          <a:off x="533400" y="876300"/>
          <a:ext cx="2451100" cy="571500"/>
        </p:xfrm>
        <a:graphic>
          <a:graphicData uri="http://schemas.openxmlformats.org/presentationml/2006/ole">
            <mc:AlternateContent xmlns:mc="http://schemas.openxmlformats.org/markup-compatibility/2006">
              <mc:Choice xmlns:v="urn:schemas-microsoft-com:vml" Requires="v">
                <p:oleObj spid="_x0000_s1156" name="Equation" r:id="rId5" imgW="2450880" imgH="571320" progId="Equation.DSMT4">
                  <p:embed/>
                </p:oleObj>
              </mc:Choice>
              <mc:Fallback>
                <p:oleObj name="Equation" r:id="rId5" imgW="2450880" imgH="571320" progId="Equation.DSMT4">
                  <p:embed/>
                  <p:pic>
                    <p:nvPicPr>
                      <p:cNvPr id="3" name="Object 2"/>
                      <p:cNvPicPr/>
                      <p:nvPr/>
                    </p:nvPicPr>
                    <p:blipFill>
                      <a:blip r:embed="rId6"/>
                      <a:stretch>
                        <a:fillRect/>
                      </a:stretch>
                    </p:blipFill>
                    <p:spPr>
                      <a:xfrm>
                        <a:off x="533400" y="876300"/>
                        <a:ext cx="2451100" cy="571500"/>
                      </a:xfrm>
                      <a:prstGeom prst="rect">
                        <a:avLst/>
                      </a:prstGeom>
                    </p:spPr>
                  </p:pic>
                </p:oleObj>
              </mc:Fallback>
            </mc:AlternateContent>
          </a:graphicData>
        </a:graphic>
      </p:graphicFrame>
      <p:pic>
        <p:nvPicPr>
          <p:cNvPr id="7" name="Picture 4" descr="A diagram has I in a node on the left, connected by a horizontal line to J in anode on the right. Near node I, C sub I J. Near node J, C sub J I."/>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 y="2782888"/>
            <a:ext cx="8229600"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3101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6-20 Examples of Cuts in Flow Networks</a:t>
            </a:r>
            <a:endParaRPr lang="en-US" b="0" dirty="0"/>
          </a:p>
        </p:txBody>
      </p:sp>
      <p:pic>
        <p:nvPicPr>
          <p:cNvPr id="8" name="Picture 2" descr="Examples of cuts in flow networks. Node 1 is on the left and node 5 is on the right. Nodes are connected by lines marked with values at the start and end of each connection, as follows. Node 1 branches up and to the right to node 4, values 10 and 0. Node 1 branches down and to the right to node 2, values 20 and 0. Node 4 branches down and to the right to node 5, values 20 and 0. Node 2 branches to the right to node 3, values 40 and 0. Node 3 branches up and to the right to node 5, values 20 and 0. Nodes 1 and 3 are connected by a line inside the structure of the model, values 30 and 0. Nodes 2 and 5 are connected by a line inside the model, values 30 and 0. Nodes 4 and 3 are connected by a line inside the model, values 5 and 10.  Cut 1, a convex curve is drawn to the right of node 1, crossing the lines that connect it to nodes 2, 3, and 4. Cut 2 is a concave curve drawn from the left of node 4, through the model to the right of node 2. It crosses the lines which connect nodes 1 and 4, nodes 1 and 3, nodes 2 and 5, and nodes 2 and 3. Cut 3 is a concave curve drawn to the left of node 5, crossing the lines which connect to node 5 from nodes 2, 3, and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6148" y="1447800"/>
            <a:ext cx="567170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75630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6-21 Use of Residuals to Calculate Maximum Flow</a:t>
            </a:r>
            <a:endParaRPr lang="en-US" b="0" dirty="0"/>
          </a:p>
        </p:txBody>
      </p:sp>
      <p:pic>
        <p:nvPicPr>
          <p:cNvPr id="4" name="Picture 2" descr="Examples A, B, and C show the use of residuals to calculate maximum flow. A. A rectangle positioned on a diagonal slant, with nodes at the corners labeled as 1, 2, 4, and 3, from the left middle moving clockwise. Node 1 is labeled, left bracket infinity negative right bracket. Node 2 is labeled, left bracket 5, 1 right bracket. Node 4 is labeled left bracket 5, 3 right bracket. Node 3 is labeled left bracket 5, 2 right bracket. Each node is connected to another, with a value displayed at the start and end of each connection. Node 1 to node 2, values 5 and 0. Node 2 to 4, values 5 and 0. Node 4 to 3, values 0 and 5. Nodes 3 to 1, values 0 and 5. Nodes 2 and 3 are connected by a line through the center of the rectangle, values 5 and 0. The path is 1 to 2 to 3 to 4, F sub 1 = 5. B. The same rectangular arrangement of nodes 1, 2, 4, and 3. In this example, node 1 is labeled as left bracket infinity, negative right bracket. Node 2 is labeled left bracket 5, 3 right bracket. Node 4 is labeled left bracket 5, 2 right bracket. Node 3 is labeled left bracket 5, 1 right bracket. Each node is connected to another, with a value displayed at the start and end of each connection. Node 1 to node 2, values 0 and 5. Node 2 to 4, values 5 and 0. Node 4 to 3, values 5 and 0. Nodes 3 to 1, values 0 and 5. Nodes 2 and 3 are connected by a line through the center of the rectangle, values 0 and 5. The path is 1 to 2 to 3 to 4, F sub 2 = 5. C. The same rectangular arrangement of nodes 1, 2, 4, and 3. The Nodes are not labeled as they are in the two previous examples. Each node is connected to another, with a value displayed at the start and end of each connection. Node 1 to node 2, values 0 and 5. Node 2 to 4, values 0 and 5. Node 4 to 3, values 5 and 0. Node 3 to 1, values 5 and 0. Nodes 2 and 3 are connected by a line through the center of the rectangle, values 5 and 0. There is no breakthrough."/>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249488"/>
            <a:ext cx="82296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29995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6-22 Iterations of the Maximum Flow Algorithm of Example 6-4-2</a:t>
            </a:r>
            <a:endParaRPr lang="en-US" b="0" dirty="0"/>
          </a:p>
        </p:txBody>
      </p:sp>
      <p:pic>
        <p:nvPicPr>
          <p:cNvPr id="5" name="Picture 2" descr="6 iterations of the maximum flow algorithm for example 6 4 2. In each iteration, 5 nodes are arranged in a pentagon and labeled as follows, beginning at the top and moving clockwise around the shape: 4, 5, 3, 2, and 1. Some nodes are labeled with values inside brackets. All are connected as 4 to 5, 5 to 3, 3 to 2, 2 to 1, 1 to 4 around the pentagon and nodes 1 and 3, 4 and 3, and 2 and 5 are connected across the center of the pentagon. Values are displayed at the start and end of each connecting line segment. Iteration 1, F sub 1 = 20. Labeled nodes are as follows. 1: left bracket infinity, negative right bracket. 5: left bracket 20, 3 right bracket. 3: left bracket 30, 1 right bracket. Values are as follows. Node 1 to 4, 10 and 0. Node 4 to 5, 20 and 0. Node 5 to 3, 0 and 20. Node 3 to 2, 0 to 40. Node 2 to 1, 0 and 20. Node 1 to 3, 30 and 0. Node 4 to 3, 5 and 10. Node 2 to 5, 30 and 0. Arrows point from node 1 to 3, and from 3 to 5. Iteration 2, F sub 2 = 10. Labeled nodes are as follows. 1: left bracket infinity, negative right bracket. 4: left bracket 10, 3 right bracket. 5: left bracket 20, 4 right bracket. 3: left bracket 40, 2 right bracket. 2: left bracket 20, 1 right bracket. Values are as follows. Node 1 to 4, 10 and 0. Node 4 to 5, 20 and 0. Node 5 to 3, 20 and 0. Node 3 to 2, 0 to 40. Node 2 to 1, 0 and 20. Node 1 to 3, 10 and 20. Node 4 to 3, 5 and 10. Node 2 to 5, 30 and 0. Arrows point from node 1 to 3, and from 3 to 5. Iteration 3, F sub 3 = 10. Labeled nodes are as follows. 1: left bracket infinity, negative right bracket. 5: left bracket 30, 2 right bracket. 3: left bracket 30, 2 right bracket, crossed out. 2: Left bracket 10, 1 right bracket. Values are as follows. Node 1 to 4, 10 and 0. Node 4 to 5, 10 and 10. Node 5 to 3, 20 and 0. Node 3 to 2, 10 to 30. Node 2 to 1, 10 and 10. Node 1 to 3, 10 and 20. Node 4 to 3, 15 and 0. Node 2 to 5, 30 and 0. Arrows point from node 1 to 2, 2 to 3, 3 to 2 and from 3 to 5. Iteration 4, F sub 4 = 10. Labeled nodes are as follows. 1: left bracket infinity, negative right bracket. 5: left bracket 20, 2 right bracket. 3: left bracket 10, 1 right bracket. 2: left bracket 10, 3 right bracket. Values are as follows. Node 1 to 4, 10 and 0. Node 4 to 5, 10 and 10. Node 5 to 3, 20 and 0. Node 3 to 2, 10 to 30. Node 2 to 1, 20 and 0. Node 1 to 3, 10 and 20. Node 4 to 3, 15 and 0. Node 2 to 5, 20 and 10. Arrows point from node 1 to 3, 3 to 2 and from 3 to 5. Iteration 5, F sub 5 = 10. Labeled nodes are as follows. 1: left bracket infinity, negative right bracket. 4: left bracket 10, 1 right bracket. 5: left bracket 10, 4 right bracket. 3: left bracket 15, 4 right bracket, crossed out. Values are as follows. Node 1 to 4, 10 and 0. Node 4 to 5, 10 and 10. Node 5 to 3, 20 and 0. Node 3 to 2, 0 and 40. Node 2 to 1, 20 and 0. Node 1 to 3, 0 and 30. Node 4 to 3, 15 and 0. Node 2 to 5, 10 and 20. Arrows point from node 1 to 4, 4 to 3, 3 to 4 and from 4 to 5. Iteration 6, no breakthrough. No nodes are labeled. Values are as follows. Node 1 to 4, 10 and 0. Node 4 to 5, 10 and 10. Node 5 to 3, 20 and 0. Node 3 to 2, 10 to 30. Node 2 to 1, 20 and 0. Node 1 to 3, 0 and 30. Node 4 to 3, 15 and 0. Node 2 to 5, 10 and 20. Arrows point from node 1 to 3, 3 to 2 and from 3 to 5.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61419" y="1371600"/>
            <a:ext cx="4221163" cy="4905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18148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6-23 Excel Solver Solution of the Maximal Flow Model of 6-4-2 (file </a:t>
            </a:r>
            <a:r>
              <a:rPr lang="en-US" sz="3000" dirty="0" smtClean="0"/>
              <a:t>solverEx6-4-2.xls</a:t>
            </a:r>
            <a:r>
              <a:rPr lang="en-US" sz="3000" dirty="0"/>
              <a:t>)</a:t>
            </a:r>
            <a:endParaRPr lang="en-US" sz="3000" b="0" dirty="0"/>
          </a:p>
        </p:txBody>
      </p:sp>
      <p:pic>
        <p:nvPicPr>
          <p:cNvPr id="4" name="Picture 2" descr="Tables for the solver maximum flow model. The table for capacity has rows of N sub 1, N sub 2, N sub 3 and N sub 4, and columns of N sub 2, N sub 3, N sub 4 and N sub 5. The table for the solution has similar rows and columns. The solver parameter window is open. The set target cell field is filled as max flow. Equal to radio buttons are displayed as maximum, minimum and value of, with maximum selected. The by changing cells field has a drop down menu with solution selected. A guess button is displayed to the right. The subject to the constraints field reads as, net flow = 0, solution less than or equal to capacity, solution greater than or equal to 0. Buttons are displayed to the right from top to bottom as add, change and delete. On the right buttons are displayed from top to bottom as solve, close, options, reset all and help."/>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5382" y="1371600"/>
            <a:ext cx="6613236"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40671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6-24 </a:t>
            </a:r>
            <a:r>
              <a:rPr lang="en-US" dirty="0"/>
              <a:t>Phases for </a:t>
            </a:r>
            <a:r>
              <a:rPr lang="en-US" dirty="0" smtClean="0"/>
              <a:t>Project </a:t>
            </a:r>
            <a:r>
              <a:rPr lang="en-US" dirty="0"/>
              <a:t>P</a:t>
            </a:r>
            <a:r>
              <a:rPr lang="en-US" dirty="0" smtClean="0"/>
              <a:t>lanning </a:t>
            </a:r>
            <a:r>
              <a:rPr lang="en-US" dirty="0"/>
              <a:t>with </a:t>
            </a:r>
            <a:r>
              <a:rPr lang="en-US" dirty="0" smtClean="0"/>
              <a:t>C</a:t>
            </a:r>
            <a:r>
              <a:rPr lang="en-US" sz="100" dirty="0" smtClean="0"/>
              <a:t> </a:t>
            </a:r>
            <a:r>
              <a:rPr lang="en-US" dirty="0" smtClean="0"/>
              <a:t>P</a:t>
            </a:r>
            <a:r>
              <a:rPr lang="en-US" sz="100" dirty="0" smtClean="0"/>
              <a:t> </a:t>
            </a:r>
            <a:r>
              <a:rPr lang="en-US" dirty="0" smtClean="0"/>
              <a:t>M-P</a:t>
            </a:r>
            <a:r>
              <a:rPr lang="en-US" sz="100" dirty="0" smtClean="0"/>
              <a:t> </a:t>
            </a:r>
            <a:r>
              <a:rPr lang="en-US" dirty="0" smtClean="0"/>
              <a:t>E</a:t>
            </a:r>
            <a:r>
              <a:rPr lang="en-US" sz="100" dirty="0" smtClean="0"/>
              <a:t> </a:t>
            </a:r>
            <a:r>
              <a:rPr lang="en-US" dirty="0" smtClean="0"/>
              <a:t>R</a:t>
            </a:r>
            <a:r>
              <a:rPr lang="en-US" sz="100" dirty="0" smtClean="0"/>
              <a:t> </a:t>
            </a:r>
            <a:r>
              <a:rPr lang="en-US" dirty="0" smtClean="0"/>
              <a:t>T</a:t>
            </a:r>
            <a:endParaRPr lang="en-US" b="0" dirty="0"/>
          </a:p>
        </p:txBody>
      </p:sp>
      <p:pic>
        <p:nvPicPr>
          <p:cNvPr id="5" name="Picture 2" descr="Phases for project planning with C P M Pert. Project activities. Network; represented by a model, network calculation, and time schedule; represented by a timeline. Time schedule may leads back to the network phas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519363"/>
            <a:ext cx="82296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1059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6-25 Use of Dummy Activity to Produce Unique Representation of Concurrent Activities</a:t>
            </a:r>
            <a:endParaRPr lang="en-US" sz="3000" b="0" dirty="0"/>
          </a:p>
        </p:txBody>
      </p:sp>
      <p:pic>
        <p:nvPicPr>
          <p:cNvPr id="4" name="Picture 2" descr="A diagram illustrates the use of dummy activity to produce unique representation of concurrent activities. 2 nodes, side by side. 2 arrows indicate the flow from right to left, the top arrow labeled A, and the bottom arrow is labeled B. 2 examples of 3 nodes in a triangle labeled as follows, from the bottom left moving clockwise: 1, 2, 3. Example 1. The flow from node 1 to 2 is labeled A, and the flow from node 1 to 3 is labeled B. A dotted line extends from node 2 to 3. Example 2. The flow from node 2 to 3 is labeled A, the flow from node 1 to 3 is labeled B. A dotted line extends from node 1 to 2. 2 examples of 3 nodes in an inverted triangle labeled as follows from the top left moving clockwise: 1, 3, 2. Example 1. The flow from node 1 to 3 is labeled A, the flow from 2 to 3 is labeled B, and a dotted line extends from1 to 2. Example 2. The flow from node 1 to 3 is labeled A, the flow from node 1 to 2 is labeled B, a dotted line extends from node 2 to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833563"/>
            <a:ext cx="8229600"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42273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6-26 Use of Dummy Activity to Ensure Correct Precedence Relationship</a:t>
            </a:r>
            <a:endParaRPr lang="en-US" b="0" dirty="0"/>
          </a:p>
        </p:txBody>
      </p:sp>
      <p:pic>
        <p:nvPicPr>
          <p:cNvPr id="5" name="Picture 2" descr="An example of the use of dunny activity to ensure correct precedence relationship. Example A. A node is at the center of 4 arrows. Arrow A points to the node from the top left. Node B points to the node from the bottom left. Arrow C points from the node to the top right. Arrow e points from the node to the bottom right. Example B. 2 nodes, one on top of the other. Arrow A points to the top node from the left, and arrow C points from the top node to the right. Arrow B points from the left to the bottom node, arrow E points from the bottom node to the right. Dotted line arrow D points from the bottom node to the top nod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273" y="1625889"/>
            <a:ext cx="7481455" cy="3911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69397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6-27 Project </a:t>
            </a:r>
            <a:r>
              <a:rPr lang="en-US" dirty="0"/>
              <a:t>N</a:t>
            </a:r>
            <a:r>
              <a:rPr lang="en-US" dirty="0" smtClean="0"/>
              <a:t>etwork </a:t>
            </a:r>
            <a:r>
              <a:rPr lang="en-US" dirty="0"/>
              <a:t>for Example </a:t>
            </a:r>
            <a:r>
              <a:rPr lang="en-US" dirty="0" smtClean="0"/>
              <a:t>6-5-1</a:t>
            </a:r>
            <a:endParaRPr lang="en-US" b="0" dirty="0"/>
          </a:p>
        </p:txBody>
      </p:sp>
      <p:pic>
        <p:nvPicPr>
          <p:cNvPr id="4" name="Picture 2" descr="A project network for example 6 5 1 has node at the left, and node 9 at the right. Nodes are connected by lines, which are representative of equations, as follows. Node 1 branches up and to the right to node 2, A minus 3. Node 1 branches up and to the right to node 3, B minus 2. Node 1 branches to the right to node 5, D minus 3. Node 1 branches to the right to node 8, C minus 4. Node 2 is connected by a dotted line to node 3. Node 3 leads right to node 4, E minus 2. Node 4 leads to node 6, F minus 2. Node 5 leads to node 7, H minus 1. Node 6 leads to node 7, G minus 2. Node 7 leads to node 8, I minus 2. Node 8 leads to node 9, J minus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667000"/>
            <a:ext cx="8229600"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55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Figure 6-28 Forward and Backward Pass Calculations for the Project of Example 6-5-2</a:t>
            </a:r>
            <a:endParaRPr lang="en-US" sz="3200" b="0" dirty="0"/>
          </a:p>
        </p:txBody>
      </p:sp>
      <p:pic>
        <p:nvPicPr>
          <p:cNvPr id="5" name="Picture 2" descr="The forward and backward pass calculations for the project of example 6 5 2. Node 1 is at the left, node 6 is at the right. Node 1 branches up and to the right to node 3, and down and to the right to node 2. Node 3 leads down and to the right to node 5, and down and to the right to node 6. Node 2 leads right to node 4, and up to node 3. Node 4 leads up and to the right to node 5, and up and to the right to node 6. Node 5 leads right to node 6. Connections between nodes are labeled with both a letter and number value, as follows. Node 1 to 3, B and 6. Node 1 to 2, A and 5. Node 2 to 3, C and 3. Node 3 to 5, E and 2. Node 3 to 6, F and 11. Node 2 to 4, D and 8. Node 4 to 6, G and 1. Node 5 to 6, H and 12. Node 4 is connected to node 5 is connected with a forward pass. At node 1, the start, a forward pass of 0. At node 2, a forward pass of 5. At node 3 a forward pass of 8. At node 4 a forward pass of 13. At node 5 a forward pass of 13. At node 6 a forward pass of 25, the end of the forward pass. At node 6, start of the backward pass, a backward pass of 25. At node 5 a backward pass of 13. At node 4 a backward pass of 13. At node 3 a backward pass of 11. At node 2 a backward pass of 5. At node 1 a backward pass of 0. The connection between node 1 and 2, 2 and 4 and 5 and 6 is the critical path.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371600"/>
            <a:ext cx="8229600" cy="480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6796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6-2 Examples of a Tree and a Spanning Tree</a:t>
            </a:r>
            <a:endParaRPr lang="en-US" sz="2000" b="0" dirty="0"/>
          </a:p>
        </p:txBody>
      </p:sp>
      <p:pic>
        <p:nvPicPr>
          <p:cNvPr id="4" name="Picture 2" descr="A tree network with node 2 branching up and to the left to node 1, and up and to the right to node 3. A spanning tree has nodes 2 and 4 connected horizontally, with node 2 branching up and to the left to node 1, and up and to the right to node 3, and node 4 branching up and to the right to nod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298700"/>
            <a:ext cx="8229600"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77508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6-29 Preliminary Schedule for the Project of Example 6-5-2</a:t>
            </a:r>
            <a:endParaRPr lang="en-US" b="0" dirty="0"/>
          </a:p>
        </p:txBody>
      </p:sp>
      <p:pic>
        <p:nvPicPr>
          <p:cNvPr id="4" name="Picture 2" descr="A preliminary schedule for the project of example 6 5 2 is arranged on a scale of 25 days. Critical. A minus 5: day 1 to 5. D minus 8: day 5 to 13. H minus 12: day 13 to 25. Non critical. B minus 6: day 1 to 11. C minus 3: day 5 to 11. E minus 2: day 8 to 13. F minus 11: day 8 to 25. G minus 1: day 13 to 2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558925"/>
            <a:ext cx="8229600" cy="46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6644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6-30 </a:t>
            </a:r>
            <a:r>
              <a:rPr lang="en-US" dirty="0"/>
              <a:t>Computation of </a:t>
            </a:r>
            <a:r>
              <a:rPr lang="en-US" dirty="0" smtClean="0"/>
              <a:t>Total </a:t>
            </a:r>
            <a:r>
              <a:rPr lang="en-US" dirty="0"/>
              <a:t>and </a:t>
            </a:r>
            <a:r>
              <a:rPr lang="en-US" dirty="0" smtClean="0"/>
              <a:t>Free Floats</a:t>
            </a:r>
            <a:endParaRPr lang="en-US" b="0" dirty="0"/>
          </a:p>
        </p:txBody>
      </p:sp>
      <p:pic>
        <p:nvPicPr>
          <p:cNvPr id="5" name="Picture 2" descr="A diagram illustrates computation of total and free floats. A dotted line with an arrow at each end,  T F sub I J = triangle sub J minus square sub I minus D sub I J, extends from square I in the bottom left corner to triangle J in the top right corner. A dotted line with an arrow at each end, F F sub I J = square sub J minus square sub I minus D sub I J, extends from square I in the bottom left corner to square J in the bottom right corner of the diagram. An arrow, D sub I J, points from node I to node J."/>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1447800"/>
            <a:ext cx="8001000" cy="458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72929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6-31 T</a:t>
            </a:r>
            <a:r>
              <a:rPr lang="en-US" sz="100" dirty="0" smtClean="0"/>
              <a:t> </a:t>
            </a:r>
            <a:r>
              <a:rPr lang="en-US" dirty="0" smtClean="0"/>
              <a:t>O</a:t>
            </a:r>
            <a:r>
              <a:rPr lang="en-US" sz="100" dirty="0" smtClean="0"/>
              <a:t> </a:t>
            </a:r>
            <a:r>
              <a:rPr lang="en-US" dirty="0" smtClean="0"/>
              <a:t>R</a:t>
            </a:r>
            <a:r>
              <a:rPr lang="en-US" sz="100" dirty="0" smtClean="0"/>
              <a:t> </a:t>
            </a:r>
            <a:r>
              <a:rPr lang="en-US" dirty="0" smtClean="0"/>
              <a:t>A </a:t>
            </a:r>
            <a:r>
              <a:rPr lang="en-US" dirty="0"/>
              <a:t>B</a:t>
            </a:r>
            <a:r>
              <a:rPr lang="en-US" dirty="0" smtClean="0"/>
              <a:t>ar </a:t>
            </a:r>
            <a:r>
              <a:rPr lang="en-US" dirty="0"/>
              <a:t>C</a:t>
            </a:r>
            <a:r>
              <a:rPr lang="en-US" dirty="0" smtClean="0"/>
              <a:t>hart </a:t>
            </a:r>
            <a:r>
              <a:rPr lang="en-US" dirty="0"/>
              <a:t>O</a:t>
            </a:r>
            <a:r>
              <a:rPr lang="en-US" dirty="0" smtClean="0"/>
              <a:t>utput </a:t>
            </a:r>
            <a:r>
              <a:rPr lang="en-US" dirty="0"/>
              <a:t>for Example </a:t>
            </a:r>
            <a:r>
              <a:rPr lang="en-US" dirty="0" smtClean="0"/>
              <a:t>6-5-2 </a:t>
            </a:r>
            <a:r>
              <a:rPr lang="en-US" dirty="0"/>
              <a:t>(file </a:t>
            </a:r>
            <a:r>
              <a:rPr lang="en-US" dirty="0" smtClean="0"/>
              <a:t>toraEx6-5-2.txt</a:t>
            </a:r>
            <a:r>
              <a:rPr lang="en-US" dirty="0"/>
              <a:t>)</a:t>
            </a:r>
            <a:endParaRPr lang="en-US" b="0" dirty="0"/>
          </a:p>
        </p:txBody>
      </p:sp>
      <p:pic>
        <p:nvPicPr>
          <p:cNvPr id="4" name="Picture 2" descr="An example of T O R A bar chart output. On the left a table with activity entries and columns including those for duration, and earliest start. Below the table, a window entitled, experiment with schedule changes, reads as follows. Maximum change is limited to total feet. Change start, with a drop down menu and B selected, and by, with a drop down menu, and nothing selected. A field reads, Activity B: start time = 3, Delay relative to its earliest start = 3, free float = 2. Because delay exceeds free float by 1, succeeding activities, E, F, cannot start any earlier than time 9. Caution: activities following E F, if any, are not checked for possible delay. This step is done manually by assigning zero delay to E, F. Critical path method schedule. Buttons are offered as zoom in, zoom out, and print graph. On a scale of 24 hours activities appear as follows. Activity A: hour 3 to 6. Activity B: hour 0 to 12. Activity C: hour 5 to 12. Activity D: hour 5 to 13. Activity E: hour 7 to 13. Activity F: hour 7 to 24. Activity G: hour 12 to 24. Activity H: hour 12 to 25. Dummy is at hour 12. Buttons are displayed below for view or modify input data, main menu, and exit T O R A."/>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25575"/>
            <a:ext cx="8229600" cy="474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03412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6-1 </a:t>
            </a:r>
            <a:r>
              <a:rPr lang="en-US" dirty="0"/>
              <a:t>One-Way Airfare for the 12-City Example</a:t>
            </a:r>
            <a:endParaRPr lang="en-US" b="0" dirty="0"/>
          </a:p>
        </p:txBody>
      </p:sp>
      <p:pic>
        <p:nvPicPr>
          <p:cNvPr id="5" name="Picture 2" descr="A table of airfare for the 12 city example. Entries are as follows. San Francisco to L A X: $70. San Francisco to Denver: $120. San Francisco to Dallas: $220. Orlando to St. Louis: $99. Orlando to Denver: $140. Orlando to D C: $140. St. Louis to Orlando: $99. St. Louis to Tulsa: $96. St. Louis to Denver: $110. L A X to San Francisco: $70. L A X to Denver: $130. Tulsa to St. Louis: $95. Tulsa to Denver: $105. Tulsa to Dallas: $100. Denver to San Francisco: $120. Denver to Orlando: $140. Denver to St. Louis: $110. Denver to L A X: $130. Denver to Tulsa: $105. D C to Orlando: $150. D C to Atlanta: $100. D C to Dallas: $195. D C to New York: $85. Atlanta to D C: $100. Dallas to San Francisco: $220. Dallas to Tulsa: $100. Dallas to D C: $195. New York to D C: $85. Miami to Atlanta: $125. Miami to New York: $130. Springfield to St Louis: $78 A. A, air travel cost = $78. Distance less than 100 miles, = 86 miles. Personal car used for travel between St. Louis and Springfield."/>
          <p:cNvPicPr>
            <a:picLocks noChangeAspect="1"/>
          </p:cNvPicPr>
          <p:nvPr/>
        </p:nvPicPr>
        <p:blipFill rotWithShape="1">
          <a:blip r:embed="rId2">
            <a:extLst>
              <a:ext uri="{28A0092B-C50C-407E-A947-70E740481C1C}">
                <a14:useLocalDpi xmlns:a14="http://schemas.microsoft.com/office/drawing/2010/main" val="0"/>
              </a:ext>
            </a:extLst>
          </a:blip>
          <a:srcRect t="6410"/>
          <a:stretch/>
        </p:blipFill>
        <p:spPr bwMode="auto">
          <a:xfrm>
            <a:off x="1002844" y="1371600"/>
            <a:ext cx="7138313"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47287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Table </a:t>
            </a:r>
            <a:r>
              <a:rPr lang="en-US" sz="3000" dirty="0" smtClean="0"/>
              <a:t>6-2 </a:t>
            </a:r>
            <a:r>
              <a:rPr lang="en-US" sz="3000" dirty="0"/>
              <a:t>Lodging Cost, Per Diem, and </a:t>
            </a:r>
            <a:r>
              <a:rPr lang="en-US" sz="3000" dirty="0" smtClean="0"/>
              <a:t>Number of </a:t>
            </a:r>
            <a:r>
              <a:rPr lang="en-US" sz="3000" dirty="0"/>
              <a:t>Participants in the 12-City Example</a:t>
            </a:r>
            <a:endParaRPr lang="en-US" sz="3000" b="0" dirty="0"/>
          </a:p>
        </p:txBody>
      </p:sp>
      <p:pic>
        <p:nvPicPr>
          <p:cNvPr id="4" name="Picture 2" descr="A table of lodging cost per night, per diem, and number of participants for each city. Row entries of cities, followed by lodging cost per night in dollars, per diem in dollars and the number of participants, are as follows. San Francisco: 115, 50, 15. Orlando: 115, 50, 10. St. Louis: 85, 48, 8. L A X: 120, 55, 18. Tulsa: 70, 35, 5. Denver: 90, 40, 9. D C: 150, 60, 10. Atlanta: 90, 50, 12. Dallas: 90, 50, 11. New York: 190, 60, 12. Miami: 120, 50, 8. Springfield: 60, 35, 2. "/>
          <p:cNvPicPr>
            <a:picLocks noChangeAspect="1"/>
          </p:cNvPicPr>
          <p:nvPr/>
        </p:nvPicPr>
        <p:blipFill rotWithShape="1">
          <a:blip r:embed="rId2">
            <a:extLst>
              <a:ext uri="{28A0092B-C50C-407E-A947-70E740481C1C}">
                <a14:useLocalDpi xmlns:a14="http://schemas.microsoft.com/office/drawing/2010/main" val="0"/>
              </a:ext>
            </a:extLst>
          </a:blip>
          <a:srcRect t="15385"/>
          <a:stretch/>
        </p:blipFill>
        <p:spPr bwMode="auto">
          <a:xfrm>
            <a:off x="1304588" y="1447800"/>
            <a:ext cx="6534825" cy="472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64837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6-3 </a:t>
            </a:r>
            <a:r>
              <a:rPr lang="en-US" dirty="0"/>
              <a:t>Cheapest Airfare in the 12-City Example</a:t>
            </a:r>
            <a:endParaRPr lang="en-US" b="0" dirty="0"/>
          </a:p>
        </p:txBody>
      </p:sp>
      <p:pic>
        <p:nvPicPr>
          <p:cNvPr id="5" name="Picture 2" descr="A table of the cheapest airfare in the 12 city example. San Francisco to Orlando: $260. San Francisco to St. Louis: $230. San Francisco to L A X: $70. San Francisco to Tulsa: $225. San Francisco to Denver: $120. San Francisco to D C: $410. San Francisco to Atlanta: $510. San Francisco to Dallas: $220. San Francisco to New York: $495. San Francisco to Miami: $625. San Francisco to Springfield: $308. Orlando to St. Louis: $99. Orlando to L A X: $270. Orlando to Tulsa: $194. Orlando to Denver: $140. Orlando to D C: $150. Orlando to Atlanta: $250. Orlando to Dallas: $294. Orlando to New York: $235. Orlando to Miami: $365. Orlando to Springfield: $177. St. Louis to L A X: $240. St. Louis to Tulsa: $95. St. Louis to Denver: $110. St. Louis to D C: $249. St. Louis to Atlanta: $349. St. Louis to Dallas: $195. St. Louis to Atlanta: $349. St. Louis to Dallas: $195. St. Louis to New York: $334. St. Louis to Miami: $464. St. Louis to Springfield: $28 asterisk. L A X to Tulsa: $235. L A X to Denver: $130. L A X to D C $130. L A X to Atlanta: $520. L A X to Dallas: $290. L A X to New York: $505. L A X to Miami: $635. L A X to Springfield: $318. Tulsa to Denver: $105. Tulsa to D C: $295. Tulsa to Atlanta: $395. Tulsa to Dallas: $100. Tulsa to New York: $380. Tulsa to Miami: $510. Tulsa to Springfield: $173. Denver to D C: $290. Denver to Atlanta: $390. Denver to Dallas: $205. Denver to New York: $375. Denver to Miami: $505. Denver to Springfield: $188. D C to Atlanta: $100. D C to Dallas: $195. D C to New York: $85. D C to Miami: $215. D C to Springfield: $327. Atlanta to Dallas: $295. Atlanta to New York: $185. Atlanta to Miami: $125. Atlanta to Springfield: $427. Dallas to New York: $280. Dallas to Miami: $410. Dallas to Springfield: $273. New York to Miami: $130. New York to Springfield: $412. Miami to Springfield: $542. Asterisk: personal vehicle cost based on 86 miles, 32.5 cents per mile."/>
          <p:cNvPicPr>
            <a:picLocks noChangeAspect="1"/>
          </p:cNvPicPr>
          <p:nvPr/>
        </p:nvPicPr>
        <p:blipFill rotWithShape="1">
          <a:blip r:embed="rId2">
            <a:extLst>
              <a:ext uri="{28A0092B-C50C-407E-A947-70E740481C1C}">
                <a14:useLocalDpi xmlns:a14="http://schemas.microsoft.com/office/drawing/2010/main" val="0"/>
              </a:ext>
            </a:extLst>
          </a:blip>
          <a:srcRect t="10735"/>
          <a:stretch/>
        </p:blipFill>
        <p:spPr bwMode="auto">
          <a:xfrm>
            <a:off x="457200" y="1905000"/>
            <a:ext cx="8229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50809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6-32 Networks </a:t>
            </a:r>
            <a:r>
              <a:rPr lang="en-US" dirty="0"/>
              <a:t>for Problems 6-1 and 6-2</a:t>
            </a:r>
            <a:endParaRPr lang="en-US" b="0" dirty="0"/>
          </a:p>
        </p:txBody>
      </p:sp>
      <p:pic>
        <p:nvPicPr>
          <p:cNvPr id="4" name="Picture 2" descr="2 networks for problems 6 1 and 6 2. Network 1. 5 nodes arranged in the shape of a pentagon as follows, moving clockwise from the top: 2, 5, 4, 3, and 1. Nodes 3 and 5, 2 and 4, and 1 and 5 are connected by lines which cross the interior of the pentagon. Network 2. 4 nodes arranged in a diamond shape as follows, starting from the top and moving clockwise: 3, 4, 2, and 1. Nodes 2 and 3 are connected by a line which bisects the diamond."/>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87488"/>
            <a:ext cx="8229600"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38424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6-33 Network </a:t>
            </a:r>
            <a:r>
              <a:rPr lang="en-US" dirty="0"/>
              <a:t>for Problem 6-9</a:t>
            </a:r>
            <a:endParaRPr lang="en-US" b="0" dirty="0"/>
          </a:p>
        </p:txBody>
      </p:sp>
      <p:pic>
        <p:nvPicPr>
          <p:cNvPr id="5" name="Picture 2" descr="The network for problem 6 9. A map of the United States with nodes representing Seattle, Los Angeles, Denver, Dallas, Chicago, New York and Washington D C. Nodes are connected by lines with distances noted as follows. D C to New York, 200. D C to Dallas, 1300. D C to Los Angeles, 2600. New York to Chicago, 800. Chicago to Seattle, 2000. Chicago to Denver, 1000. Chicago to Los Angeles, 2000. Chicago to Dallas: 900. Dallas to Denver, 780. Dallas to Los Angeles, 1400. Denver to Seattle, 1300. Seattle to Los Angeles, 1100.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2091" y="1524000"/>
            <a:ext cx="731981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93970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6-34 </a:t>
            </a:r>
            <a:r>
              <a:rPr lang="en-US" dirty="0"/>
              <a:t>Network for Problem 6-10 and 6-11</a:t>
            </a:r>
            <a:endParaRPr lang="en-US" b="0" dirty="0"/>
          </a:p>
        </p:txBody>
      </p:sp>
      <p:pic>
        <p:nvPicPr>
          <p:cNvPr id="4" name="Picture 2" descr="A network for problems 6 10 and 6 11. The delivery point leads directly to node 1, at the top center of the network. Nodes 2 through 9 are arranged in a semi-circle around node 1. The nodes are connected by lines, with the distance noted, as follows. Node 1 to node 2, 5. Node 1 to node 9, 15. Node 1 to node 8, 14. Node 1 to node 5, 4. Node 1 to node 4, 20. Node 1 to node 3, 9. Node 1 to node 2, 5. Node 2 to node 3, 6. Node 3 to node 5, 10. Node 3 to node 4, 15. Node 4 to node 5, 20. Node 4 to node 7, 12. Node 4 to node 6, 7. Node 5 to node 6, 3. Node 5 to node 7, 5. Node 5 to node 8, 13. Node 5 to node 9, 6. Node 7 to node 8, 7. Node 8 to node 9, 5.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5273" y="1371600"/>
            <a:ext cx="4433455"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82201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6-35 Network </a:t>
            </a:r>
            <a:r>
              <a:rPr lang="en-US" dirty="0"/>
              <a:t>for Problem 6-14</a:t>
            </a:r>
            <a:endParaRPr lang="en-US" b="0" dirty="0"/>
          </a:p>
        </p:txBody>
      </p:sp>
      <p:pic>
        <p:nvPicPr>
          <p:cNvPr id="5" name="Picture 2" descr="A network for problem 6 14 has node 1 on the left and node 7 on the right. Nodes are connected by lines, with the distance noted, as follows. Node 1 branches up and to the right to node 2, 0.8. Node 1 branches down and to the right to node 3, 0.3. Node 1 braches right to node 4, 0.65. Node 2 branches down to the center to node 4, 0.9. Node 3 branches right to node 6, 0.95. Node 4 branches down and to the left to node 3, 0.85. Node 2 branches to the right to node 5, 0.5. Node 4 branches up and to the right to node 5, 0.7. Node 4 branches down and to the right to node 6, 0.6. Node 5 branches down to node 6, 0.5. Node 5 branches down and to the center to node 7, 0.8. Node 6 branches up to the center and node 7, 0.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41450"/>
            <a:ext cx="8229600" cy="450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1507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6-3 </a:t>
            </a:r>
            <a:r>
              <a:rPr lang="en-US" dirty="0"/>
              <a:t>Bridges of Königsberg</a:t>
            </a:r>
            <a:endParaRPr lang="en-US" sz="2000" b="0" dirty="0"/>
          </a:p>
        </p:txBody>
      </p:sp>
      <p:pic>
        <p:nvPicPr>
          <p:cNvPr id="5" name="Picture 2" descr="A diagram depicts the bridges of Konigsberg problem. A river in the shape of an elongated, sideways figure 8. The area above the figure 8 is labeled B, the area below the figure 8 is labeled C. The area within the left side loop of the figure 8 is labeled A, and the area within the right side loop is labeled D. Seven bridges cross the river, 1 between the two loops of the figure 8 from area B to area D, cross the bottom of the left side loop of the figure 8, from area C to area A. Two cross over the top of the left side loop, from area B to area A. One crosses the top of the right side loop from area B to area D, and one crosses the bottom of the right side loop from area C to area D."/>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568450"/>
            <a:ext cx="8229600" cy="402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97306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6-36 </a:t>
            </a:r>
            <a:r>
              <a:rPr lang="en-US" dirty="0"/>
              <a:t>Network for Problem 6-18</a:t>
            </a:r>
            <a:endParaRPr lang="en-US" b="0" dirty="0"/>
          </a:p>
        </p:txBody>
      </p:sp>
      <p:pic>
        <p:nvPicPr>
          <p:cNvPr id="4" name="Picture 2" descr="A network for problem 6 18 has node 1 on the left and node 8 on the right. Nodes are connected by lines, with values noted, as follows. Node 1 branches up and to the right to node 3, 2. Node 1 branches down and to the right, 1. Node 2 branches up to node 3, 1. Node 3 branches down and to the right to node 4, 2. Node 3 branches down to the center to node 5, 1. Node 3 branches to the right to node 6, 4. Node 2 branches right to node 4, 5. Node 2 branches up to node 5, 2. Node 4 branches up to node 5, 3. Node 4 branches up to node 5, 3. Node 4 branches up and to the right to node 6, 6. Node 4 branches to the right to node 7, 8. Node 5 branches up and to the right to node 6, 3. Node 5 branches down and to the right to node 7, 7. Node 6 branches down to node 7, 5. Node 6 branches down and to the right to node 8, 2. Node 7 branches up and to the right to node 8, 6.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233613"/>
            <a:ext cx="8229600"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74416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6-37 Network </a:t>
            </a:r>
            <a:r>
              <a:rPr lang="en-US" dirty="0"/>
              <a:t>for Problem 6-19</a:t>
            </a:r>
            <a:endParaRPr lang="en-US" b="0" dirty="0"/>
          </a:p>
        </p:txBody>
      </p:sp>
      <p:pic>
        <p:nvPicPr>
          <p:cNvPr id="5" name="Picture 2" descr="A network for problem 6 19 has node 1 on the left, node 7 on the right. Nodes are connected by lines, with values noted, as follows. Node 1 branches up and to the right to node 2, 5. Node 1 branches down and to the right to node 3, 1. Node 3 is connected to node 2, 2. Node 2 branches down and to the center to node 4, 7. Node 2 is connected to node 6 to the right by a slightly curved arrow, 6. Node 2 is connected to node 5 with a slightly curved arrow, 1.  Node 6 is connected to node 2 by a slightly curved arrow, 7. Node 3 is connected to node 4 by a slightly curved arrow, 6. Node 4 is connected to node 3 by a slightly curved arrow, 7. Node 4 branches up and to the right to node 6, 4. Node 4 is connected to the right to node 7, 6. Node 5 is connected to node 4, 3. Node 5 branches up and to the right to node 7, 9. Node 5 branches up to node 6, 6. Node 6 branches down and to the right to node 7, 2. Node 5 branches up and to the right to node 7,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393825"/>
            <a:ext cx="8229600" cy="477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48829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6-38 Network </a:t>
            </a:r>
            <a:r>
              <a:rPr lang="en-US" dirty="0"/>
              <a:t>for Problem 6-22</a:t>
            </a:r>
            <a:endParaRPr lang="en-US" b="0" dirty="0"/>
          </a:p>
        </p:txBody>
      </p:sp>
      <p:pic>
        <p:nvPicPr>
          <p:cNvPr id="4" name="Picture 2" descr="A network for problem 6 22 has node 1 on the left and nodes 6 and 7 on the right. The nodes are connected by lines, with values noted as follows. 1 branches up and to right to node 2, 5. Node 1 branches down and to the right to 3, 3. Node 2 branches down to node 3, 1. Node 2 branches down and to the right to node 4, 5. Node 2 branches right to node 5, 2. Node 3 branches up and to the right to node 4, 7. Node 4 branches up and to the right to node 5, 3. Node 4 branches down and to the right to node 7, 3. Node 3 branches right to node 7, 12. Node 5 branches down and to the left to node 4, 3. Node 5 branches down and to the right to node 6, 1. Node 6 branches down and to the left to node 4, 1. Node 7 branches up to node 6,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74788"/>
            <a:ext cx="8229600" cy="421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43373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6-39 </a:t>
            </a:r>
            <a:r>
              <a:rPr lang="en-US" dirty="0"/>
              <a:t>Network for Problem 6-23</a:t>
            </a:r>
            <a:endParaRPr lang="en-US" b="0" dirty="0"/>
          </a:p>
        </p:txBody>
      </p:sp>
      <p:pic>
        <p:nvPicPr>
          <p:cNvPr id="5" name="Picture 2" descr="A network for problem 6 23 has node 1 on the left, and nodes 5 and 6 on the right. Nodes are connected by lines, with values noted, as follows. Node 1 branches up and to the right to node 2, 700. Node 1 branches down and to the right to node 3, 200. Node 2 branches right to node 6, 400. Node 2 branches down and to the right to node 4, 200. Node 3 branches up and to the right to node 4, 700. Node 3 branches to the right to node 5, 600. Node 4 branches up and to the right to node 6, 100. Node 4 branches down and to the right to node 5, 300. Node 5 branches up to node 6, 5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724025"/>
            <a:ext cx="822960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6140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6-40 Network </a:t>
            </a:r>
            <a:r>
              <a:rPr lang="en-US" dirty="0"/>
              <a:t>for Problem 6-30</a:t>
            </a:r>
            <a:endParaRPr lang="en-US" b="0" dirty="0"/>
          </a:p>
        </p:txBody>
      </p:sp>
      <p:pic>
        <p:nvPicPr>
          <p:cNvPr id="4" name="Picture 2" descr="A network for problem 6 30 has 5 nodes arranged in a pentagon shape as follows, beginning from the top and moving clockwise, as follows: 3, 5, 4, 2, and 1. Nodes are connected with lines, and values are displayed at the beginning and end of each connecting line, as follows. Node 3 to node 5, 10 and 0. Node 5 to node 4, 0 and 5. Node 4 to node 2, 6 and 7. Node 2 to 1, 0 and 8. Node 1 to 3, 14 and 0. Node 1 to 5, 4 and 0. Node 2 to 5, 6 and 0.  Node 3 to node 2, 10 and 5. Node 3 to node 4, 9 and 7.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4613" y="1451214"/>
            <a:ext cx="6454775" cy="4873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73667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6-41 </a:t>
            </a:r>
            <a:r>
              <a:rPr lang="en-US" dirty="0"/>
              <a:t>Network for Problems 6-31 and 6-32</a:t>
            </a:r>
            <a:endParaRPr lang="en-US" b="0" dirty="0"/>
          </a:p>
        </p:txBody>
      </p:sp>
      <p:pic>
        <p:nvPicPr>
          <p:cNvPr id="5" name="Picture 2" descr="A network for problems 6 31 and 6 32 has nodes 1, 2, 3 representing refineries on the left. Nodes 4, 5, and 6 are in the center for the network and represent pumping stations. Nodes 7 and 8 are on the right and represent terminals. Nodes are collected and values are noted on each connecting line, as follows. Refinery 1 branches down to pumping station 4, 20. Refinery 2 branches up to pumping station 4, 10. Refinery 2 branches right to pumping station 6, 50. Refinery 2 branches down to pumping station 5, 20. Refinery 3 branches up to pumping station 5, 15. Pumping station 4 branches right to terminal 7, 10. Pumping station 4 branches down and to the right to pumping station 6, 10. Pumping station 4 branches down to pumping station 5, 20. Pumping station 5 branches up and to the right to pumping station 6, 30.  Pumping station 5 branches down and to the right to terminal 8, 30. Pumping station 6 branches down and right to terminal 8, 20. Pumping station 6 branches up and to the right to terminal 7, 5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87080" y="1447800"/>
            <a:ext cx="5769841"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16030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6-42 Network </a:t>
            </a:r>
            <a:r>
              <a:rPr lang="en-US" dirty="0"/>
              <a:t>for Problem 6-40</a:t>
            </a:r>
            <a:endParaRPr lang="en-US" b="0" dirty="0"/>
          </a:p>
        </p:txBody>
      </p:sp>
      <p:pic>
        <p:nvPicPr>
          <p:cNvPr id="4" name="Picture 2" descr="A network for problem 6 40 has node D on the left, and node Y on the right. From left to right the connections between nodes 1 to 14 on the path from D to Y are as follows. D branches up and to the right to node 1, up and to the right to node 4, down and down and to the right to node 2, right to node 6, down and to the right to node 5. Node 1 branches right to node 4. Node 2 branches up and to the right to node 3, up and to the right to node 6, and to the right to node 5. Node 3 branches up and to the right to node 4, and to the right to node 7. Node 4 branches down to node 6, and right to node 9. Node 5 branches up and to the right to node 8, and to the right to node 11. Node 6 branches up and to the right to node 7, and up and to the right to node 10. Node 7 branches up and to the right to node 9, to the right to node 10, and down to node 8. Node 8 branches down and to the right to node 11, to the right to Y, and up and to the right to node 10. Node 9 branches down to node 10, right to node 10 and down and to the right to Y. Node 10 branches to the right to node 13. Node 11 branches up and to the right to node 13, up and to the right to Y, and to the right to node 14. Node 12 branched down to Y. Node 13 branches up to node 12, and to the right to Y. Node 14 branches up and to the right to Y."/>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597025"/>
            <a:ext cx="8229600"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03958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6-43 Network </a:t>
            </a:r>
            <a:r>
              <a:rPr lang="en-US" dirty="0"/>
              <a:t>for Problem 6-41</a:t>
            </a:r>
            <a:endParaRPr lang="en-US" b="0" dirty="0"/>
          </a:p>
        </p:txBody>
      </p:sp>
      <p:pic>
        <p:nvPicPr>
          <p:cNvPr id="5" name="Picture 2" descr="A network for problem 6 41 has 9 nodes connected from left to right as follows. Node 1 branches down and to the right to node 3, down and to the right to node 4, and up and to the right to node 2. Node 2 branches to the right to node 7, down and to the right to node 6, and down to node 4. Node 3 branches up to node 4, and to the right to node 5. Node 4 branches up and to the right to node 6, and down and to the right to node 5. Node 5 branches up to node 6, and to the right to node 8. Node 6 branches down and to the right to node 8, and up and to the right to node 7. Node 7 branches down and to the right to node 9. Node 8 branches up and to the right to node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692275"/>
            <a:ext cx="8229600"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69358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6-44 </a:t>
            </a:r>
            <a:r>
              <a:rPr lang="en-US" dirty="0"/>
              <a:t>Project networks for Problem 6-52</a:t>
            </a:r>
            <a:endParaRPr lang="en-US" b="0" dirty="0"/>
          </a:p>
        </p:txBody>
      </p:sp>
      <p:pic>
        <p:nvPicPr>
          <p:cNvPr id="4" name="Picture 2" descr="A project network for problem 6 52 has node 1 on the left and node 7 on the right. The nodes are connected with lines, with values noted, as follows. Node 1 branches down and to the right to node 2, 2. Node 1 branches up and to the right to node 3, 3. Node 2 branches down and to the right to node 4, 2. Node 3 branches down and to the right to node 4, 3. Node 3 branches to the right to node 5, 2. Node 4 is connected to node 5, directly above it, by a dotted arrow. Node 4 branches up and to the right to node 6, 3. Node 4 branches up and to the right to node 7, 2. Node 5 branches down and to the right to node 6, 7. Node 5 branches down and to the right to node 7, 5. Node 6 branches right to node 7, 6.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800225"/>
            <a:ext cx="8229600"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61406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6-45 Project </a:t>
            </a:r>
            <a:r>
              <a:rPr lang="en-US" dirty="0"/>
              <a:t>network for Problem 6-53</a:t>
            </a:r>
            <a:endParaRPr lang="en-US" b="0" dirty="0"/>
          </a:p>
        </p:txBody>
      </p:sp>
      <p:pic>
        <p:nvPicPr>
          <p:cNvPr id="5" name="Picture 2" descr="2 project networks for problem 6 53. Node 1 is on the left, and node 7 is on the right. Nodes are connected from left to right by lines, with values noted, as follows. Project A. Node 1 branches to the right to node 2, 10. Node 1 branches up and to the right to node 5, 5. Node 1 branches down and to the right to node 4, 1. Node 2 branches up and to the right to node 5, 8. Node 2 branches to the right to node 6, 10. Node 2 branches down and to the right to node 3, 9. Node 3 branches up and to the right to node 6, 4. Node 3 branches down and to the right to node 4, 3. Node 4 branches up and to the right to node 6, 5. Node 4 branches up and to the right to node 7, 4. Node 5 branches down and to the right to node 6, 7. Node 5 branches down and to the right to node 7, 3. Node 6 branches to the right to node 7, 8. Project B. Node 1 branches up and to the right to node 3, 1. Node 1 branches right to node 4, 15. Node 1 branches down and to the right to node 2, 3. Node 1 branches down and to the right to node 6. Node 2 branches up to node 3, 3. Node 2 branches down and to the right to node 5, 10. Node 3 branches down and to the right to node 4, 3. Node 3 branches down and to the right to node 7, 10. Node 4 branches down to node 5, 10. Node 4 branches right to node 7, 22. Node 5 branches down to node 6, 5. Node 5 branches up and to the right to node 7, 12. Node 6 branches up and to the right to node 7,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981200"/>
            <a:ext cx="82296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29671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6-4 Network Representation </a:t>
            </a:r>
            <a:r>
              <a:rPr lang="en-US" dirty="0"/>
              <a:t>of Königsberg </a:t>
            </a:r>
            <a:r>
              <a:rPr lang="en-US" dirty="0" smtClean="0"/>
              <a:t>Problem</a:t>
            </a:r>
            <a:endParaRPr lang="en-US" sz="2000" b="0" dirty="0"/>
          </a:p>
        </p:txBody>
      </p:sp>
      <p:pic>
        <p:nvPicPr>
          <p:cNvPr id="4" name="Picture 2" descr="A network representation of the Konigsberg problem is arranged in the shape of a sideways tear drop, with the round end of the shape on the left. At the far left, node A, branches up and right to node B, and down and right to node C. Curved lines connect node A to node C and node B to node A within the shape. Node D is at the far right end of the shape, at the narrow point. Node D is connected to node A by a horizontal line which bisects the tear drop shape of the representation."/>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9938" y="1403294"/>
            <a:ext cx="7604125" cy="4845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51285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6-5 Cable </a:t>
            </a:r>
            <a:r>
              <a:rPr lang="en-US" dirty="0"/>
              <a:t>C</a:t>
            </a:r>
            <a:r>
              <a:rPr lang="en-US" dirty="0" smtClean="0"/>
              <a:t>onnections </a:t>
            </a:r>
            <a:r>
              <a:rPr lang="en-US" dirty="0"/>
              <a:t>for Midwest </a:t>
            </a:r>
            <a:r>
              <a:rPr lang="en-US" dirty="0" smtClean="0"/>
              <a:t>T</a:t>
            </a:r>
            <a:r>
              <a:rPr lang="en-US" sz="100" dirty="0" smtClean="0"/>
              <a:t> </a:t>
            </a:r>
            <a:r>
              <a:rPr lang="en-US" dirty="0" smtClean="0"/>
              <a:t>V </a:t>
            </a:r>
            <a:r>
              <a:rPr lang="en-US" dirty="0"/>
              <a:t>Company</a:t>
            </a:r>
            <a:endParaRPr lang="en-US" sz="2000" b="0" dirty="0"/>
          </a:p>
        </p:txBody>
      </p:sp>
      <p:pic>
        <p:nvPicPr>
          <p:cNvPr id="5" name="Picture 2" descr="A diagram represents the cable connections for a Midwest T V company. On the left, 4 nodes are arranged in a diamond. Beginning on the left side point of the diamond and moving clockwise, the nodes are numbered 1, 2, 3, and 4. Nodes 5 and 6 are to the left, with node 5 above node 6. Node 1 is connected to node 2 with I mile of cable, to node 5 with 9 miles of cable, to node 6 with 10 miles of cable and to node 4 with 7 miles of cable. Node 2 is connected to node 4 with 4 miles of cable, to node 5 with 3 miles of cable, and to node 3 with 6 miles of cable. Node 3 is connected to node 4 with 5 miles of cable, and to node 6 with a portion of the 10 miles of cable used to connect nodes 1 and 6. Node 4 is connected to node 5 with 8 miles of cable and to node 6 with 3 miles of cable.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1648" y="1524000"/>
            <a:ext cx="656070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527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6-6 Solution </a:t>
            </a:r>
            <a:r>
              <a:rPr lang="en-US" dirty="0"/>
              <a:t>I</a:t>
            </a:r>
            <a:r>
              <a:rPr lang="en-US" dirty="0" smtClean="0"/>
              <a:t>terations </a:t>
            </a:r>
            <a:r>
              <a:rPr lang="en-US" dirty="0"/>
              <a:t>for Midwest </a:t>
            </a:r>
            <a:r>
              <a:rPr lang="en-US" dirty="0" smtClean="0"/>
              <a:t>T</a:t>
            </a:r>
            <a:r>
              <a:rPr lang="en-US" sz="100" dirty="0" smtClean="0"/>
              <a:t> </a:t>
            </a:r>
            <a:r>
              <a:rPr lang="en-US" dirty="0" smtClean="0"/>
              <a:t>V </a:t>
            </a:r>
            <a:r>
              <a:rPr lang="en-US" dirty="0"/>
              <a:t>Company</a:t>
            </a:r>
            <a:endParaRPr lang="en-US" sz="2000" b="0" dirty="0"/>
          </a:p>
        </p:txBody>
      </p:sp>
      <p:pic>
        <p:nvPicPr>
          <p:cNvPr id="4" name="Picture 2" descr="6 solution iterations for a Midwest T V company. Iteration 1 has node 1 on the left, connected to nodes 2, 5, 3, 6, and 4, from top to bottom on the left. Node 1 is C sub 1, and node 2 is bar C sub 1. Node 1 is connected to node 2 by a dotted line of 1 mile. Node 1 is connected to node 5 by 9 miles of cable. Node 1 is connected to node 3 by 5 miles of cable. Node 1 is connected to node 4 by 7 miles of cable. Iteration 2. Nodes 1 and 2 are on the left, connected by 1 mile of cable. 4 nodes are on the right, arranged in a diamond from the top point and moving clockwise as 5, 6, 4, and 3. Node 2 is C sub 2 and node 5 is bar C sub 2, they are connected by a dotted line of 3 miles of cable. Node 1 is connected to node 5 by 9 miles of cable, to node 3 by 5 miles of cable, and to node 4 by 7 miles of cable. Node 2 is connected to node 3 by 6 miles of cable, and to node 4 by 4 miles of cable. Iteration 3. Nodes 1, 2, and 5 are arranged with 1 on the left, 2 at the top and 5 to the right. Below, 3 nodes are arranged in a triangle, from the top moving clockwise, as 3, 6, and 4. Node 5 is C sub 3, node 6 is bar C sub 3. Node 1 is connected to node 2 by 1 mile of cable, node 2 is connected to node 5 by 3 miles of cable. Node is connected to node 3 by 5 miles of cable, and to node 4 with 7 miles of cable. Node 2 is connected to node 3 by 6 miles of cable and to node 4 with a dotted line of 4 miles of cable. Node 4 is connected to node 5 by 8 miles of cable. Iteration 4. Node 1 is on the left, with node 4 below and to the right, and node 2 above and to the right. Node 5 is to the right of node 2. Nodes 3 and 6 are to the right of node 1. Node 5 is C sub 4, node 6 is bar C sub 4. Node 1 is connected to node 2 with 1 mile of cable, and to node 3 with 5 miles of cable. Node 2 is connected to node 5 with 3 miles of cable, to node 3 with 6 miles of cable and to node 4 with 4 miles of cable. Node 4 is connected to node 6 with a dotted line of 3 miles of cable. Iteration 5. Node 3 is at the center, with a semi-circle of nodes marked from the top right end around to the left and the bottom right end, respectively, as 5, 2, 1, 4, and 6. Node 6 is C sub 5 and node 3 is bar C sub 5. Node 3 is connected to node 1 with a dotted line of 5 miles, to node 4 with a dotted line of 5 miles, to node 2 with 6 miles of cable, and to node 6 with 10 miles of cable. Node 1 is connected to node 2 with 1 mile of cable, node 2 is connected to node 5 with 3 miles of cable, and node 4 with 4 miles of cable. Node 4 is connected to node 6 with 3 miles of cable. Iteration 6, minimal spanning tree. The arrangement of nodes is the same as in iteration 5. The connections between nodes 1 and 3 and 3 and 4 are alternate link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35442" y="1371599"/>
            <a:ext cx="3873116" cy="4876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6140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6-7 Equipment Replacement Problem as a Shortest-Route Model</a:t>
            </a:r>
            <a:endParaRPr lang="en-US" sz="2000" b="0" dirty="0"/>
          </a:p>
        </p:txBody>
      </p:sp>
      <p:pic>
        <p:nvPicPr>
          <p:cNvPr id="5" name="Picture 2" descr="An equipment replacement problem in a shortest route model. Nodes 1, 2, 3, 4, and 5 are arranged on a horizontal line from left to right, respectively. Curved lines connect some pairs of nodes above and below the horizontal line as follows. The distance from node 1 to 2 is 4000, from 2 to 3 it is 4300, from 3 to 4 it is 4800 and from 4 to 5 it is 4900. The distance from node 1 to 3 is 5400, from node 1 to 4 it is 9800. The distance from node 2 to 4 is 6200, and from node 2 to 5 it is 8700. The distance from node 3 to 5 is 7100.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338388"/>
            <a:ext cx="82296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4093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6-8 Most-Reliable-Route Network Model</a:t>
            </a:r>
            <a:endParaRPr lang="en-US" sz="2000" b="0" dirty="0"/>
          </a:p>
        </p:txBody>
      </p:sp>
      <p:pic>
        <p:nvPicPr>
          <p:cNvPr id="4" name="Picture 2" descr="A most reliable route network has node 1 on the left end, and node 7 on the right. Connections and distances between nodes are as follows. Node 1 connects up and to the right to node 2 with distance of 0.2, 2 connects to the right to node 4 with distance of 0.8, 4 connects to the right to node 6 with distance of 0.35, and 6 connects to the right to node 7 at distance 0f 0.5. Node 1 connects down and to the right to node 3 with distance of 0.9, 3 connects to the right to node 5 with distance of 0.3, and 5 connects to the right to node 7 with distance of 0.25. Node 2 is connected across the center of the model with a distance of 0.6. Node 3 is connected across the model to node 4 with a distance of 0.1. Node 4 is connected to node 5 across the model with a distance of 0.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120900"/>
            <a:ext cx="8229600"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8710988"/>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730</TotalTime>
  <Words>530</Words>
  <Application>Microsoft Office PowerPoint</Application>
  <PresentationFormat>On-screen Show (4:3)</PresentationFormat>
  <Paragraphs>60</Paragraphs>
  <Slides>50</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58" baseType="lpstr">
      <vt:lpstr>Arial</vt:lpstr>
      <vt:lpstr>Arial (Body)</vt:lpstr>
      <vt:lpstr>Calibri</vt:lpstr>
      <vt:lpstr>Noto Sans Symbols</vt:lpstr>
      <vt:lpstr>Times New Roman</vt:lpstr>
      <vt:lpstr>Verdana</vt:lpstr>
      <vt:lpstr>1_508 Lecture</vt:lpstr>
      <vt:lpstr>Equation</vt:lpstr>
      <vt:lpstr>Operations Research An Introduction</vt:lpstr>
      <vt:lpstr>Figure 6-1 Example of (N, A) Network</vt:lpstr>
      <vt:lpstr>Figure 6-2 Examples of a Tree and a Spanning Tree</vt:lpstr>
      <vt:lpstr>Figure 6-3 Bridges of Königsberg</vt:lpstr>
      <vt:lpstr>Figure 6-4 Network Representation of Königsberg Problem</vt:lpstr>
      <vt:lpstr>Figure 6-5 Cable Connections for Midwest T V Company</vt:lpstr>
      <vt:lpstr>Figure 6-6 Solution Iterations for Midwest T V Company</vt:lpstr>
      <vt:lpstr>Figure 6-7 Equipment Replacement Problem as a Shortest-Route Model</vt:lpstr>
      <vt:lpstr>Figure 6-8 Most-Reliable-Route Network Model</vt:lpstr>
      <vt:lpstr>Figure 6-9 Most-Reliable-Route Representation as a Shortest-Route Model</vt:lpstr>
      <vt:lpstr>Figure 6-10 Three-Jug Puzzle Representation as a Shortest-Route Model</vt:lpstr>
      <vt:lpstr>Figure 6-11 Network Example for Dijkstra's Shortest-Route Algorithm</vt:lpstr>
      <vt:lpstr>Figure 6-12 Dijkstra’s Labeling Procedure</vt:lpstr>
      <vt:lpstr>Figure 6-13 Floyd’s Triple Operation</vt:lpstr>
      <vt:lpstr>Figure 6-14 Implementation of Triple Operation in Matrix Form</vt:lpstr>
      <vt:lpstr>Figure 6-15 Network for Example 6-3-5</vt:lpstr>
      <vt:lpstr>Figure 6-16 Insertion of Unit Flow to Determine Shortest Route Between Node s = 1 and Node t = 2</vt:lpstr>
      <vt:lpstr>Linear Programming Formulation of the Shortest-Route Problem</vt:lpstr>
      <vt:lpstr>Figure 6-18 Capacitated Network Connecting Wells and Refineries Through Booster Stations</vt:lpstr>
      <vt:lpstr>Figure 6-19 Arc Flows C sub I J If I is true than so is J C sub J I If J is true than so is I</vt:lpstr>
      <vt:lpstr>Figure 6-20 Examples of Cuts in Flow Networks</vt:lpstr>
      <vt:lpstr>Figure 6-21 Use of Residuals to Calculate Maximum Flow</vt:lpstr>
      <vt:lpstr>Figure 6-22 Iterations of the Maximum Flow Algorithm of Example 6-4-2</vt:lpstr>
      <vt:lpstr>Figure 6-23 Excel Solver Solution of the Maximal Flow Model of 6-4-2 (file solverEx6-4-2.xls)</vt:lpstr>
      <vt:lpstr>Figure 6-24 Phases for Project Planning with C P M-P E R T</vt:lpstr>
      <vt:lpstr>Figure 6-25 Use of Dummy Activity to Produce Unique Representation of Concurrent Activities</vt:lpstr>
      <vt:lpstr>Figure 6-26 Use of Dummy Activity to Ensure Correct Precedence Relationship</vt:lpstr>
      <vt:lpstr>Figure 6-27 Project Network for Example 6-5-1</vt:lpstr>
      <vt:lpstr>Figure 6-28 Forward and Backward Pass Calculations for the Project of Example 6-5-2</vt:lpstr>
      <vt:lpstr>Figure 6-29 Preliminary Schedule for the Project of Example 6-5-2</vt:lpstr>
      <vt:lpstr>Figure 6-30 Computation of Total and Free Floats</vt:lpstr>
      <vt:lpstr>Figure 6-31 T O R A Bar Chart Output for Example 6-5-2 (file toraEx6-5-2.txt)</vt:lpstr>
      <vt:lpstr>Table 6-1 One-Way Airfare for the 12-City Example</vt:lpstr>
      <vt:lpstr>Table 6-2 Lodging Cost, Per Diem, and Number of Participants in the 12-City Example</vt:lpstr>
      <vt:lpstr>Table 6-3 Cheapest Airfare in the 12-City Example</vt:lpstr>
      <vt:lpstr>Figure 6-32 Networks for Problems 6-1 and 6-2</vt:lpstr>
      <vt:lpstr>Figure 6-33 Network for Problem 6-9</vt:lpstr>
      <vt:lpstr>Figure 6-34 Network for Problem 6-10 and 6-11</vt:lpstr>
      <vt:lpstr>Figure 6-35 Network for Problem 6-14</vt:lpstr>
      <vt:lpstr>Figure 6-36 Network for Problem 6-18</vt:lpstr>
      <vt:lpstr>Figure 6-37 Network for Problem 6-19</vt:lpstr>
      <vt:lpstr>Figure 6-38 Network for Problem 6-22</vt:lpstr>
      <vt:lpstr>Figure 6-39 Network for Problem 6-23</vt:lpstr>
      <vt:lpstr>Figure 6-40 Network for Problem 6-30</vt:lpstr>
      <vt:lpstr>Figure 6-41 Network for Problems 6-31 and 6-32</vt:lpstr>
      <vt:lpstr>Figure 6-42 Network for Problem 6-40</vt:lpstr>
      <vt:lpstr>Figure 6-43 Network for Problem 6-41</vt:lpstr>
      <vt:lpstr>Figure 6-44 Project networks for Problem 6-52</vt:lpstr>
      <vt:lpstr>Figure 6-45 Project network for Problem 6-53</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Sekar, UMAMAGESWARI (Cognizant)</cp:lastModifiedBy>
  <cp:revision>249</cp:revision>
  <dcterms:created xsi:type="dcterms:W3CDTF">2014-10-10T17:07:42Z</dcterms:created>
  <dcterms:modified xsi:type="dcterms:W3CDTF">2018-04-02T09:49:37Z</dcterms:modified>
  <cp:category>Engineering Computer Science</cp:category>
</cp:coreProperties>
</file>