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52"/>
  </p:notesMasterIdLst>
  <p:sldIdLst>
    <p:sldId id="345"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4" r:id="rId40"/>
    <p:sldId id="335" r:id="rId41"/>
    <p:sldId id="336" r:id="rId42"/>
    <p:sldId id="337" r:id="rId43"/>
    <p:sldId id="338" r:id="rId44"/>
    <p:sldId id="339" r:id="rId45"/>
    <p:sldId id="340" r:id="rId46"/>
    <p:sldId id="341" r:id="rId47"/>
    <p:sldId id="342" r:id="rId48"/>
    <p:sldId id="344" r:id="rId49"/>
    <p:sldId id="343" r:id="rId50"/>
    <p:sldId id="294"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395" autoAdjust="0"/>
  </p:normalViewPr>
  <p:slideViewPr>
    <p:cSldViewPr>
      <p:cViewPr varScale="1">
        <p:scale>
          <a:sx n="57" d="100"/>
          <a:sy n="57" d="100"/>
        </p:scale>
        <p:origin x="90" y="936"/>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4/2/2018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437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33</a:t>
            </a:fld>
            <a:endParaRPr lang="en-US"/>
          </a:p>
        </p:txBody>
      </p:sp>
    </p:spTree>
    <p:extLst>
      <p:ext uri="{BB962C8B-B14F-4D97-AF65-F5344CB8AC3E}">
        <p14:creationId xmlns:p14="http://schemas.microsoft.com/office/powerpoint/2010/main" val="2882343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34</a:t>
            </a:fld>
            <a:endParaRPr lang="en-US"/>
          </a:p>
        </p:txBody>
      </p:sp>
    </p:spTree>
    <p:extLst>
      <p:ext uri="{BB962C8B-B14F-4D97-AF65-F5344CB8AC3E}">
        <p14:creationId xmlns:p14="http://schemas.microsoft.com/office/powerpoint/2010/main" val="1828073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35</a:t>
            </a:fld>
            <a:endParaRPr lang="en-US"/>
          </a:p>
        </p:txBody>
      </p:sp>
    </p:spTree>
    <p:extLst>
      <p:ext uri="{BB962C8B-B14F-4D97-AF65-F5344CB8AC3E}">
        <p14:creationId xmlns:p14="http://schemas.microsoft.com/office/powerpoint/2010/main" val="2657643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36</a:t>
            </a:fld>
            <a:endParaRPr lang="en-US"/>
          </a:p>
        </p:txBody>
      </p:sp>
    </p:spTree>
    <p:extLst>
      <p:ext uri="{BB962C8B-B14F-4D97-AF65-F5344CB8AC3E}">
        <p14:creationId xmlns:p14="http://schemas.microsoft.com/office/powerpoint/2010/main" val="80436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37</a:t>
            </a:fld>
            <a:endParaRPr lang="en-US"/>
          </a:p>
        </p:txBody>
      </p:sp>
    </p:spTree>
    <p:extLst>
      <p:ext uri="{BB962C8B-B14F-4D97-AF65-F5344CB8AC3E}">
        <p14:creationId xmlns:p14="http://schemas.microsoft.com/office/powerpoint/2010/main" val="18010264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38</a:t>
            </a:fld>
            <a:endParaRPr lang="en-US"/>
          </a:p>
        </p:txBody>
      </p:sp>
    </p:spTree>
    <p:extLst>
      <p:ext uri="{BB962C8B-B14F-4D97-AF65-F5344CB8AC3E}">
        <p14:creationId xmlns:p14="http://schemas.microsoft.com/office/powerpoint/2010/main" val="1329584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39</a:t>
            </a:fld>
            <a:endParaRPr lang="en-US"/>
          </a:p>
        </p:txBody>
      </p:sp>
    </p:spTree>
    <p:extLst>
      <p:ext uri="{BB962C8B-B14F-4D97-AF65-F5344CB8AC3E}">
        <p14:creationId xmlns:p14="http://schemas.microsoft.com/office/powerpoint/2010/main" val="1598780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40</a:t>
            </a:fld>
            <a:endParaRPr lang="en-US"/>
          </a:p>
        </p:txBody>
      </p:sp>
    </p:spTree>
    <p:extLst>
      <p:ext uri="{BB962C8B-B14F-4D97-AF65-F5344CB8AC3E}">
        <p14:creationId xmlns:p14="http://schemas.microsoft.com/office/powerpoint/2010/main" val="3756520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41</a:t>
            </a:fld>
            <a:endParaRPr lang="en-US"/>
          </a:p>
        </p:txBody>
      </p:sp>
    </p:spTree>
    <p:extLst>
      <p:ext uri="{BB962C8B-B14F-4D97-AF65-F5344CB8AC3E}">
        <p14:creationId xmlns:p14="http://schemas.microsoft.com/office/powerpoint/2010/main" val="14059742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42</a:t>
            </a:fld>
            <a:endParaRPr lang="en-US"/>
          </a:p>
        </p:txBody>
      </p:sp>
    </p:spTree>
    <p:extLst>
      <p:ext uri="{BB962C8B-B14F-4D97-AF65-F5344CB8AC3E}">
        <p14:creationId xmlns:p14="http://schemas.microsoft.com/office/powerpoint/2010/main" val="2276189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25</a:t>
            </a:fld>
            <a:endParaRPr lang="en-US"/>
          </a:p>
        </p:txBody>
      </p:sp>
    </p:spTree>
    <p:extLst>
      <p:ext uri="{BB962C8B-B14F-4D97-AF65-F5344CB8AC3E}">
        <p14:creationId xmlns:p14="http://schemas.microsoft.com/office/powerpoint/2010/main" val="2090575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43</a:t>
            </a:fld>
            <a:endParaRPr lang="en-US"/>
          </a:p>
        </p:txBody>
      </p:sp>
    </p:spTree>
    <p:extLst>
      <p:ext uri="{BB962C8B-B14F-4D97-AF65-F5344CB8AC3E}">
        <p14:creationId xmlns:p14="http://schemas.microsoft.com/office/powerpoint/2010/main" val="3828165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44</a:t>
            </a:fld>
            <a:endParaRPr lang="en-US"/>
          </a:p>
        </p:txBody>
      </p:sp>
    </p:spTree>
    <p:extLst>
      <p:ext uri="{BB962C8B-B14F-4D97-AF65-F5344CB8AC3E}">
        <p14:creationId xmlns:p14="http://schemas.microsoft.com/office/powerpoint/2010/main" val="401038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45</a:t>
            </a:fld>
            <a:endParaRPr lang="en-US"/>
          </a:p>
        </p:txBody>
      </p:sp>
    </p:spTree>
    <p:extLst>
      <p:ext uri="{BB962C8B-B14F-4D97-AF65-F5344CB8AC3E}">
        <p14:creationId xmlns:p14="http://schemas.microsoft.com/office/powerpoint/2010/main" val="1802456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46</a:t>
            </a:fld>
            <a:endParaRPr lang="en-US"/>
          </a:p>
        </p:txBody>
      </p:sp>
    </p:spTree>
    <p:extLst>
      <p:ext uri="{BB962C8B-B14F-4D97-AF65-F5344CB8AC3E}">
        <p14:creationId xmlns:p14="http://schemas.microsoft.com/office/powerpoint/2010/main" val="857194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47</a:t>
            </a:fld>
            <a:endParaRPr lang="en-US"/>
          </a:p>
        </p:txBody>
      </p:sp>
    </p:spTree>
    <p:extLst>
      <p:ext uri="{BB962C8B-B14F-4D97-AF65-F5344CB8AC3E}">
        <p14:creationId xmlns:p14="http://schemas.microsoft.com/office/powerpoint/2010/main" val="1898513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48</a:t>
            </a:fld>
            <a:endParaRPr lang="en-US"/>
          </a:p>
        </p:txBody>
      </p:sp>
    </p:spTree>
    <p:extLst>
      <p:ext uri="{BB962C8B-B14F-4D97-AF65-F5344CB8AC3E}">
        <p14:creationId xmlns:p14="http://schemas.microsoft.com/office/powerpoint/2010/main" val="1137618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49</a:t>
            </a:fld>
            <a:endParaRPr lang="en-US"/>
          </a:p>
        </p:txBody>
      </p:sp>
    </p:spTree>
    <p:extLst>
      <p:ext uri="{BB962C8B-B14F-4D97-AF65-F5344CB8AC3E}">
        <p14:creationId xmlns:p14="http://schemas.microsoft.com/office/powerpoint/2010/main" val="109117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50</a:t>
            </a:fld>
            <a:endParaRPr lang="en-US"/>
          </a:p>
        </p:txBody>
      </p:sp>
    </p:spTree>
    <p:extLst>
      <p:ext uri="{BB962C8B-B14F-4D97-AF65-F5344CB8AC3E}">
        <p14:creationId xmlns:p14="http://schemas.microsoft.com/office/powerpoint/2010/main" val="2289624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26</a:t>
            </a:fld>
            <a:endParaRPr lang="en-US"/>
          </a:p>
        </p:txBody>
      </p:sp>
    </p:spTree>
    <p:extLst>
      <p:ext uri="{BB962C8B-B14F-4D97-AF65-F5344CB8AC3E}">
        <p14:creationId xmlns:p14="http://schemas.microsoft.com/office/powerpoint/2010/main" val="1505079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27</a:t>
            </a:fld>
            <a:endParaRPr lang="en-US"/>
          </a:p>
        </p:txBody>
      </p:sp>
    </p:spTree>
    <p:extLst>
      <p:ext uri="{BB962C8B-B14F-4D97-AF65-F5344CB8AC3E}">
        <p14:creationId xmlns:p14="http://schemas.microsoft.com/office/powerpoint/2010/main" val="1973918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28</a:t>
            </a:fld>
            <a:endParaRPr lang="en-US"/>
          </a:p>
        </p:txBody>
      </p:sp>
    </p:spTree>
    <p:extLst>
      <p:ext uri="{BB962C8B-B14F-4D97-AF65-F5344CB8AC3E}">
        <p14:creationId xmlns:p14="http://schemas.microsoft.com/office/powerpoint/2010/main" val="1616787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29</a:t>
            </a:fld>
            <a:endParaRPr lang="en-US"/>
          </a:p>
        </p:txBody>
      </p:sp>
    </p:spTree>
    <p:extLst>
      <p:ext uri="{BB962C8B-B14F-4D97-AF65-F5344CB8AC3E}">
        <p14:creationId xmlns:p14="http://schemas.microsoft.com/office/powerpoint/2010/main" val="1030897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30</a:t>
            </a:fld>
            <a:endParaRPr lang="en-US"/>
          </a:p>
        </p:txBody>
      </p:sp>
    </p:spTree>
    <p:extLst>
      <p:ext uri="{BB962C8B-B14F-4D97-AF65-F5344CB8AC3E}">
        <p14:creationId xmlns:p14="http://schemas.microsoft.com/office/powerpoint/2010/main" val="3108919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31</a:t>
            </a:fld>
            <a:endParaRPr lang="en-US"/>
          </a:p>
        </p:txBody>
      </p:sp>
    </p:spTree>
    <p:extLst>
      <p:ext uri="{BB962C8B-B14F-4D97-AF65-F5344CB8AC3E}">
        <p14:creationId xmlns:p14="http://schemas.microsoft.com/office/powerpoint/2010/main" val="1317187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04E23-57C8-46BF-A38E-3B9709954C77}" type="slidenum">
              <a:rPr lang="en-US" smtClean="0"/>
              <a:t>32</a:t>
            </a:fld>
            <a:endParaRPr lang="en-US"/>
          </a:p>
        </p:txBody>
      </p:sp>
    </p:spTree>
    <p:extLst>
      <p:ext uri="{BB962C8B-B14F-4D97-AF65-F5344CB8AC3E}">
        <p14:creationId xmlns:p14="http://schemas.microsoft.com/office/powerpoint/2010/main" val="3700489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8.jpeg"/><Relationship Id="rId4" Type="http://schemas.openxmlformats.org/officeDocument/2006/relationships/image" Target="../media/image17.wmf"/></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22.jpeg"/><Relationship Id="rId4" Type="http://schemas.openxmlformats.org/officeDocument/2006/relationships/image" Target="../media/image21.wmf"/></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a:latin typeface="+mn-lt"/>
              </a:rPr>
              <a:t>5</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Transportation Model and Its Variants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339768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5-3 Optimal </a:t>
            </a:r>
            <a:r>
              <a:rPr lang="en-US" dirty="0"/>
              <a:t>S</a:t>
            </a:r>
            <a:r>
              <a:rPr lang="en-US" dirty="0" smtClean="0"/>
              <a:t>olution </a:t>
            </a:r>
            <a:r>
              <a:rPr lang="en-US" dirty="0"/>
              <a:t>of the </a:t>
            </a:r>
            <a:r>
              <a:rPr lang="en-US" dirty="0" smtClean="0"/>
              <a:t>Production-Inventory </a:t>
            </a:r>
            <a:r>
              <a:rPr lang="en-US" dirty="0"/>
              <a:t>M</a:t>
            </a:r>
            <a:r>
              <a:rPr lang="en-US" dirty="0" smtClean="0"/>
              <a:t>odel</a:t>
            </a:r>
            <a:endParaRPr lang="en-US" sz="2000" b="0" dirty="0"/>
          </a:p>
        </p:txBody>
      </p:sp>
      <p:pic>
        <p:nvPicPr>
          <p:cNvPr id="5" name="Picture 2" descr="The optimal solution of the production-inventory model. Supply 50 to supply period node 1, 50 to demand period node 1. Supply 180 to supply period node 2, 50 to demand period node 1, combined with 50 from supply period node 1 to demand 100. 130 from supply period 2 to demand period node 2. Supply 280 to supply period 3, 70 to demand period 2, to combine with 130 from supply period 2 to demand 200, 180 to demand period 3, to demand 180, 30 to demand period node 4. Supply 270 to supply period node 4 to demand period node 4, combine with 30 from supply period 3 to make demand 3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85900"/>
            <a:ext cx="822960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9789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5-7 </a:t>
            </a:r>
            <a:r>
              <a:rPr lang="en-US" dirty="0"/>
              <a:t>Tool-Sharpening Problem Expressed as a Transportation Model</a:t>
            </a:r>
            <a:endParaRPr lang="en-US" sz="2000" b="0" dirty="0"/>
          </a:p>
        </p:txBody>
      </p:sp>
      <p:pic>
        <p:nvPicPr>
          <p:cNvPr id="4" name="Picture 2" descr="A tool sharpening problem expressed as a transportation model. A table with 8 columns labeled as follows from left to right: 1 Monday, 2 Tuesday, 3 Wednesday, 4 Thursday, 5 Friday, 6 Saturday, 7 Sunday, 8 Disposal. 8 rows labeled as follows from top to bottom: 1 New, 2 Monday, 3 Tuesday, 4 Wednesday, 5 Thursday, 6 Friday, 7 Saturday, 8 Sunday. Each field has up to 2 different values, a number in the bottom left corner and a dollar amount in the top right corner. Row entries are as follows. Row 1 new: Monday 24 and $12, Tuesday 12 and $12, Wednesday $12, Thursday $12, Friday $12, Saturday $12, Sunday $12, Disposal 88 and $0. Row 2 Monday: Monday M, Tuesday $6, Wednesday 14 and $5, Thursday 10 and $3, Friday $3, Saturday $3, Sunday $3, Disposal $0. Row 3 Tuesday: Monday M, Tuesday M, Wednesday $6, Thursday $5, Friday 12 and $3, Saturday $3, Sunday $3, Disposal $0. Row 4 Wednesday: Monday M, Tuesday M, Wednesday M, Thursday 10 and $6, Friday 4 and $5, Saturday $3, Sunday $3, Disposal $0. Row 5 Thursday: Monday M, Tuesday M, Wednesday M, Thursday M, Friday 2 and $6, Saturday $5, Sunday 18 and $3, Disposal $0. Row 6 Friday: Monday M, Tuesday M, Wednesday M, Thursday M, Friday M, Saturday 14 and $6, Sunday 4 and $5, Disposal $0. Row 7 Saturday: Monday M, Tuesday M, Wednesday M, Thursday M, Friday M, Saturday M, Sunday 0 and $6, Disposal 14 and $0. Row 8 Sunday: Monday M, Tuesday M, Wednesday M, Thursday M, Friday M, Saturday M, Sunday M, Disposal 22 and $0. Capacity for the rows from 1 through 8 is as follows: 124, 24, 12, 14, 20, 18, 14, 22. Demand for columns 1 through 8 is as follows: 24, 12, 14, 20, 18, 14, 22, 124."/>
          <p:cNvPicPr>
            <a:picLocks noChangeAspect="1"/>
          </p:cNvPicPr>
          <p:nvPr/>
        </p:nvPicPr>
        <p:blipFill rotWithShape="1">
          <a:blip r:embed="rId2">
            <a:extLst>
              <a:ext uri="{28A0092B-C50C-407E-A947-70E740481C1C}">
                <a14:useLocalDpi xmlns:a14="http://schemas.microsoft.com/office/drawing/2010/main" val="0"/>
              </a:ext>
            </a:extLst>
          </a:blip>
          <a:srcRect t="5128"/>
          <a:stretch/>
        </p:blipFill>
        <p:spPr bwMode="auto">
          <a:xfrm>
            <a:off x="1080799" y="1393885"/>
            <a:ext cx="6982403" cy="493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7353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5-8 </a:t>
            </a:r>
            <a:r>
              <a:rPr lang="en-US" dirty="0"/>
              <a:t>SunRay Transportation Model</a:t>
            </a:r>
            <a:endParaRPr lang="en-US" sz="2000" b="0" dirty="0"/>
          </a:p>
        </p:txBody>
      </p:sp>
      <p:pic>
        <p:nvPicPr>
          <p:cNvPr id="5" name="Picture 2" descr="A sun ray transportation model. The model has 4 Mill columns labeled as 1 to 4 from left to right. 3 Silo rows labeled as 1 through 3 from top to bottom. Each field has 2 values, an X sub value in the bottom left corner and an integer in the top right corner. Row entries are as follows. Silo Row 1: Mill row 1 X sub 11 and 10, Mill row 2 X sub 12 and 2, Mill row 3 X sub 13 and 20, Mill row 4: X sub 14 and 11. Silo Row 2: Mill row 1 X sub 21 and 12, Mill row 2 X sub 22 and 7, Mill row 3 X sub 23 and 9, Mill row 4: X sub 24 and 20. Silo Row 3: Mill row 1 X sub 31 and 4, Mill row 2 X sub 32 and 14, Mill row 3 X sub 33 and 16, Mill row 4: X sub 34 and 18. Capacity is as follows from rows 1 through 3: 15, 25, 10. Demand is as follows for columns 1 through 4: 5, 15, 15, 15. "/>
          <p:cNvPicPr>
            <a:picLocks noChangeAspect="1"/>
          </p:cNvPicPr>
          <p:nvPr/>
        </p:nvPicPr>
        <p:blipFill rotWithShape="1">
          <a:blip r:embed="rId2">
            <a:extLst>
              <a:ext uri="{28A0092B-C50C-407E-A947-70E740481C1C}">
                <a14:useLocalDpi xmlns:a14="http://schemas.microsoft.com/office/drawing/2010/main" val="0"/>
              </a:ext>
            </a:extLst>
          </a:blip>
          <a:srcRect t="10256"/>
          <a:stretch/>
        </p:blipFill>
        <p:spPr bwMode="auto">
          <a:xfrm>
            <a:off x="1327728" y="1371600"/>
            <a:ext cx="6488545"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7910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5-9 </a:t>
            </a:r>
            <a:r>
              <a:rPr lang="en-US" dirty="0"/>
              <a:t>Northwest-Corner Starting Solution</a:t>
            </a:r>
            <a:endParaRPr lang="en-US" sz="2000" b="0" dirty="0"/>
          </a:p>
        </p:txBody>
      </p:sp>
      <p:pic>
        <p:nvPicPr>
          <p:cNvPr id="4" name="Picture 2" descr="The northwest corner starting solution. A table with 4 columns, labeled 1 through 4 from left to right, and 3 rows labeled 1 through 3 from top to bottom. Each field has up to 2 values, one in the bottom left corner and one in the top right corner. The row entries are as follows. Row 1. 1: 5 and 10. 2: 10 and 2. 3: blank and 20. 4: blank and 11. Row 2. 1: blank and 12. 2: 5 and 7. 3: 15 and 9. 4: 5 and 20. Row 3. 1: blank and 4. 2: blank and 14. 3: blank and 16. 4: 10 and 18. Arrows connect all the values in the bottom left corners as follows: 5, 10, 5, 15, 5, and 10. Supply for rows 1 to 3 is 15, 25, and 10, respectively. Demand for columns 1 through 4 is 5, 15, 15, and 15, respectively."/>
          <p:cNvPicPr>
            <a:picLocks noChangeAspect="1"/>
          </p:cNvPicPr>
          <p:nvPr/>
        </p:nvPicPr>
        <p:blipFill rotWithShape="1">
          <a:blip r:embed="rId2">
            <a:extLst>
              <a:ext uri="{28A0092B-C50C-407E-A947-70E740481C1C}">
                <a14:useLocalDpi xmlns:a14="http://schemas.microsoft.com/office/drawing/2010/main" val="0"/>
              </a:ext>
            </a:extLst>
          </a:blip>
          <a:srcRect t="11857"/>
          <a:stretch/>
        </p:blipFill>
        <p:spPr bwMode="auto">
          <a:xfrm>
            <a:off x="457200" y="1447800"/>
            <a:ext cx="8229600" cy="440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9639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5-10 </a:t>
            </a:r>
            <a:r>
              <a:rPr lang="en-US" dirty="0"/>
              <a:t>Least-Cost Starting Solution</a:t>
            </a:r>
            <a:endParaRPr lang="en-US" sz="2000" b="0" dirty="0"/>
          </a:p>
        </p:txBody>
      </p:sp>
      <p:pic>
        <p:nvPicPr>
          <p:cNvPr id="5" name="Picture 2" descr="The least cost starting solution. A table with 4 columns, labeled 1 through 4 from left to right, and 3 rows labeled 1 through 3 from top to bottom. Each field has up to 2 values, one in the bottom left corner and one in the top right corner. Row entries are as follows. Row 1. 1: blank and 10. 2: 15 and 2. 3: blank and 20. 4: 0 and 11. Row 2. 1: blank and 12. 2: blank and 7. 3: 15 and 9. 4:10 and 20. Row 3. 1: 5 and 4. 2: blank and 14. 3: blank and 16. 4: 5 and 18. Supply for rows 1 to 3 is 15, 25, and 10, respectively. Demand for columns 1 through 4 is 5, 15, 15, and 15, respectively. Arrows point from the values in the bottom left corner in the following order, beginning in Ro1 1 column 2 and ending at Row 2 column 4: 15, 5, 15, 0, 5, 10."/>
          <p:cNvPicPr>
            <a:picLocks noChangeAspect="1"/>
          </p:cNvPicPr>
          <p:nvPr/>
        </p:nvPicPr>
        <p:blipFill rotWithShape="1">
          <a:blip r:embed="rId2">
            <a:extLst>
              <a:ext uri="{28A0092B-C50C-407E-A947-70E740481C1C}">
                <a14:useLocalDpi xmlns:a14="http://schemas.microsoft.com/office/drawing/2010/main" val="0"/>
              </a:ext>
            </a:extLst>
          </a:blip>
          <a:srcRect t="13128"/>
          <a:stretch/>
        </p:blipFill>
        <p:spPr bwMode="auto">
          <a:xfrm>
            <a:off x="457200" y="1524000"/>
            <a:ext cx="8229600"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529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5-11 </a:t>
            </a:r>
            <a:r>
              <a:rPr lang="en-US" dirty="0"/>
              <a:t>Row and Column Penalties in </a:t>
            </a:r>
            <a:r>
              <a:rPr lang="en-US" dirty="0" smtClean="0"/>
              <a:t>V</a:t>
            </a:r>
            <a:r>
              <a:rPr lang="en-US" sz="100" dirty="0" smtClean="0"/>
              <a:t> </a:t>
            </a:r>
            <a:r>
              <a:rPr lang="en-US" dirty="0" smtClean="0"/>
              <a:t>A</a:t>
            </a:r>
            <a:r>
              <a:rPr lang="en-US" sz="100" dirty="0" smtClean="0"/>
              <a:t> </a:t>
            </a:r>
            <a:r>
              <a:rPr lang="en-US" dirty="0" smtClean="0"/>
              <a:t>M</a:t>
            </a:r>
            <a:endParaRPr lang="en-US" sz="2000" b="0" dirty="0"/>
          </a:p>
        </p:txBody>
      </p:sp>
      <p:pic>
        <p:nvPicPr>
          <p:cNvPr id="4" name="Picture 2" descr="The row and column penalties in V A M. A table with 4 columns, labeled 1 through 4 from left to right, and 3 rows labeled 1 through 3 from top to bottom. Each field has one value in the top right corner, and field Row 3 column 1 has a value in the bottom left and top right corners. Row entries are as follows. Row 1. 1: 10. 2: 2. 3: 20. 4: 11. Row 2. 1: 12. 2: 7. 3: 9. 4: 20. Row 3. 1: 5 and 4. 2: 14. 3: 16. 4: 18. Supply for rows 1 to 3 is 15, 25, and 10, respectively. Demand for columns 1 through 4 is 5, 15, 15, and 15, respectively. Row penalties are as follows for rows 1 to 3, respectively: 10 minus 2 = 8, 9 minus 7 = 2, and 14 minus 4 = 10, with 10 highlighted. Column penalties are as follows for columns 1 through 4, respectively: 10 minus 4 = 6, 7 minus 2 = 5, 16 minus 9 = 7, and 18 minus 11 = 7."/>
          <p:cNvPicPr>
            <a:picLocks noChangeAspect="1"/>
          </p:cNvPicPr>
          <p:nvPr/>
        </p:nvPicPr>
        <p:blipFill rotWithShape="1">
          <a:blip r:embed="rId2">
            <a:extLst>
              <a:ext uri="{28A0092B-C50C-407E-A947-70E740481C1C}">
                <a14:useLocalDpi xmlns:a14="http://schemas.microsoft.com/office/drawing/2010/main" val="0"/>
              </a:ext>
            </a:extLst>
          </a:blip>
          <a:srcRect t="11616"/>
          <a:stretch/>
        </p:blipFill>
        <p:spPr bwMode="auto">
          <a:xfrm>
            <a:off x="457200" y="1752600"/>
            <a:ext cx="822960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4931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5-12 </a:t>
            </a:r>
            <a:r>
              <a:rPr lang="en-US" dirty="0"/>
              <a:t>First Assignment in </a:t>
            </a:r>
            <a:r>
              <a:rPr lang="en-US" dirty="0" smtClean="0"/>
              <a:t>V</a:t>
            </a:r>
            <a:r>
              <a:rPr lang="en-US" sz="100" dirty="0" smtClean="0"/>
              <a:t> </a:t>
            </a:r>
            <a:r>
              <a:rPr lang="en-US" dirty="0" smtClean="0"/>
              <a:t>A</a:t>
            </a:r>
            <a:r>
              <a:rPr lang="en-US" sz="100" dirty="0" smtClean="0"/>
              <a:t> </a:t>
            </a:r>
            <a:r>
              <a:rPr lang="en-US" dirty="0" smtClean="0"/>
              <a:t>M</a:t>
            </a:r>
            <a:br>
              <a:rPr lang="en-US" dirty="0" smtClean="0"/>
            </a:br>
            <a:endParaRPr lang="en-US" sz="2000" b="0" dirty="0"/>
          </a:p>
        </p:txBody>
      </p:sp>
      <p:graphicFrame>
        <p:nvGraphicFramePr>
          <p:cNvPr id="3" name="Object 2" descr="X sub 31 = 5. "/>
          <p:cNvGraphicFramePr>
            <a:graphicFrameLocks noChangeAspect="1"/>
          </p:cNvGraphicFramePr>
          <p:nvPr>
            <p:extLst>
              <p:ext uri="{D42A27DB-BD31-4B8C-83A1-F6EECF244321}">
                <p14:modId xmlns:p14="http://schemas.microsoft.com/office/powerpoint/2010/main" val="783178799"/>
              </p:ext>
            </p:extLst>
          </p:nvPr>
        </p:nvGraphicFramePr>
        <p:xfrm>
          <a:off x="552450" y="850900"/>
          <a:ext cx="1295400" cy="444500"/>
        </p:xfrm>
        <a:graphic>
          <a:graphicData uri="http://schemas.openxmlformats.org/presentationml/2006/ole">
            <mc:AlternateContent xmlns:mc="http://schemas.openxmlformats.org/markup-compatibility/2006">
              <mc:Choice xmlns:v="urn:schemas-microsoft-com:vml" Requires="v">
                <p:oleObj spid="_x0000_s1085" name="Equation" r:id="rId3" imgW="1295280" imgH="444240" progId="Equation.DSMT4">
                  <p:embed/>
                </p:oleObj>
              </mc:Choice>
              <mc:Fallback>
                <p:oleObj name="Equation" r:id="rId3" imgW="1295280" imgH="444240" progId="Equation.DSMT4">
                  <p:embed/>
                  <p:pic>
                    <p:nvPicPr>
                      <p:cNvPr id="0" name=""/>
                      <p:cNvPicPr/>
                      <p:nvPr/>
                    </p:nvPicPr>
                    <p:blipFill>
                      <a:blip r:embed="rId4"/>
                      <a:stretch>
                        <a:fillRect/>
                      </a:stretch>
                    </p:blipFill>
                    <p:spPr>
                      <a:xfrm>
                        <a:off x="552450" y="850900"/>
                        <a:ext cx="1295400" cy="444500"/>
                      </a:xfrm>
                      <a:prstGeom prst="rect">
                        <a:avLst/>
                      </a:prstGeom>
                    </p:spPr>
                  </p:pic>
                </p:oleObj>
              </mc:Fallback>
            </mc:AlternateContent>
          </a:graphicData>
        </a:graphic>
      </p:graphicFrame>
      <p:pic>
        <p:nvPicPr>
          <p:cNvPr id="5" name="Picture 3" descr="A table with 4 columns, labeled 1 through 4 from left to right, and 3 rows labeled 1 through 3 from top to bottom. Each field has one value in the top right corner, and field Row 3 column 1 has a value in the bottom left and top right corners. Row 1. 1: 10. 2: 2. 3: 20. 4: 11. Row 2. 1: 12. 2: 7. 3: 9. 4: 20. Row 3. 1: 5 and 4. 2: 14. 3: 16. 4: 18. Supply for rows 1 to 3 is 15, 25, and 10, respectively. Demand for columns 1 through 4 is 5, 15, 15, and 15, respectively. Row penalties are as follows for rows 1 to 3, respectively: 9, 2, and 2. Column penalties are as follows for columns 1 through 4, respectively: blank, 5, 7, and 7."/>
          <p:cNvPicPr>
            <a:picLocks noChangeAspect="1"/>
          </p:cNvPicPr>
          <p:nvPr/>
        </p:nvPicPr>
        <p:blipFill rotWithShape="1">
          <a:blip r:embed="rId5">
            <a:extLst>
              <a:ext uri="{28A0092B-C50C-407E-A947-70E740481C1C}">
                <a14:useLocalDpi xmlns:a14="http://schemas.microsoft.com/office/drawing/2010/main" val="0"/>
              </a:ext>
            </a:extLst>
          </a:blip>
          <a:srcRect t="11585"/>
          <a:stretch/>
        </p:blipFill>
        <p:spPr bwMode="auto">
          <a:xfrm>
            <a:off x="457200" y="1600200"/>
            <a:ext cx="82296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5328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5-13 </a:t>
            </a:r>
            <a:r>
              <a:rPr lang="en-US" dirty="0"/>
              <a:t>Starting Iteration</a:t>
            </a:r>
            <a:endParaRPr lang="en-US" sz="2000" b="0" dirty="0"/>
          </a:p>
        </p:txBody>
      </p:sp>
      <p:pic>
        <p:nvPicPr>
          <p:cNvPr id="6" name="Picture 2" descr="The starting iteration. A table with 4 columns, labeled 1 through 4 from left to right, and 3 rows labeled 1 through 3 from top to bottom. Each field has up to 2 values, one in the bottom left corner and one in the top right corner. Row entries are as follows. Row 1. 1: 5 and 10. 2: 10 and 2. 3: blank and 20. 4: blank and 11. Row 2. 1: blank and 12. 2: 5 and 7. 3: 15 and 9. 4: 5 and 20. Row 3. 1: blank and 4. 2: blank and 14. 3: blank and 16. 4: 10 and 18. Supply for rows 1 to 3 is 15, 25, and 10, respectively. Demand for columns 1 through 4 is 5, 15, 15, and 15, respectively."/>
          <p:cNvPicPr>
            <a:picLocks noChangeAspect="1"/>
          </p:cNvPicPr>
          <p:nvPr/>
        </p:nvPicPr>
        <p:blipFill rotWithShape="1">
          <a:blip r:embed="rId2">
            <a:extLst>
              <a:ext uri="{28A0092B-C50C-407E-A947-70E740481C1C}">
                <a14:useLocalDpi xmlns:a14="http://schemas.microsoft.com/office/drawing/2010/main" val="0"/>
              </a:ext>
            </a:extLst>
          </a:blip>
          <a:srcRect t="13812"/>
          <a:stretch/>
        </p:blipFill>
        <p:spPr bwMode="auto">
          <a:xfrm>
            <a:off x="457200" y="1482725"/>
            <a:ext cx="8229600"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8706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5-14 </a:t>
            </a:r>
            <a:r>
              <a:rPr lang="en-US" dirty="0"/>
              <a:t>Iteration 1 Calculations</a:t>
            </a:r>
            <a:endParaRPr lang="en-US" sz="2000" b="0" dirty="0"/>
          </a:p>
        </p:txBody>
      </p:sp>
      <p:pic>
        <p:nvPicPr>
          <p:cNvPr id="4" name="Picture 2" descr="The iteration 1 calculations. A table with 4 columns, labeled as v sub 1 = 10, v sub 2 = 2, v sub 3 = 4, and v sub 4 = 15, from left to right. 3 rows labeled as, u sub 1 = 0, u sub 2 = 5, and u sub 3 = 3, from top to bottom. Each field has a value in the top right corner. Some fields have values in the center or inside a square in the bottom right corner. Row entries are as follows. Row u sub 1 = 0. V sub 1 = 10: center 5 and top right corner 10. V sub 2 = 2: center 10 and top right corner 2. V sub 3 = 4: top right corner 20 and bottom right square negative 16. V sub 4 =15: top right corner 11 and bottom right square 4. Row U sub 2 =5. V sub 1 = 10: top right corner 12, bottom right corner 3. V sub 2 = 2: center 5 and top right corner 7. 3: center 15 and top right corner 9. V sub 4 = 15: center 5, top right corner 20. Row U sub 3 = 3. V sub 1 = 10: top right corner 4, bottom right square 9, highlighted. V sub 2 = 2: top right corner 14, bottom right square negative 9.  V sub 3 = 4: top right corner 16 and bottom right square negative 9. V sub 4 = 15: center 10, top right corner 18. Supply for rows 1 to 3 is 15, 25, and 10, respectively. Demand for columns 1 through 4 is 5, 15, 15, and 15, respectively."/>
          <p:cNvPicPr>
            <a:picLocks noChangeAspect="1"/>
          </p:cNvPicPr>
          <p:nvPr/>
        </p:nvPicPr>
        <p:blipFill rotWithShape="1">
          <a:blip r:embed="rId2">
            <a:extLst>
              <a:ext uri="{28A0092B-C50C-407E-A947-70E740481C1C}">
                <a14:useLocalDpi xmlns:a14="http://schemas.microsoft.com/office/drawing/2010/main" val="0"/>
              </a:ext>
            </a:extLst>
          </a:blip>
          <a:srcRect t="11684"/>
          <a:stretch/>
        </p:blipFill>
        <p:spPr bwMode="auto">
          <a:xfrm>
            <a:off x="457200" y="1546226"/>
            <a:ext cx="8229600" cy="3863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16926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5-15 </a:t>
            </a:r>
            <a:r>
              <a:rPr lang="en-US" dirty="0"/>
              <a:t>Determination of the Closed Loop </a:t>
            </a:r>
            <a:r>
              <a:rPr lang="en-US" dirty="0" smtClean="0"/>
              <a:t>for</a:t>
            </a:r>
            <a:endParaRPr lang="en-US" sz="2000" b="0" dirty="0"/>
          </a:p>
        </p:txBody>
      </p:sp>
      <p:graphicFrame>
        <p:nvGraphicFramePr>
          <p:cNvPr id="3" name="Object 2" descr="X sub 31"/>
          <p:cNvGraphicFramePr>
            <a:graphicFrameLocks noChangeAspect="1"/>
          </p:cNvGraphicFramePr>
          <p:nvPr>
            <p:extLst>
              <p:ext uri="{D42A27DB-BD31-4B8C-83A1-F6EECF244321}">
                <p14:modId xmlns:p14="http://schemas.microsoft.com/office/powerpoint/2010/main" val="12194677"/>
              </p:ext>
            </p:extLst>
          </p:nvPr>
        </p:nvGraphicFramePr>
        <p:xfrm>
          <a:off x="2235200" y="736200"/>
          <a:ext cx="508000" cy="520700"/>
        </p:xfrm>
        <a:graphic>
          <a:graphicData uri="http://schemas.openxmlformats.org/presentationml/2006/ole">
            <mc:AlternateContent xmlns:mc="http://schemas.openxmlformats.org/markup-compatibility/2006">
              <mc:Choice xmlns:v="urn:schemas-microsoft-com:vml" Requires="v">
                <p:oleObj spid="_x0000_s2106" name="Equation" r:id="rId3" imgW="507960" imgH="520560" progId="Equation.DSMT4">
                  <p:embed/>
                </p:oleObj>
              </mc:Choice>
              <mc:Fallback>
                <p:oleObj name="Equation" r:id="rId3" imgW="507960" imgH="520560" progId="Equation.DSMT4">
                  <p:embed/>
                  <p:pic>
                    <p:nvPicPr>
                      <p:cNvPr id="0" name=""/>
                      <p:cNvPicPr/>
                      <p:nvPr/>
                    </p:nvPicPr>
                    <p:blipFill>
                      <a:blip r:embed="rId4"/>
                      <a:stretch>
                        <a:fillRect/>
                      </a:stretch>
                    </p:blipFill>
                    <p:spPr>
                      <a:xfrm>
                        <a:off x="2235200" y="736200"/>
                        <a:ext cx="508000" cy="520700"/>
                      </a:xfrm>
                      <a:prstGeom prst="rect">
                        <a:avLst/>
                      </a:prstGeom>
                    </p:spPr>
                  </p:pic>
                </p:oleObj>
              </mc:Fallback>
            </mc:AlternateContent>
          </a:graphicData>
        </a:graphic>
      </p:graphicFrame>
      <p:pic>
        <p:nvPicPr>
          <p:cNvPr id="5" name="Picture 3" descr="The table for the iteration 1 calculations. A path begins in row U sub 1 = 0, column V sub 2 = 2, 10 plus 0, left to row U sub 1 = 0, column V sub 1 = 10, 5 minus 0, down to row u sub 3 = 3, column V sub 1 = 10, 0, right to row U sub 3 = 3 column V sub 4 = 15, 10 minus 0, up to row U sub 2 = 5, column V sub 4 = 15, 5 plus 0, left to row U sub 2 = 5, column V sub 2 = 2, 5 minus 0, up to row U sub 1 = 0, column V sub 2 = 2, 10 plus 0. Each field that holds a plus or minus equation has a corresponding plus or minus side highlighted in the bottom left corner."/>
          <p:cNvPicPr>
            <a:picLocks noChangeAspect="1"/>
          </p:cNvPicPr>
          <p:nvPr/>
        </p:nvPicPr>
        <p:blipFill rotWithShape="1">
          <a:blip r:embed="rId5">
            <a:extLst>
              <a:ext uri="{28A0092B-C50C-407E-A947-70E740481C1C}">
                <a14:useLocalDpi xmlns:a14="http://schemas.microsoft.com/office/drawing/2010/main" val="0"/>
              </a:ext>
            </a:extLst>
          </a:blip>
          <a:srcRect t="9385"/>
          <a:stretch/>
        </p:blipFill>
        <p:spPr bwMode="auto">
          <a:xfrm>
            <a:off x="457200" y="1524000"/>
            <a:ext cx="8229600" cy="374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2530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Figure 5-1 Representation of the Transportation Model with Nodes and Arcs</a:t>
            </a:r>
            <a:endParaRPr lang="en-US" sz="3200" b="0" dirty="0"/>
          </a:p>
        </p:txBody>
      </p:sp>
      <p:pic>
        <p:nvPicPr>
          <p:cNvPr id="5" name="Picture 2" descr="A representation of the transportation model. On the left, sources and units of supply as three nodes labeled 1, 2 and so forth to M from top to bottom, from A sub 1, A sub 2, and A sub m, respectively. On the right, destinations and units of demand as three nodes labeled 1, 2, and so forth to N from top to bottom, from B sub 1, B sub 2, and B sub N, respectively. Each node from the sources side of the model is connected to each node of the destination side of the model. At the top of the model, between both the source and destination node, is the ratio C sub 11 to X sub 11. At the bottom of the model, between both the source node M and the destination node N, is the ratio C sub M N to X sub M N."/>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622425"/>
            <a:ext cx="8229600" cy="391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5-16 </a:t>
            </a:r>
            <a:r>
              <a:rPr lang="en-US" dirty="0"/>
              <a:t>Iteration 2 Calculations</a:t>
            </a:r>
            <a:endParaRPr lang="en-US" sz="2000" b="0" dirty="0"/>
          </a:p>
        </p:txBody>
      </p:sp>
      <p:pic>
        <p:nvPicPr>
          <p:cNvPr id="5" name="Picture 2" descr="The iteration 2 calculations. A table with 4 columns, labeled as v sub 1 = 10, v sub 2 = 2, v sub 3 = 4, and v sub 4 = 15, from left to right. 3 rows labeled as, u sub 1 = 0, u sub 2 = 5, and u sub 3 = 3, from top to bottom. Each field has a value in the top right corner. Some fields have values in the center or inside a square in the bottom right corner. Row U sub 1 =0. V sub 1 = 1: upper right corner 10, bottom right square negative 9. V sub 2 = 2: top right corner 2. V sub 3 = 4: top right corner 20, bottom right square negative 16. V sub 4 = 15: top right corner 11, bottom right square 4. Row U sub 2 = 5. V sub1 = 1: top right corner 12, bottom right square negative 16. V sub 2 = 2: top right corner 7. V sub 3 = 4: top right corner 9. V sub 4 = 15: top right corner 20. Row U sub 3 = 3. V sub 1 = 1: top right corner 4, center 5. V sub 2 = 2: top right corner 14, bottom right square negative 9. V sub 3 = 4: top right corner 16, bottom right square negative 9. V sub 4 = 15: top right corner 18, center 5. Supply for rows 1 to 3 is 15, 25, and 10, respectively. Demand for columns 1 through 4 is 5, 15, 15, and 15, respectively. A path begins in row u sub 1 = 0, column v sub 4 = 15, 0, down to row U sub 2 = 5, column v sub 4 = 15, 10 minus 0, left to row U sub 2 = 5, column V sub 2 = 2, 0 plus 0, up to row U sub 1 =0, column V sub 2 = 2, 15 minus 0, back right to row u sub 1 = 0, column v sub 4 = 15. Each field that holds a plus or minus equation has a corresponding plus or minus side highlighted in the bottom left corner."/>
          <p:cNvPicPr>
            <a:picLocks noChangeAspect="1"/>
          </p:cNvPicPr>
          <p:nvPr/>
        </p:nvPicPr>
        <p:blipFill rotWithShape="1">
          <a:blip r:embed="rId2">
            <a:extLst>
              <a:ext uri="{28A0092B-C50C-407E-A947-70E740481C1C}">
                <a14:useLocalDpi xmlns:a14="http://schemas.microsoft.com/office/drawing/2010/main" val="0"/>
              </a:ext>
            </a:extLst>
          </a:blip>
          <a:srcRect t="10061"/>
          <a:stretch/>
        </p:blipFill>
        <p:spPr bwMode="auto">
          <a:xfrm>
            <a:off x="457200" y="1752600"/>
            <a:ext cx="8229600" cy="377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6111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5-17 </a:t>
            </a:r>
            <a:r>
              <a:rPr lang="en-US" dirty="0"/>
              <a:t>Iteration 3 Calculations (Optimal)</a:t>
            </a:r>
            <a:endParaRPr lang="en-US" sz="2000" b="0" dirty="0"/>
          </a:p>
        </p:txBody>
      </p:sp>
      <p:pic>
        <p:nvPicPr>
          <p:cNvPr id="4" name="Picture 2" descr="The iteration 3 calculations. A table with 4 columns, labeled as v sub 1 = negative 3, v sub 2 = 2, v sub 3 = 4, and v sub 4 = 11, from left to right. 3 rows labeled as, u sub 1 = 0, u sub 2 = 5, and u sub 3 = 7, from top to bottom. Each field has a value in the top right corner. Some fields have values in the center or inside a square in the bottom right corner. Row U sub 1 =0. V sub 1 = negative 3: upper right corner 10, bottom right square negative 13. V sub 2 = 2: top right corner 2, center 5. V sub 3 = 4: top right corner 20, bottom right square negative 16. V sub 4 = 11: top right corner 11, center 10. Row U sub 2 = 5. V sub 1 = negative 3: top right corner 12, bottom right square negative 10. V sub 2 = 2: top right corner 7, center 10. V sub 3 = 4: top right corner 9, center 15. V sub 4 = 11: top right corner 20, bottom right square negative 4. Row U sub 3 = 7. V sub 1 = negative 3: top right corner 4, center 5. V sub 2 = 2: top right corner 14, bottom right square negative 5. V sub 3 = 4: top right corner 16, bottom right square negative 5. V sub 4 = 11: top right corner 18, center 5. Supply for rows 1 to 3 is 15, 25, and 10, respectively. Demand for columns 1 through 4 is 5, 15, 15, and 15, respectively. A path begins in row u sub 1 = 0, column v sub 4 = 15, 0, down to row U sub 2 = 5, column v sub 4 = 15, 10 minus 0, left to row U sub 2 = 5, column V sub 2 = 2, 0 plus 0, up to row U sub 1 =0, column V sub 2 = 2, 15 minus 0, back right to row u sub 1 = 0, column v sub 4 = 15. Each field that holds a plus or minus equation has a corresponding plus or minus side highlighted in the bottom left corner."/>
          <p:cNvPicPr>
            <a:picLocks noChangeAspect="1"/>
          </p:cNvPicPr>
          <p:nvPr/>
        </p:nvPicPr>
        <p:blipFill rotWithShape="1">
          <a:blip r:embed="rId2">
            <a:extLst>
              <a:ext uri="{28A0092B-C50C-407E-A947-70E740481C1C}">
                <a14:useLocalDpi xmlns:a14="http://schemas.microsoft.com/office/drawing/2010/main" val="0"/>
              </a:ext>
            </a:extLst>
          </a:blip>
          <a:srcRect t="12427"/>
          <a:stretch/>
        </p:blipFill>
        <p:spPr bwMode="auto">
          <a:xfrm>
            <a:off x="457200" y="1524000"/>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24221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600" dirty="0"/>
              <a:t>Figure 5-4 Excel Solver Solution of the Transportation Model of Example 5-3-1 (file </a:t>
            </a:r>
            <a:r>
              <a:rPr lang="en-US" sz="2600" dirty="0" smtClean="0"/>
              <a:t>solverEx5-3-1.xls</a:t>
            </a:r>
            <a:r>
              <a:rPr lang="en-US" sz="2600" dirty="0"/>
              <a:t>)</a:t>
            </a:r>
            <a:endParaRPr lang="en-US" sz="2600" b="0" dirty="0"/>
          </a:p>
        </p:txBody>
      </p:sp>
      <p:pic>
        <p:nvPicPr>
          <p:cNvPr id="5" name="Picture 2" descr="A solver transportation model in Excel has input data in the forms of unit cost matrix and optimum solution for the total cost shows the same table with a total cost of 435. Range names, cells and formulas are shown. A solver parameters window is open on the excel sheet. On the left side of the window, the set target cell is at total cost. Equal to, with radio buttons as Maximum, Minimum, or Value of with a fill in field, Minimum is selected. The field for, by changing cells, has a drop down menu with shipment selected, and a guess button displayed to the right. The field, subject to constraints, has 3 lines. Line 1: col sum = demand. Line 2: row sum = supply. Line 3: shipment greater than and equal to 0. To the right of the field buttons are displayed for add, change, and delete. At the right end of the solver parameters window, a column of buttons are displayed as follows from top to bottom: solve, close, options, reset all, and help."/>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46313" y="1371600"/>
            <a:ext cx="46513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22483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5-18 </a:t>
            </a:r>
            <a:r>
              <a:rPr lang="en-US" dirty="0"/>
              <a:t>Assignment Model</a:t>
            </a:r>
            <a:endParaRPr lang="en-US" b="0" dirty="0"/>
          </a:p>
        </p:txBody>
      </p:sp>
      <p:pic>
        <p:nvPicPr>
          <p:cNvPr id="4" name="Picture 2" descr="An assignment model has 3 columns of Jobs from left to right, 1, 2, and n, with omitted values between 2 and n. There are 3 rows of workers from top to bottom, 1, 2, and n, with omitted values between 2 and n. The row entries are as follows. Row 1: 1: C sub 11. 2: C sub 12. Omitted values. N: C sub 1 N. Row 2: 1: C sub 21. 2: C sub 22. Omitted values. N: C sub 2 N. A row of omitted values. Row N: 1: C sub N 1. 2: C sub N 2. Omitted values. C sub N N. Supply for each row is 1, and demand for each column is 1."/>
          <p:cNvPicPr>
            <a:picLocks noChangeAspect="1"/>
          </p:cNvPicPr>
          <p:nvPr/>
        </p:nvPicPr>
        <p:blipFill rotWithShape="1">
          <a:blip r:embed="rId2">
            <a:extLst>
              <a:ext uri="{28A0092B-C50C-407E-A947-70E740481C1C}">
                <a14:useLocalDpi xmlns:a14="http://schemas.microsoft.com/office/drawing/2010/main" val="0"/>
              </a:ext>
            </a:extLst>
          </a:blip>
          <a:srcRect t="14706"/>
          <a:stretch/>
        </p:blipFill>
        <p:spPr bwMode="auto">
          <a:xfrm>
            <a:off x="571500" y="1447800"/>
            <a:ext cx="8001000" cy="483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6060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5-19 </a:t>
            </a:r>
            <a:r>
              <a:rPr lang="en-US" dirty="0"/>
              <a:t>Klyne’s Assignment Problem</a:t>
            </a:r>
            <a:endParaRPr lang="en-US" b="0" dirty="0"/>
          </a:p>
        </p:txBody>
      </p:sp>
      <p:pic>
        <p:nvPicPr>
          <p:cNvPr id="5" name="Picture 2" descr="Klyne’s assignment problem as a table. The table has 3 columns, mow, paint, and wash from left to right, and 3 rows as John, Karen, and Terri, from top to bottom. Row entries are as follows. John. Mow: $15, Paint: $10, Wash: $9. Karen. Mow: $9, Paint: $15, Wash: $10. Terri. Mow: $10, Paint: $12, Wash: $8."/>
          <p:cNvPicPr>
            <a:picLocks noChangeAspect="1"/>
          </p:cNvPicPr>
          <p:nvPr/>
        </p:nvPicPr>
        <p:blipFill rotWithShape="1">
          <a:blip r:embed="rId2">
            <a:extLst>
              <a:ext uri="{28A0092B-C50C-407E-A947-70E740481C1C}">
                <a14:useLocalDpi xmlns:a14="http://schemas.microsoft.com/office/drawing/2010/main" val="0"/>
              </a:ext>
            </a:extLst>
          </a:blip>
          <a:srcRect t="24312"/>
          <a:stretch/>
        </p:blipFill>
        <p:spPr bwMode="auto">
          <a:xfrm>
            <a:off x="457200" y="2133600"/>
            <a:ext cx="82296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51509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000" dirty="0"/>
              <a:t>Table </a:t>
            </a:r>
            <a:r>
              <a:rPr lang="en-US" sz="3000" dirty="0" smtClean="0"/>
              <a:t>5-20 </a:t>
            </a:r>
            <a:r>
              <a:rPr lang="en-US" sz="3000" dirty="0"/>
              <a:t>Application of the Hungarian Method to the Assignment Problem of Example </a:t>
            </a:r>
            <a:r>
              <a:rPr lang="en-US" sz="3000" dirty="0" smtClean="0"/>
              <a:t>5-4-1</a:t>
            </a:r>
            <a:endParaRPr lang="en-US" sz="3000" b="0" dirty="0"/>
          </a:p>
        </p:txBody>
      </p:sp>
      <p:pic>
        <p:nvPicPr>
          <p:cNvPr id="4" name="Picture 2" descr="The application of the Hungarian method to the assignment problem consists of 3 steps. Step 1, the assignment problem table. The table has 3 columns, mow, paint, and wash from left to right, and 3 rows as John, Karen, and Terri, from top to bottom. Row entries are as follows. John. Mow: $15, Paint: $10, Wash: $9. Karen. Mow: $9, Paint: $15, Wash: $10. Terri. Mow: $10, Paint: $12, Wash: $8. Row minimum for rows John, Karen, and Terri is P sub 1 = 9, P sub 2 = 9, and P sub 3 = 8, respectively. Step 2, a table with the same rows and columns has row entries as follows. Row John. Mow: 6, Paint: 1, Wash 0. Row Karen. Mow: 0, Paint: 6, Wash: 1. Row Terri. Mow: 2, Paint: 4, Wash: 0. The column max for columns mow, paint and wash is q sub 1 = 0, q sub 2 = 1, and q sub 3 = 0, respectively. Step 3, a table with the same rows and columns. Row entries are as follows. Row John. Mow: 6, Paint: 0 with the 0 underlined and in bold, Wash: 0. Row Karen. Mow: 0 with the underlined and in bold, Paint: 5, Wash: 1. Row Terri. Mow: 2, Paint: 3, Wash: 0 with the 0 underlined and in bold."/>
          <p:cNvPicPr>
            <a:picLocks noChangeAspect="1"/>
          </p:cNvPicPr>
          <p:nvPr/>
        </p:nvPicPr>
        <p:blipFill rotWithShape="1">
          <a:blip r:embed="rId3">
            <a:extLst>
              <a:ext uri="{28A0092B-C50C-407E-A947-70E740481C1C}">
                <a14:useLocalDpi xmlns:a14="http://schemas.microsoft.com/office/drawing/2010/main" val="0"/>
              </a:ext>
            </a:extLst>
          </a:blip>
          <a:srcRect t="11463"/>
          <a:stretch/>
        </p:blipFill>
        <p:spPr bwMode="auto">
          <a:xfrm>
            <a:off x="457200" y="1828800"/>
            <a:ext cx="8229600" cy="315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04853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5-21 </a:t>
            </a:r>
            <a:r>
              <a:rPr lang="en-US" dirty="0"/>
              <a:t>Assignment Model</a:t>
            </a:r>
            <a:endParaRPr lang="en-US" b="0" dirty="0"/>
          </a:p>
        </p:txBody>
      </p:sp>
      <p:pic>
        <p:nvPicPr>
          <p:cNvPr id="5" name="Picture 2" descr="An assignment model table with 4 Chore columns labeled 1 through 4 from left to right, and 4 Child rows labeled 1 through 4 from top to bottom.  Row entries are as follows. Row 1. 1: $1, 2: $4, 3: $6, 4: $3. Row 2. 1: $9, 2: $7, 3: $10, 4: $9. Row 3. 1: $4, 2: $5, 3: $11, 4: $7. Row 4. 1: $8, 2: $7, 3: $8, 4: $5. "/>
          <p:cNvPicPr>
            <a:picLocks noChangeAspect="1"/>
          </p:cNvPicPr>
          <p:nvPr/>
        </p:nvPicPr>
        <p:blipFill rotWithShape="1">
          <a:blip r:embed="rId3">
            <a:extLst>
              <a:ext uri="{28A0092B-C50C-407E-A947-70E740481C1C}">
                <a14:useLocalDpi xmlns:a14="http://schemas.microsoft.com/office/drawing/2010/main" val="0"/>
              </a:ext>
            </a:extLst>
          </a:blip>
          <a:srcRect t="18250"/>
          <a:stretch/>
        </p:blipFill>
        <p:spPr bwMode="auto">
          <a:xfrm>
            <a:off x="914400" y="1524000"/>
            <a:ext cx="7315200" cy="431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78698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5-22 </a:t>
            </a:r>
            <a:r>
              <a:rPr lang="en-US" dirty="0"/>
              <a:t>Reduced Assignment Matrix</a:t>
            </a:r>
            <a:endParaRPr lang="en-US" b="0" dirty="0"/>
          </a:p>
        </p:txBody>
      </p:sp>
      <p:pic>
        <p:nvPicPr>
          <p:cNvPr id="4" name="Picture 2" descr="A reduced assignment matrix with 4 Chore columns labeled 1 through 4 from left to right, and 4 Child rows labeled 1 through 4 from top to bottom.  Row entries are as follows. Row 1. 1: 0 in bold, 2: 3, 3: 2, 4: 2. Row 2. 1: 2, 2: 0 in bold, 3: 0 in bold, 4: 2. Row 3. 1: 0 in bold, 2: 1, 3: 4, 4: 3. Row 4. 1: 3, 2: 2, 3: 0 in bold, 4: 0 in bold."/>
          <p:cNvPicPr>
            <a:picLocks noChangeAspect="1"/>
          </p:cNvPicPr>
          <p:nvPr/>
        </p:nvPicPr>
        <p:blipFill rotWithShape="1">
          <a:blip r:embed="rId3">
            <a:extLst>
              <a:ext uri="{28A0092B-C50C-407E-A947-70E740481C1C}">
                <a14:useLocalDpi xmlns:a14="http://schemas.microsoft.com/office/drawing/2010/main" val="0"/>
              </a:ext>
            </a:extLst>
          </a:blip>
          <a:srcRect t="19175"/>
          <a:stretch/>
        </p:blipFill>
        <p:spPr bwMode="auto">
          <a:xfrm>
            <a:off x="457200" y="1600200"/>
            <a:ext cx="8229600" cy="419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9390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5-23 </a:t>
            </a:r>
            <a:r>
              <a:rPr lang="en-US" dirty="0"/>
              <a:t>Application of Step 3b</a:t>
            </a:r>
            <a:endParaRPr lang="en-US" b="0" dirty="0"/>
          </a:p>
        </p:txBody>
      </p:sp>
      <p:pic>
        <p:nvPicPr>
          <p:cNvPr id="5" name="Picture 2" descr="The application of step 3 B with 4 Chore columns labeled 1 through 4 from left to right, and 4 Child rows labeled 1 through 4 from top to bottom.  Row entries are as follows. Row 1. 1: 0, 2: 3, 3: 2, 4: 2. Row 2. 1: 2 in bold, 2: 0, 3: 0, 4: 2. Row 3. 1: 0, 2: 1 underlined, 3: 4, 4: 3. Row 4. 1: 3 in bold, 2: 2, 3: 0, 4: 0. Column 1 and rows 2 and 3 are highlighted."/>
          <p:cNvPicPr>
            <a:picLocks noChangeAspect="1"/>
          </p:cNvPicPr>
          <p:nvPr/>
        </p:nvPicPr>
        <p:blipFill rotWithShape="1">
          <a:blip r:embed="rId3">
            <a:extLst>
              <a:ext uri="{28A0092B-C50C-407E-A947-70E740481C1C}">
                <a14:useLocalDpi xmlns:a14="http://schemas.microsoft.com/office/drawing/2010/main" val="0"/>
              </a:ext>
            </a:extLst>
          </a:blip>
          <a:srcRect t="16667" b="2564"/>
          <a:stretch/>
        </p:blipFill>
        <p:spPr bwMode="auto">
          <a:xfrm>
            <a:off x="877888" y="1447800"/>
            <a:ext cx="738822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83517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5-24 </a:t>
            </a:r>
            <a:r>
              <a:rPr lang="en-US" dirty="0"/>
              <a:t>Optimal Assignment</a:t>
            </a:r>
            <a:endParaRPr lang="en-US" b="0" dirty="0"/>
          </a:p>
        </p:txBody>
      </p:sp>
      <p:pic>
        <p:nvPicPr>
          <p:cNvPr id="4" name="Picture 2" descr="An optimal assignment matrix with 4 Chore columns labeled 1 through 4 from left to right, and 4 Child rows labeled 1 through 4 from top to bottom.  Row entries are as follows. Row 1. 1: 0 in bold and underlined, 2: 2, 3: 1, 4: 1. Row 2. 1: 3, 2: 0, 3: 0 in bold and underlined, 4: 2. Row 3. 1: 0, 2: 0 in bold and underlined, 3: 3, 4: 2. Row 4. 1: 4, 2: 2, 3: 0, 4: 0 in bold and underlined."/>
          <p:cNvPicPr>
            <a:picLocks noChangeAspect="1"/>
          </p:cNvPicPr>
          <p:nvPr/>
        </p:nvPicPr>
        <p:blipFill rotWithShape="1">
          <a:blip r:embed="rId3">
            <a:extLst>
              <a:ext uri="{28A0092B-C50C-407E-A947-70E740481C1C}">
                <a14:useLocalDpi xmlns:a14="http://schemas.microsoft.com/office/drawing/2010/main" val="0"/>
              </a:ext>
            </a:extLst>
          </a:blip>
          <a:srcRect t="16667"/>
          <a:stretch/>
        </p:blipFill>
        <p:spPr bwMode="auto">
          <a:xfrm>
            <a:off x="1103313" y="1524000"/>
            <a:ext cx="693737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2996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5-1 </a:t>
            </a:r>
            <a:r>
              <a:rPr lang="en-US" dirty="0"/>
              <a:t>Mileage Chart</a:t>
            </a:r>
            <a:endParaRPr lang="en-US" sz="2000" b="0" dirty="0"/>
          </a:p>
        </p:txBody>
      </p:sp>
      <p:pic>
        <p:nvPicPr>
          <p:cNvPr id="4" name="Picture 2" descr="A mileage chart reads as follows. Los Angeles to Denver, 1000. Los Angeles to Miami, 2690. Detroit to Denver, 1250. Detroit to Miami, 1350. New Orleans to Denver, 1275. New Orleans to Miami, 850."/>
          <p:cNvPicPr>
            <a:picLocks noChangeAspect="1"/>
          </p:cNvPicPr>
          <p:nvPr/>
        </p:nvPicPr>
        <p:blipFill rotWithShape="1">
          <a:blip r:embed="rId2">
            <a:extLst>
              <a:ext uri="{28A0092B-C50C-407E-A947-70E740481C1C}">
                <a14:useLocalDpi xmlns:a14="http://schemas.microsoft.com/office/drawing/2010/main" val="0"/>
              </a:ext>
            </a:extLst>
          </a:blip>
          <a:srcRect t="23214"/>
          <a:stretch/>
        </p:blipFill>
        <p:spPr bwMode="auto">
          <a:xfrm>
            <a:off x="914400" y="2057400"/>
            <a:ext cx="73152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05741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5-5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O</a:t>
            </a:r>
            <a:r>
              <a:rPr lang="en-US" dirty="0" smtClean="0"/>
              <a:t>utput </a:t>
            </a:r>
            <a:r>
              <a:rPr lang="en-US" dirty="0"/>
              <a:t>of the </a:t>
            </a:r>
            <a:r>
              <a:rPr lang="en-US" dirty="0" smtClean="0"/>
              <a:t>Assignment Model</a:t>
            </a:r>
            <a:endParaRPr lang="en-US" b="0" dirty="0"/>
          </a:p>
        </p:txBody>
      </p:sp>
      <p:pic>
        <p:nvPicPr>
          <p:cNvPr id="3" name="Picture 2" descr="Output of the assignment model. Optimal score = 50.87. Optimal assignments: Session 1: Assign buyer 1 to seller 1. Assign buyer 2 to seller 5. Assign buyer 3 to seller 4. Assign buyer 4 to seller 6. Assign buyer 5 to seller 2. Assign buyer 6 to seller 7. Session 2. Assign byer 1 to seller 3. Assign buyer 2 to seller 6. Assign buyer 3 to seller 5. Assign buyer 4 to seller 2. Assign buyer 5 to seller 1. Assign byer 6 to seller 4. Session 3. Assign buyer 1 to seller 2. Assign buyer 2 to seller 4. Assign buyer 3 to seller 6. Assign buyer 4 to seller 5. Assign buyer 5 to seller 3. Assign buyer 6 to seller 1. Session 4. Assign buyer 1 to seller 5. Assign buyer 2 to seller 3. Assign buyer 3 to seller 1. Assign buyer 4 to seller 7. Assign buyer 5 to seller 4. Assign buyer 6 to seller 2. Session 5. Assign buyer 2 to seller 2. Assign buyer 3 to seller 3. Assign buyer 4 to seller 4. Assign buyer 5 to seller 5. Assign buyer 6 to seller 6. Session 6. Assign buyer 1 to seller 4. Assign buyer 2 to seller 7. Assign buyer 3 to seller 3. Assign buyer 4 to seller 4. Assign buyer 5 to seller 6. Assign buyer 6 to seller 5. Buyers satisfaction: Average = 92.  Buyer and the percent of satisfaction: Buyer 1: 100. Buyer 2: 86. Buyer 3: 60. Buyer 4: 100. Buyer 5: 100. Buyer 6: 100. Buyer 7: 60. Sellers satisfaction: average = 86. Seller and the percent of satisfaction. Seller 1: 83. Seller 2: 100. Seller 3: 60. Seller 4: 100. Seller 5: 100. Seller 6: 100. Seller 7: 60."/>
          <p:cNvPicPr>
            <a:picLocks noChangeAspect="1"/>
          </p:cNvPicPr>
          <p:nvPr/>
        </p:nvPicPr>
        <p:blipFill>
          <a:blip r:embed="rId3"/>
          <a:stretch>
            <a:fillRect/>
          </a:stretch>
        </p:blipFill>
        <p:spPr>
          <a:xfrm>
            <a:off x="685800" y="1295399"/>
            <a:ext cx="7772400" cy="4865798"/>
          </a:xfrm>
          <a:prstGeom prst="rect">
            <a:avLst/>
          </a:prstGeom>
        </p:spPr>
      </p:pic>
    </p:spTree>
    <p:extLst>
      <p:ext uri="{BB962C8B-B14F-4D97-AF65-F5344CB8AC3E}">
        <p14:creationId xmlns:p14="http://schemas.microsoft.com/office/powerpoint/2010/main" val="6469021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5-25 </a:t>
            </a:r>
            <a:r>
              <a:rPr lang="en-US" dirty="0"/>
              <a:t>Price/Million kWh for Problem 5-6</a:t>
            </a:r>
            <a:endParaRPr lang="en-US" b="0" dirty="0"/>
          </a:p>
        </p:txBody>
      </p:sp>
      <p:pic>
        <p:nvPicPr>
          <p:cNvPr id="7" name="Picture 2" descr="Price per million K W H table with 3 city columns labeled 1 through 3 from left to right, and 3 plant rows from 1 through 3 from top to bottom. Row entries are as follows. Row 1. 1: $600, 2: $700, 3: $400. Row 2. 1: $320, 2: $300, 3: $350. Row 3. 1: $500, 2: $480, 3: $450."/>
          <p:cNvPicPr>
            <a:picLocks noChangeAspect="1"/>
          </p:cNvPicPr>
          <p:nvPr/>
        </p:nvPicPr>
        <p:blipFill rotWithShape="1">
          <a:blip r:embed="rId3">
            <a:extLst>
              <a:ext uri="{28A0092B-C50C-407E-A947-70E740481C1C}">
                <a14:useLocalDpi xmlns:a14="http://schemas.microsoft.com/office/drawing/2010/main" val="0"/>
              </a:ext>
            </a:extLst>
          </a:blip>
          <a:srcRect t="20325"/>
          <a:stretch/>
        </p:blipFill>
        <p:spPr bwMode="auto">
          <a:xfrm>
            <a:off x="457200" y="1981199"/>
            <a:ext cx="82296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731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5-26 </a:t>
            </a:r>
            <a:r>
              <a:rPr lang="en-US" dirty="0"/>
              <a:t>Mileage Chart for Problem 5-8</a:t>
            </a:r>
            <a:endParaRPr lang="en-US" b="0" dirty="0"/>
          </a:p>
        </p:txBody>
      </p:sp>
      <p:pic>
        <p:nvPicPr>
          <p:cNvPr id="4" name="Picture 2" descr="The mileage chart for problem 5 8 is a table with 3 distribution area columns labeled from 1 to 3 from left to right, and 3 refinery rows 1 to 3 from top to bottom. Row entries are as follows. Refinery 1. 1: 120, 2: 180, 3: blank. Refinery 2. 1: 300, 2: 100, 3: 80. Refinery 3. 1: 200, 2: 250, 3: 120."/>
          <p:cNvPicPr>
            <a:picLocks noChangeAspect="1"/>
          </p:cNvPicPr>
          <p:nvPr/>
        </p:nvPicPr>
        <p:blipFill rotWithShape="1">
          <a:blip r:embed="rId3">
            <a:extLst>
              <a:ext uri="{28A0092B-C50C-407E-A947-70E740481C1C}">
                <a14:useLocalDpi xmlns:a14="http://schemas.microsoft.com/office/drawing/2010/main" val="0"/>
              </a:ext>
            </a:extLst>
          </a:blip>
          <a:srcRect t="19769"/>
          <a:stretch/>
        </p:blipFill>
        <p:spPr bwMode="auto">
          <a:xfrm>
            <a:off x="457200" y="1828800"/>
            <a:ext cx="8229600" cy="364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01714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5-27 </a:t>
            </a:r>
            <a:r>
              <a:rPr lang="en-US" dirty="0"/>
              <a:t>Transportation Cost/Crate for Problem 5-11</a:t>
            </a:r>
            <a:endParaRPr lang="en-US" b="0" dirty="0"/>
          </a:p>
        </p:txBody>
      </p:sp>
      <p:pic>
        <p:nvPicPr>
          <p:cNvPr id="5" name="Picture 2" descr="The transportation cost per crate for problem 5 11 as a tables with 4 retailer columns labeled from1 to 4 from left to right, and 3 orchard rows 1 to 3 from top to bottom. Row entries are as follows. Orchard 1. 1: $1, 2: $2, 3: $3, 4: $2. Orchard 2. 1: $2, 2: $4, 3: $1, 4: $2. Orchard 3. 1: $1, 2: $3, 3: $5, 4: $3."/>
          <p:cNvPicPr>
            <a:picLocks noChangeAspect="1"/>
          </p:cNvPicPr>
          <p:nvPr/>
        </p:nvPicPr>
        <p:blipFill rotWithShape="1">
          <a:blip r:embed="rId3">
            <a:extLst>
              <a:ext uri="{28A0092B-C50C-407E-A947-70E740481C1C}">
                <a14:useLocalDpi xmlns:a14="http://schemas.microsoft.com/office/drawing/2010/main" val="0"/>
              </a:ext>
            </a:extLst>
          </a:blip>
          <a:srcRect t="18804"/>
          <a:stretch/>
        </p:blipFill>
        <p:spPr bwMode="auto">
          <a:xfrm>
            <a:off x="457200" y="2057399"/>
            <a:ext cx="8229600"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7825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5-28 </a:t>
            </a:r>
            <a:r>
              <a:rPr lang="en-US" dirty="0"/>
              <a:t>Mileage Chart and Supply and Demand for Problem 5-12</a:t>
            </a:r>
            <a:endParaRPr lang="en-US" b="0" dirty="0"/>
          </a:p>
        </p:txBody>
      </p:sp>
      <p:pic>
        <p:nvPicPr>
          <p:cNvPr id="4" name="Picture 2" descr="The mileage chart with supply and demand for problem 5 12 is a table with 5 dealer columns labeled 1 through 5 from left to right, and 3 center rows from 1 to 3, from top to bottom. Row entries are as follows. Center 1. 1: 100, 2: 150, 3: 200, 4: 140, 5: 35. Center 2. 1: 50, 2: 70, 3: 60, 4: 65, 5: 80. Center 3. 1: 40, 2: 90, 3: 100, 4: 150, 6: 130.  Supply for centers 1, 2, and 3 is 400, 200, and 150, respectively. Demand for the dealer columns 1, 2, 3, 4, and 5 is 100, 200, 150, 160, and 140, respectively."/>
          <p:cNvPicPr>
            <a:picLocks noChangeAspect="1"/>
          </p:cNvPicPr>
          <p:nvPr/>
        </p:nvPicPr>
        <p:blipFill rotWithShape="1">
          <a:blip r:embed="rId3">
            <a:extLst>
              <a:ext uri="{28A0092B-C50C-407E-A947-70E740481C1C}">
                <a14:useLocalDpi xmlns:a14="http://schemas.microsoft.com/office/drawing/2010/main" val="0"/>
              </a:ext>
            </a:extLst>
          </a:blip>
          <a:srcRect t="16229"/>
          <a:stretch/>
        </p:blipFill>
        <p:spPr bwMode="auto">
          <a:xfrm>
            <a:off x="457200" y="2057399"/>
            <a:ext cx="8229600"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24624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5-29 </a:t>
            </a:r>
            <a:r>
              <a:rPr lang="en-US" dirty="0"/>
              <a:t>Capacities and Demands for Problem 5-13</a:t>
            </a:r>
            <a:endParaRPr lang="en-US" b="0" dirty="0"/>
          </a:p>
        </p:txBody>
      </p:sp>
      <p:pic>
        <p:nvPicPr>
          <p:cNvPr id="6" name="Picture 2" descr="Capacities and demands for problem 5 13 in a table with 4 model columns of M sub 1, M sub 2, M sub 3, and M sub 4, from left to right, along with a total column. There are 3 rows of plants, Los Angeles, Detroit, and New Orleans from top to bottom, and 2 rows of distribution centers, Denver and Miami. Row entries are as follows. Los Angeles. M sub 1: blank, M sub 2: blank, M sub 3: 700, M sub 4: 300, total: 1000. Detroit. M sub 1: 500, M sub 2: 600, M sub 3: blank, M sub 4: blank, total: 1500. New Orleans. M sub 1: 800, M sub 2: 400, M sub 3: blank, M sub 4: blank, total: 1200. Denver. M sub 1: 700, M sub 2: 500, M sub 3: 500, M sub 4: 600, total: 2300. Miami. M sub 1: 600, M sub 2: 500, M sub 3: 200, M sub 4: 100, total: 1400."/>
          <p:cNvPicPr>
            <a:picLocks noChangeAspect="1"/>
          </p:cNvPicPr>
          <p:nvPr/>
        </p:nvPicPr>
        <p:blipFill rotWithShape="1">
          <a:blip r:embed="rId3">
            <a:extLst>
              <a:ext uri="{28A0092B-C50C-407E-A947-70E740481C1C}">
                <a14:useLocalDpi xmlns:a14="http://schemas.microsoft.com/office/drawing/2010/main" val="0"/>
              </a:ext>
            </a:extLst>
          </a:blip>
          <a:srcRect t="12728"/>
          <a:stretch/>
        </p:blipFill>
        <p:spPr bwMode="auto">
          <a:xfrm>
            <a:off x="454794" y="1447800"/>
            <a:ext cx="8229600"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01893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5-30 </a:t>
            </a:r>
            <a:r>
              <a:rPr lang="en-US" dirty="0"/>
              <a:t>Interchangeable Models for Problem 5-13</a:t>
            </a:r>
            <a:endParaRPr lang="en-US" b="0" dirty="0"/>
          </a:p>
        </p:txBody>
      </p:sp>
      <p:pic>
        <p:nvPicPr>
          <p:cNvPr id="4" name="Picture 2" descr="Interchangeable models for problem 5 13 in a table with 2 sets of percentage of demand and interchangeable models for 2 distribution centers; Denver and Miami. Denver: percentage of demand 10, Interchangeable models M 1 and M 2. Denver: percentage of demand 20, interchangeable models M 3 and M 4. Miami: percentage of demand 10, interchangeable models M 1 and M 3. Miami: percentage of demand 5, interchangeable models M 2 and M 4."/>
          <p:cNvPicPr>
            <a:picLocks noChangeAspect="1"/>
          </p:cNvPicPr>
          <p:nvPr/>
        </p:nvPicPr>
        <p:blipFill rotWithShape="1">
          <a:blip r:embed="rId3">
            <a:extLst>
              <a:ext uri="{28A0092B-C50C-407E-A947-70E740481C1C}">
                <a14:useLocalDpi xmlns:a14="http://schemas.microsoft.com/office/drawing/2010/main" val="0"/>
              </a:ext>
            </a:extLst>
          </a:blip>
          <a:srcRect t="18231"/>
          <a:stretch/>
        </p:blipFill>
        <p:spPr bwMode="auto">
          <a:xfrm>
            <a:off x="457200" y="2362200"/>
            <a:ext cx="8229600" cy="215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7629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5-31 </a:t>
            </a:r>
            <a:r>
              <a:rPr lang="en-US" dirty="0"/>
              <a:t>Unit Costs for Problem 5-17</a:t>
            </a:r>
            <a:endParaRPr lang="en-US" b="0" dirty="0"/>
          </a:p>
        </p:txBody>
      </p:sp>
      <p:pic>
        <p:nvPicPr>
          <p:cNvPr id="5" name="Picture 2" descr="The unit costs for problem 5 17 in a table with 5 task type columns labeled from 1 to 4 from left to right and 4 rows of machine categories labeled from 1 to 4 from top to bottom. Row entries are as follows. Machine category 1. 1: 10, 2: 2, 3: 3, 4: 15, 5: 9. Machine category 2. 1: 5, 2: 10, 3: 15, 4: 2, 5: 4. Machine category 3. 1: 15, 2: 5, 3: 14, 4: 7, 5: 15. Machine category 4. 1: 20, 2: 15, 3: 13, 4: blank, 5: 8."/>
          <p:cNvPicPr>
            <a:picLocks noChangeAspect="1"/>
          </p:cNvPicPr>
          <p:nvPr/>
        </p:nvPicPr>
        <p:blipFill rotWithShape="1">
          <a:blip r:embed="rId3">
            <a:extLst>
              <a:ext uri="{28A0092B-C50C-407E-A947-70E740481C1C}">
                <a14:useLocalDpi xmlns:a14="http://schemas.microsoft.com/office/drawing/2010/main" val="0"/>
              </a:ext>
            </a:extLst>
          </a:blip>
          <a:srcRect t="18362"/>
          <a:stretch/>
        </p:blipFill>
        <p:spPr bwMode="auto">
          <a:xfrm>
            <a:off x="457200" y="2133599"/>
            <a:ext cx="82296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32114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5-32 </a:t>
            </a:r>
            <a:r>
              <a:rPr lang="en-US" dirty="0"/>
              <a:t>Bids per Acre for Problem 5-21</a:t>
            </a:r>
            <a:endParaRPr lang="en-US" b="0" dirty="0"/>
          </a:p>
        </p:txBody>
      </p:sp>
      <p:pic>
        <p:nvPicPr>
          <p:cNvPr id="4" name="Picture 2" descr="The bids per acre for problem 5 21 in a table with 3 location columns labeled 1 through 3 from left to right, and 4 rows of bidders, labeled from 1 through 4 from top to bottom. Row entries are as follows. Bidder 1. 1: $520, 2: $210, 3: $570. Bidder 2. 1: blank, 2: $510, 3: $495. Bidder 3. 1: $650, 2: blank, 3: $240. Bidder 4. 1: $180, 2: $430, 3: $710."/>
          <p:cNvPicPr>
            <a:picLocks noChangeAspect="1"/>
          </p:cNvPicPr>
          <p:nvPr/>
        </p:nvPicPr>
        <p:blipFill rotWithShape="1">
          <a:blip r:embed="rId3">
            <a:extLst>
              <a:ext uri="{28A0092B-C50C-407E-A947-70E740481C1C}">
                <a14:useLocalDpi xmlns:a14="http://schemas.microsoft.com/office/drawing/2010/main" val="0"/>
              </a:ext>
            </a:extLst>
          </a:blip>
          <a:srcRect t="18233"/>
          <a:stretch/>
        </p:blipFill>
        <p:spPr bwMode="auto">
          <a:xfrm>
            <a:off x="685800" y="1676400"/>
            <a:ext cx="7772400" cy="392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5862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5-33 </a:t>
            </a:r>
            <a:r>
              <a:rPr lang="en-US" dirty="0"/>
              <a:t>Data for Problem 5-22</a:t>
            </a:r>
            <a:endParaRPr lang="en-US" b="0" dirty="0"/>
          </a:p>
        </p:txBody>
      </p:sp>
      <p:pic>
        <p:nvPicPr>
          <p:cNvPr id="5" name="Picture 2" descr="3 tables of data, A, B, and C, for problem 5 22. Table asterisk A has 3 rows of 3 columns each. Row 1: 0, 2, 1. Row 2: 2, 1, 5. Row 3: 2, 4, 3. Supply for rows 1, 2, and 3 is 6, 7, and 7, respectively. Demand for columns 1, 2, and 3 is 5, 5, and 10, respectively. Table B has 3 rows of 3 columns each. Row 1: 1, 2, 6. Row 2: 0, 4, 2. Row 3: 3, 1, 5. Supply for rows 1, 2, and 3 is 7, 12, and 11, respectively. Demand for columns 1, 2, and 3 is 10, 10, and 10, respectively. Table C has 3 rows of 3 columns each. Row 1: 5, 1, 8. Row 2: 2, 4, 0. Row 3: 3, 6, 7. Supply for rows 12, 14, and 4 is 7, 12, and 11, respectively. Demand for columns 1, 2, and 3 is 9, 10, and 11, respectively."/>
          <p:cNvPicPr>
            <a:picLocks noChangeAspect="1"/>
          </p:cNvPicPr>
          <p:nvPr/>
        </p:nvPicPr>
        <p:blipFill rotWithShape="1">
          <a:blip r:embed="rId3">
            <a:extLst>
              <a:ext uri="{28A0092B-C50C-407E-A947-70E740481C1C}">
                <a14:useLocalDpi xmlns:a14="http://schemas.microsoft.com/office/drawing/2010/main" val="0"/>
              </a:ext>
            </a:extLst>
          </a:blip>
          <a:srcRect t="17883"/>
          <a:stretch/>
        </p:blipFill>
        <p:spPr bwMode="auto">
          <a:xfrm>
            <a:off x="457200" y="2362199"/>
            <a:ext cx="82296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1962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5-2 </a:t>
            </a:r>
            <a:r>
              <a:rPr lang="en-US" dirty="0"/>
              <a:t>Transportation Cost per Car</a:t>
            </a:r>
            <a:endParaRPr lang="en-US" sz="2000" b="0" dirty="0"/>
          </a:p>
        </p:txBody>
      </p:sp>
      <p:pic>
        <p:nvPicPr>
          <p:cNvPr id="5" name="Picture 2" descr="A table showing the transportation cost per car reads as follows. Los Angeles 1 to Denver 1, $80. Los Angeles 1 to Miami 2, $215. Detroit 2 to Denver 1, $100. Detroit 2 to Miami 2, $108. New Orleans 3 to Denver 1, $102. New Orleans 3 to Miami 2, $68."/>
          <p:cNvPicPr>
            <a:picLocks noChangeAspect="1"/>
          </p:cNvPicPr>
          <p:nvPr/>
        </p:nvPicPr>
        <p:blipFill rotWithShape="1">
          <a:blip r:embed="rId2">
            <a:extLst>
              <a:ext uri="{28A0092B-C50C-407E-A947-70E740481C1C}">
                <a14:useLocalDpi xmlns:a14="http://schemas.microsoft.com/office/drawing/2010/main" val="0"/>
              </a:ext>
            </a:extLst>
          </a:blip>
          <a:srcRect t="22940"/>
          <a:stretch/>
        </p:blipFill>
        <p:spPr bwMode="auto">
          <a:xfrm>
            <a:off x="457200" y="2209800"/>
            <a:ext cx="8229600" cy="282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50705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5-34 </a:t>
            </a:r>
            <a:r>
              <a:rPr lang="en-US" dirty="0"/>
              <a:t>Transportation Models for Problem 5-23</a:t>
            </a:r>
            <a:endParaRPr lang="en-US" b="0" dirty="0"/>
          </a:p>
        </p:txBody>
      </p:sp>
      <p:pic>
        <p:nvPicPr>
          <p:cNvPr id="4" name="Picture 2" descr="3 tables 1, 2, and 3 of the transportation models for problem 5 23. Table 1 has 3 rows of 3 columns. Row 1. 1: $0, 2: $2, 3: $1. Row 2: 1: $2, 2: $1, 3: $5. Row 3. 1: $2, 2: $1, 3: $3. Supply for rows 1, 2, and 3 is 6, 9, and 5, respectively. Demand for columns 1, 2, and 3 is 5, 5, and 10, respectively. Table 2 has 3 rows of 3 columns. Row 1: $10, $4, $2. Row 2: $2, $3, $4. Row 3: $1, $2, $0. Supply for rows 1, 2, and 3 is 8, 5, and 6, respectively. Demand for columns 1, 2, and 3 is 7, 6, and 6, respectively. Table 3 has 3 rows of 3 columns. Row 1: blank, $3, $5. Row 2: $7, $4, $9. Row 3: $1, $8, $6. Supply for rows 1, 2, and 3 is 4, 7, and 19, respectively. Demand for columns 1, 2, and 3 is 5, 6, and 19, respectively."/>
          <p:cNvPicPr>
            <a:picLocks noChangeAspect="1"/>
          </p:cNvPicPr>
          <p:nvPr/>
        </p:nvPicPr>
        <p:blipFill rotWithShape="1">
          <a:blip r:embed="rId3">
            <a:extLst>
              <a:ext uri="{28A0092B-C50C-407E-A947-70E740481C1C}">
                <a14:useLocalDpi xmlns:a14="http://schemas.microsoft.com/office/drawing/2010/main" val="0"/>
              </a:ext>
            </a:extLst>
          </a:blip>
          <a:srcRect t="18077"/>
          <a:stretch/>
        </p:blipFill>
        <p:spPr bwMode="auto">
          <a:xfrm>
            <a:off x="457200" y="2209800"/>
            <a:ext cx="8229600" cy="215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50346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5-35 </a:t>
            </a:r>
            <a:r>
              <a:rPr lang="en-US" dirty="0"/>
              <a:t>Data for Problem 5-24</a:t>
            </a:r>
            <a:endParaRPr lang="en-US" b="0" dirty="0"/>
          </a:p>
        </p:txBody>
      </p:sp>
      <p:pic>
        <p:nvPicPr>
          <p:cNvPr id="5" name="Picture 2" descr="A table of data for problem 5 24 has 3 rows of 3 columns. Row 1: $5, $1, $7. Row 2: $6, $4, $6. Row 3: $3, $2, $5. Supply for rows 1, 2, and 3 is 10, 80, and 15, respectively. Demand for columns 1, 2, and 3 is 75, 20, and 50, respectively."/>
          <p:cNvPicPr>
            <a:picLocks noChangeAspect="1"/>
          </p:cNvPicPr>
          <p:nvPr/>
        </p:nvPicPr>
        <p:blipFill rotWithShape="1">
          <a:blip r:embed="rId3">
            <a:extLst>
              <a:ext uri="{28A0092B-C50C-407E-A947-70E740481C1C}">
                <a14:useLocalDpi xmlns:a14="http://schemas.microsoft.com/office/drawing/2010/main" val="0"/>
              </a:ext>
            </a:extLst>
          </a:blip>
          <a:srcRect t="24812"/>
          <a:stretch/>
        </p:blipFill>
        <p:spPr bwMode="auto">
          <a:xfrm>
            <a:off x="914400" y="2133599"/>
            <a:ext cx="7315200" cy="318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09067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5-36 </a:t>
            </a:r>
            <a:r>
              <a:rPr lang="en-US" dirty="0"/>
              <a:t>Data for Problem 5-26</a:t>
            </a:r>
            <a:endParaRPr lang="en-US" b="0" dirty="0"/>
          </a:p>
        </p:txBody>
      </p:sp>
      <p:pic>
        <p:nvPicPr>
          <p:cNvPr id="4" name="Picture 2" descr="A table of data for problem 5 26 has 3 rows of 3 columns. Row 1: $1, $2, $1. Row 2: $3, $4, $5. Row 3: $2, $3, $3. Supply for rows 1, 2, and 3 is 20, 40, and 30, respectively. Demand for columns 1, 2, and 3 is 30, 20, and 20, respectively."/>
          <p:cNvPicPr>
            <a:picLocks noChangeAspect="1"/>
          </p:cNvPicPr>
          <p:nvPr/>
        </p:nvPicPr>
        <p:blipFill rotWithShape="1">
          <a:blip r:embed="rId3">
            <a:extLst>
              <a:ext uri="{28A0092B-C50C-407E-A947-70E740481C1C}">
                <a14:useLocalDpi xmlns:a14="http://schemas.microsoft.com/office/drawing/2010/main" val="0"/>
              </a:ext>
            </a:extLst>
          </a:blip>
          <a:srcRect t="22174"/>
          <a:stretch/>
        </p:blipFill>
        <p:spPr bwMode="auto">
          <a:xfrm>
            <a:off x="914400" y="1981200"/>
            <a:ext cx="7315200"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74898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5-37 </a:t>
            </a:r>
            <a:r>
              <a:rPr lang="en-US" dirty="0"/>
              <a:t>Data for Problem 5-28</a:t>
            </a:r>
            <a:endParaRPr lang="en-US" b="0" dirty="0"/>
          </a:p>
        </p:txBody>
      </p:sp>
      <p:pic>
        <p:nvPicPr>
          <p:cNvPr id="5" name="Picture 2" descr="A table of data for problem 5 28 has 2 rows of 3 columns. Some fields are empty. Row entries are as follows. Row 1: 10, blank, blank. Row 2: blank, 20, 20. Supply for rows 1 and 2 is 10 and 40, respectively. Demand for columns 1, 2, and 3 is 10, 20, and 20, respectively."/>
          <p:cNvPicPr>
            <a:picLocks noChangeAspect="1"/>
          </p:cNvPicPr>
          <p:nvPr/>
        </p:nvPicPr>
        <p:blipFill rotWithShape="1">
          <a:blip r:embed="rId3">
            <a:extLst>
              <a:ext uri="{28A0092B-C50C-407E-A947-70E740481C1C}">
                <a14:useLocalDpi xmlns:a14="http://schemas.microsoft.com/office/drawing/2010/main" val="0"/>
              </a:ext>
            </a:extLst>
          </a:blip>
          <a:srcRect t="26316"/>
          <a:stretch/>
        </p:blipFill>
        <p:spPr bwMode="auto">
          <a:xfrm>
            <a:off x="914400" y="2286000"/>
            <a:ext cx="7315200"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72138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5-38 </a:t>
            </a:r>
            <a:r>
              <a:rPr lang="en-US" dirty="0"/>
              <a:t>Data for Problem 5-29</a:t>
            </a:r>
            <a:endParaRPr lang="en-US" b="0" dirty="0"/>
          </a:p>
        </p:txBody>
      </p:sp>
      <p:pic>
        <p:nvPicPr>
          <p:cNvPr id="4" name="Picture 2" descr="A table of data for problem 5 29 has 2 rows of 3 columns. Row 1: $1, $1, $2. Row 2: $6, $5, $1. Supply for rows 1 and 2 is 5 and 6, respectively. Demand for columns 1, 2, and 3 is 2, 7, and 1, respectively."/>
          <p:cNvPicPr>
            <a:picLocks noChangeAspect="1"/>
          </p:cNvPicPr>
          <p:nvPr/>
        </p:nvPicPr>
        <p:blipFill rotWithShape="1">
          <a:blip r:embed="rId3">
            <a:extLst>
              <a:ext uri="{28A0092B-C50C-407E-A947-70E740481C1C}">
                <a14:useLocalDpi xmlns:a14="http://schemas.microsoft.com/office/drawing/2010/main" val="0"/>
              </a:ext>
            </a:extLst>
          </a:blip>
          <a:srcRect t="25655"/>
          <a:stretch/>
        </p:blipFill>
        <p:spPr bwMode="auto">
          <a:xfrm>
            <a:off x="914400" y="2286000"/>
            <a:ext cx="7315200"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70889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5-39 </a:t>
            </a:r>
            <a:r>
              <a:rPr lang="en-US" dirty="0"/>
              <a:t>Data for Problem 5-32</a:t>
            </a:r>
            <a:endParaRPr lang="en-US" b="0" dirty="0"/>
          </a:p>
        </p:txBody>
      </p:sp>
      <p:pic>
        <p:nvPicPr>
          <p:cNvPr id="5" name="Picture 2" descr="2 tables, 1 and 2, with data for problem 5 32, each have 5 rows of 5 columns. Table 1. Row entries are as follows. Row 1: $3, $8, $2, $10, $3. Row 2: $6, $5, $2, $7, $5. Row 3: $6, $4, $2, $7, $5. Row 4: $8, $4, $2, $3, $5. Row 5: $7, $8, $6, $7, $7.  Table 2. Row entries are as follows. Row 1: $3, $9, $2, $2, $7. Row 2: $6, $1, $5, $6, $6. Row 3: $9, $4, $7, $10, $3. Row 4: $2, $5, $4, $2, $1. Row 5: $9, $6, $2, $4, $6."/>
          <p:cNvPicPr>
            <a:picLocks noChangeAspect="1"/>
          </p:cNvPicPr>
          <p:nvPr/>
        </p:nvPicPr>
        <p:blipFill rotWithShape="1">
          <a:blip r:embed="rId3">
            <a:extLst>
              <a:ext uri="{28A0092B-C50C-407E-A947-70E740481C1C}">
                <a14:useLocalDpi xmlns:a14="http://schemas.microsoft.com/office/drawing/2010/main" val="0"/>
              </a:ext>
            </a:extLst>
          </a:blip>
          <a:srcRect t="18391"/>
          <a:stretch/>
        </p:blipFill>
        <p:spPr bwMode="auto">
          <a:xfrm>
            <a:off x="457200" y="2133600"/>
            <a:ext cx="8229600" cy="275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75119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5-40 </a:t>
            </a:r>
            <a:r>
              <a:rPr lang="en-US" dirty="0"/>
              <a:t>Data for Problem 5-33</a:t>
            </a:r>
            <a:endParaRPr lang="en-US" b="0" dirty="0"/>
          </a:p>
        </p:txBody>
      </p:sp>
      <p:pic>
        <p:nvPicPr>
          <p:cNvPr id="4" name="Picture 2" descr="A table of data for problem 5 33 has 4 job columns, labeled 1 through 4 from left to right, and 4 rows of workers 1 through 4 from top to bottom. Row entries are as follows. Worker 1. 1: $50, 2: $50, 3: blank, 4: $20. Worker 2. 1: $70, 2: $40, 3: $20, 4: $30. Worker 3. 1: $90, 2: $30,, 3: $50, 4: blank. Worker 4. 1: $70, 2: $20, 3: $60, 4: $70."/>
          <p:cNvPicPr>
            <a:picLocks noChangeAspect="1"/>
          </p:cNvPicPr>
          <p:nvPr/>
        </p:nvPicPr>
        <p:blipFill rotWithShape="1">
          <a:blip r:embed="rId3">
            <a:extLst>
              <a:ext uri="{28A0092B-C50C-407E-A947-70E740481C1C}">
                <a14:useLocalDpi xmlns:a14="http://schemas.microsoft.com/office/drawing/2010/main" val="0"/>
              </a:ext>
            </a:extLst>
          </a:blip>
          <a:srcRect t="17273"/>
          <a:stretch/>
        </p:blipFill>
        <p:spPr bwMode="auto">
          <a:xfrm>
            <a:off x="457200" y="1600200"/>
            <a:ext cx="8229600"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82377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5-41 </a:t>
            </a:r>
            <a:r>
              <a:rPr lang="en-US" dirty="0"/>
              <a:t>Data for Problem 5-36</a:t>
            </a:r>
            <a:endParaRPr lang="en-US" b="0" dirty="0"/>
          </a:p>
        </p:txBody>
      </p:sp>
      <p:pic>
        <p:nvPicPr>
          <p:cNvPr id="5" name="Picture 2" descr="A table of data for problem 5 36 has departure dates from Dallas and corresponding return dates to Dallas, as follows. Departure: Monday June 3, Return: Friday June 7.  Departure: Monday June 10, Arrival: Wednesday June 12. Departure: Monday June 17, Arrival: Friday June 21. Departure: Tuesday June 25, Arrival: Friday June 28."/>
          <p:cNvPicPr>
            <a:picLocks noChangeAspect="1"/>
          </p:cNvPicPr>
          <p:nvPr/>
        </p:nvPicPr>
        <p:blipFill rotWithShape="1">
          <a:blip r:embed="rId3">
            <a:extLst>
              <a:ext uri="{28A0092B-C50C-407E-A947-70E740481C1C}">
                <a14:useLocalDpi xmlns:a14="http://schemas.microsoft.com/office/drawing/2010/main" val="0"/>
              </a:ext>
            </a:extLst>
          </a:blip>
          <a:srcRect t="20213"/>
          <a:stretch/>
        </p:blipFill>
        <p:spPr bwMode="auto">
          <a:xfrm>
            <a:off x="457200" y="2133600"/>
            <a:ext cx="82296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25892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5-6 Machine </a:t>
            </a:r>
            <a:r>
              <a:rPr lang="en-US" dirty="0"/>
              <a:t>S</a:t>
            </a:r>
            <a:r>
              <a:rPr lang="en-US" dirty="0" smtClean="0"/>
              <a:t>hop Layout </a:t>
            </a:r>
            <a:r>
              <a:rPr lang="en-US" dirty="0"/>
              <a:t>for Problem 5-37</a:t>
            </a:r>
            <a:endParaRPr lang="en-US" b="0" dirty="0"/>
          </a:p>
        </p:txBody>
      </p:sp>
      <p:pic>
        <p:nvPicPr>
          <p:cNvPr id="4" name="Picture 2" descr="A machine shop layout for problem 5 37 is arranged on a graph with an X-axis marked from 0 to 80, and a y-axis labeled from 0 to 70. A rectangle is outlined, with the shorter vertical sides and longer horizontal sides. The top side of the rectangle is from (10, 60) to (70, 60). The bottom side is from (10, 10) to (70, 10). The left side of the rectangle joins point (10, 10) and (10, 60). The right side of the rectangle joins point (70, 60) and (70, 10). Point A is at (10, 60), B is at (40, 30), C is at (55, 60), D is at (55, 10).  Point 1 is at (10, 10), Point 2 is at (20, 40), Point 3 is at (70, 50) and Point 4 is at (70, 20). A line connects point C to point D. A line crosses the rectangle from left to right, through point 2, and a line is perpendicular from the line through point 2 to the bottom side of the rectangl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3238" y="1393298"/>
            <a:ext cx="5597525" cy="493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15003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5-42 </a:t>
            </a:r>
            <a:r>
              <a:rPr lang="en-US" dirty="0"/>
              <a:t>Data for Problem 5-37</a:t>
            </a:r>
            <a:endParaRPr lang="en-US" b="0" dirty="0"/>
          </a:p>
        </p:txBody>
      </p:sp>
      <p:pic>
        <p:nvPicPr>
          <p:cNvPr id="4" name="Picture 2" descr="A table of 5 42 data for problems 5 37 has 4 New center columns, 1 through 4 , from left to right, and 4 rows of existing centers from1 through 4, from top to bottom. Row entries are as follows. Existing center 1. 1: 10, 2: 2, 3: 4, 4: 3. Existing center 2. 1: 7, 2: 1, 3: 9, 4: 5. Existing center 3. 1: 0, 2: 8, 3: 6, 4: 2. Existing center 4. 1: 11, 2: 4, 3: 0, 4: 7."/>
          <p:cNvPicPr>
            <a:picLocks noChangeAspect="1"/>
          </p:cNvPicPr>
          <p:nvPr/>
        </p:nvPicPr>
        <p:blipFill rotWithShape="1">
          <a:blip r:embed="rId3">
            <a:extLst>
              <a:ext uri="{28A0092B-C50C-407E-A947-70E740481C1C}">
                <a14:useLocalDpi xmlns:a14="http://schemas.microsoft.com/office/drawing/2010/main" val="0"/>
              </a:ext>
            </a:extLst>
          </a:blip>
          <a:srcRect t="18811"/>
          <a:stretch/>
        </p:blipFill>
        <p:spPr bwMode="auto">
          <a:xfrm>
            <a:off x="457200" y="1676400"/>
            <a:ext cx="8229600"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4451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5-3 M</a:t>
            </a:r>
            <a:r>
              <a:rPr lang="en-US" sz="100" dirty="0" smtClean="0"/>
              <a:t> </a:t>
            </a:r>
            <a:r>
              <a:rPr lang="en-US" dirty="0" smtClean="0"/>
              <a:t>G </a:t>
            </a:r>
            <a:r>
              <a:rPr lang="en-US" dirty="0"/>
              <a:t>Transportation Model</a:t>
            </a:r>
            <a:endParaRPr lang="en-US" sz="2000" b="0" dirty="0"/>
          </a:p>
        </p:txBody>
      </p:sp>
      <p:pic>
        <p:nvPicPr>
          <p:cNvPr id="4" name="Picture 2" descr="A transportation model. A table with 3 rows of 2 columns. The columns are Denver and Miami. The 3 rows are as follows. Los Angeles: Denver X sub 11 and 80, Miami X sub 12 and 215. Detroit: Denver X sub 21 and 100, Miami X sub 22 and 108. New Orleans: Denver X sub 31 and 102, Miami X sub 32 and 68. Supply is 1000 for the first row, 1500 for the second row, and 1200 for the third row. Demand is 2300 for the first column and 1400 for the second column. "/>
          <p:cNvPicPr>
            <a:picLocks noChangeAspect="1"/>
          </p:cNvPicPr>
          <p:nvPr/>
        </p:nvPicPr>
        <p:blipFill rotWithShape="1">
          <a:blip r:embed="rId2">
            <a:extLst>
              <a:ext uri="{28A0092B-C50C-407E-A947-70E740481C1C}">
                <a14:useLocalDpi xmlns:a14="http://schemas.microsoft.com/office/drawing/2010/main" val="0"/>
              </a:ext>
            </a:extLst>
          </a:blip>
          <a:srcRect t="13768"/>
          <a:stretch/>
        </p:blipFill>
        <p:spPr bwMode="auto">
          <a:xfrm>
            <a:off x="457200" y="1562100"/>
            <a:ext cx="822960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90818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5-2 Optimal </a:t>
            </a:r>
            <a:r>
              <a:rPr lang="en-US" dirty="0"/>
              <a:t>S</a:t>
            </a:r>
            <a:r>
              <a:rPr lang="en-US" dirty="0" smtClean="0"/>
              <a:t>olution </a:t>
            </a:r>
            <a:r>
              <a:rPr lang="en-US" dirty="0"/>
              <a:t>of </a:t>
            </a:r>
            <a:r>
              <a:rPr lang="en-US" dirty="0" smtClean="0"/>
              <a:t>M</a:t>
            </a:r>
            <a:r>
              <a:rPr lang="en-US" sz="100" dirty="0" smtClean="0"/>
              <a:t> </a:t>
            </a:r>
            <a:r>
              <a:rPr lang="en-US" dirty="0" smtClean="0"/>
              <a:t>G </a:t>
            </a:r>
            <a:r>
              <a:rPr lang="en-US" dirty="0"/>
              <a:t>Auto </a:t>
            </a:r>
            <a:r>
              <a:rPr lang="en-US" dirty="0" smtClean="0"/>
              <a:t>Model</a:t>
            </a:r>
            <a:endParaRPr lang="en-US" sz="2000" b="0" dirty="0"/>
          </a:p>
        </p:txBody>
      </p:sp>
      <p:pic>
        <p:nvPicPr>
          <p:cNvPr id="5" name="Picture 2" descr="The optimal solution of the M G auto model. The model is as follows, from left to right and top to bottom. 1000 to node 1, Los Angeles, 1000 to node 1 Denver. 1500 to node 2 Detroit, 1300 to node 1 Denver, combines with 1000 from node 1 to 2300. 200 from node 2 Detroit to node 2 Miami. 1200 to node 3 New Orleans, 1200 to node 2 Miami, combines with 200 from node 2 to 14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1447800"/>
            <a:ext cx="8001000" cy="4636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4353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5-4 M</a:t>
            </a:r>
            <a:r>
              <a:rPr lang="en-US" sz="100" dirty="0" smtClean="0"/>
              <a:t> </a:t>
            </a:r>
            <a:r>
              <a:rPr lang="en-US" dirty="0" smtClean="0"/>
              <a:t>G </a:t>
            </a:r>
            <a:r>
              <a:rPr lang="en-US" dirty="0"/>
              <a:t>Model with Dummy Plant</a:t>
            </a:r>
            <a:endParaRPr lang="en-US" sz="2000" b="0" dirty="0"/>
          </a:p>
        </p:txBody>
      </p:sp>
      <p:pic>
        <p:nvPicPr>
          <p:cNvPr id="4" name="Picture 2" descr="An M G model with a dummy plant with 4 rows of 2 columns. The columns are Denver and Miami. The 4 rows are as follows. Los Angeles: Denver 1000 and 80, Miami 215. Detroit: Denver 1300 and 100, Miami 108. New Orleans: Denver 102, Miami 1200 and 68. Dummy plant: Denver 0, Miami 200 and 0. Supply is 1000 for the first row, 1300 for the second row, 1200 for the third row, and 200 for the fourth row. Demand is 2300 for the first column and 1400 for the second column."/>
          <p:cNvPicPr>
            <a:picLocks noChangeAspect="1"/>
          </p:cNvPicPr>
          <p:nvPr/>
        </p:nvPicPr>
        <p:blipFill rotWithShape="1">
          <a:blip r:embed="rId2">
            <a:extLst>
              <a:ext uri="{28A0092B-C50C-407E-A947-70E740481C1C}">
                <a14:useLocalDpi xmlns:a14="http://schemas.microsoft.com/office/drawing/2010/main" val="0"/>
              </a:ext>
            </a:extLst>
          </a:blip>
          <a:srcRect t="8975"/>
          <a:stretch/>
        </p:blipFill>
        <p:spPr bwMode="auto">
          <a:xfrm>
            <a:off x="1870364" y="1406236"/>
            <a:ext cx="5403273" cy="491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8596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5-5 </a:t>
            </a:r>
            <a:r>
              <a:rPr lang="en-US" dirty="0"/>
              <a:t>MG Model with Dummy Destination</a:t>
            </a:r>
            <a:endParaRPr lang="en-US" sz="2000" b="0" dirty="0"/>
          </a:p>
        </p:txBody>
      </p:sp>
      <p:pic>
        <p:nvPicPr>
          <p:cNvPr id="5" name="Picture 2" descr="An M G model with a dummy destination with 3 rows of 3 columns. The columns are Denver, Miami, and Dummy. The 3 rows are as follows. Los Angeles: Denver 1000 and 80, Miami 215. Dummy, 0. Detroit: Denver 900 and 100, Miami 200 and 108, Dummy 400 and 0. New Orleans: Denver 102, Miami 1200 and 68. Dummy 0. Supply is 1000 for the first row, 1500 for the second row, and 1200 for the third row. Demand is 1900 for the first column, 1400 for the second column, and 400 for the third column."/>
          <p:cNvPicPr>
            <a:picLocks noChangeAspect="1"/>
          </p:cNvPicPr>
          <p:nvPr/>
        </p:nvPicPr>
        <p:blipFill rotWithShape="1">
          <a:blip r:embed="rId2">
            <a:extLst>
              <a:ext uri="{28A0092B-C50C-407E-A947-70E740481C1C}">
                <a14:useLocalDpi xmlns:a14="http://schemas.microsoft.com/office/drawing/2010/main" val="0"/>
              </a:ext>
            </a:extLst>
          </a:blip>
          <a:srcRect t="11360"/>
          <a:stretch/>
        </p:blipFill>
        <p:spPr bwMode="auto">
          <a:xfrm>
            <a:off x="457200" y="1452562"/>
            <a:ext cx="8229600" cy="471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8457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5-6 </a:t>
            </a:r>
            <a:r>
              <a:rPr lang="en-US" dirty="0"/>
              <a:t>Transportation Model for Example </a:t>
            </a:r>
            <a:r>
              <a:rPr lang="en-US" dirty="0" smtClean="0"/>
              <a:t>5-2-1</a:t>
            </a:r>
            <a:endParaRPr lang="en-US" sz="2000" b="0" dirty="0"/>
          </a:p>
        </p:txBody>
      </p:sp>
      <p:pic>
        <p:nvPicPr>
          <p:cNvPr id="4" name="Picture 2" descr="A transportation model for example 5 2 1. 4 rows labeled 1 through 4 from top to bottom, and 4 columns labeled 1 through 4 from left to right. Row entries are as follows. Row $40.00, $40.50, $41.00, $41.50. Row 2: $42.00, $40.00, $40.50, $41.00. Row 3: $44.00, $42.00, $ 40.00, $40.50. Row 4: $46.00, $44.00, $42.00, $40.00. Capacity for the 4 rows is as follows, from 1 to 4: 50, 180, 280, 270. Demand for the 4 columns is as follows, from 1 to 4: 100, 200, 180, 300."/>
          <p:cNvPicPr>
            <a:picLocks noChangeAspect="1"/>
          </p:cNvPicPr>
          <p:nvPr/>
        </p:nvPicPr>
        <p:blipFill rotWithShape="1">
          <a:blip r:embed="rId2">
            <a:extLst>
              <a:ext uri="{28A0092B-C50C-407E-A947-70E740481C1C}">
                <a14:useLocalDpi xmlns:a14="http://schemas.microsoft.com/office/drawing/2010/main" val="0"/>
              </a:ext>
            </a:extLst>
          </a:blip>
          <a:srcRect t="16702"/>
          <a:stretch/>
        </p:blipFill>
        <p:spPr bwMode="auto">
          <a:xfrm>
            <a:off x="457200" y="2209800"/>
            <a:ext cx="8229600"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3160266"/>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680</TotalTime>
  <Words>436</Words>
  <Application>Microsoft Office PowerPoint</Application>
  <PresentationFormat>On-screen Show (4:3)</PresentationFormat>
  <Paragraphs>84</Paragraphs>
  <Slides>50</Slides>
  <Notes>27</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8" baseType="lpstr">
      <vt:lpstr>Arial</vt:lpstr>
      <vt:lpstr>Arial (Body)</vt:lpstr>
      <vt:lpstr>Calibri</vt:lpstr>
      <vt:lpstr>Noto Sans Symbols</vt:lpstr>
      <vt:lpstr>Times New Roman</vt:lpstr>
      <vt:lpstr>Verdana</vt:lpstr>
      <vt:lpstr>1_508 Lecture</vt:lpstr>
      <vt:lpstr>Equation</vt:lpstr>
      <vt:lpstr>Operations Research An Introduction</vt:lpstr>
      <vt:lpstr>Figure 5-1 Representation of the Transportation Model with Nodes and Arcs</vt:lpstr>
      <vt:lpstr>Table 5-1 Mileage Chart</vt:lpstr>
      <vt:lpstr>Table 5-2 Transportation Cost per Car</vt:lpstr>
      <vt:lpstr>Table 5-3 M G Transportation Model</vt:lpstr>
      <vt:lpstr>Figure 5-2 Optimal Solution of M G Auto Model</vt:lpstr>
      <vt:lpstr>Table 5-4 M G Model with Dummy Plant</vt:lpstr>
      <vt:lpstr>Table 5-5 MG Model with Dummy Destination</vt:lpstr>
      <vt:lpstr>Table 5-6 Transportation Model for Example 5-2-1</vt:lpstr>
      <vt:lpstr>Figure 5-3 Optimal Solution of the Production-Inventory Model</vt:lpstr>
      <vt:lpstr>Table 5-7 Tool-Sharpening Problem Expressed as a Transportation Model</vt:lpstr>
      <vt:lpstr>Table 5-8 SunRay Transportation Model</vt:lpstr>
      <vt:lpstr>Table 5-9 Northwest-Corner Starting Solution</vt:lpstr>
      <vt:lpstr>Table 5-10 Least-Cost Starting Solution</vt:lpstr>
      <vt:lpstr>Table 5-11 Row and Column Penalties in V A M</vt:lpstr>
      <vt:lpstr>Table 5-12 First Assignment in V A M </vt:lpstr>
      <vt:lpstr>Table 5-13 Starting Iteration</vt:lpstr>
      <vt:lpstr>Table 5-14 Iteration 1 Calculations</vt:lpstr>
      <vt:lpstr>Table 5-15 Determination of the Closed Loop for</vt:lpstr>
      <vt:lpstr>Table 5-16 Iteration 2 Calculations</vt:lpstr>
      <vt:lpstr>Table 5-17 Iteration 3 Calculations (Optimal)</vt:lpstr>
      <vt:lpstr>Figure 5-4 Excel Solver Solution of the Transportation Model of Example 5-3-1 (file solverEx5-3-1.xls)</vt:lpstr>
      <vt:lpstr>Table 5-18 Assignment Model</vt:lpstr>
      <vt:lpstr>Table 5-19 Klyne’s Assignment Problem</vt:lpstr>
      <vt:lpstr>Table 5-20 Application of the Hungarian Method to the Assignment Problem of Example 5-4-1</vt:lpstr>
      <vt:lpstr>Table 5-21 Assignment Model</vt:lpstr>
      <vt:lpstr>Table 5-22 Reduced Assignment Matrix</vt:lpstr>
      <vt:lpstr>Table 5-23 Application of Step 3b</vt:lpstr>
      <vt:lpstr>Table 5-24 Optimal Assignment</vt:lpstr>
      <vt:lpstr>Figure 5-5 A M P L Output of the Assignment Model</vt:lpstr>
      <vt:lpstr>Table 5-25 Price/Million kWh for Problem 5-6</vt:lpstr>
      <vt:lpstr>Table 5-26 Mileage Chart for Problem 5-8</vt:lpstr>
      <vt:lpstr>Table 5-27 Transportation Cost/Crate for Problem 5-11</vt:lpstr>
      <vt:lpstr>Table 5-28 Mileage Chart and Supply and Demand for Problem 5-12</vt:lpstr>
      <vt:lpstr>Table 5-29 Capacities and Demands for Problem 5-13</vt:lpstr>
      <vt:lpstr>Table 5-30 Interchangeable Models for Problem 5-13</vt:lpstr>
      <vt:lpstr>Table 5-31 Unit Costs for Problem 5-17</vt:lpstr>
      <vt:lpstr>Table 5-32 Bids per Acre for Problem 5-21</vt:lpstr>
      <vt:lpstr>Table 5-33 Data for Problem 5-22</vt:lpstr>
      <vt:lpstr>Table 5-34 Transportation Models for Problem 5-23</vt:lpstr>
      <vt:lpstr>Table 5-35 Data for Problem 5-24</vt:lpstr>
      <vt:lpstr>Table 5-36 Data for Problem 5-26</vt:lpstr>
      <vt:lpstr>Table 5-37 Data for Problem 5-28</vt:lpstr>
      <vt:lpstr>Table 5-38 Data for Problem 5-29</vt:lpstr>
      <vt:lpstr>Table 5-39 Data for Problem 5-32</vt:lpstr>
      <vt:lpstr>Table 5-40 Data for Problem 5-33</vt:lpstr>
      <vt:lpstr>Table 5-41 Data for Problem 5-36</vt:lpstr>
      <vt:lpstr>Figure 5-6 Machine Shop Layout for Problem 5-37</vt:lpstr>
      <vt:lpstr>Table 5-42 Data for Problem 5-37</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Sekar, UMAMAGESWARI (Cognizant)</cp:lastModifiedBy>
  <cp:revision>237</cp:revision>
  <dcterms:created xsi:type="dcterms:W3CDTF">2014-10-10T17:07:42Z</dcterms:created>
  <dcterms:modified xsi:type="dcterms:W3CDTF">2018-04-02T09:47:57Z</dcterms:modified>
  <cp:category>Engineering Computer Science</cp:category>
</cp:coreProperties>
</file>