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0"/>
  </p:notesMasterIdLst>
  <p:sldIdLst>
    <p:sldId id="304" r:id="rId2"/>
    <p:sldId id="298" r:id="rId3"/>
    <p:sldId id="299" r:id="rId4"/>
    <p:sldId id="300" r:id="rId5"/>
    <p:sldId id="301" r:id="rId6"/>
    <p:sldId id="302" r:id="rId7"/>
    <p:sldId id="303" r:id="rId8"/>
    <p:sldId id="294"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163" autoAdjust="0"/>
    <p:restoredTop sz="86395" autoAdjust="0"/>
  </p:normalViewPr>
  <p:slideViewPr>
    <p:cSldViewPr>
      <p:cViewPr varScale="1">
        <p:scale>
          <a:sx n="99" d="100"/>
          <a:sy n="99" d="100"/>
        </p:scale>
        <p:origin x="690" y="90"/>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6289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u="none" strike="noStrike" kern="1200" baseline="30000" dirty="0" smtClean="0">
                <a:solidFill>
                  <a:schemeClr val="tx1"/>
                </a:solidFill>
                <a:latin typeface="Arial (Body)"/>
                <a:ea typeface="+mn-ea"/>
                <a:cs typeface="+mn-cs"/>
              </a:rPr>
              <a:t>a</a:t>
            </a:r>
            <a:r>
              <a:rPr lang="en-US" sz="1600" b="0" i="0" u="none" strike="noStrike" kern="1200" baseline="0" dirty="0" smtClean="0">
                <a:solidFill>
                  <a:schemeClr val="tx1"/>
                </a:solidFill>
                <a:latin typeface="Arial (Body)"/>
                <a:ea typeface="+mn-ea"/>
                <a:cs typeface="+mn-cs"/>
              </a:rPr>
              <a:t>All primal constraints are equations with nonnegative right-hand sides, and all the variables are nonnegative.</a:t>
            </a:r>
          </a:p>
          <a:p>
            <a:r>
              <a:rPr lang="en-US" sz="1600" b="0" i="0" u="none" strike="noStrike" kern="1200" baseline="30000" dirty="0" err="1" smtClean="0">
                <a:solidFill>
                  <a:schemeClr val="tx1"/>
                </a:solidFill>
                <a:latin typeface="Arial (Body)"/>
                <a:ea typeface="+mn-ea"/>
                <a:cs typeface="+mn-cs"/>
              </a:rPr>
              <a:t>b</a:t>
            </a:r>
            <a:r>
              <a:rPr lang="en-US" sz="1600" b="0" i="0" u="none" strike="noStrike" kern="1200" baseline="0" dirty="0" err="1" smtClean="0">
                <a:solidFill>
                  <a:schemeClr val="tx1"/>
                </a:solidFill>
                <a:latin typeface="Arial (Body)"/>
                <a:ea typeface="+mn-ea"/>
                <a:cs typeface="+mn-cs"/>
              </a:rPr>
              <a:t>A</a:t>
            </a:r>
            <a:r>
              <a:rPr lang="en-US" sz="1600" b="0" i="0" u="none" strike="noStrike" kern="1200" baseline="0" dirty="0" smtClean="0">
                <a:solidFill>
                  <a:schemeClr val="tx1"/>
                </a:solidFill>
                <a:latin typeface="Arial (Body)"/>
                <a:ea typeface="+mn-ea"/>
                <a:cs typeface="+mn-cs"/>
              </a:rPr>
              <a:t> convenient way to remember the constraint type 1Ú or …2 in the dual is that if the dual objective is a</a:t>
            </a:r>
          </a:p>
          <a:p>
            <a:r>
              <a:rPr lang="en-US" sz="1600" b="0" i="0" u="none" strike="noStrike" kern="1200" baseline="0" dirty="0" smtClean="0">
                <a:solidFill>
                  <a:schemeClr val="tx1"/>
                </a:solidFill>
                <a:latin typeface="Arial (Body)"/>
                <a:ea typeface="+mn-ea"/>
                <a:cs typeface="+mn-cs"/>
              </a:rPr>
              <a:t>“</a:t>
            </a:r>
            <a:r>
              <a:rPr lang="en-US" sz="1600" b="1" i="1" u="none" strike="noStrike" kern="1200" baseline="0" dirty="0" smtClean="0">
                <a:solidFill>
                  <a:schemeClr val="tx1"/>
                </a:solidFill>
                <a:latin typeface="Arial (Body)"/>
                <a:ea typeface="+mn-ea"/>
                <a:cs typeface="+mn-cs"/>
              </a:rPr>
              <a:t>pointing-down</a:t>
            </a:r>
            <a:r>
              <a:rPr lang="en-US" sz="1600" b="0" i="0" u="none" strike="noStrike" kern="1200" baseline="0" dirty="0" smtClean="0">
                <a:solidFill>
                  <a:schemeClr val="tx1"/>
                </a:solidFill>
                <a:latin typeface="Arial (Body)"/>
                <a:ea typeface="+mn-ea"/>
                <a:cs typeface="+mn-cs"/>
              </a:rPr>
              <a:t>” minimization, then </a:t>
            </a:r>
            <a:r>
              <a:rPr lang="en-US" sz="1600" b="0" i="1" u="none" strike="noStrike" kern="1200" baseline="0" dirty="0" smtClean="0">
                <a:solidFill>
                  <a:schemeClr val="tx1"/>
                </a:solidFill>
                <a:latin typeface="Arial (Body)"/>
                <a:ea typeface="+mn-ea"/>
                <a:cs typeface="+mn-cs"/>
              </a:rPr>
              <a:t>all </a:t>
            </a:r>
            <a:r>
              <a:rPr lang="en-US" sz="1600" b="0" i="0" u="none" strike="noStrike" kern="1200" baseline="0" dirty="0" smtClean="0">
                <a:solidFill>
                  <a:schemeClr val="tx1"/>
                </a:solidFill>
                <a:latin typeface="Arial (Body)"/>
                <a:ea typeface="+mn-ea"/>
                <a:cs typeface="+mn-cs"/>
              </a:rPr>
              <a:t>the constraints are “pointing-</a:t>
            </a:r>
            <a:r>
              <a:rPr lang="en-US" sz="1600" b="0" i="1" u="none" strike="noStrike" kern="1200" baseline="0" dirty="0" smtClean="0">
                <a:solidFill>
                  <a:schemeClr val="tx1"/>
                </a:solidFill>
                <a:latin typeface="Arial (Body)"/>
                <a:ea typeface="+mn-ea"/>
                <a:cs typeface="+mn-cs"/>
              </a:rPr>
              <a:t>up</a:t>
            </a:r>
            <a:r>
              <a:rPr lang="en-US" sz="1600" b="0" i="0" u="none" strike="noStrike" kern="1200" baseline="0" dirty="0" smtClean="0">
                <a:solidFill>
                  <a:schemeClr val="tx1"/>
                </a:solidFill>
                <a:latin typeface="Arial (Body)"/>
                <a:ea typeface="+mn-ea"/>
                <a:cs typeface="+mn-cs"/>
              </a:rPr>
              <a:t>” 1Ú2-inequalities. The opposite</a:t>
            </a:r>
          </a:p>
          <a:p>
            <a:r>
              <a:rPr lang="en-US" sz="1600" b="0" i="0" u="none" strike="noStrike" kern="1200" baseline="0" dirty="0" smtClean="0">
                <a:solidFill>
                  <a:schemeClr val="tx1"/>
                </a:solidFill>
                <a:latin typeface="Arial (Body)"/>
                <a:ea typeface="+mn-ea"/>
                <a:cs typeface="+mn-cs"/>
              </a:rPr>
              <a:t>applies when the dual objective is maximization.</a:t>
            </a:r>
            <a:endParaRPr lang="en-US" sz="1600" dirty="0">
              <a:latin typeface="Arial (Body)"/>
            </a:endParaRPr>
          </a:p>
        </p:txBody>
      </p:sp>
      <p:sp>
        <p:nvSpPr>
          <p:cNvPr id="4" name="Slide Number Placeholder 3"/>
          <p:cNvSpPr>
            <a:spLocks noGrp="1"/>
          </p:cNvSpPr>
          <p:nvPr>
            <p:ph type="sldNum" sz="quarter" idx="10"/>
          </p:nvPr>
        </p:nvSpPr>
        <p:spPr/>
        <p:txBody>
          <a:bodyPr/>
          <a:lstStyle/>
          <a:p>
            <a:fld id="{60004E23-57C8-46BF-A38E-3B9709954C77}" type="slidenum">
              <a:rPr lang="en-US" smtClean="0"/>
              <a:t>2</a:t>
            </a:fld>
            <a:endParaRPr lang="en-US"/>
          </a:p>
        </p:txBody>
      </p:sp>
    </p:spTree>
    <p:extLst>
      <p:ext uri="{BB962C8B-B14F-4D97-AF65-F5344CB8AC3E}">
        <p14:creationId xmlns:p14="http://schemas.microsoft.com/office/powerpoint/2010/main" val="433413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latin typeface="Arial (Body)"/>
            </a:endParaRPr>
          </a:p>
        </p:txBody>
      </p:sp>
      <p:sp>
        <p:nvSpPr>
          <p:cNvPr id="4" name="Slide Number Placeholder 3"/>
          <p:cNvSpPr>
            <a:spLocks noGrp="1"/>
          </p:cNvSpPr>
          <p:nvPr>
            <p:ph type="sldNum" sz="quarter" idx="10"/>
          </p:nvPr>
        </p:nvSpPr>
        <p:spPr/>
        <p:txBody>
          <a:bodyPr/>
          <a:lstStyle/>
          <a:p>
            <a:fld id="{60004E23-57C8-46BF-A38E-3B9709954C77}" type="slidenum">
              <a:rPr lang="en-US" smtClean="0"/>
              <a:t>3</a:t>
            </a:fld>
            <a:endParaRPr lang="en-US"/>
          </a:p>
        </p:txBody>
      </p:sp>
    </p:spTree>
    <p:extLst>
      <p:ext uri="{BB962C8B-B14F-4D97-AF65-F5344CB8AC3E}">
        <p14:creationId xmlns:p14="http://schemas.microsoft.com/office/powerpoint/2010/main" val="4236641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latin typeface="Arial (Body)"/>
            </a:endParaRPr>
          </a:p>
        </p:txBody>
      </p:sp>
      <p:sp>
        <p:nvSpPr>
          <p:cNvPr id="4" name="Slide Number Placeholder 3"/>
          <p:cNvSpPr>
            <a:spLocks noGrp="1"/>
          </p:cNvSpPr>
          <p:nvPr>
            <p:ph type="sldNum" sz="quarter" idx="10"/>
          </p:nvPr>
        </p:nvSpPr>
        <p:spPr/>
        <p:txBody>
          <a:bodyPr/>
          <a:lstStyle/>
          <a:p>
            <a:fld id="{60004E23-57C8-46BF-A38E-3B9709954C77}" type="slidenum">
              <a:rPr lang="en-US" smtClean="0"/>
              <a:t>4</a:t>
            </a:fld>
            <a:endParaRPr lang="en-US"/>
          </a:p>
        </p:txBody>
      </p:sp>
    </p:spTree>
    <p:extLst>
      <p:ext uri="{BB962C8B-B14F-4D97-AF65-F5344CB8AC3E}">
        <p14:creationId xmlns:p14="http://schemas.microsoft.com/office/powerpoint/2010/main" val="3656183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latin typeface="Arial (Body)"/>
            </a:endParaRPr>
          </a:p>
        </p:txBody>
      </p:sp>
      <p:sp>
        <p:nvSpPr>
          <p:cNvPr id="4" name="Slide Number Placeholder 3"/>
          <p:cNvSpPr>
            <a:spLocks noGrp="1"/>
          </p:cNvSpPr>
          <p:nvPr>
            <p:ph type="sldNum" sz="quarter" idx="10"/>
          </p:nvPr>
        </p:nvSpPr>
        <p:spPr/>
        <p:txBody>
          <a:bodyPr/>
          <a:lstStyle/>
          <a:p>
            <a:fld id="{60004E23-57C8-46BF-A38E-3B9709954C77}" type="slidenum">
              <a:rPr lang="en-US" smtClean="0"/>
              <a:t>5</a:t>
            </a:fld>
            <a:endParaRPr lang="en-US"/>
          </a:p>
        </p:txBody>
      </p:sp>
    </p:spTree>
    <p:extLst>
      <p:ext uri="{BB962C8B-B14F-4D97-AF65-F5344CB8AC3E}">
        <p14:creationId xmlns:p14="http://schemas.microsoft.com/office/powerpoint/2010/main" val="2346523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latin typeface="Arial (Body)"/>
            </a:endParaRPr>
          </a:p>
        </p:txBody>
      </p:sp>
      <p:sp>
        <p:nvSpPr>
          <p:cNvPr id="4" name="Slide Number Placeholder 3"/>
          <p:cNvSpPr>
            <a:spLocks noGrp="1"/>
          </p:cNvSpPr>
          <p:nvPr>
            <p:ph type="sldNum" sz="quarter" idx="10"/>
          </p:nvPr>
        </p:nvSpPr>
        <p:spPr/>
        <p:txBody>
          <a:bodyPr/>
          <a:lstStyle/>
          <a:p>
            <a:fld id="{60004E23-57C8-46BF-A38E-3B9709954C77}" type="slidenum">
              <a:rPr lang="en-US" smtClean="0"/>
              <a:t>6</a:t>
            </a:fld>
            <a:endParaRPr lang="en-US"/>
          </a:p>
        </p:txBody>
      </p:sp>
    </p:spTree>
    <p:extLst>
      <p:ext uri="{BB962C8B-B14F-4D97-AF65-F5344CB8AC3E}">
        <p14:creationId xmlns:p14="http://schemas.microsoft.com/office/powerpoint/2010/main" val="2411065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latin typeface="Arial (Body)"/>
            </a:endParaRPr>
          </a:p>
        </p:txBody>
      </p:sp>
      <p:sp>
        <p:nvSpPr>
          <p:cNvPr id="4" name="Slide Number Placeholder 3"/>
          <p:cNvSpPr>
            <a:spLocks noGrp="1"/>
          </p:cNvSpPr>
          <p:nvPr>
            <p:ph type="sldNum" sz="quarter" idx="10"/>
          </p:nvPr>
        </p:nvSpPr>
        <p:spPr/>
        <p:txBody>
          <a:bodyPr/>
          <a:lstStyle/>
          <a:p>
            <a:fld id="{60004E23-57C8-46BF-A38E-3B9709954C77}" type="slidenum">
              <a:rPr lang="en-US" smtClean="0"/>
              <a:t>7</a:t>
            </a:fld>
            <a:endParaRPr lang="en-US"/>
          </a:p>
        </p:txBody>
      </p:sp>
    </p:spTree>
    <p:extLst>
      <p:ext uri="{BB962C8B-B14F-4D97-AF65-F5344CB8AC3E}">
        <p14:creationId xmlns:p14="http://schemas.microsoft.com/office/powerpoint/2010/main" val="3882916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8</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a:latin typeface="+mn-lt"/>
              </a:rPr>
              <a:t>4</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Duality and Post-Optimal Analysis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 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941579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4-1 </a:t>
            </a:r>
            <a:r>
              <a:rPr lang="en-US" dirty="0"/>
              <a:t>Rules for Constructing the Dual Problem</a:t>
            </a:r>
            <a:endParaRPr lang="en-US" sz="2000" b="0" dirty="0"/>
          </a:p>
        </p:txBody>
      </p:sp>
      <p:pic>
        <p:nvPicPr>
          <p:cNvPr id="5" name="Picture 2" descr="Rules for constructing the dual problem. When the primal problem objective superscript A is maximization, the objective is minimization, the constraints type superscript B is greater than or equal to, and the variables sign is unrestricted. When the primal problem objective superscript A is minimization, the objective is maximization, the constraints type superscript B is less than or equal to, and the variables sign is unrestricted."/>
          <p:cNvPicPr>
            <a:picLocks noChangeAspect="1"/>
          </p:cNvPicPr>
          <p:nvPr/>
        </p:nvPicPr>
        <p:blipFill rotWithShape="1">
          <a:blip r:embed="rId3">
            <a:extLst>
              <a:ext uri="{28A0092B-C50C-407E-A947-70E740481C1C}">
                <a14:useLocalDpi xmlns:a14="http://schemas.microsoft.com/office/drawing/2010/main" val="0"/>
              </a:ext>
            </a:extLst>
          </a:blip>
          <a:srcRect t="11862" b="33655"/>
          <a:stretch/>
        </p:blipFill>
        <p:spPr bwMode="auto">
          <a:xfrm>
            <a:off x="457200" y="2133600"/>
            <a:ext cx="8229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2701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4-2 </a:t>
            </a:r>
            <a:r>
              <a:rPr lang="en-US" dirty="0"/>
              <a:t>Rules for Constructing the Dual Problem</a:t>
            </a:r>
            <a:endParaRPr lang="en-US" sz="2000" b="0" dirty="0"/>
          </a:p>
        </p:txBody>
      </p:sp>
      <p:pic>
        <p:nvPicPr>
          <p:cNvPr id="4" name="Picture 2" descr="Rules for constructing the dual problem. Maximization problems have constraints which match with the variables of minimization problems, as follows. Greater than or equal to with less than or equal to 0. Less than or equal to with greater than or equal to 0. Equal to with unrestricted.  The variables in maximization problems match with the constraints of minimization problems as follows. Greater than or equal to 0 with greater than or equal to. Less than or equal to 0 with less than or equal to. Unrestricted with equal to."/>
          <p:cNvPicPr>
            <a:picLocks noChangeAspect="1"/>
          </p:cNvPicPr>
          <p:nvPr/>
        </p:nvPicPr>
        <p:blipFill rotWithShape="1">
          <a:blip r:embed="rId3">
            <a:extLst>
              <a:ext uri="{28A0092B-C50C-407E-A947-70E740481C1C}">
                <a14:useLocalDpi xmlns:a14="http://schemas.microsoft.com/office/drawing/2010/main" val="0"/>
              </a:ext>
            </a:extLst>
          </a:blip>
          <a:srcRect t="13661"/>
          <a:stretch/>
        </p:blipFill>
        <p:spPr bwMode="auto">
          <a:xfrm>
            <a:off x="457200" y="1474787"/>
            <a:ext cx="8229600" cy="416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29532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4-1 Schematic Representation of the Starting and General Simplex Tableaus</a:t>
            </a:r>
            <a:endParaRPr lang="en-US" sz="2000" b="0" dirty="0"/>
          </a:p>
        </p:txBody>
      </p:sp>
      <p:pic>
        <p:nvPicPr>
          <p:cNvPr id="5" name="Picture 2" descr="A schematic representation of the starting and general simplex tableaus. The starting tableau. A long bar representing objective integers row stretches from the left to the right of the schematic. The right end of the objective integers row is labeled as the starting variables. At the right end, and equal to symbol leads to an unmarked square. Below the bar on the left side are 8 vertical bars, the constraint columns. To the right of the constraint columns, a gray shaded square, the identity matrix, contains 4 lines which read as follows: 1: 1, 0, 3 dots in a horizontal line, 0. 2: 0, 1, 3 dots in a horizontal line, 0. 3: 3 dots in a vertical line, 3 dots in a vertical line. 3 dots in a diagonal line form the top left to the bottom right, 0. 4: 0, 0, 3 dots in a horizontal line, 1. An equal to symbol leads left from the identity matrix to an unmarked vertical bar. General iteration. A long bar representing objective integers row stretches from the left to the right of the schematic. The right end of the objective integers row is labeled as the starting variables. At the right end, and equal to symbol leads to an unmarked square. Below the bar on the left side are 8 vertical bars, the constraint columns. To the right of the constraint columns, a gray shaded square is the inverse matrix. An equal to symbol leads left from the inverse matrix to an unmarked vertical ba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5738" y="1403204"/>
            <a:ext cx="6232525" cy="492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8874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Table </a:t>
            </a:r>
            <a:r>
              <a:rPr lang="en-US" dirty="0" smtClean="0"/>
              <a:t>4-3 </a:t>
            </a:r>
            <a:r>
              <a:rPr lang="en-US" dirty="0"/>
              <a:t>Optimal Tableau of the Primal of Example </a:t>
            </a:r>
            <a:r>
              <a:rPr lang="en-US" dirty="0" smtClean="0"/>
              <a:t>4-2-1</a:t>
            </a:r>
            <a:endParaRPr lang="en-US" sz="2000" b="0" dirty="0"/>
          </a:p>
        </p:txBody>
      </p:sp>
      <p:pic>
        <p:nvPicPr>
          <p:cNvPr id="4" name="Picture 2" descr="An optimal tableau of the primal for example 4 2 1. The tableau has 3 rows as follows. 1, Basic: integers, X sub 1 0, X sub 2 0, X sub 3 3 fifths, X sub 4 29 over 5, R negative 2 fifths plus M, solution 54 and 4 fifths. 2, Basic: X sub 2, X sub 1 0, X sub 2 1, X sub 3 negative 1 third, X sub 4 2 fifths, R negative 1 fifth, solution 12 fifths. 3, Basic: X sub 1, X sub 1 1, X sub 2 0, X sub 3 7 fifths, X sub 4 1 fifth, R 2 fifths, solution 26 fifths."/>
          <p:cNvPicPr>
            <a:picLocks noChangeAspect="1"/>
          </p:cNvPicPr>
          <p:nvPr/>
        </p:nvPicPr>
        <p:blipFill rotWithShape="1">
          <a:blip r:embed="rId3">
            <a:extLst>
              <a:ext uri="{28A0092B-C50C-407E-A947-70E740481C1C}">
                <a14:useLocalDpi xmlns:a14="http://schemas.microsoft.com/office/drawing/2010/main" val="0"/>
              </a:ext>
            </a:extLst>
          </a:blip>
          <a:srcRect t="16782"/>
          <a:stretch/>
        </p:blipFill>
        <p:spPr bwMode="auto">
          <a:xfrm>
            <a:off x="457200" y="2286000"/>
            <a:ext cx="8229600" cy="229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3912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4-2 Relationship </a:t>
            </a:r>
            <a:r>
              <a:rPr lang="en-US" dirty="0"/>
              <a:t>B</a:t>
            </a:r>
            <a:r>
              <a:rPr lang="en-US" dirty="0" smtClean="0"/>
              <a:t>etween </a:t>
            </a:r>
            <a:r>
              <a:rPr lang="en-US" dirty="0"/>
              <a:t>M</a:t>
            </a:r>
            <a:r>
              <a:rPr lang="en-US" dirty="0" smtClean="0"/>
              <a:t>aximum </a:t>
            </a:r>
            <a:r>
              <a:rPr lang="en-US" dirty="0"/>
              <a:t>z and </a:t>
            </a:r>
            <a:r>
              <a:rPr lang="en-US" dirty="0" smtClean="0"/>
              <a:t>Minimum </a:t>
            </a:r>
            <a:r>
              <a:rPr lang="en-US" dirty="0"/>
              <a:t>w</a:t>
            </a:r>
            <a:endParaRPr lang="en-US" sz="2000" b="0" dirty="0"/>
          </a:p>
        </p:txBody>
      </p:sp>
      <p:pic>
        <p:nvPicPr>
          <p:cNvPr id="5" name="Picture 2" descr="A diagram illustrates the relationship between Maximum Z and minimum W. A right pointing arrow representing maximize Z and a left pointing arrow representing minimize W both point toward Optimum, represented by a vertical line between the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2606675"/>
            <a:ext cx="82296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3064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4-3 Solution </a:t>
            </a:r>
            <a:r>
              <a:rPr lang="en-US" dirty="0"/>
              <a:t>S</a:t>
            </a:r>
            <a:r>
              <a:rPr lang="en-US" dirty="0" smtClean="0"/>
              <a:t>pace </a:t>
            </a:r>
            <a:r>
              <a:rPr lang="en-US" dirty="0"/>
              <a:t>for Problem 4-35</a:t>
            </a:r>
            <a:endParaRPr lang="en-US" sz="2000" b="0" dirty="0"/>
          </a:p>
        </p:txBody>
      </p:sp>
      <p:pic>
        <p:nvPicPr>
          <p:cNvPr id="4" name="Picture 2" descr="A line graph with the vertical axis representing X sub 2 and the horizontal axis representing X sub 1. 6 constraints are plotted as follows. Constraint 1 extends from point G (0, 3) to point D (6, 3). Constraint 2 extends from point H (0, 2) to point A (2, 0). Constraint 3 extends from point J (negative 1, 0) to point E (2, 3). Constraint 4 extends from point H (0, 2) to point E (2, 3). Constraint 5 extends from point K (0, negative 1) to point C (4, 1). Constraint 6 extends from point B (3, 0) to point D (6, 3). Constraints 1, 2 and 3 intersect at point E, constraints 2 and 4 intersect at point H. Constraints 2 and 3 intersect at point F, constraints 5 and 2 intersect at point A, constraints 5 and 6 intersect at point C. Constraints 6 and 1 intersect at point D. The area within all 6 constraints is shaded gray."/>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29748" y="1438810"/>
            <a:ext cx="6484505" cy="4733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2893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604</TotalTime>
  <Words>196</Words>
  <Application>Microsoft Office PowerPoint</Application>
  <PresentationFormat>On-screen Show (4:3)</PresentationFormat>
  <Paragraphs>27</Paragraphs>
  <Slides>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Arial (Body)</vt:lpstr>
      <vt:lpstr>Calibri</vt:lpstr>
      <vt:lpstr>Noto Sans Symbols</vt:lpstr>
      <vt:lpstr>Times New Roman</vt:lpstr>
      <vt:lpstr>Verdana</vt:lpstr>
      <vt:lpstr>1_508 Lecture</vt:lpstr>
      <vt:lpstr>Operations Research An Introduction</vt:lpstr>
      <vt:lpstr>Table 4-1 Rules for Constructing the Dual Problem</vt:lpstr>
      <vt:lpstr>Table 4-2 Rules for Constructing the Dual Problem</vt:lpstr>
      <vt:lpstr>Figure 4-1 Schematic Representation of the Starting and General Simplex Tableaus</vt:lpstr>
      <vt:lpstr>Table 4-3 Optimal Tableau of the Primal of Example 4-2-1</vt:lpstr>
      <vt:lpstr>Figure 4-2 Relationship Between Maximum z and Minimum w</vt:lpstr>
      <vt:lpstr>Figure 4-3 Solution Space for Problem 4-35</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Mittal, Abhinav (Cognizant)</cp:lastModifiedBy>
  <cp:revision>190</cp:revision>
  <dcterms:created xsi:type="dcterms:W3CDTF">2014-10-10T17:07:42Z</dcterms:created>
  <dcterms:modified xsi:type="dcterms:W3CDTF">2018-03-06T10:11:03Z</dcterms:modified>
  <cp:category>Engineering Computer Science</cp:category>
</cp:coreProperties>
</file>