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3"/>
  </p:notesMasterIdLst>
  <p:sldIdLst>
    <p:sldId id="306" r:id="rId2"/>
    <p:sldId id="297" r:id="rId3"/>
    <p:sldId id="298" r:id="rId4"/>
    <p:sldId id="299" r:id="rId5"/>
    <p:sldId id="300" r:id="rId6"/>
    <p:sldId id="301" r:id="rId7"/>
    <p:sldId id="302" r:id="rId8"/>
    <p:sldId id="303" r:id="rId9"/>
    <p:sldId id="304" r:id="rId10"/>
    <p:sldId id="305" r:id="rId11"/>
    <p:sldId id="294"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4" autoAdjust="0"/>
    <p:restoredTop sz="86395" autoAdjust="0"/>
  </p:normalViewPr>
  <p:slideViewPr>
    <p:cSldViewPr>
      <p:cViewPr varScale="1">
        <p:scale>
          <a:sx n="96" d="100"/>
          <a:sy n="96" d="100"/>
        </p:scale>
        <p:origin x="948"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3896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11</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12</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Deterministic Dynamic Programming</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012594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12-9 Network </a:t>
            </a:r>
            <a:r>
              <a:rPr lang="en-US" dirty="0"/>
              <a:t>for Problem 12-5</a:t>
            </a:r>
            <a:endParaRPr lang="en-US" b="0" dirty="0"/>
          </a:p>
        </p:txBody>
      </p:sp>
      <p:pic>
        <p:nvPicPr>
          <p:cNvPr id="5" name="Picture 2" descr="The network for problem 12 5 has 7 nodes, with node 1 on the left and node 7 on the right. Nodes are connected as follow, with values noted for each connecting line. Node 1 branches up and to the right to node 2, 5. Node 1 branches to the right to node 3, 14. Node 1 branches down and to the right to node 4, 6. Node 2 branches down to node 3, 6. Node 2 branches down and to the right to node 6, 12. Node 2 branches down and to the right to node 5, 12. Node 3 branches up and to the right to node 5, 2. Node 3 branches down and to the right to node 6, 3. Node 4 branches up to node 3, 7. Node 4 branches up and to the right to node 6, 9. Node 5 branches down and to the right to node 7, 4. Node 6 branches up and to the right to node 7,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3066" y="1447800"/>
            <a:ext cx="6917869" cy="478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8146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12-1 Route </a:t>
            </a:r>
            <a:r>
              <a:rPr lang="en-US" dirty="0"/>
              <a:t>N</a:t>
            </a:r>
            <a:r>
              <a:rPr lang="en-US" dirty="0" smtClean="0"/>
              <a:t>etwork </a:t>
            </a:r>
            <a:r>
              <a:rPr lang="en-US" dirty="0"/>
              <a:t>for Example </a:t>
            </a:r>
            <a:r>
              <a:rPr lang="en-US" dirty="0" smtClean="0"/>
              <a:t>12-1-1</a:t>
            </a:r>
            <a:endParaRPr lang="en-US" sz="2000" b="0" dirty="0"/>
          </a:p>
        </p:txBody>
      </p:sp>
      <p:pic>
        <p:nvPicPr>
          <p:cNvPr id="5" name="Picture 2" descr="The route network for example 12 1 1 is made up of nodes 1 through 7, with a start of node 1 on the left and node 7 on the right. Nodes are connected as follows, with values as noted for each connecting line. Node 1 branches up and to the right to node 2, 7. Node 1 branches to the right to node 3, 8. Node 1 branches down and to the right to node 4, 5. Node 2 branches down and to the right to node 5, 12. Node 3 branches up and to the right to node 5, 8. Node 3 branches down and to the right to node 6, 9. Node 4 branches up and to the right to node 5, 7. Node 4 branches up and to the right to node 6, 13. Node 5 branches down and to the right to node 7, 9. Node 6 branches up and to the right to node 7,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103" y="1447800"/>
            <a:ext cx="734579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12-2 Decomposition </a:t>
            </a:r>
            <a:r>
              <a:rPr lang="en-US" dirty="0"/>
              <a:t>of the </a:t>
            </a:r>
            <a:r>
              <a:rPr lang="en-US" dirty="0" smtClean="0"/>
              <a:t>Shortest-Route </a:t>
            </a:r>
            <a:r>
              <a:rPr lang="en-US" dirty="0"/>
              <a:t>P</a:t>
            </a:r>
            <a:r>
              <a:rPr lang="en-US" dirty="0" smtClean="0"/>
              <a:t>roblem </a:t>
            </a:r>
            <a:r>
              <a:rPr lang="en-US" dirty="0"/>
              <a:t>into </a:t>
            </a:r>
            <a:r>
              <a:rPr lang="en-US" dirty="0" smtClean="0"/>
              <a:t>Stages</a:t>
            </a:r>
            <a:endParaRPr lang="en-US" sz="2000" b="0" dirty="0"/>
          </a:p>
        </p:txBody>
      </p:sp>
      <p:pic>
        <p:nvPicPr>
          <p:cNvPr id="4" name="Picture 2" descr="The decomposition of the shortest route problem has 3 stages, from left to right. All nodes are connected as follows, with values noted for each connecting line. In the first stage, Node 1, at F sub 0 with a forward pass of 0, branches up and to right to node 2, value 7. Node 2, at F sub 1, has a forward pass of 7. Node 1 branches right to node 3, value 8. Node 3 has a forward pass of 8. Node 1 branches down and to the right to node 4, value 5. Node 4 has a forward pass of 5. In stage 2, node 2 at F sub 1 has a forward pass of 7. Node 2 branches down and to the right to node 5, value 12. Node 3 branches up and to the right to node 5, value 8. Node 3 branches down and to the right to node 6, value 9. Node 3 has a forward pass of 8. Node 4 branches up and to the right to node 5, value 7. Node 4 branches up and to the right to node 6, value 13. Node 4 has a forward pass of 5. Node 5, at F sub 2 has a forward pass of 12. Node 6 has a forward pass of 17. In stage 3, node 5 at F sub 2 has a forward pass of 12. Node 5 branches down and to the right to node 7, value 9. Node 6 branches up and to the right to node 7, value 6. Node 6 has a forward pass of 17. Node 7, at F sub 3, has a forward pass of 2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8966" y="1447800"/>
            <a:ext cx="652606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9729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a:t>
            </a:r>
            <a:r>
              <a:rPr lang="en-US" sz="3000" dirty="0" smtClean="0"/>
              <a:t>12-3 Excel </a:t>
            </a:r>
            <a:r>
              <a:rPr lang="en-US" sz="3000" dirty="0"/>
              <a:t>S</a:t>
            </a:r>
            <a:r>
              <a:rPr lang="en-US" sz="3000" dirty="0" smtClean="0"/>
              <a:t>tarting </a:t>
            </a:r>
            <a:r>
              <a:rPr lang="en-US" sz="3000" dirty="0"/>
              <a:t>S</a:t>
            </a:r>
            <a:r>
              <a:rPr lang="en-US" sz="3000" dirty="0" smtClean="0"/>
              <a:t>creen </a:t>
            </a:r>
            <a:r>
              <a:rPr lang="en-US" sz="3000" dirty="0"/>
              <a:t>of the </a:t>
            </a:r>
            <a:r>
              <a:rPr lang="en-US" sz="3000" dirty="0" smtClean="0"/>
              <a:t>General D</a:t>
            </a:r>
            <a:r>
              <a:rPr lang="en-US" sz="100" dirty="0" smtClean="0"/>
              <a:t> </a:t>
            </a:r>
            <a:r>
              <a:rPr lang="en-US" sz="3000" dirty="0" smtClean="0"/>
              <a:t>P </a:t>
            </a:r>
            <a:r>
              <a:rPr lang="en-US" sz="3000" dirty="0"/>
              <a:t>K</a:t>
            </a:r>
            <a:r>
              <a:rPr lang="en-US" sz="3000" dirty="0" smtClean="0"/>
              <a:t>napsack </a:t>
            </a:r>
            <a:r>
              <a:rPr lang="en-US" sz="3000" dirty="0"/>
              <a:t>M</a:t>
            </a:r>
            <a:r>
              <a:rPr lang="en-US" sz="3000" dirty="0" smtClean="0"/>
              <a:t>odel </a:t>
            </a:r>
            <a:r>
              <a:rPr lang="en-US" sz="3000" dirty="0"/>
              <a:t>(file excelKnapsack.xls)</a:t>
            </a:r>
            <a:endParaRPr lang="en-US" sz="3000" b="0" dirty="0"/>
          </a:p>
        </p:txBody>
      </p:sp>
      <p:pic>
        <p:nvPicPr>
          <p:cNvPr id="5" name="Picture 2" descr="The Excel starting screen of the D P knapsack model is titled, Dynamic programming, backward, Knapsack model. On the left, input data and stage calculations. Number of stages, N =. Current stage =. W =.  Are M values correct? M =. R asterisk M =. W asterisk M =. Res limit, W =. R =. On the right, output solution summary, 2 sets of 3 columns of X, F, and M. Stage optimum solution, columns for F and M."/>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235200"/>
            <a:ext cx="82296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3473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a:t>
            </a:r>
            <a:r>
              <a:rPr lang="en-US" sz="2800" dirty="0" smtClean="0"/>
              <a:t>12-4 Excel D</a:t>
            </a:r>
            <a:r>
              <a:rPr lang="en-US" sz="100" dirty="0" smtClean="0"/>
              <a:t> </a:t>
            </a:r>
            <a:r>
              <a:rPr lang="en-US" sz="2800" dirty="0" smtClean="0"/>
              <a:t>P </a:t>
            </a:r>
            <a:r>
              <a:rPr lang="en-US" sz="2800" dirty="0"/>
              <a:t>Model for the Knapsack Problem of Example 12-3-1 (file excelKnapsack.xls)</a:t>
            </a:r>
            <a:endParaRPr lang="en-US" sz="2800" b="0" dirty="0"/>
          </a:p>
        </p:txBody>
      </p:sp>
      <p:pic>
        <p:nvPicPr>
          <p:cNvPr id="4" name="Picture 2" descr="3 stages of the Excel D P model for the Knapsack problem of example 12 3 1, stages 3, 2, and 1 from the top down. In stage 3, Input data and stage calculations are filled in as follows. Number of stages: 3. Res limit, W = 4. Current stage: 3. W cubed = 1. R cubed = 14. All M cubed values are correct. Stage optimum solution has values for F sub 3 and M cubed. Output solution summary has stage 3 values for the first set of columns F, X, and M. In stage 2, Input data and stage calculations are filled in as follows. Number of stages: 3. Res limit, W = 4. Current stage: 2. W cubed = 3. R cubed = 47. 2 M squared values are correct, 3 are deleted. Stage optimum solution has values for F sub 2 and M squared. Output solution summary has stage 3 values for the first set of columns X, F, and M, and stage 2 values for the second set of columns X, F, and M. In stage 1, Input data and stage calculations are filled in as follows. Number of stages: 3. Res limit, W = 4. Current stage: 1. W to the first power = 2. R to the first power = 31. 3 M to the first power values are correct, 2 are deleted. Stage optimum solution has values for F sub 1 and M to the first power. Output solution summary has stage 3 values for the first set of columns F, X, and M, and stage 1 values for the second set of columns F, X, and M below the values for stage 2.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7879" y="1371600"/>
            <a:ext cx="3448242"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6441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12-5 Representation of Machine Age as a Function of Decision Year in Example 12-3-3</a:t>
            </a:r>
            <a:endParaRPr lang="en-US" sz="3000" b="0" dirty="0"/>
          </a:p>
        </p:txBody>
      </p:sp>
      <p:pic>
        <p:nvPicPr>
          <p:cNvPr id="5" name="Picture 2" descr="A representation of machine age as a function of decision is plotted on a graph. The vertical axis represents machine age, from 0 to 6 years. The horizontal axis represents the decision year, from 1 to 5. Nodes are connected by lines marked with either K for keep, R for replace, or S for salvage. Connections are as follows. The start at node 3 is at point (0, 3). Node 3 branches down to node 2 at point (2, 1), R. Node 3 branches up and to the right to node 4 at point (2, 4) K. Node 4 branches down and to the right to a second node 1 at point (3, 1) R. Node 4 branches up and to the right to node 5 at point, (3.5, 5)  K. Node 2 branches up and to the right to node 3 at point (4, 3), K. Node 2 branches down and to the right to a third node 1 at point (4, 1) R. The second node 1 branches up and to the right to a second node 2 at point (4, 2) K. The second node 1 branches to the right to a third node 1 at point (4, 1) R. The second node 2 branches down and to the right to a third node 1 at point (5, 1) R. The second node 2 branches up and to the right to second node 3 at point (5, 3) K. The third node 1 branches up and to the right to a third node 2 at point (5, 2) K. The third node 1 branches to the right to a fourth node 1 at point (5, 1). Node 3 branches up and to the right to node 4 at point (5, 4), K. Node 3 branches down and to the right to the fourth node 1, R. The third node 2 branches up and to the right to the end at point (5, 3), S. The second node 3 branches to the right to the end, S. The fourth node 1 branches up and to the right to the end, S. Node 4 branches down and to the right to the end, S. Node 5 branches down and to the right to the third node 1, R. Node 5 branches up and to the right to node 6 at point (4, 6), K. Node 6 branches down and to the right to the fourth node 1, R.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67716" y="1524000"/>
            <a:ext cx="620856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4214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12-6 Solution </a:t>
            </a:r>
            <a:r>
              <a:rPr lang="en-US" dirty="0"/>
              <a:t>of Example </a:t>
            </a:r>
            <a:r>
              <a:rPr lang="en-US" dirty="0" smtClean="0"/>
              <a:t>12-3-3</a:t>
            </a:r>
            <a:endParaRPr lang="en-US" b="0" dirty="0"/>
          </a:p>
        </p:txBody>
      </p:sp>
      <p:pic>
        <p:nvPicPr>
          <p:cNvPr id="4" name="Picture 2" descr="The solution of example 12 3 3 extends from the start of year 1 through the end of year 4. Year 1: T = 3 to forward pass R. Year 2: forward pass R to t = 1, branching up to forward pass K, branching down to forward pass R. Year 3: top branch, T = 2 to forward pass K, and bottom branch T = 1 to forward pass K. Year 4: top branch, forward pass K to T = 3 to forward pass R, and bottom branch, forward pass K to T = 2 to forward pass K. After the end of year 4, both branches lead to sell."/>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484438"/>
            <a:ext cx="82296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7957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12-7 Typical Solution in a Two-Mill Situation</a:t>
            </a:r>
            <a:endParaRPr lang="en-US" b="0" dirty="0"/>
          </a:p>
        </p:txBody>
      </p:sp>
      <p:pic>
        <p:nvPicPr>
          <p:cNvPr id="5" name="Picture 2" descr="A typical solution in a 2 mill situation for L = 8 K. A rectangle is tapered at the left end and wider at the right. The rectangle is divided into 8 equal segments. The first segment is K. The second segment represents log 3, mill 2, and exists between 2 dashed lines representing I = 1 and I = 2, on the left and right, respectively. The third segment is between the dashed line for I = 2 and a dotted line, B. The fourth and fifth segments represent log 2, mill 1, and the dashed line between the fourth and fifth segments represents missing values. The fifth segment is bordered to the right by a dotted line, A. The sixth, seventh and eighth segments represent log 1, mill 2, and the dashed line between the eighth and ninth segment represents I =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52625"/>
            <a:ext cx="82296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2208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12-8 Spreadsheet Solution of the Mill Example Problem</a:t>
            </a:r>
            <a:endParaRPr lang="en-US" b="0" dirty="0"/>
          </a:p>
        </p:txBody>
      </p:sp>
      <p:pic>
        <p:nvPicPr>
          <p:cNvPr id="4" name="Picture 2" descr="A spreadsheet solution for the Mill example problem has tables for input data on mill m = 1 and mill m = 2. Each table has 5 columns labeled as 1 through 5 from left to right, and 6 rows labeled as 1 through 6 from top to bottom. Calculations are shown in 2 tables, each with columns labeled as follows from left to right: J = 1, J = 2, J = 3, J = 4, and J = 5. Each table has 6 rows, labeled 1 through 6, from top to bottom. At the right of the second table at the end of rows 1 through 6 dollar amounts are given for F left parenthesis 1 right parenthesis. Coordinates in the form of (J asterisk, M asterisk) are given for each row as well. The total dollar value is noted. A solution model is shown as a rectangle, tapered on the left end and wider on the right, divided into 2 segments labeled as follows from left to right: M 2, M 1, M 2, M 2. Below the model the following equations are arranged from left to right: I =1, I = 2, I = 3, I = 4, I = 5, I = 6. A box at the bottom of the screen reads: function of 0 = 0, function of 1 = max, J = 1, 2 to min, (I, N), M = 1, 2, to M. Left brace R sub M, left parenthesis I, J right parenthesis, minus C sub time second derivative plus function of left parenthesis I minus J right parenthesis right brace, I = 1, 2, missing values to I."/>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5511" y="1371600"/>
            <a:ext cx="5012978" cy="483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8388304"/>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597</TotalTime>
  <Words>164</Words>
  <Application>Microsoft Office PowerPoint</Application>
  <PresentationFormat>On-screen Show (4:3)</PresentationFormat>
  <Paragraphs>20</Paragraphs>
  <Slides>11</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Arial (Body)</vt:lpstr>
      <vt:lpstr>Calibri</vt:lpstr>
      <vt:lpstr>Noto Sans Symbols</vt:lpstr>
      <vt:lpstr>Times New Roman</vt:lpstr>
      <vt:lpstr>Verdana</vt:lpstr>
      <vt:lpstr>1_508 Lecture</vt:lpstr>
      <vt:lpstr>Operations Research An Introduction</vt:lpstr>
      <vt:lpstr>Figure 12-1 Route Network for Example 12-1-1</vt:lpstr>
      <vt:lpstr>Figure 12-2 Decomposition of the Shortest-Route Problem into Stages</vt:lpstr>
      <vt:lpstr>Figure 12-3 Excel Starting Screen of the General D P Knapsack Model (file excelKnapsack.xls)</vt:lpstr>
      <vt:lpstr>Figure 12-4 Excel D P Model for the Knapsack Problem of Example 12-3-1 (file excelKnapsack.xls)</vt:lpstr>
      <vt:lpstr>Figure 12-5 Representation of Machine Age as a Function of Decision Year in Example 12-3-3</vt:lpstr>
      <vt:lpstr>Figure 12-6 Solution of Example 12-3-3</vt:lpstr>
      <vt:lpstr>Figure 12-7 Typical Solution in a Two-Mill Situation</vt:lpstr>
      <vt:lpstr>Figure 12-8 Spreadsheet Solution of the Mill Example Problem</vt:lpstr>
      <vt:lpstr>Figure 12-9 Network for Problem 12-5</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189</cp:revision>
  <dcterms:created xsi:type="dcterms:W3CDTF">2014-10-10T17:07:42Z</dcterms:created>
  <dcterms:modified xsi:type="dcterms:W3CDTF">2018-03-06T10:03:38Z</dcterms:modified>
  <cp:category>Engineering Computer Science</cp:category>
</cp:coreProperties>
</file>