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9"/>
  </p:notesMasterIdLst>
  <p:sldIdLst>
    <p:sldId id="312"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294"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932" autoAdjust="0"/>
    <p:restoredTop sz="86395" autoAdjust="0"/>
  </p:normalViewPr>
  <p:slideViewPr>
    <p:cSldViewPr>
      <p:cViewPr varScale="1">
        <p:scale>
          <a:sx n="94" d="100"/>
          <a:sy n="94" d="100"/>
        </p:scale>
        <p:origin x="84" y="204"/>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0589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17</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a:latin typeface="+mn-lt"/>
              </a:rPr>
              <a:t>B</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Partial Answers to Selected Problems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72151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B-9</a:t>
            </a:r>
            <a:endParaRPr lang="en-US" dirty="0"/>
          </a:p>
        </p:txBody>
      </p:sp>
      <p:pic>
        <p:nvPicPr>
          <p:cNvPr id="4" name="Picture 2" descr="A model has nodes representing 1: Joe, 2: Bob, 3: Kay, 4: Jim, 5: Rae, and 6: Kim. Joe is on the left and Kim is on the right. The nodes connect as follows. Joe connects up and to the right to Bob, Bob connects down to Kay, Kay connects to the right to Rae, Rae connects up and to the right to Kim, Kim connect up and to the left to Bob. Jim and Kay are connected across the interior of the model. Joe and Kim are connected across the interior of the model."/>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98600"/>
            <a:ext cx="8229600"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7980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B-10</a:t>
            </a:r>
            <a:endParaRPr lang="en-US" dirty="0"/>
          </a:p>
        </p:txBody>
      </p:sp>
      <p:pic>
        <p:nvPicPr>
          <p:cNvPr id="5" name="Picture 2" descr="Nodes 1 through 10 comprise a model with 1 on the left and 10 on the right. Each connection represents either Dig 1, 2, 3, or 4, steel 1, 2, 3, or 4, or concrete 1, 2, 3, or 4. The model proceeds as follows. Node 1 connects to the right to node 2, dig 1. Node 2 connects up and to the right to node 3, dig 2. Node 2 connects to the right to node 4, steel 1. Node 3 connects down and to the right to node 5, steel 2. Node 3 connects to the right to node 6, dig 3. Node 4 connects to the right to node 5, concrete 1. Node 5 connects to the right to node 7, concrete 2. Node 6 connects to the right to node 8, dig 4. Node 6 connects down and to the right to node 7, steel 3. Node 7 connects to the right to node 9, concrete 3. Node 8 connects down and to the right to node 9, steel 4. Node 9 connects to the right to node 10, concret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392363"/>
            <a:ext cx="8229600"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9134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B-11</a:t>
            </a:r>
            <a:endParaRPr lang="en-US" dirty="0"/>
          </a:p>
        </p:txBody>
      </p:sp>
      <p:pic>
        <p:nvPicPr>
          <p:cNvPr id="4" name="Picture 2" descr="A graph has 3 rays plotted, all beginning at the origin. Ray P sub 2 extends from the origin to point (negative 2, 3). Ray B extends from the origin to point (1, 3). Ray P sub 1 extends from the origin to point (2, 1). Points (negative 1, 2), (1, 3), and (2.5, 1) are joined by a dashed line. X sub 1 greater the 1, 0 less than X sub 2 less than 1.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379538"/>
            <a:ext cx="8229600" cy="440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7568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B-12</a:t>
            </a:r>
            <a:endParaRPr lang="en-US" dirty="0"/>
          </a:p>
        </p:txBody>
      </p:sp>
      <p:pic>
        <p:nvPicPr>
          <p:cNvPr id="5" name="Picture 2" descr="A spanning tree appears as follows. Node 1: integers = 26, 1 to 3 to 1, 2 to 4 to 2, 5 to 6 to 5. Node 1 leads down and to the left to node 5, with X sub 31 = 0. Node 5: fathomed by integers at node 3. Node 1 leads down and to the right to node 2, with X sub 13 = 0. Node 2: integers = 26, 1 to 2 to 4 to 3 to 1, 5 to 6 to 5. Node 2 connects down and to the left to node 4, with X sub 64 = 0. Node 4: fathomed by integers at node 3. Node 2 connects down and to the right to node 3, with X sub 56 = 0. Node 3: integers = 26, 1 to 5 to 6 to 2 to 4 to 3 to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3006" y="1447800"/>
            <a:ext cx="6837988"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63685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B-13</a:t>
            </a:r>
            <a:endParaRPr lang="en-US" dirty="0"/>
          </a:p>
        </p:txBody>
      </p:sp>
      <p:pic>
        <p:nvPicPr>
          <p:cNvPr id="4" name="Picture 2" descr="A decision tree proceeds as follows. Either corn or soybeans. Corn: U, S, or D. U: 0.25, $30,000. S: 0.30, $0. D: 0.45, negative $35,000. Soybeans: U, S, or D. U: 0.25, $10,000. S: 0.30, $0. D: 0.45, negative $5000.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00188" y="1417135"/>
            <a:ext cx="6143625" cy="490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5192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B-14</a:t>
            </a:r>
            <a:endParaRPr lang="en-US" dirty="0"/>
          </a:p>
        </p:txBody>
      </p:sp>
      <p:pic>
        <p:nvPicPr>
          <p:cNvPr id="5" name="Picture 2" descr="A decision tree proceeds as follows. Either play, or do not play. Play: Choose from: 0.125, H H H, $350. 0.125, H H T, $1.15. 0.125, H T H, $0.90. 0.125, H T T, negative $1.20. 0.125, T H H, $1.15. 0.125, T H T, negative $1.20. 0.125, T T H, negative $1.20. 0.125, T T T, negative $3.30. Do not play, $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3825" y="1420046"/>
            <a:ext cx="3816350" cy="4828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8338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B-15</a:t>
            </a:r>
            <a:endParaRPr lang="en-US" dirty="0"/>
          </a:p>
        </p:txBody>
      </p:sp>
      <p:pic>
        <p:nvPicPr>
          <p:cNvPr id="4" name="Picture 2" descr="A number line begins at left with 0, and extends to the right. The line is broken into 2 sets of equal segments. The first set is labeled as follows, from left to right, beginning at 0: A sub 1: 0, A sub 2: 30, A sub 3: 60, A sub 4: 90, A sub 5: 120. The second set is labeled as follows, from left to right, beginning at 18: D sub 1: 18, D sub 2: 48, D sub 3: 78, D sub 4: 108, and D sub 5: 1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509838"/>
            <a:ext cx="82296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9006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B-1</a:t>
            </a:r>
            <a:endParaRPr lang="en-US" dirty="0"/>
          </a:p>
        </p:txBody>
      </p:sp>
      <p:pic>
        <p:nvPicPr>
          <p:cNvPr id="4" name="Picture 2" descr="A graph. The vertical axis represents X sub 1, and is marked with values from 0 to 6 in increments of 2. The horizontal axis represents x sub 2, and is marked with values from negative 2 to 4 in increments of 2. 2 lines are plotted on the graph. Line A extends from point (negative 2, 0) up to point (0, 6). Line E extends from point (0, 0) up to point (4, 4). An arrow near the top of line D points to the right, toward line E, and an arrow near the top of line E points to the right, toward line A."/>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52688" y="1371600"/>
            <a:ext cx="4238625" cy="4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6807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B-2</a:t>
            </a:r>
            <a:endParaRPr lang="en-US" dirty="0"/>
          </a:p>
        </p:txBody>
      </p:sp>
      <p:pic>
        <p:nvPicPr>
          <p:cNvPr id="5" name="Picture 2" descr="A graph. The vertical axis represents X sub 2, and is marked with values from 0 to 3. The horizontal axis represents x sub 1, and is marked with values from negative 1 to 2. 2 lines are plotted on the graph. Line D extends from point (negative 1, 0) up to point (0, 3). Line A extends from point (0, 0) up to point (2, 2). An arrow near the top of line D points to the left, toward and an arrow near the top of line A points to the right."/>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39963" y="1371600"/>
            <a:ext cx="46640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7570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B-3</a:t>
            </a:r>
            <a:endParaRPr lang="en-US" dirty="0"/>
          </a:p>
        </p:txBody>
      </p:sp>
      <p:pic>
        <p:nvPicPr>
          <p:cNvPr id="4" name="Picture 2" descr="A graph with a vertical axis representing x sub 2 and a horizontal axis representing x sub 1. The line integers = 4 X sub 1, minus 2 X sub 2 = 8, is plotted from point (0, negative 4), through point (2, 0) and up to the top left corner of the first quadrant."/>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1371600"/>
            <a:ext cx="42672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6588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B-4</a:t>
            </a:r>
            <a:endParaRPr lang="en-US" dirty="0"/>
          </a:p>
        </p:txBody>
      </p:sp>
      <p:pic>
        <p:nvPicPr>
          <p:cNvPr id="5" name="Picture 2" descr="A graph. The vertical axis represents X sub 2, and is marked with values from 0 to 400 in increments of 100. The horizontal axis represents x sub 1, and is marked with value from negative 0 to 200 in increments of 100. Points are plotted on the graph as A (0, 200), B (100, 200) optimum, C (150, 200), D (150, 100), E (150, 0), F (0, 400). A rectangle is formed from the origin and points A, C, and E, with point B on the top, shorter side, and point D on the longer right side. A line from point F and point (200, 0) extends through the top right corner of the rectangle. The area of the rectangle from the line to the left is shaded grey. Point B is the intersection of the line and the top side of the rectangle.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7356" y="1423736"/>
            <a:ext cx="5729288" cy="482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7136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B-5</a:t>
            </a:r>
            <a:endParaRPr lang="en-US" dirty="0"/>
          </a:p>
        </p:txBody>
      </p:sp>
      <p:pic>
        <p:nvPicPr>
          <p:cNvPr id="3" name="Picture 2" descr="A factor tree of 1. Node 1 leads to 3, 3 leads to both 5 and 4."/>
          <p:cNvPicPr>
            <a:picLocks noChangeAspect="1"/>
          </p:cNvPicPr>
          <p:nvPr/>
        </p:nvPicPr>
        <p:blipFill>
          <a:blip r:embed="rId2"/>
          <a:stretch>
            <a:fillRect/>
          </a:stretch>
        </p:blipFill>
        <p:spPr>
          <a:xfrm>
            <a:off x="381000" y="2098675"/>
            <a:ext cx="3343275" cy="3238500"/>
          </a:xfrm>
          <a:prstGeom prst="rect">
            <a:avLst/>
          </a:prstGeom>
        </p:spPr>
      </p:pic>
      <p:pic>
        <p:nvPicPr>
          <p:cNvPr id="6" name="Picture 3" descr="A tree of 1. Node 1 leads to 3, 3 leads to 4, 4 leads to 2, 2 leads to 5. A spanning tree. Node 1 leads to 3, 3 leads to 4, 4 leads to 2, 2 leads to 5."/>
          <p:cNvPicPr>
            <a:picLocks noChangeAspect="1"/>
          </p:cNvPicPr>
          <p:nvPr/>
        </p:nvPicPr>
        <p:blipFill>
          <a:blip r:embed="rId3"/>
          <a:stretch>
            <a:fillRect/>
          </a:stretch>
        </p:blipFill>
        <p:spPr>
          <a:xfrm>
            <a:off x="4354195" y="1447800"/>
            <a:ext cx="4352925" cy="4038600"/>
          </a:xfrm>
          <a:prstGeom prst="rect">
            <a:avLst/>
          </a:prstGeom>
        </p:spPr>
      </p:pic>
    </p:spTree>
    <p:extLst>
      <p:ext uri="{BB962C8B-B14F-4D97-AF65-F5344CB8AC3E}">
        <p14:creationId xmlns:p14="http://schemas.microsoft.com/office/powerpoint/2010/main" val="560157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B-6</a:t>
            </a:r>
            <a:endParaRPr lang="en-US" dirty="0"/>
          </a:p>
        </p:txBody>
      </p:sp>
      <p:pic>
        <p:nvPicPr>
          <p:cNvPr id="5" name="Picture 2" descr="From top to bottom and left to right, 2 squares 3 and 5, over 4 squares 7, 1, 8, and 2 over 2 squares 4 and 6.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7799" y="1371600"/>
            <a:ext cx="6467475" cy="486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2250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B-7</a:t>
            </a:r>
            <a:endParaRPr lang="en-US" dirty="0"/>
          </a:p>
        </p:txBody>
      </p:sp>
      <p:pic>
        <p:nvPicPr>
          <p:cNvPr id="4" name="Picture 2" descr="Nodes proceed from left to right as follows, with values for the connections noted. Node 1 leads to node 3, 3800. Node 1 leads to node 4, 4100. Node 3 leads to node 6, 5300. Node 4 leads to node 6, 48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362200"/>
            <a:ext cx="82296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1485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B-8</a:t>
            </a:r>
            <a:endParaRPr lang="en-US" dirty="0"/>
          </a:p>
        </p:txBody>
      </p:sp>
      <p:pic>
        <p:nvPicPr>
          <p:cNvPr id="5" name="Picture 2" descr="Nodes contain coordinate pairs. Connections have 1 value outside of parenthesis, and one value inside parenthesis. The model proceeds as follows. From the top left to the right. Node 1, 5 leads right to node 2, 5; connection vales 0 and in parenthesis 0. Node 1, 5 leads down and to the right to 2, 3; connection vales 30 and in parenthesis 1. Node 1, 5 leads down and to the right to node 2, 1; connection vales 60 and in parenthesis 2. Node 2, 5 leads right to node 3, 5; connection vales 0 and in parenthesis 0. Node 2, 5 leads down and to the right to 3, 2; connection vales 50 and in parenthesis 1. Node 2, 3 leads to the right to nod 3, 3; connection vales 0 and in parenthesis 0. Node 2, 3 leads down and to the right to node 3, 0; connection vales 50 and in parenthesis 1. Node 2, 1 leads to the right to node 3, 1; connection vales 0 and in parenthesis 0. Node 3, 1 leads up and to the right to the end; connection values 0 and in parenthesis 0. Node 3, 0 leads up and to the right to the end; connection vales 0 and in parenthesis 0. Node 3, 3 leads to the right to the end; connection vales 0 and in parenthesis 0. Node 3, 2 leads down and to the right to the end; connection vales 0 and in parenthesis 0. Node 3, 5 leads down and to the right to the end; connection vales 70 and in parenthesis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60588" y="1391628"/>
            <a:ext cx="4822825" cy="4780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9397207"/>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601</TotalTime>
  <Words>103</Words>
  <Application>Microsoft Office PowerPoint</Application>
  <PresentationFormat>On-screen Show (4:3)</PresentationFormat>
  <Paragraphs>26</Paragraphs>
  <Slides>17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 (Body)</vt:lpstr>
      <vt:lpstr>Calibri</vt:lpstr>
      <vt:lpstr>Noto Sans Symbols</vt:lpstr>
      <vt:lpstr>Times New Roman</vt:lpstr>
      <vt:lpstr>Verdana</vt:lpstr>
      <vt:lpstr>1_508 Lecture</vt:lpstr>
      <vt:lpstr>Operations Research An Introduction</vt:lpstr>
      <vt:lpstr>Figure B-1</vt:lpstr>
      <vt:lpstr>Figure B-2</vt:lpstr>
      <vt:lpstr>Figure B-3</vt:lpstr>
      <vt:lpstr>Figure B-4</vt:lpstr>
      <vt:lpstr>Figure B-5</vt:lpstr>
      <vt:lpstr>Figure B-6</vt:lpstr>
      <vt:lpstr>Figure B-7</vt:lpstr>
      <vt:lpstr>Figure B-8</vt:lpstr>
      <vt:lpstr>Figure B-9</vt:lpstr>
      <vt:lpstr>Figure B-10</vt:lpstr>
      <vt:lpstr>Figure B-11</vt:lpstr>
      <vt:lpstr>Figure B-12</vt:lpstr>
      <vt:lpstr>Figure B-13</vt:lpstr>
      <vt:lpstr>Figure B-14</vt:lpstr>
      <vt:lpstr>Figure B-15</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189</cp:revision>
  <dcterms:created xsi:type="dcterms:W3CDTF">2014-10-10T17:07:42Z</dcterms:created>
  <dcterms:modified xsi:type="dcterms:W3CDTF">2018-03-06T09:49:57Z</dcterms:modified>
  <cp:category>Engineering Computer Science</cp:category>
</cp:coreProperties>
</file>