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9"/>
  </p:notesMasterIdLst>
  <p:sldIdLst>
    <p:sldId id="352"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3" r:id="rId49"/>
    <p:sldId id="344" r:id="rId50"/>
    <p:sldId id="345" r:id="rId51"/>
    <p:sldId id="346" r:id="rId52"/>
    <p:sldId id="347" r:id="rId53"/>
    <p:sldId id="348" r:id="rId54"/>
    <p:sldId id="349" r:id="rId55"/>
    <p:sldId id="350" r:id="rId56"/>
    <p:sldId id="351" r:id="rId57"/>
    <p:sldId id="294"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95" autoAdjust="0"/>
  </p:normalViewPr>
  <p:slideViewPr>
    <p:cSldViewPr>
      <p:cViewPr varScale="1">
        <p:scale>
          <a:sx n="99" d="100"/>
          <a:sy n="99" d="100"/>
        </p:scale>
        <p:origin x="690"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498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16</a:t>
            </a:fld>
            <a:endParaRPr lang="en-US"/>
          </a:p>
        </p:txBody>
      </p:sp>
    </p:spTree>
    <p:extLst>
      <p:ext uri="{BB962C8B-B14F-4D97-AF65-F5344CB8AC3E}">
        <p14:creationId xmlns:p14="http://schemas.microsoft.com/office/powerpoint/2010/main" val="3596319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57</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E</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Case Studies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67176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E-9</a:t>
            </a:r>
            <a:endParaRPr lang="en-US" sz="2000" b="0" dirty="0"/>
          </a:p>
        </p:txBody>
      </p:sp>
      <p:pic>
        <p:nvPicPr>
          <p:cNvPr id="5" name="Picture 2" descr="A table displays units, usage per unit for P 1, P 2, and P 3, and the maximum daily capacity for resources. Resource F 1. Units: minutes, P 1: 1, P 2: 2, P 3: 1, Maximum daily capacity: 430. Resource F 2. Units: minutes, P 1: 3, P 2: 0, P 3: 2, Maximum daily capacity: 460. Resource R 1. Units: pounds, P 1: 1, P 2: 4, P 3: 0, Maximum daily capacity: 420. Resource R 2. Units: pounds, P 1: 1, P 2: 1, P 3: 1, Maximum daily capacity: 300."/>
          <p:cNvPicPr>
            <a:picLocks noChangeAspect="1"/>
          </p:cNvPicPr>
          <p:nvPr/>
        </p:nvPicPr>
        <p:blipFill rotWithShape="1">
          <a:blip r:embed="rId2">
            <a:extLst>
              <a:ext uri="{28A0092B-C50C-407E-A947-70E740481C1C}">
                <a14:useLocalDpi xmlns:a14="http://schemas.microsoft.com/office/drawing/2010/main" val="0"/>
              </a:ext>
            </a:extLst>
          </a:blip>
          <a:srcRect t="16434"/>
          <a:stretch/>
        </p:blipFill>
        <p:spPr bwMode="auto">
          <a:xfrm>
            <a:off x="457200" y="1981200"/>
            <a:ext cx="8229600"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0899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E-10</a:t>
            </a:r>
            <a:endParaRPr lang="en-US" sz="2000" b="0" dirty="0"/>
          </a:p>
        </p:txBody>
      </p:sp>
      <p:pic>
        <p:nvPicPr>
          <p:cNvPr id="5" name="Picture 2" descr="A table displays values for years 1 through 5 for packages. Package: returnables. Year 1: 2400, 2: 2450, 3: 2600, 4: 2800, 5: 3100. Package: Cans. Year 1: 1750, 2: 2000, 3: 2300, 4: 2650, 5: 3050. Package: nonreturnables. Year 1: 490, 2: 550, 3: 600, 4: 650, 5: 720."/>
          <p:cNvPicPr>
            <a:picLocks noChangeAspect="1"/>
          </p:cNvPicPr>
          <p:nvPr/>
        </p:nvPicPr>
        <p:blipFill rotWithShape="1">
          <a:blip r:embed="rId2">
            <a:extLst>
              <a:ext uri="{28A0092B-C50C-407E-A947-70E740481C1C}">
                <a14:useLocalDpi xmlns:a14="http://schemas.microsoft.com/office/drawing/2010/main" val="0"/>
              </a:ext>
            </a:extLst>
          </a:blip>
          <a:srcRect t="20310"/>
          <a:stretch/>
        </p:blipFill>
        <p:spPr bwMode="auto">
          <a:xfrm>
            <a:off x="457200" y="2285999"/>
            <a:ext cx="8229600"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1741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E-11</a:t>
            </a:r>
            <a:endParaRPr lang="en-US" sz="2000" b="0" dirty="0"/>
          </a:p>
        </p:txBody>
      </p:sp>
      <p:pic>
        <p:nvPicPr>
          <p:cNvPr id="5" name="Picture 2" descr="A table displays values for years 1 through 5 for packages. Package: returnables. Year 1: 1800, 2: 1400, 3: 1900, 4: 2050, 5: 2150. Package: Cans. Year 1: 1250, 2: 1350, 3: 1400, 4: 1500, 5: 1800. Package: nonreturnables. Year 1: 350, 2: 380, 3: 400, 4: 400, 5: 450."/>
          <p:cNvPicPr>
            <a:picLocks noChangeAspect="1"/>
          </p:cNvPicPr>
          <p:nvPr/>
        </p:nvPicPr>
        <p:blipFill rotWithShape="1">
          <a:blip r:embed="rId2">
            <a:extLst>
              <a:ext uri="{28A0092B-C50C-407E-A947-70E740481C1C}">
                <a14:useLocalDpi xmlns:a14="http://schemas.microsoft.com/office/drawing/2010/main" val="0"/>
              </a:ext>
            </a:extLst>
          </a:blip>
          <a:srcRect t="18863"/>
          <a:stretch/>
        </p:blipFill>
        <p:spPr bwMode="auto">
          <a:xfrm>
            <a:off x="457200" y="2209799"/>
            <a:ext cx="822960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6391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E-12</a:t>
            </a:r>
            <a:endParaRPr lang="en-US" sz="2000" b="0" dirty="0"/>
          </a:p>
        </p:txBody>
      </p:sp>
      <p:pic>
        <p:nvPicPr>
          <p:cNvPr id="5" name="Picture 2" descr="A table displays share percentages for each warehouse. Warehouse N 1: 85. Warehouse N 2: 15. Warehouse C 1: 60. Warehouse C 2: 40. Warehouse: S 1: 80. Warehouse: S 2: 20."/>
          <p:cNvPicPr>
            <a:picLocks noChangeAspect="1"/>
          </p:cNvPicPr>
          <p:nvPr/>
        </p:nvPicPr>
        <p:blipFill rotWithShape="1">
          <a:blip r:embed="rId2">
            <a:extLst>
              <a:ext uri="{28A0092B-C50C-407E-A947-70E740481C1C}">
                <a14:useLocalDpi xmlns:a14="http://schemas.microsoft.com/office/drawing/2010/main" val="0"/>
              </a:ext>
            </a:extLst>
          </a:blip>
          <a:srcRect t="18056"/>
          <a:stretch/>
        </p:blipFill>
        <p:spPr bwMode="auto">
          <a:xfrm>
            <a:off x="1073150" y="1447800"/>
            <a:ext cx="69977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5708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E-13</a:t>
            </a:r>
            <a:endParaRPr lang="en-US" sz="2000" b="0" dirty="0"/>
          </a:p>
        </p:txBody>
      </p:sp>
      <p:pic>
        <p:nvPicPr>
          <p:cNvPr id="5" name="Picture 2" descr="A table displays transportation cost per case in dollars for existing plant, central plant, and south plant for each warehouse. Warehouse N 1. Existing plant: 0.80, Central plant: 1.30, South plant: 1.90. Warehouse N 2. Existing plant: 1.20, Central plant: 1.90, South plant: 2.90. Warehouse C 1. Existing plant: 1.50, Central plant: 1.05, South plant: 1.20. Warehouse C 2. Existing plant: 1.60, Central plant: 0.80, South plant: 1.60. Warehouse S 1. Existing plant: 1.90, Central plant: 1.50, South plant: 0.90. Warehouse S 2. Existing plant: 2.10, Central plant: 1.70, South plant: 0.80."/>
          <p:cNvPicPr>
            <a:picLocks noChangeAspect="1"/>
          </p:cNvPicPr>
          <p:nvPr/>
        </p:nvPicPr>
        <p:blipFill rotWithShape="1">
          <a:blip r:embed="rId2">
            <a:extLst>
              <a:ext uri="{28A0092B-C50C-407E-A947-70E740481C1C}">
                <a14:useLocalDpi xmlns:a14="http://schemas.microsoft.com/office/drawing/2010/main" val="0"/>
              </a:ext>
            </a:extLst>
          </a:blip>
          <a:srcRect t="14151"/>
          <a:stretch/>
        </p:blipFill>
        <p:spPr bwMode="auto">
          <a:xfrm>
            <a:off x="457200" y="1752600"/>
            <a:ext cx="8229600"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710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E-14</a:t>
            </a:r>
            <a:endParaRPr lang="en-US" sz="2000" b="0" dirty="0"/>
          </a:p>
        </p:txBody>
      </p:sp>
      <p:pic>
        <p:nvPicPr>
          <p:cNvPr id="5" name="Picture 2" descr="A table has columns 1 through 9 from left to right, and rows from 1 through 5 from top to bottom. Row entries are as follows. Row 1. 1: 22, 2: 26, 3: 12, 4: 10, 5: 18, 6: 18, 7: 11, 8: 8.5, 9: 20, Supply: 960. Row 2. 1: 20, 2: 28, 3: 14, 4: 12, 5: 20, 6: 20, 7: 13, 8: 10, 9: 22, Supply: 201. Row 3. 1: 16, 2: 20, 3: 26, 4: 20, 5: 1.5, 6: 28, 7: 6, 8: 22, 9: 18, Supply: 71. Row 4. 1: 20, 2: 22, 3: 26, 4: 22, 5: 6, 6: 0, 7: 2, 8: 21, 9: 18, Supply: 24. Row 5. 1: 22, 2: 26, 3: 10, 4: 4, 5: 16, 6: 0, 7: 24, 8: 14, 9: 21, Supply: 99. Demand: 1: 62, 2: 217, 3: 444, 4: 315, 5: 50, 6: 7, 7: 20, 8: 90, 9: 150. Supply for rows 1 through 5 is 960, 201, 71, 24, and 99 respectively. Demand for columns 1 through 9 is 62, 217, 444, 315, 50, 7, 20, 90, and 150 respectively."/>
          <p:cNvPicPr>
            <a:picLocks noChangeAspect="1"/>
          </p:cNvPicPr>
          <p:nvPr/>
        </p:nvPicPr>
        <p:blipFill rotWithShape="1">
          <a:blip r:embed="rId2">
            <a:extLst>
              <a:ext uri="{28A0092B-C50C-407E-A947-70E740481C1C}">
                <a14:useLocalDpi xmlns:a14="http://schemas.microsoft.com/office/drawing/2010/main" val="0"/>
              </a:ext>
            </a:extLst>
          </a:blip>
          <a:srcRect t="12011"/>
          <a:stretch/>
        </p:blipFill>
        <p:spPr bwMode="auto">
          <a:xfrm>
            <a:off x="457200" y="1904999"/>
            <a:ext cx="82296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6801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E-15</a:t>
            </a:r>
            <a:endParaRPr lang="en-US" sz="2000" b="0" dirty="0"/>
          </a:p>
        </p:txBody>
      </p:sp>
      <p:pic>
        <p:nvPicPr>
          <p:cNvPr id="5" name="Picture 2" descr="A table has columns from 1 to 9 from left to right, and rows 1 through 5 from top to bottom. An X appears at the following row and column combinations. 1 and 1, 1 and 2, 1 and 5, 2 and 1, 2 and 2, 2 and 5, 3 and 3, 3 and 6, 4 and 3, 4 and 8, 5 and 1, 5 and 2, 5 and 5, 5 and 7."/>
          <p:cNvPicPr>
            <a:picLocks noChangeAspect="1"/>
          </p:cNvPicPr>
          <p:nvPr/>
        </p:nvPicPr>
        <p:blipFill rotWithShape="1">
          <a:blip r:embed="rId3">
            <a:extLst>
              <a:ext uri="{28A0092B-C50C-407E-A947-70E740481C1C}">
                <a14:useLocalDpi xmlns:a14="http://schemas.microsoft.com/office/drawing/2010/main" val="0"/>
              </a:ext>
            </a:extLst>
          </a:blip>
          <a:srcRect t="13595"/>
          <a:stretch/>
        </p:blipFill>
        <p:spPr bwMode="auto">
          <a:xfrm>
            <a:off x="527051" y="1462912"/>
            <a:ext cx="8089899" cy="478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3972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E-16</a:t>
            </a:r>
            <a:endParaRPr lang="en-US" sz="2000" b="0" dirty="0"/>
          </a:p>
        </p:txBody>
      </p:sp>
      <p:pic>
        <p:nvPicPr>
          <p:cNvPr id="5" name="Picture 2" descr="A table displays the number of orders for routes. From C W to W 1: 2000. C W to W 2: 1500. C W to C 1: 4800. C W to C 2: 3000, C W to C 3: 1200, W 1 to C 1: 1000, W 1 to C 3: 1100, W 1 to C 4: 1500, W 1 to C 5: 1800. W 2 to C 2: 1900, W 2 to C 5: 600, W 2 to C 6: 220."/>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2646796" y="1399309"/>
            <a:ext cx="3850409"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0840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E-17</a:t>
            </a:r>
            <a:endParaRPr lang="en-US" sz="2000" b="0" dirty="0"/>
          </a:p>
        </p:txBody>
      </p:sp>
      <p:pic>
        <p:nvPicPr>
          <p:cNvPr id="5" name="Picture 2" descr="A table has columns C W, W 1, W 2, C 1, C 2, C 3, C 4, C 5, and C 6 from left to right, and rows C W, W 1, W 2, C 1, C 2, C 3, C 4, C 5, and C 6 from top to bottom. Row entries are as follows. Row C W. C W: 0, W 1: 5, W 2: 45, C 1: 50, C 2: 30, C 3: 30, C 4: 60, C 5: 75, C 6: 80. Row W 1. C W: 5, W 1: 0, W 2: 80, C 1: 38, C 2: 70, C 3: 30, C 4: 8, C 5: 10, C 6: 60. Row W 2. C W: 45, W 1: 80, W 2: 0, C 1: 85, C 2: 35, C 3: 60, C 4: 55, C 5: 7, C 6: 90. Row C 1. C W: 50, W 1: 38, W 2: 85, C 1: 0, C 2: 20, C 3: 40, C 4: 25, C 5: 30, C 6: 70. Row C 2. C W: 30, W 1: 70, W 2: 35, C 1: 20, C 2: 0, C 3: 40, C 4: 90, C 5: 15, C 6: 10. Row C 3. C W: 30, W 1: 30, W 2: 60, C 1: 40, C 2: 40, C 3: 0, C 4: 10, C 5: 6, C 6: 90. Row C 4. C W: 60, W 1: 8, W 2: 55, C 1: 25, C 2: 90, C 3: 10, C 4: 0, C 5: 80, C 6: 40. Row C 5. C W: 75, W 1: 10, W 2: 7, C 1: 30, C 2: 15, C 3: 6, C 4: 80, C 5: 0, C 6: 15. Row C 6. C W: 80, W 1: 60, W 2: 90, C 1: 70, C 2: 10, C 3: 90, C 4: 40, C 5: 15, C 6: 0."/>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971262" y="1475509"/>
            <a:ext cx="7201477"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437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E-18</a:t>
            </a:r>
            <a:endParaRPr lang="en-US" sz="2000" b="0" dirty="0"/>
          </a:p>
        </p:txBody>
      </p:sp>
      <p:pic>
        <p:nvPicPr>
          <p:cNvPr id="5" name="Picture 2" descr="A table displays times for flights between Waco and Macon as follows. Flight W 1. From Waco: 6, To Macon: 8 30. Flight W 2. From Waco: 8 15, To Macon: 10 45. Flight W 3. From Waco: 13 30, To Macon: 16 hundred. Flight W 4. From Waco: 15 hundred, To Macon: 17 30. Flight M 1. From Macon: 7 30, To Waco: 9 30. Flight M 2. From Macon: 9 15, To Waco: 11 15. Flight M 3. From Macon: 16 30, To Waco: 18 30. Flight M 4. From Macon: 20 hundred, To Waco: 22 hundred."/>
          <p:cNvPicPr>
            <a:picLocks noChangeAspect="1"/>
          </p:cNvPicPr>
          <p:nvPr/>
        </p:nvPicPr>
        <p:blipFill rotWithShape="1">
          <a:blip r:embed="rId2">
            <a:extLst>
              <a:ext uri="{28A0092B-C50C-407E-A947-70E740481C1C}">
                <a14:useLocalDpi xmlns:a14="http://schemas.microsoft.com/office/drawing/2010/main" val="0"/>
              </a:ext>
            </a:extLst>
          </a:blip>
          <a:srcRect t="19925"/>
          <a:stretch/>
        </p:blipFill>
        <p:spPr bwMode="auto">
          <a:xfrm>
            <a:off x="457200" y="2438399"/>
            <a:ext cx="82296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820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a:t>
            </a:r>
            <a:endParaRPr lang="en-US" sz="2000" b="0" dirty="0"/>
          </a:p>
        </p:txBody>
      </p:sp>
      <p:pic>
        <p:nvPicPr>
          <p:cNvPr id="4" name="Picture 2" descr="A table has columns of orange grade, pounds of oranges per 5 gallon can, and maximum demand in cans for row entries of products. Row entries are as follows. Row 1: Jam. Orange grade: 1. Pounds of oranges: 5, Maximum demand: 10,000. Row 2: Concentrate. Orange grade: 2. Pounds of oranges: 30. Maximum demand: 12,000. Row 3: Juice. Orange grade: 15. Maximum demand: 40,000. "/>
          <p:cNvPicPr>
            <a:picLocks noChangeAspect="1"/>
          </p:cNvPicPr>
          <p:nvPr/>
        </p:nvPicPr>
        <p:blipFill rotWithShape="1">
          <a:blip r:embed="rId2">
            <a:extLst>
              <a:ext uri="{28A0092B-C50C-407E-A947-70E740481C1C}">
                <a14:useLocalDpi xmlns:a14="http://schemas.microsoft.com/office/drawing/2010/main" val="0"/>
              </a:ext>
            </a:extLst>
          </a:blip>
          <a:srcRect t="19620"/>
          <a:stretch/>
        </p:blipFill>
        <p:spPr bwMode="auto">
          <a:xfrm>
            <a:off x="457200" y="2362200"/>
            <a:ext cx="82296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E-19</a:t>
            </a:r>
            <a:endParaRPr lang="en-US" sz="2000" b="0" dirty="0"/>
          </a:p>
        </p:txBody>
      </p:sp>
      <p:pic>
        <p:nvPicPr>
          <p:cNvPr id="5" name="Picture 2" descr="A table displays air travel cost in dollars between cities, as follows. From S F. S F: blank, Y O: 150, Y E: 350, G T: 380, M R: 450. From Y O. S F: 150, Y O: blank, Y E: 400, G T: 290, M R: 340. From Y E. S F: 350, Y O: 400, Y E: blank, G T: 150, M R: 320. From G T. S F: 380, Y O: 290, Y E: 150, G T: blank, M R: 300. From M R. S F: 450, Y O: 340, Y E: 320, G T: 300, M R: blank.&#10;A second table displays car travel cost in dollars between cities as follows. From S F. S F: blank, Y O: 130, Y E: 175, G T: 200, M R: 230. From Y O. S F: 130, Y O: blank, Y E: 200, G T: 145, M R: 180. From Y E. S F: 175, Y O: 200, Y E: blank, G T: 70, M R: 150. From G T. S F: 200, Y O: 145, Y E: 70, G T: blank, M R: 100. From M R. S F: 230, Y O: 180, Y E: 150, G T: 100, M R: blank.&#10;"/>
          <p:cNvPicPr>
            <a:picLocks noChangeAspect="1"/>
          </p:cNvPicPr>
          <p:nvPr/>
        </p:nvPicPr>
        <p:blipFill rotWithShape="1">
          <a:blip r:embed="rId2">
            <a:extLst>
              <a:ext uri="{28A0092B-C50C-407E-A947-70E740481C1C}">
                <a14:useLocalDpi xmlns:a14="http://schemas.microsoft.com/office/drawing/2010/main" val="0"/>
              </a:ext>
            </a:extLst>
          </a:blip>
          <a:srcRect t="15181"/>
          <a:stretch/>
        </p:blipFill>
        <p:spPr bwMode="auto">
          <a:xfrm>
            <a:off x="457200" y="2133600"/>
            <a:ext cx="8229600"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0849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E-20</a:t>
            </a:r>
            <a:endParaRPr lang="en-US" sz="2000" b="0" dirty="0"/>
          </a:p>
        </p:txBody>
      </p:sp>
      <p:pic>
        <p:nvPicPr>
          <p:cNvPr id="5" name="Picture 2" descr="A table displays the fixed cost in dollars and the variable cost in dollars per foot of length for shelf height in inches. Shelf height: 12, Fixed cost: 25, Variable cost: 5.50. Shelf height: 10, Fixed cost: 25, Variable cost: 4.50. Shelf height: 8, Fixed cost: 22, Variable cost: 3.50. Shelf height: 6, Fixed cost: 22, Variable cost: 2.50."/>
          <p:cNvPicPr>
            <a:picLocks noChangeAspect="1"/>
          </p:cNvPicPr>
          <p:nvPr/>
        </p:nvPicPr>
        <p:blipFill rotWithShape="1">
          <a:blip r:embed="rId2">
            <a:extLst>
              <a:ext uri="{28A0092B-C50C-407E-A947-70E740481C1C}">
                <a14:useLocalDpi xmlns:a14="http://schemas.microsoft.com/office/drawing/2010/main" val="0"/>
              </a:ext>
            </a:extLst>
          </a:blip>
          <a:srcRect t="18702"/>
          <a:stretch/>
        </p:blipFill>
        <p:spPr bwMode="auto">
          <a:xfrm>
            <a:off x="457200" y="1828800"/>
            <a:ext cx="8229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1017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E-21</a:t>
            </a:r>
            <a:endParaRPr lang="en-US" sz="2000" b="0" dirty="0"/>
          </a:p>
        </p:txBody>
      </p:sp>
      <p:pic>
        <p:nvPicPr>
          <p:cNvPr id="5" name="Picture 2" descr="A table displays the shipping route and delivery date for shipments 1 through 5 as follows. Shipment: 1. Shipping route: A to D, Delivery date: 10. Shipment: 2. Shipping route: A to E, Delivery date: 15. Shipment: 3. Shipping route: B to D, Delivery date: 4. Shipment: 4. Shipping route: B to E, Delivery date: 5. Shipment: 5. Shipping route: C to E, Delivery date: 18."/>
          <p:cNvPicPr>
            <a:picLocks noChangeAspect="1"/>
          </p:cNvPicPr>
          <p:nvPr/>
        </p:nvPicPr>
        <p:blipFill rotWithShape="1">
          <a:blip r:embed="rId2">
            <a:extLst>
              <a:ext uri="{28A0092B-C50C-407E-A947-70E740481C1C}">
                <a14:useLocalDpi xmlns:a14="http://schemas.microsoft.com/office/drawing/2010/main" val="0"/>
              </a:ext>
            </a:extLst>
          </a:blip>
          <a:srcRect t="18490"/>
          <a:stretch/>
        </p:blipFill>
        <p:spPr bwMode="auto">
          <a:xfrm>
            <a:off x="457200" y="1828800"/>
            <a:ext cx="8229600" cy="354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9885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E-22</a:t>
            </a:r>
            <a:endParaRPr lang="en-US" sz="2000" b="0" dirty="0"/>
          </a:p>
        </p:txBody>
      </p:sp>
      <p:pic>
        <p:nvPicPr>
          <p:cNvPr id="5" name="Picture 2" descr="A matrix has columns A through E from left to right and rows A through E from top to bottom. The row and column combinations that have entries are as follows. A, D: 3. A, e: 4. B, D: 3. B, E: 2. C, D: 3. C, E: 5. D, A: 2. D, B: 2. D, C: 2. E, A: 3. E, B: 1. E, C: 4. All other combinations have shaded fields."/>
          <p:cNvPicPr>
            <a:picLocks noChangeAspect="1"/>
          </p:cNvPicPr>
          <p:nvPr/>
        </p:nvPicPr>
        <p:blipFill rotWithShape="1">
          <a:blip r:embed="rId2">
            <a:extLst>
              <a:ext uri="{28A0092B-C50C-407E-A947-70E740481C1C}">
                <a14:useLocalDpi xmlns:a14="http://schemas.microsoft.com/office/drawing/2010/main" val="0"/>
              </a:ext>
            </a:extLst>
          </a:blip>
          <a:srcRect t="14103"/>
          <a:stretch/>
        </p:blipFill>
        <p:spPr bwMode="auto">
          <a:xfrm>
            <a:off x="2221706" y="1371600"/>
            <a:ext cx="4700588" cy="481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8705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E-23</a:t>
            </a:r>
            <a:endParaRPr lang="en-US" sz="2000" b="0" dirty="0"/>
          </a:p>
        </p:txBody>
      </p:sp>
      <p:pic>
        <p:nvPicPr>
          <p:cNvPr id="5" name="Picture 2" descr="A table displays an alternative, the annual dollar per acre for cost and rent, rotation year, and the annual M cubed per acre for pulpwood, plywood, and saw logs for sites 1, 2, and 3."/>
          <p:cNvPicPr>
            <a:picLocks noChangeAspect="1"/>
          </p:cNvPicPr>
          <p:nvPr/>
        </p:nvPicPr>
        <p:blipFill rotWithShape="1">
          <a:blip r:embed="rId2">
            <a:extLst>
              <a:ext uri="{28A0092B-C50C-407E-A947-70E740481C1C}">
                <a14:useLocalDpi xmlns:a14="http://schemas.microsoft.com/office/drawing/2010/main" val="0"/>
              </a:ext>
            </a:extLst>
          </a:blip>
          <a:srcRect t="6599"/>
          <a:stretch/>
        </p:blipFill>
        <p:spPr bwMode="auto">
          <a:xfrm>
            <a:off x="762000" y="1380067"/>
            <a:ext cx="7620000" cy="486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2610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E-24</a:t>
            </a:r>
            <a:endParaRPr lang="en-US" sz="2000" b="0" dirty="0"/>
          </a:p>
        </p:txBody>
      </p:sp>
      <p:pic>
        <p:nvPicPr>
          <p:cNvPr id="5" name="Picture 2" descr="A table displays demand in thousands of square feet for high rise space and garden space for years 1 through 7. Year 1. High-rise: 200, Garden Space: 100. Year 2. High-rise: 220, Garden Space: 110. Year 3. High-rise: 242, Garden Space: 121. Year 4. High-rise: 266, Garden Space: 133. Year 5. High-rise: 293, Garden Space: 146. Year 6. High-rise: 322, Garden Space: 161. Year 7. High-rise: 354, Garden Space: 177."/>
          <p:cNvPicPr>
            <a:picLocks noChangeAspect="1"/>
          </p:cNvPicPr>
          <p:nvPr/>
        </p:nvPicPr>
        <p:blipFill rotWithShape="1">
          <a:blip r:embed="rId2">
            <a:extLst>
              <a:ext uri="{28A0092B-C50C-407E-A947-70E740481C1C}">
                <a14:useLocalDpi xmlns:a14="http://schemas.microsoft.com/office/drawing/2010/main" val="0"/>
              </a:ext>
            </a:extLst>
          </a:blip>
          <a:srcRect t="12821"/>
          <a:stretch/>
        </p:blipFill>
        <p:spPr bwMode="auto">
          <a:xfrm>
            <a:off x="1223823" y="1371600"/>
            <a:ext cx="669635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450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E-25</a:t>
            </a:r>
            <a:endParaRPr lang="en-US" sz="2000" b="0" dirty="0"/>
          </a:p>
        </p:txBody>
      </p:sp>
      <p:pic>
        <p:nvPicPr>
          <p:cNvPr id="5" name="Picture 2" descr="A table shows capacity in square feet for garden spaces 1 through 4 and high-rise building space 1 through 3. Garden 1, Capacity: 60,000. Garden 2, Capacity: 60,000. Garden 3, Capacity: 75,000. Garden 4: 75,000. High-rise 1, Capacity: 350,000. High-rise 2, Capacity: 450,000. High-rise 3, Capacity: 350,000. "/>
          <p:cNvPicPr>
            <a:picLocks noChangeAspect="1"/>
          </p:cNvPicPr>
          <p:nvPr/>
        </p:nvPicPr>
        <p:blipFill rotWithShape="1">
          <a:blip r:embed="rId2">
            <a:extLst>
              <a:ext uri="{28A0092B-C50C-407E-A947-70E740481C1C}">
                <a14:useLocalDpi xmlns:a14="http://schemas.microsoft.com/office/drawing/2010/main" val="0"/>
              </a:ext>
            </a:extLst>
          </a:blip>
          <a:srcRect t="17874"/>
          <a:stretch/>
        </p:blipFill>
        <p:spPr bwMode="auto">
          <a:xfrm>
            <a:off x="457200" y="1904999"/>
            <a:ext cx="82296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83049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E-26</a:t>
            </a:r>
            <a:endParaRPr lang="en-US" sz="2000" b="0" dirty="0"/>
          </a:p>
        </p:txBody>
      </p:sp>
      <p:pic>
        <p:nvPicPr>
          <p:cNvPr id="5" name="Picture 2" descr="A table displays U of A scores for gymnasts 1 through 6 for the events vault, bars, beam and floor. Vault. Gymnast 1: 6, 2: 9, 3: 8, 4: 8, 5: 4, 6: 10. Bars. Gymnast 1: 7, 2: 9, 3: 7, 4: 8, 5: 9, 6: 5. Beam. Gymnast 1: 9, 2: 8, 3: 10, 4: 9, 5: 9, 6: 8. Floor. Gymnast 1: 6, 2: 6, 3: 5, 4: 9, 5: 10, 6: 9."/>
          <p:cNvPicPr>
            <a:picLocks noChangeAspect="1"/>
          </p:cNvPicPr>
          <p:nvPr/>
        </p:nvPicPr>
        <p:blipFill rotWithShape="1">
          <a:blip r:embed="rId2">
            <a:extLst>
              <a:ext uri="{28A0092B-C50C-407E-A947-70E740481C1C}">
                <a14:useLocalDpi xmlns:a14="http://schemas.microsoft.com/office/drawing/2010/main" val="0"/>
              </a:ext>
            </a:extLst>
          </a:blip>
          <a:srcRect t="18552"/>
          <a:stretch/>
        </p:blipFill>
        <p:spPr bwMode="auto">
          <a:xfrm>
            <a:off x="457200" y="1524000"/>
            <a:ext cx="8229600" cy="434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00915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E-27</a:t>
            </a:r>
            <a:endParaRPr lang="en-US" sz="2000" b="0" dirty="0"/>
          </a:p>
        </p:txBody>
      </p:sp>
      <p:pic>
        <p:nvPicPr>
          <p:cNvPr id="5" name="Picture 2" descr="A table displays served area codes and cost in dollars for center locations as follows. Center location: Dallas, Texas, served area codes: 5 0 1, 9 1 8, 3 1 6, 4 1 7, Cost: 500,000. Center location: Atlanta, Georgia, served area codes: 3 1 4, 8 1 6, 5 0 2, 6 0 6, Cost: 800,000. Center location: Louisville, Kentucky, served area codes: 918, 3 1 6, 4 1 7, 3 1 4, 8 1 6, Cost: 400,000.  Center location: Denver, Colorado, served area codes: 5 0 1, 5 0 2, 6 0 6, Cost: 900,000. Center location: Little Rock, Arkansas served area codes: 4 1 7, 3 1 4, 8 1 6, 5 0 2, Cost: 300,000. Center location: Memphis, Tennessee, served area codes: 6 05, 5 0 1, 3 1 6, 4 1 7, Cost: 450,000. Center location: St. Louis, Missouri, served area codes: 8 1 6, 5 0 2, 6 0 6, 3 1 4, Cost: 550,000."/>
          <p:cNvPicPr>
            <a:picLocks noChangeAspect="1"/>
          </p:cNvPicPr>
          <p:nvPr/>
        </p:nvPicPr>
        <p:blipFill rotWithShape="1">
          <a:blip r:embed="rId2">
            <a:extLst>
              <a:ext uri="{28A0092B-C50C-407E-A947-70E740481C1C}">
                <a14:useLocalDpi xmlns:a14="http://schemas.microsoft.com/office/drawing/2010/main" val="0"/>
              </a:ext>
            </a:extLst>
          </a:blip>
          <a:srcRect t="16643"/>
          <a:stretch/>
        </p:blipFill>
        <p:spPr bwMode="auto">
          <a:xfrm>
            <a:off x="457200" y="1676400"/>
            <a:ext cx="8229600" cy="380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82288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E-28</a:t>
            </a:r>
            <a:endParaRPr lang="en-US" sz="2000" b="0" dirty="0"/>
          </a:p>
        </p:txBody>
      </p:sp>
      <p:pic>
        <p:nvPicPr>
          <p:cNvPr id="5" name="Picture 2" descr="A table displays cost in dollars for calls from cities to area codes in dollars, as follows. From Dallas, Texas, To 501: 14, To 918: 35, To 316: 29, To 417: 32, To 314: 25, To 816: 13, To 502: 14, To 606: 20. From Atlanta, Georgia, To 501: 18, To 918: 18, To 316: 22, To 417: 18, To 314: 26, To 816: 23, To 502: 12, To 606: 15. From Louisville, Kentucky, To 501: 22, To 918: 25, To 316: 12, To 417: 19, To 314: 30, To 816: 17, To 502: 26, To 606: 25. From Denver, Colorado, To 501: 24, To 918: 30, To 316: 19, To 417: 14, To 314: 12, To 816: 16, To 502: 18, To 606: 30. From Little Rock, Arkansas, To 501: 19, To 918: 20, To 316: 23, To 417: 16, To 314: 23, To 816: 11, To 502: 28, To 606: 12. From Memphis, Tennessee, To 501: 23, To 918: 21, To 316: 17, To 417: 21, To 314: 20, To 816: 23, To 502: 20, To 606: 10. From St. Louis, Missouri, To 501: 17, To 918: 18, To 316: 12, To 417: 10, To 314: 19, To 816: 22, To 502: 16, To 606: 22."/>
          <p:cNvPicPr>
            <a:picLocks noChangeAspect="1"/>
          </p:cNvPicPr>
          <p:nvPr/>
        </p:nvPicPr>
        <p:blipFill rotWithShape="1">
          <a:blip r:embed="rId2">
            <a:extLst>
              <a:ext uri="{28A0092B-C50C-407E-A947-70E740481C1C}">
                <a14:useLocalDpi xmlns:a14="http://schemas.microsoft.com/office/drawing/2010/main" val="0"/>
              </a:ext>
            </a:extLst>
          </a:blip>
          <a:srcRect t="11401"/>
          <a:stretch/>
        </p:blipFill>
        <p:spPr bwMode="auto">
          <a:xfrm>
            <a:off x="457200" y="1905000"/>
            <a:ext cx="8229600"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1961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a:t>
            </a:r>
            <a:endParaRPr lang="en-US" sz="2000" b="0" dirty="0"/>
          </a:p>
        </p:txBody>
      </p:sp>
      <p:pic>
        <p:nvPicPr>
          <p:cNvPr id="5" name="Picture 2" descr="A table has sale price, variable costs, allocated fixed overhead, total cost and net profit for 5 gallon cans of Jam, concentrate and juice. Jam. Sales price: $15.50, Variable costs: $9.85, Allocated fixed overhead: $1.05, Total cost: $10.90, Net profit: $4.60. Concentrate. Sales price: $30.25, Variable costs: $21.05, Allocated fixed overhead: $2.15, Total cost: $23.20, Net profit: $7.05. Juice. Sales price: $20.75, Variable costs: $13.28, Allocated fixed overhead: $1.96, Total cost: $15.24, Net profit: $5.51."/>
          <p:cNvPicPr>
            <a:picLocks noChangeAspect="1"/>
          </p:cNvPicPr>
          <p:nvPr/>
        </p:nvPicPr>
        <p:blipFill rotWithShape="1">
          <a:blip r:embed="rId2">
            <a:extLst>
              <a:ext uri="{28A0092B-C50C-407E-A947-70E740481C1C}">
                <a14:useLocalDpi xmlns:a14="http://schemas.microsoft.com/office/drawing/2010/main" val="0"/>
              </a:ext>
            </a:extLst>
          </a:blip>
          <a:srcRect t="14815"/>
          <a:stretch/>
        </p:blipFill>
        <p:spPr bwMode="auto">
          <a:xfrm>
            <a:off x="457200" y="1752600"/>
            <a:ext cx="82296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92429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E-29</a:t>
            </a:r>
            <a:endParaRPr lang="en-US" sz="2000" b="0" dirty="0"/>
          </a:p>
        </p:txBody>
      </p:sp>
      <p:pic>
        <p:nvPicPr>
          <p:cNvPr id="5" name="Picture 2" descr="A table displays the number of customers for cluster 1 through 5 as follows. Cluster 1: 400 customers. Cluster 2: 500 customers. Cluster 3: 300 customers. Cluster 4: 600 customers. Cluster 5: 700 customers."/>
          <p:cNvPicPr>
            <a:picLocks noChangeAspect="1"/>
          </p:cNvPicPr>
          <p:nvPr/>
        </p:nvPicPr>
        <p:blipFill rotWithShape="1">
          <a:blip r:embed="rId2">
            <a:extLst>
              <a:ext uri="{28A0092B-C50C-407E-A947-70E740481C1C}">
                <a14:useLocalDpi xmlns:a14="http://schemas.microsoft.com/office/drawing/2010/main" val="0"/>
              </a:ext>
            </a:extLst>
          </a:blip>
          <a:srcRect t="29933"/>
          <a:stretch/>
        </p:blipFill>
        <p:spPr bwMode="auto">
          <a:xfrm>
            <a:off x="457200" y="2819399"/>
            <a:ext cx="8229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442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E-30</a:t>
            </a:r>
            <a:endParaRPr lang="en-US" sz="2000" b="0" dirty="0"/>
          </a:p>
        </p:txBody>
      </p:sp>
      <p:pic>
        <p:nvPicPr>
          <p:cNvPr id="5" name="Picture 2" descr="A table displays values for C S L centers 1 through 5 for clusters 1 through 5 as follows. Cluster 1: C S L center 1: 40, 2: 100, 3: 20, 4: 0, 5: 30. Cluster 2: C S L center 1: 120, 2: 90, 3: 80, 4: 30, 5: 70. Cluster 3: C S L center 1: 40, 2: 50, 3: 90, 4: 80, 5: 40. Cluster 4: C S L center 1: 80, 2: 70, 3: 110, 4: 60, 5: 120. Cluster 5: C S L center 1: 90, 2: 100, 3: 40, 4: 110, 5: 90."/>
          <p:cNvPicPr>
            <a:picLocks noChangeAspect="1"/>
          </p:cNvPicPr>
          <p:nvPr/>
        </p:nvPicPr>
        <p:blipFill rotWithShape="1">
          <a:blip r:embed="rId2">
            <a:extLst>
              <a:ext uri="{28A0092B-C50C-407E-A947-70E740481C1C}">
                <a14:useLocalDpi xmlns:a14="http://schemas.microsoft.com/office/drawing/2010/main" val="0"/>
              </a:ext>
            </a:extLst>
          </a:blip>
          <a:srcRect t="15656"/>
          <a:stretch/>
        </p:blipFill>
        <p:spPr bwMode="auto">
          <a:xfrm>
            <a:off x="457200" y="1295400"/>
            <a:ext cx="82296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5593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E-31</a:t>
            </a:r>
            <a:endParaRPr lang="en-US" sz="2000" b="0" dirty="0"/>
          </a:p>
        </p:txBody>
      </p:sp>
      <p:pic>
        <p:nvPicPr>
          <p:cNvPr id="5" name="Picture 2" descr="A table displays configurations for each attribute, as follows. Attribute: engine, configuration: 4 cylinders, 6 cylinders, 8 cylinders. Attribute: transmission, configuration: automatic, standard. Attribute: body style, configuration: 4 door, coupe, wagon."/>
          <p:cNvPicPr>
            <a:picLocks noChangeAspect="1"/>
          </p:cNvPicPr>
          <p:nvPr/>
        </p:nvPicPr>
        <p:blipFill rotWithShape="1">
          <a:blip r:embed="rId2">
            <a:extLst>
              <a:ext uri="{28A0092B-C50C-407E-A947-70E740481C1C}">
                <a14:useLocalDpi xmlns:a14="http://schemas.microsoft.com/office/drawing/2010/main" val="0"/>
              </a:ext>
            </a:extLst>
          </a:blip>
          <a:srcRect t="24312"/>
          <a:stretch/>
        </p:blipFill>
        <p:spPr bwMode="auto">
          <a:xfrm>
            <a:off x="457200" y="2133600"/>
            <a:ext cx="82296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60950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E-32</a:t>
            </a:r>
            <a:endParaRPr lang="en-US" sz="2000" b="0" dirty="0"/>
          </a:p>
        </p:txBody>
      </p:sp>
      <p:pic>
        <p:nvPicPr>
          <p:cNvPr id="5" name="Picture 2" descr="A table lists the desired configurations for testers 1 through 6 as follows. Tester 1: 4 cylinders, standard. Tester 2: 8 cylinders, coupe. Tester 3: 6 cylinders, wagon. Tester 4: 8 cylinders. Tester 5: standard, wagon. Tester 6: 6 cylinders, automatic."/>
          <p:cNvPicPr>
            <a:picLocks noChangeAspect="1"/>
          </p:cNvPicPr>
          <p:nvPr/>
        </p:nvPicPr>
        <p:blipFill rotWithShape="1">
          <a:blip r:embed="rId2">
            <a:extLst>
              <a:ext uri="{28A0092B-C50C-407E-A947-70E740481C1C}">
                <a14:useLocalDpi xmlns:a14="http://schemas.microsoft.com/office/drawing/2010/main" val="0"/>
              </a:ext>
            </a:extLst>
          </a:blip>
          <a:srcRect t="16667"/>
          <a:stretch/>
        </p:blipFill>
        <p:spPr bwMode="auto">
          <a:xfrm>
            <a:off x="873125" y="1371600"/>
            <a:ext cx="739775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63830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E-33</a:t>
            </a:r>
            <a:endParaRPr lang="en-US" sz="2000" b="0" dirty="0"/>
          </a:p>
        </p:txBody>
      </p:sp>
      <p:pic>
        <p:nvPicPr>
          <p:cNvPr id="5" name="Picture 2" descr="A table displays combinations of a from city, a to city and a flight number. From city: C 1, To city: C 2, Flight number: F 1. From city: C 1, To city: C 3, Flight number: F2. From city: C 1, To city: C 5, Flight number: F 3. From city: C 1, To city: C 8, Flight number: F 4. From city: C 2, To city: C 4, Flight number: F 5. From city: C 2, To city: C 7, Flight number: F 6. From city: C 2, To city: C 8, Flight number: F 7. From city: C 3, To city: C 1, Flight number: F 8. From city: C 3, To city: C 2, Flight number: F 9. From city: C 3, To city: C 6, Flight number: F 10. From city: C 4, To city: C 1, Flight number: F 11. From city: C 4, To city: C 8, Flight number: F 12. From city: C 5, To city: C 2, Flight number: F 13. From city: C 5, To city: C 7, Flight number: F 14. From city: C 6, To city: C 4, Flight number: F 15. From city: C 6, To city: C 1, Flight number: F 16. From city: C 7, To city: C 4, Flight number: F 17. From city: C 8, To city: C 3, Flight number: F 18."/>
          <p:cNvPicPr>
            <a:picLocks noChangeAspect="1"/>
          </p:cNvPicPr>
          <p:nvPr/>
        </p:nvPicPr>
        <p:blipFill rotWithShape="1">
          <a:blip r:embed="rId2">
            <a:extLst>
              <a:ext uri="{28A0092B-C50C-407E-A947-70E740481C1C}">
                <a14:useLocalDpi xmlns:a14="http://schemas.microsoft.com/office/drawing/2010/main" val="0"/>
              </a:ext>
            </a:extLst>
          </a:blip>
          <a:srcRect t="7692"/>
          <a:stretch/>
        </p:blipFill>
        <p:spPr bwMode="auto">
          <a:xfrm>
            <a:off x="2589390" y="1371600"/>
            <a:ext cx="3965221" cy="487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76815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E-34</a:t>
            </a:r>
            <a:endParaRPr lang="en-US" sz="2000" b="0" dirty="0"/>
          </a:p>
        </p:txBody>
      </p:sp>
      <p:pic>
        <p:nvPicPr>
          <p:cNvPr id="5" name="Picture 2" descr="A table displays feasible pairings for crews 1 through 10. Crew 1: C 3, C 6, C 8, C 3, and C 3, C 2, C 8, C 3. Crew 2: C 1, C 5, C 7, C 4, C 1. Crew 3: C 4, C 8, C 3, C 2, C 4, and C 4, C 1, C 5, C 7, C 4. Crew 4: C 1, C 8, C 3, C 6, C 4, C 1, and C 1, C 5, C 2, C 1. Crew 5: C 2, C 4, C 8, C 3, C 2, and C 2, C 4, C 8, C 3, C 1, C 2. Crew 6: C 8, C 3, C 1, C 8. Crew 7: C 5, C 2, C 8, C 3, C 1, C 5 and C 5, C 7, C 4, C 8, C 3, C 1, C 5. Crew 8: C 6, C 1, C 3, C 6, and C 6, C 4, C 1, C 5, C 7, C 4, C 8, C 3, C 6, and C 6, C 4, C 8, C 6. Crew 9: C 7, C 4, C 2, C 7, and C 7, C 4, C 8, C 3, C 2, C 7. Crew 10: C 1, C 3, C 6, C 1 and C 1, C 2, C 8, C 3, C 1, and C 1, C 8, C 3, C 1. "/>
          <p:cNvPicPr>
            <a:picLocks noChangeAspect="1"/>
          </p:cNvPicPr>
          <p:nvPr/>
        </p:nvPicPr>
        <p:blipFill rotWithShape="1">
          <a:blip r:embed="rId2">
            <a:extLst>
              <a:ext uri="{28A0092B-C50C-407E-A947-70E740481C1C}">
                <a14:useLocalDpi xmlns:a14="http://schemas.microsoft.com/office/drawing/2010/main" val="0"/>
              </a:ext>
            </a:extLst>
          </a:blip>
          <a:srcRect t="11569"/>
          <a:stretch/>
        </p:blipFill>
        <p:spPr bwMode="auto">
          <a:xfrm>
            <a:off x="457200" y="1676400"/>
            <a:ext cx="8229600" cy="350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5440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E-35</a:t>
            </a:r>
            <a:endParaRPr lang="en-US" sz="2000" b="0" dirty="0"/>
          </a:p>
        </p:txBody>
      </p:sp>
      <p:pic>
        <p:nvPicPr>
          <p:cNvPr id="5" name="Picture 2" descr="A table displays the binning ratio and initial inventory for devices 1 through 5. Device 1: ratio 0.21, inventory 10. Device 2: ratio 0.19, inventory 4. Device 3: ratio 0.1, inventory 8. Device 4: ratio 0.3, inventory 0. Device 4: ratio 0.3, inventory 0. Device 5: ratio 0.2, inventory 3."/>
          <p:cNvPicPr>
            <a:picLocks noChangeAspect="1"/>
          </p:cNvPicPr>
          <p:nvPr/>
        </p:nvPicPr>
        <p:blipFill rotWithShape="1">
          <a:blip r:embed="rId2">
            <a:extLst>
              <a:ext uri="{28A0092B-C50C-407E-A947-70E740481C1C}">
                <a14:useLocalDpi xmlns:a14="http://schemas.microsoft.com/office/drawing/2010/main" val="0"/>
              </a:ext>
            </a:extLst>
          </a:blip>
          <a:srcRect t="26496"/>
          <a:stretch/>
        </p:blipFill>
        <p:spPr bwMode="auto">
          <a:xfrm>
            <a:off x="457200" y="2514600"/>
            <a:ext cx="82296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2044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E-36</a:t>
            </a:r>
            <a:endParaRPr lang="en-US" sz="2000" b="0" dirty="0"/>
          </a:p>
        </p:txBody>
      </p:sp>
      <p:pic>
        <p:nvPicPr>
          <p:cNvPr id="5" name="Picture 2" descr="A table displays the demand in units and interchangeable devices for modules 1 through 3. Module 1. Demand: 20, Interchangeable devices: 2, 3, or 5. Module 2. Demand: 30, Interchangeable devices: 1, 3, or 5. Module 3. Demand: 45, Interchangeable devices: 4, or 5."/>
          <p:cNvPicPr>
            <a:picLocks noChangeAspect="1"/>
          </p:cNvPicPr>
          <p:nvPr/>
        </p:nvPicPr>
        <p:blipFill rotWithShape="1">
          <a:blip r:embed="rId2">
            <a:extLst>
              <a:ext uri="{28A0092B-C50C-407E-A947-70E740481C1C}">
                <a14:useLocalDpi xmlns:a14="http://schemas.microsoft.com/office/drawing/2010/main" val="0"/>
              </a:ext>
            </a:extLst>
          </a:blip>
          <a:srcRect t="24249"/>
          <a:stretch/>
        </p:blipFill>
        <p:spPr bwMode="auto">
          <a:xfrm>
            <a:off x="457200" y="2438400"/>
            <a:ext cx="82296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4300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E-37</a:t>
            </a:r>
            <a:endParaRPr lang="en-US" sz="2000" b="0" dirty="0"/>
          </a:p>
        </p:txBody>
      </p:sp>
      <p:pic>
        <p:nvPicPr>
          <p:cNvPr id="5" name="Picture 2" descr="A table displays the minimum quantity required by bidders 1 through 8 of line items 1 through 6 in thousands of barrels. Line item 1. 1: 10, 2: 13, 3: 10, 4: 25, 5: 18, 6: 14, 7: 20, 8: 14. Line item 2. 1: 14, 2: 11, 3: 11, 4: 20, 5: 17, 6: 16, 7: 18, 8: 14. Line item 3. 1: 20, 2: 15, 3: 20, 4: 10, 5: 16, 6: 16, 7: 17, 8: 17. Line item 4. 1: 11, 2: 17, 3: 15, 4: 6, 5: 20, 6: 16, 7: 17, 8: 8. Line item 5. 1: 15, 2: 29, 3: 18, 4: 12, 5: 14, 6: 10, 7: 15, 8: 10. Line item 6. 1: 18, 2: 20, 3: 19, 4: 22, 5: 18, 6: 8, 7: 19, 8: 15."/>
          <p:cNvPicPr>
            <a:picLocks noChangeAspect="1"/>
          </p:cNvPicPr>
          <p:nvPr/>
        </p:nvPicPr>
        <p:blipFill rotWithShape="1">
          <a:blip r:embed="rId2">
            <a:extLst>
              <a:ext uri="{28A0092B-C50C-407E-A947-70E740481C1C}">
                <a14:useLocalDpi xmlns:a14="http://schemas.microsoft.com/office/drawing/2010/main" val="0"/>
              </a:ext>
            </a:extLst>
          </a:blip>
          <a:srcRect t="13128"/>
          <a:stretch/>
        </p:blipFill>
        <p:spPr bwMode="auto">
          <a:xfrm>
            <a:off x="457200" y="1524000"/>
            <a:ext cx="8229600"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80942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E-38</a:t>
            </a:r>
            <a:endParaRPr lang="en-US" sz="2000" b="0" dirty="0"/>
          </a:p>
        </p:txBody>
      </p:sp>
      <p:pic>
        <p:nvPicPr>
          <p:cNvPr id="5" name="Picture 2" descr="A table displays a cost in 10 dollars to the power of 6 for projects 1 through 8. Project 1: 10, Project 2: 2, Project 3: 24, Project 4: 5, Project 5: 15, Project 6: 12, Project 7: 7, Project 8: 9."/>
          <p:cNvPicPr>
            <a:picLocks noChangeAspect="1"/>
          </p:cNvPicPr>
          <p:nvPr/>
        </p:nvPicPr>
        <p:blipFill rotWithShape="1">
          <a:blip r:embed="rId2">
            <a:extLst>
              <a:ext uri="{28A0092B-C50C-407E-A947-70E740481C1C}">
                <a14:useLocalDpi xmlns:a14="http://schemas.microsoft.com/office/drawing/2010/main" val="0"/>
              </a:ext>
            </a:extLst>
          </a:blip>
          <a:srcRect t="35607"/>
          <a:stretch/>
        </p:blipFill>
        <p:spPr bwMode="auto">
          <a:xfrm>
            <a:off x="457200" y="2895600"/>
            <a:ext cx="822960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4241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a:t>
            </a:r>
            <a:endParaRPr lang="en-US" sz="2000" b="0" dirty="0"/>
          </a:p>
        </p:txBody>
      </p:sp>
      <p:pic>
        <p:nvPicPr>
          <p:cNvPr id="4" name="Picture 2" descr="A table has values for weight in pounds, internal cost in dollars and external purchase price in dollars per roll for roll type row entries. Roll type 1. Weight: 800, internal cost: $90, external purchase price: $108. Roll type 2. Weight: 1200, internal cost: $130, external purchase price: $145. Roll type 3. Weight: 1650, internal cost: $180, external purchase price: $194."/>
          <p:cNvPicPr>
            <a:picLocks noChangeAspect="1"/>
          </p:cNvPicPr>
          <p:nvPr/>
        </p:nvPicPr>
        <p:blipFill rotWithShape="1">
          <a:blip r:embed="rId2">
            <a:extLst>
              <a:ext uri="{28A0092B-C50C-407E-A947-70E740481C1C}">
                <a14:useLocalDpi xmlns:a14="http://schemas.microsoft.com/office/drawing/2010/main" val="0"/>
              </a:ext>
            </a:extLst>
          </a:blip>
          <a:srcRect t="22727"/>
          <a:stretch/>
        </p:blipFill>
        <p:spPr bwMode="auto">
          <a:xfrm>
            <a:off x="450783" y="2438400"/>
            <a:ext cx="82296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78477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E-39</a:t>
            </a:r>
            <a:endParaRPr lang="en-US" sz="2000" b="0" dirty="0"/>
          </a:p>
        </p:txBody>
      </p:sp>
      <p:pic>
        <p:nvPicPr>
          <p:cNvPr id="5" name="Picture 2" descr="A table displays the travel time to project locations in hours for managers A through E. Project 1, a: 2, b: 5, c: 3, d: 1, e: 6. Project 2, a: 5, b: 4, c: 2, d: 5, e: 3. Project 3, a: 4, b: 1, c: 3, d: 2, e: 2. Project 4, a: 5, b: 3, c: 6, d: 3, e: 4. Project 5, a: 1, b: 4, c: 5, d: 6, e: 1. Project 6, a: 2, b: 4, c: 6, d: 2, e: 3. Project 7, a: 6, b: 7, c: 2, d: 3, e: 3. Project 8, a: 4, b: 2, c: 1, d: 5, e: 4."/>
          <p:cNvPicPr>
            <a:picLocks noChangeAspect="1"/>
          </p:cNvPicPr>
          <p:nvPr/>
        </p:nvPicPr>
        <p:blipFill rotWithShape="1">
          <a:blip r:embed="rId2">
            <a:extLst>
              <a:ext uri="{28A0092B-C50C-407E-A947-70E740481C1C}">
                <a14:useLocalDpi xmlns:a14="http://schemas.microsoft.com/office/drawing/2010/main" val="0"/>
              </a:ext>
            </a:extLst>
          </a:blip>
          <a:srcRect t="11539"/>
          <a:stretch/>
        </p:blipFill>
        <p:spPr bwMode="auto">
          <a:xfrm>
            <a:off x="1890568" y="1468582"/>
            <a:ext cx="5362864" cy="4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599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E-40</a:t>
            </a:r>
            <a:endParaRPr lang="en-US" sz="2000" b="0" dirty="0"/>
          </a:p>
        </p:txBody>
      </p:sp>
      <p:pic>
        <p:nvPicPr>
          <p:cNvPr id="5" name="Picture 2" descr="A table displays the purchase price, maintenance cost in dollars for 0, 1, and 2, and the salvage value in dollars for 1, 2, and 3 for years 1 through 10 as follows.  Year 1, Purchase price: 10,000, maintenance cost 0: 200, maintenance cost 1: 500, maintenance cost 2: 600, salvage value 1: 9,000, salvage value 2: 7,000, salvage value 3: 5,000. Year 2, Purchase price: 12,000, maintenance cost 0: 250, maintenance cost 1: 600, maintenance cost 2: 680, salvage value 1: 11,000, salvage value 2: 9,500, salvage value 3: 8,000. Year 3, Purchase price: 13,000, maintenance cost 0: 280, maintenance cost 1: 550, maintenance cost 2: 600, salvage value 1: 12,000, salvage value 2: 11,000, salvage value 3: 10,000. Year 4, Purchase price: 13,500, maintenance cost 0: 320, maintenance cost 1: 650, maintenance cost 2: 700, salvage value 1: 12,000, salvage value 2: 11,500, salvage value 3: 11,000. Year 5, Purchase price: 13,800, maintenance cost 0: 350, maintenance cost 1: 590, maintenance cost 2: 630, salvage value 1: 12,000, salvage value 2: 11,800, salvage value 3: 11,200. Year 6, Purchase price: 14,200, maintenance cost 0: 390, maintenance cost 1: 620, maintenance cost 2: 700, salvage value 1: 12,500, salvage value 2: 12,000, salvage value 3: 11,200. Year 7, Purchase price: 14,800, maintenance cost 0: 410, maintenance cost 1: 600, maintenance cost 2: 620, salvage value 1: 13,500, salvage value 2: 12,900, salvage value 3: 11,900. Year 8, Purchase price: 15,200, maintenance cost 0: 430, maintenance cost 1: 670, maintenance cost 2: 700, salvage value 1: 14,000, salvage value 2: 13,200, salvage value 3: 12,000. Year 9, Purchase price: 15,500, maintenance cost 0: 450, maintenance cost 1: 700, maintenance cost 2: 730, salvage value 1: 15,500, salvage value 2: 14,500, salvage value 3: 13,800. Year 10, Purchase price: 16,000, maintenance cost 0: 500, maintenance cost 1: 710, maintenance cost 2: 720, salvage value 1: 15,800, salvage value 2: 15,000, salvage value 3: 14,500."/>
          <p:cNvPicPr>
            <a:picLocks noChangeAspect="1"/>
          </p:cNvPicPr>
          <p:nvPr/>
        </p:nvPicPr>
        <p:blipFill rotWithShape="1">
          <a:blip r:embed="rId2">
            <a:extLst>
              <a:ext uri="{28A0092B-C50C-407E-A947-70E740481C1C}">
                <a14:useLocalDpi xmlns:a14="http://schemas.microsoft.com/office/drawing/2010/main" val="0"/>
              </a:ext>
            </a:extLst>
          </a:blip>
          <a:srcRect t="10179"/>
          <a:stretch/>
        </p:blipFill>
        <p:spPr bwMode="auto">
          <a:xfrm>
            <a:off x="457200" y="1627187"/>
            <a:ext cx="8229600" cy="446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674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E-41</a:t>
            </a:r>
            <a:endParaRPr lang="en-US" sz="2000" b="0" dirty="0"/>
          </a:p>
        </p:txBody>
      </p:sp>
      <p:pic>
        <p:nvPicPr>
          <p:cNvPr id="5" name="Picture 2" descr="A table displays the component and product as follows. Set up cost per order in dollars: Component 80, Product 100. Unit holding cost per week in dollars: Component 2, Product 5. Lead time in weeks: Component 2, Product 3."/>
          <p:cNvPicPr>
            <a:picLocks noChangeAspect="1"/>
          </p:cNvPicPr>
          <p:nvPr/>
        </p:nvPicPr>
        <p:blipFill rotWithShape="1">
          <a:blip r:embed="rId2">
            <a:extLst>
              <a:ext uri="{28A0092B-C50C-407E-A947-70E740481C1C}">
                <a14:useLocalDpi xmlns:a14="http://schemas.microsoft.com/office/drawing/2010/main" val="0"/>
              </a:ext>
            </a:extLst>
          </a:blip>
          <a:srcRect t="23770"/>
          <a:stretch/>
        </p:blipFill>
        <p:spPr bwMode="auto">
          <a:xfrm>
            <a:off x="457200" y="2438400"/>
            <a:ext cx="8229600"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8906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E-42</a:t>
            </a:r>
            <a:endParaRPr lang="en-US" sz="2000" b="0" dirty="0"/>
          </a:p>
        </p:txBody>
      </p:sp>
      <p:pic>
        <p:nvPicPr>
          <p:cNvPr id="5" name="Picture 2" descr="A table displays values for years 1 through 5 for all 12 months of the year. January, Year 1: 10, Year 2: 11, Year 3: 10, Year 4: 12, Year 5: 11. February, Year 1: 50, Year 2: 52, Year 3: 60, Year 4: 50, Year 5: 55. March, Year 1: 8, Year 2: 10, Year 3: 9, Year 4: 15, Year 5: 10. April, Year 1: 99, Year 2: 100, Year 3: 105, Year 4: 110, Year 5: 120. May, Year 1: 120, Year 2: 100, Year 3: 110, Year 4: 115, Year 5: 110. June, Year 1: 100, Year 2: 105, Year 3: 103, Year 4: 90, Year 5: 100. July, Year 1: 130, Year 2: 129, Year 3: 125, Year 4: 130, Year 5: 130. August, Year 1: 70, Year 2: 80, Year 3: 75, Year 4: 75, Year 5: 78. September, Year 1: 50, Year 2: 52, Year 3: 55, Year 4: 54, Year 5: 51. October, Year 1: 120, Year 2: 130, Year 3: 140, Year 4: 160, Year 5: 180. November, Year 1: 210, Year 2: 230, Year 3: 250, Year 4: 280, Year 5: 300. December, Year 1: 40, Year 2: 46, Year 3: 42, Year 4: 41, Year 5: 43."/>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1613478" y="1399309"/>
            <a:ext cx="5917045"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9627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E-43</a:t>
            </a:r>
            <a:endParaRPr lang="en-US" sz="2000" b="0" dirty="0"/>
          </a:p>
        </p:txBody>
      </p:sp>
      <p:pic>
        <p:nvPicPr>
          <p:cNvPr id="5" name="Picture 2" descr="A table displays values for the P F C A D and M C for Monetary and performance criterion. Monetary: Criterion Monetary. Initial cost, P F: 12,000, C A D: 25,000, M C: 120,000. Criterion Monetary. Maintenance cost, P F: 2000, C A D: 4000, M C: 15,000. Criterion Monetary. Training cost, P F: 3000, C A D: 8000, M C: 20,000. Performance: Criterion Performance. Production rate units per day, P F: 8, C A D: 14, M C: 40. Criterion Performance. Setup time minutes, P F: 30, C A D: 20, M C: 3. Criterion Performance. Scrap pounds per day, P F: 440, C A D: 165, M C: 44."/>
          <p:cNvPicPr>
            <a:picLocks noChangeAspect="1"/>
          </p:cNvPicPr>
          <p:nvPr/>
        </p:nvPicPr>
        <p:blipFill rotWithShape="1">
          <a:blip r:embed="rId2">
            <a:extLst>
              <a:ext uri="{28A0092B-C50C-407E-A947-70E740481C1C}">
                <a14:useLocalDpi xmlns:a14="http://schemas.microsoft.com/office/drawing/2010/main" val="0"/>
              </a:ext>
            </a:extLst>
          </a:blip>
          <a:srcRect t="13346"/>
          <a:stretch/>
        </p:blipFill>
        <p:spPr bwMode="auto">
          <a:xfrm>
            <a:off x="457200" y="1571625"/>
            <a:ext cx="8229600"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9271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E-44</a:t>
            </a:r>
            <a:endParaRPr lang="en-US" sz="2000" b="0" dirty="0"/>
          </a:p>
        </p:txBody>
      </p:sp>
      <p:pic>
        <p:nvPicPr>
          <p:cNvPr id="5" name="Picture 2" descr="A table displays trip hours, and the callout probabilities of B 747 and B 707 for trip categories from 1 to 6. Trip category: 1. Trip hours: 14, B 747: 0.014, B 707: 0.072. Trip category: 2. Trip hours: 13, B 747: 0.0, B 707: 0.019. Trip category: 3. Trip hours: 12.5, B 747: 0.0, B 707: 0.006. Trip category: 4. Trip hours: 12, B 747: 0.016, B 707: 0.006. Trip category: 5. Trip hours: 11.5, B 747: 0.003, B 707: 0.003. Trip category: 6. Trip hours: 11, B 747: 0.002, B 707: 0.003."/>
          <p:cNvPicPr>
            <a:picLocks noChangeAspect="1"/>
          </p:cNvPicPr>
          <p:nvPr/>
        </p:nvPicPr>
        <p:blipFill rotWithShape="1">
          <a:blip r:embed="rId2">
            <a:extLst>
              <a:ext uri="{28A0092B-C50C-407E-A947-70E740481C1C}">
                <a14:useLocalDpi xmlns:a14="http://schemas.microsoft.com/office/drawing/2010/main" val="0"/>
              </a:ext>
            </a:extLst>
          </a:blip>
          <a:srcRect t="14117"/>
          <a:stretch/>
        </p:blipFill>
        <p:spPr bwMode="auto">
          <a:xfrm>
            <a:off x="457200" y="1354137"/>
            <a:ext cx="8229600" cy="474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37041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E-45</a:t>
            </a:r>
            <a:endParaRPr lang="en-US" sz="2000" b="0" dirty="0"/>
          </a:p>
        </p:txBody>
      </p:sp>
      <p:pic>
        <p:nvPicPr>
          <p:cNvPr id="5" name="Picture 2" descr="A table displays aircraft and trip category for the time of day. Time of day: 8, Aircraft: 707, Trip category: 3. Time of day: 9, Aircraft: 707, Trip category: 6. Time of day: 9, Aircraft: 707, Trip category: 2. Time of day: 10, Aircraft: 707, Trip category: 3. Time of day: 11, Aircraft: 707, Trip category: 2. Time of day: 11, Aircraft: 707, Trip category: 4. Time of day: 15 hundred, Aircraft: 747, Trip category: 6. Time of day: 16 hundred , Aircraft: 747, Trip category: 4. Time of day: 19 hundred, Aircraft: 747, Trip category: 1."/>
          <p:cNvPicPr>
            <a:picLocks noChangeAspect="1"/>
          </p:cNvPicPr>
          <p:nvPr/>
        </p:nvPicPr>
        <p:blipFill rotWithShape="1">
          <a:blip r:embed="rId2">
            <a:extLst>
              <a:ext uri="{28A0092B-C50C-407E-A947-70E740481C1C}">
                <a14:useLocalDpi xmlns:a14="http://schemas.microsoft.com/office/drawing/2010/main" val="0"/>
              </a:ext>
            </a:extLst>
          </a:blip>
          <a:srcRect t="14103"/>
          <a:stretch/>
        </p:blipFill>
        <p:spPr bwMode="auto">
          <a:xfrm>
            <a:off x="1407319" y="1400740"/>
            <a:ext cx="6329363" cy="492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46662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E-46</a:t>
            </a:r>
            <a:endParaRPr lang="en-US" sz="2000" b="0" dirty="0"/>
          </a:p>
        </p:txBody>
      </p:sp>
      <p:pic>
        <p:nvPicPr>
          <p:cNvPr id="5" name="Picture 2" descr="A table displays the frequency for sets issued 0 through 4. Sets issued 0: 189. Sets issued 1: 89. Sets issued 2: 20. Sets issued 3: 4. Sets issued 4: 1."/>
          <p:cNvPicPr>
            <a:picLocks noChangeAspect="1"/>
          </p:cNvPicPr>
          <p:nvPr/>
        </p:nvPicPr>
        <p:blipFill rotWithShape="1">
          <a:blip r:embed="rId2">
            <a:extLst>
              <a:ext uri="{28A0092B-C50C-407E-A947-70E740481C1C}">
                <a14:useLocalDpi xmlns:a14="http://schemas.microsoft.com/office/drawing/2010/main" val="0"/>
              </a:ext>
            </a:extLst>
          </a:blip>
          <a:srcRect t="36227"/>
          <a:stretch/>
        </p:blipFill>
        <p:spPr bwMode="auto">
          <a:xfrm>
            <a:off x="457200" y="2895600"/>
            <a:ext cx="82296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1661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E-47</a:t>
            </a:r>
            <a:endParaRPr lang="en-US" sz="2000" b="0" dirty="0"/>
          </a:p>
        </p:txBody>
      </p:sp>
      <p:pic>
        <p:nvPicPr>
          <p:cNvPr id="5" name="Picture 2" descr="A table displays the order quantity in units for Items 1, 2, and 3 by cycle length in months. Cycle length months: 2.3, Order quantity per units, Item 1: 10, ltem 2: 8, ltem 3: 1. Cycle length months. 2.6, Order quantity per units, Item 1: 4, ltem 2: 6, ltem 3: 0. Cycle length months. 4, Order quantity per units, Item 1: 1, ltem 2: 4, ltem 3: 2. Cycle length months. 2, Order quantity per units, Item 1: 8, ltem 2: 6, ltem 3: 2. Cycle length months. 1.2, Order quantity per units, Item 1: 7, ltem 2: 0, ltem 3: 2. Cycle length months. 1.4, Order quantity per units, Item 1: 0, ltem 2: 10, ltem 3: 1. Cycle length months. 1.7, Order quantity per units, Item 1: 1, ltem 2: 2, ltem 3: 0. Cycle length months. 1.3, Order quantity per units, Item 1: 0, ltem 2: 5, ltem 3: 2. Cycle length months. 1.1, Order quantity per units, Item 1: 9, ltem 2: 4, ltem 3: 3. Cycle length months. 1.8, Order quantity per units, Item 1: 4, ltem 2: 6, ltem 3: 2. Cycle length months. 1.6, Order quantity per units, Item 1: 2, ltem 2: 0, ltem 3: 0. Cycle length months. 0.5, Order quantity per units, Item 1: 5, ltem 2: 3, ltem 3: 1. Cycle length months. 2.1, Order quantity per units, Item 1: 10, ltem 2: 7, ltem 3: 2. Cycle length months. 2.3, Order quantity per units, Item 1: 4, ltem 2: 12, ltem 3: 4. Cycle length months. 2.4, Order quantity per units, Item 1: 8, ltem 2: 9, ltem 3: 3. Cycle length months. 2.1, Order quantity per units, Item 1: 10, ltem 2: 8, ltem 3: 5. Cycle length months. 2.2, Order quantity per units, Item 1: 9, ltem 2: 13, ltem 3: 2. Cycle length months. 1.8, Order quantity per units, Item 1: 12, ltem 2: 8, ltem 3: 4. Cycle length months. 0.7, Order quantity per units, Item 1: 6, ltem 2: 4, ltem 3: 2. Cycle length months. 2.1, Order quantity per units, Item 1: 5, ltem 2: 4, ltem 3: 0."/>
          <p:cNvPicPr>
            <a:picLocks noChangeAspect="1"/>
          </p:cNvPicPr>
          <p:nvPr/>
        </p:nvPicPr>
        <p:blipFill rotWithShape="1">
          <a:blip r:embed="rId2">
            <a:extLst>
              <a:ext uri="{28A0092B-C50C-407E-A947-70E740481C1C}">
                <a14:useLocalDpi xmlns:a14="http://schemas.microsoft.com/office/drawing/2010/main" val="0"/>
              </a:ext>
            </a:extLst>
          </a:blip>
          <a:srcRect t="6410"/>
          <a:stretch/>
        </p:blipFill>
        <p:spPr bwMode="auto">
          <a:xfrm>
            <a:off x="2808432" y="1343891"/>
            <a:ext cx="3527136" cy="5056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45496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E-48</a:t>
            </a:r>
            <a:endParaRPr lang="en-US" sz="2000" b="0" dirty="0"/>
          </a:p>
        </p:txBody>
      </p:sp>
      <p:pic>
        <p:nvPicPr>
          <p:cNvPr id="5" name="Picture 2" descr="A table displays the total number of calls for days 1 through 6 by starting hour. Starting hour: 9, Total number of calls for day 1: 4, Total number of calls for day 2: 6, Total number of calls for day 3: 8, Total number of calls for day 4: 4, Total number of calls for day 5: 5, Total number of calls for day 6: 3, Total number of calls for day 7: 4. Starting hour: 10, Total number of calls for day 1: 6, Total number of calls for day 2: 5, Total number of calls for day 3: 5, Total number of calls for day 4: 3, Total number of calls for day 5: 6, Total number of calls for day 6: 4, Total number of calls for day 7: 7. Starting hour: 11, Total number of calls for day 1: 3, Total number of calls for day 2: 9, Total number of calls for day 3: 6, Total number of calls for day 4: 8, Total number of calls for day 5: 4, Total number of calls for day 6: 7, Total number of calls for day 7: 5. Starting hour: 12, Total number of calls for day 1: 8, Total number of calls for day 2: 11, Total number of calls for day 3: 10, Total number of calls for day 4: 5, Total number of calls for day 5: 15, Total number of calls for day 6: 12, Total number of calls for day 7: 9. Starting hour: 13, Total number of calls for day 1: 10, Total number of calls for day 2: 9, Total number of calls for day 3: 8, Total number of calls for day 4: 7, Total number of calls for day 5: 10, Total number of calls for day 6: 16, Total number of calls for day 7: 6. Starting hour: 14, Total number of calls for day 1: 8, Total number of calls for day 2: 6, Total number of calls for day 3: 10, Total number of calls for day 4: 12, Total number of calls for day 5: 12, Total number of calls for day 6: 11, Total number of calls for day 7: 10. Starting hour: 15, Total number of calls for day 1: 10, Total number of calls for day 2: 9, Total number of calls for day 3: 12, Total number of calls for day 4: 4, Total number of calls for day 5: 10, Total number of calls for day 6: 6, Total number of calls for day 7: 8. Starting hour: 16, Total number of calls for day 1: 8, Total number of calls for day 2: 6, Total number of calls for day 3: 9, Total number of calls for day 4: 14, Total number of calls for day 5: 12, Total number of calls for day 6: 10, Total number of calls for day 7: 7. Starting hour: 17, Total number of calls for day 1: 5, Total number of calls for day 2: 10, Total number of calls for day 3: 10, Total number of calls for day 4: 8, Total number of calls for day 5: 10, Total number of calls for day 6: 10, Total number of calls for day 7: 9. Starting hour: 18, Total number of calls for day 1: 5, Total number of calls for day 2: 4, Total number of calls for day 3: 6, Total number of calls for day 4: 5, Total number of calls for day 5: 6, Total number of calls for day 6: 7, Total number of calls for day 7: 5. Starting hour: 19, Total number of calls for day 1: 3, Total number of calls for day 2: 4, Total number of calls for day 3: 6, Total number of calls for day 4: 2, Total number of calls for day 5: 3, Total number of calls for day 6: 4, Total number of calls for day 7: 5. Starting hour: 20, Total number of calls for day 1: 4, Total number of calls for day 2: 3, Total number of calls for day 3: 6, Total number of calls for day 4: 2, Total number of calls for day 5: 2, Total number of calls for day 6: 3, Total number of calls for day 7: 4. Starting hour: 21, Total number of calls for day 1: 1, Total number of calls for day 2: 2, Total number of calls for day 3: 2, Total number of calls for day 4: 3, Total number of calls for day 5: 3, Total number of calls for day 6: 5, Total number of calls for day 7: 3."/>
          <p:cNvPicPr>
            <a:picLocks noChangeAspect="1"/>
          </p:cNvPicPr>
          <p:nvPr/>
        </p:nvPicPr>
        <p:blipFill rotWithShape="1">
          <a:blip r:embed="rId2">
            <a:extLst>
              <a:ext uri="{28A0092B-C50C-407E-A947-70E740481C1C}">
                <a14:useLocalDpi xmlns:a14="http://schemas.microsoft.com/office/drawing/2010/main" val="0"/>
              </a:ext>
            </a:extLst>
          </a:blip>
          <a:srcRect t="8975"/>
          <a:stretch/>
        </p:blipFill>
        <p:spPr bwMode="auto">
          <a:xfrm>
            <a:off x="1524000" y="1447800"/>
            <a:ext cx="6064250" cy="491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0483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a:t>
            </a:r>
            <a:endParaRPr lang="en-US" sz="2000" b="0" dirty="0"/>
          </a:p>
        </p:txBody>
      </p:sp>
      <p:pic>
        <p:nvPicPr>
          <p:cNvPr id="5" name="Picture 2" descr="A table displays values for processing times per roll for rolls 1, 2, and 3, number of machines, and available hour per machine per month for row entries of machine type. Row entries are as follows. Machine type 1. Processing time for roll 1: 1, roll 2: 5, roll 3: 7, Number of machines: 10, available hours: 320. Machine type 2. Processing time for roll 1: 0, roll 2: 4, roll 3: 6, Number of machines: 8, available hours: 310. Machine 3. Processing time for roll 1: 6, roll 2: 3, roll 3: 0, Number of machines: 9, available hours: 300. Machine type 4. Processing time for roll 1: 3, roll2: 6, roll 3: 9, Number of machines: 5, available hours: 310."/>
          <p:cNvPicPr>
            <a:picLocks noChangeAspect="1"/>
          </p:cNvPicPr>
          <p:nvPr/>
        </p:nvPicPr>
        <p:blipFill rotWithShape="1">
          <a:blip r:embed="rId2">
            <a:extLst>
              <a:ext uri="{28A0092B-C50C-407E-A947-70E740481C1C}">
                <a14:useLocalDpi xmlns:a14="http://schemas.microsoft.com/office/drawing/2010/main" val="0"/>
              </a:ext>
            </a:extLst>
          </a:blip>
          <a:srcRect t="16237"/>
          <a:stretch/>
        </p:blipFill>
        <p:spPr bwMode="auto">
          <a:xfrm>
            <a:off x="457200" y="2286000"/>
            <a:ext cx="8229600" cy="226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6976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E-49</a:t>
            </a:r>
            <a:endParaRPr lang="en-US" sz="2000" b="0" dirty="0"/>
          </a:p>
        </p:txBody>
      </p:sp>
      <p:pic>
        <p:nvPicPr>
          <p:cNvPr id="5" name="Picture 2" descr="A table displays frequency for calls per hour. Calls 0: 30. Calls 1: 90. Calls 2: 99. Calls 3: 102. Calls 4: 120. Calls 5: 100. Calls 6: 60. Calls 7: 47. Calls 8: 30. Calls 9: 20. Calls 10: 12. Calls 11: 10. Calls 12: 4."/>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2988830" y="1475509"/>
            <a:ext cx="3166341"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00848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E-50</a:t>
            </a:r>
            <a:endParaRPr lang="en-US" sz="2000" b="0" dirty="0"/>
          </a:p>
        </p:txBody>
      </p:sp>
      <p:pic>
        <p:nvPicPr>
          <p:cNvPr id="5" name="Picture 2" descr="A table displays frequency for service times, t. Service time t: 0 less than or equal to t less than 10: 61. Service time t: 10 less than or equal to t less than 20: 34. Service time t: 20 less than or equal to t less than 30: 15. Service time t: 30 less than or equal to t less than 40: 5. Service time t: 40 less than or equal to t less than 50: 8. Service time t: 50 less than or equal to t less than 60: 4. Service time t: 60 less than or equal to t less than 70: 3. Service time t: 70 less than or equal to t less than 80: 3. Service time t: 80 less than or equal to t less than 90: 2. Service time t: 90 less than or equal to t less than 100: 2."/>
          <p:cNvPicPr>
            <a:picLocks noChangeAspect="1"/>
          </p:cNvPicPr>
          <p:nvPr/>
        </p:nvPicPr>
        <p:blipFill rotWithShape="1">
          <a:blip r:embed="rId2">
            <a:extLst>
              <a:ext uri="{28A0092B-C50C-407E-A947-70E740481C1C}">
                <a14:useLocalDpi xmlns:a14="http://schemas.microsoft.com/office/drawing/2010/main" val="0"/>
              </a:ext>
            </a:extLst>
          </a:blip>
          <a:srcRect t="12821"/>
          <a:stretch/>
        </p:blipFill>
        <p:spPr bwMode="auto">
          <a:xfrm>
            <a:off x="2094706" y="1373046"/>
            <a:ext cx="4954588" cy="4951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4962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E-51</a:t>
            </a:r>
            <a:endParaRPr lang="en-US" sz="2000" b="0" dirty="0"/>
          </a:p>
        </p:txBody>
      </p:sp>
      <p:pic>
        <p:nvPicPr>
          <p:cNvPr id="5" name="Picture 2" descr="3 tables display the repair hour for each failure hour for Machines 5, 18, and 23. Machine 5: Machine 5. Failure hour: 8 05, Repair hour: 8 15. Machine 5. Failure hour: 10 02, Repair hour: 10 14. Machine 5. Failure hour: 10 59, Repair hour: 11 09. Machine 5. Failure hour: 12 22, Repair hour: 12 35. Machine 5. Failure hour: 14 12, Repair hour: 14 22. Machine 5. Failure hour: 15 09, Repair hour: 15 21. Machine 5. Failure hour: 15 33, Repair hour: 15 42. Machine 5. Failure hour: 15 48, Repair hour: 15 59.  Machine 18.Machine 18. Failure hour: 8 01, Repair hour: 8 09. Machine 18. Failure hour: 9 10, Repair hour: 9 18. Machine 18. Failure hour: 11 03, Repair hour: 11 16. Machine 18. Failure hour: 12 58, Repair hour: 13 06. Machine 18. Failure hour: 13 49, Repair hour: 13 58. Machine 18. Failure hour: 14 30, Repair hour: 14 43. Machine 18. Failure hour: 14 57, Repair hour: 15 09. Machine 18. Failure hour: 15 32, Repair hour: 15 42.  Machine 23: Machine 23. Failure hour: 8 45, Repair hour: 8 58. Machine 23. Failure hour: 9 55, Repair hour: 10 06. Machine 23. Failure hour: 10 58, Repair hour: 11 08. Machine 23. Failure hour: 12 21, Repair hour: 12 32. Machine 23. Failure hour: 12 59, Repair hour: 13 07. Machine 23. Failure hour: 14 32, Repair hour: 14 43. Machine 23. Failure hour: 15 09, Repair hour: 15 17. Machine 23. Failure hour: 15 50, Repair hour: 16."/>
          <p:cNvPicPr>
            <a:picLocks noChangeAspect="1"/>
          </p:cNvPicPr>
          <p:nvPr/>
        </p:nvPicPr>
        <p:blipFill rotWithShape="1">
          <a:blip r:embed="rId2">
            <a:extLst>
              <a:ext uri="{28A0092B-C50C-407E-A947-70E740481C1C}">
                <a14:useLocalDpi xmlns:a14="http://schemas.microsoft.com/office/drawing/2010/main" val="0"/>
              </a:ext>
            </a:extLst>
          </a:blip>
          <a:srcRect t="11714"/>
          <a:stretch/>
        </p:blipFill>
        <p:spPr bwMode="auto">
          <a:xfrm>
            <a:off x="457200" y="1981200"/>
            <a:ext cx="8229600" cy="281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4154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E-52</a:t>
            </a:r>
            <a:endParaRPr lang="en-US" sz="2000" b="0" dirty="0"/>
          </a:p>
        </p:txBody>
      </p:sp>
      <p:pic>
        <p:nvPicPr>
          <p:cNvPr id="5" name="Picture 2" descr="A table displays the total number of broken machines for the hours of 8, 9, 10, 11, 12, 13 hundred, 14 hundred, and 15 hundred for specific dates. October, 2. Total number of broken machines at the hour of 8: 6, 9: 6, 10: 9, 11: 6, 12: 8, 13: 8, 14: 7, 15: 7. October, 29. Total number of broken machines at the hour of 8: 9, 9: 8, 10: 5, 11: 9, 12: 5, 13: 5, 14: 6, 15: 8. November, 4. Total number of broken machines at the hour of 8: 6, 9: 6, 10: 5, 11: 7, 12: 7, 13: 8, 14: 6, 15: 5. December, 1. Total number of broken machines at the hour of 8: 9, 9: 5, 10: 9, 11: 7, 12: 5, 13: 7, 14: 5, 15: 5. January, 19. Total number of broken machines at the hour of 8: 6, 9: 5, 10: 8, 11: 5, 12: 9, 13: 8, 14: 8, 15: 6."/>
          <p:cNvPicPr>
            <a:picLocks noChangeAspect="1"/>
          </p:cNvPicPr>
          <p:nvPr/>
        </p:nvPicPr>
        <p:blipFill rotWithShape="1">
          <a:blip r:embed="rId2">
            <a:extLst>
              <a:ext uri="{28A0092B-C50C-407E-A947-70E740481C1C}">
                <a14:useLocalDpi xmlns:a14="http://schemas.microsoft.com/office/drawing/2010/main" val="0"/>
              </a:ext>
            </a:extLst>
          </a:blip>
          <a:srcRect t="15036"/>
          <a:stretch/>
        </p:blipFill>
        <p:spPr bwMode="auto">
          <a:xfrm>
            <a:off x="457200" y="2133600"/>
            <a:ext cx="822960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82841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E-53</a:t>
            </a:r>
            <a:endParaRPr lang="en-US" sz="2000" b="0" dirty="0"/>
          </a:p>
        </p:txBody>
      </p:sp>
      <p:pic>
        <p:nvPicPr>
          <p:cNvPr id="5" name="Picture 2" descr="A table displays the number of sections per academic year and per semester for fall and spring for each course. Course C 1: per year: 2, fall: 1, spring: 1. Course C 2: per year: 2, fall: 1 or 2, spring: 1. Course C 3: per year: 2, fall: 1 or 2, spring: 1. Course C 4: per year: 1, fall: 1, spring: 0. Course C 5: per year: 1, fall: 0, spring: 1."/>
          <p:cNvPicPr>
            <a:picLocks noChangeAspect="1"/>
          </p:cNvPicPr>
          <p:nvPr/>
        </p:nvPicPr>
        <p:blipFill rotWithShape="1">
          <a:blip r:embed="rId2">
            <a:extLst>
              <a:ext uri="{28A0092B-C50C-407E-A947-70E740481C1C}">
                <a14:useLocalDpi xmlns:a14="http://schemas.microsoft.com/office/drawing/2010/main" val="0"/>
              </a:ext>
            </a:extLst>
          </a:blip>
          <a:srcRect t="13265"/>
          <a:stretch/>
        </p:blipFill>
        <p:spPr bwMode="auto">
          <a:xfrm>
            <a:off x="457200" y="1549400"/>
            <a:ext cx="8229600"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57045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E-54</a:t>
            </a:r>
            <a:endParaRPr lang="en-US" sz="2000" b="0" dirty="0"/>
          </a:p>
        </p:txBody>
      </p:sp>
      <p:pic>
        <p:nvPicPr>
          <p:cNvPr id="5" name="Picture 2" descr="A table displays the teaching load per academic year, the teaching load per semester for fall and spring, and the order preference for courses for Professors 1 through 3. Professor 1. Load per year: 1, Fall: 0 or 1, Spring: 0 or 1, Order: $$$ C 1 to C 2 to C 5. Professor 2. Load per year: 3, Fall: 1 or 2, Spring: 1 or 2, Order: $$$ C 1 to C 3 to C 2 to C 4. Professor 3. Load per year: 2, Fall: 0, 1, or 2, Spring: 0 or 1, Order: $$$ C 5 to C 4 to C 3 to C 1."/>
          <p:cNvPicPr>
            <a:picLocks noChangeAspect="1"/>
          </p:cNvPicPr>
          <p:nvPr/>
        </p:nvPicPr>
        <p:blipFill rotWithShape="1">
          <a:blip r:embed="rId2">
            <a:extLst>
              <a:ext uri="{28A0092B-C50C-407E-A947-70E740481C1C}">
                <a14:useLocalDpi xmlns:a14="http://schemas.microsoft.com/office/drawing/2010/main" val="0"/>
              </a:ext>
            </a:extLst>
          </a:blip>
          <a:srcRect t="15601"/>
          <a:stretch/>
        </p:blipFill>
        <p:spPr bwMode="auto">
          <a:xfrm>
            <a:off x="457200" y="2209800"/>
            <a:ext cx="822960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51544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E-55</a:t>
            </a:r>
            <a:endParaRPr lang="en-US" sz="2000" b="0" dirty="0"/>
          </a:p>
        </p:txBody>
      </p:sp>
      <p:pic>
        <p:nvPicPr>
          <p:cNvPr id="5" name="Picture 2" descr="A table displays the probability of breakdown for truck age in year. Age 0: 0.01. Age 1: 0.05. Age 2: 0.10. Age 3: 0.16. Age 4: 0.25. Age 5: 0.40. Age 6: 0.60."/>
          <p:cNvPicPr>
            <a:picLocks noChangeAspect="1"/>
          </p:cNvPicPr>
          <p:nvPr/>
        </p:nvPicPr>
        <p:blipFill rotWithShape="1">
          <a:blip r:embed="rId2">
            <a:extLst>
              <a:ext uri="{28A0092B-C50C-407E-A947-70E740481C1C}">
                <a14:useLocalDpi xmlns:a14="http://schemas.microsoft.com/office/drawing/2010/main" val="0"/>
              </a:ext>
            </a:extLst>
          </a:blip>
          <a:srcRect t="27829"/>
          <a:stretch/>
        </p:blipFill>
        <p:spPr bwMode="auto">
          <a:xfrm>
            <a:off x="457200" y="2895600"/>
            <a:ext cx="82296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5506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E-5</a:t>
            </a:r>
            <a:endParaRPr lang="en-US" sz="2000" b="0" dirty="0"/>
          </a:p>
        </p:txBody>
      </p:sp>
      <p:pic>
        <p:nvPicPr>
          <p:cNvPr id="5" name="Picture 2" descr="A table shows demand in rolls at Mill 1 and Mill 2 for rolls 1, 2, and 3 by months. Month 1. Mill 1. Roll 1: 500, Roll2: 200, Roll 3: 400. Mill 2. Roll 1: 200, Roll 2: 100, Roll 3: 0. Month 2. Mill 1. Roll 1: 0, Roll2: 300, Roll 3: 500. Mill 2. Roll 1: 300, Roll 2: 200, Roll 3: 200. Month 3. Mill 1. Roll 1: 100, Roll 2: 0, Roll 3: 500. Mill 2. Roll 1: 0, Roll 2: 400, Roll 3: 200."/>
          <p:cNvPicPr>
            <a:picLocks noChangeAspect="1"/>
          </p:cNvPicPr>
          <p:nvPr/>
        </p:nvPicPr>
        <p:blipFill rotWithShape="1">
          <a:blip r:embed="rId2">
            <a:extLst>
              <a:ext uri="{28A0092B-C50C-407E-A947-70E740481C1C}">
                <a14:useLocalDpi xmlns:a14="http://schemas.microsoft.com/office/drawing/2010/main" val="0"/>
              </a:ext>
            </a:extLst>
          </a:blip>
          <a:srcRect t="17202"/>
          <a:stretch/>
        </p:blipFill>
        <p:spPr bwMode="auto">
          <a:xfrm>
            <a:off x="457200" y="1905000"/>
            <a:ext cx="8229600"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024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E-6</a:t>
            </a:r>
            <a:endParaRPr lang="en-US" sz="2000" b="0" dirty="0"/>
          </a:p>
        </p:txBody>
      </p:sp>
      <p:pic>
        <p:nvPicPr>
          <p:cNvPr id="5" name="Picture 2" descr="A table shows sales forecast units in May, June and July along with end of April inventory for 3 different products. Chair. May: 2800, June: 2300, July: 3350, End of April Inventory: 30. Table. May: 500, June: 800, July: 1400, End of April Inventory: 100. Bookshelf. May: 320, June: 300, July: 3350, End of April Inventory: 50."/>
          <p:cNvPicPr>
            <a:picLocks noChangeAspect="1"/>
          </p:cNvPicPr>
          <p:nvPr/>
        </p:nvPicPr>
        <p:blipFill rotWithShape="1">
          <a:blip r:embed="rId2">
            <a:extLst>
              <a:ext uri="{28A0092B-C50C-407E-A947-70E740481C1C}">
                <a14:useLocalDpi xmlns:a14="http://schemas.microsoft.com/office/drawing/2010/main" val="0"/>
              </a:ext>
            </a:extLst>
          </a:blip>
          <a:srcRect t="16847"/>
          <a:stretch/>
        </p:blipFill>
        <p:spPr bwMode="auto">
          <a:xfrm>
            <a:off x="457200" y="1828800"/>
            <a:ext cx="8229600" cy="344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49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E-7</a:t>
            </a:r>
            <a:endParaRPr lang="en-US" sz="2000" b="0" dirty="0"/>
          </a:p>
        </p:txBody>
      </p:sp>
      <p:pic>
        <p:nvPicPr>
          <p:cNvPr id="5" name="Picture 2" descr="A table displays Unit Cost and Unit price in dollars for 3 products. Chair. Unit cost: $150, Unit price: $250. Table. Unit cost: $400, Unit price: $750. Bookshelf. Unit cost: $60, Unit price: $120."/>
          <p:cNvPicPr>
            <a:picLocks noChangeAspect="1"/>
          </p:cNvPicPr>
          <p:nvPr/>
        </p:nvPicPr>
        <p:blipFill rotWithShape="1">
          <a:blip r:embed="rId2">
            <a:extLst>
              <a:ext uri="{28A0092B-C50C-407E-A947-70E740481C1C}">
                <a14:useLocalDpi xmlns:a14="http://schemas.microsoft.com/office/drawing/2010/main" val="0"/>
              </a:ext>
            </a:extLst>
          </a:blip>
          <a:srcRect t="24759"/>
          <a:stretch/>
        </p:blipFill>
        <p:spPr bwMode="auto">
          <a:xfrm>
            <a:off x="457200" y="2286000"/>
            <a:ext cx="8229600" cy="272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724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Table </a:t>
            </a:r>
            <a:r>
              <a:rPr lang="fr-FR" dirty="0" smtClean="0"/>
              <a:t>E-8</a:t>
            </a:r>
            <a:endParaRPr lang="en-US" sz="2000" b="0" dirty="0"/>
          </a:p>
        </p:txBody>
      </p:sp>
      <p:pic>
        <p:nvPicPr>
          <p:cNvPr id="5" name="Picture 2" descr="A table displays the bonus in dollars per B B L bid by bidder 1 through 8 and the production 1000 B B L per day for line items 1 through 6. Line item 1. 1:1.1, 2: 0.99, 3: 1.2, 4: 1.1, 5: 0.95, 6: 1, 7: 1.05, 8: 1.02, Production: 20. Line item 2. 1:1.05, 2: 1.02, 3: 1.12, 4: 1.08, 5: 1.09, 6: 1.06, 7: 1.11, 8: 1.07, Production: 30. Line item 3. 1:1, 2: 0.95, 3: 0.97, 4: 0.94, 5: 0.93, 6: 1.01, 7: 1.02, 8: 0.98, Production: 25. Line item 4. 1:1.3, 2: 1.25, 3: 1.31, 4: 1.27, 5: 1.28, 6: 1.26, 7: 1.32, 8: 1.32, Production: 40. Line item 5. 1:1.09, 2: 1.12, 3: 1.15, 4: 1.07, 5: 1.08, 6: 1.11, 7: 1.05, 8: 1.1, Production: 35. Line item 6. 1:0.89, 2: 0.87, 3: 0.9, 4: 0.86, 5: 0.85, 6: 0.91, 7: 0.88, 8: 0.91, Production: 30."/>
          <p:cNvPicPr>
            <a:picLocks noChangeAspect="1"/>
          </p:cNvPicPr>
          <p:nvPr/>
        </p:nvPicPr>
        <p:blipFill rotWithShape="1">
          <a:blip r:embed="rId2">
            <a:extLst>
              <a:ext uri="{28A0092B-C50C-407E-A947-70E740481C1C}">
                <a14:useLocalDpi xmlns:a14="http://schemas.microsoft.com/office/drawing/2010/main" val="0"/>
              </a:ext>
            </a:extLst>
          </a:blip>
          <a:srcRect t="12842"/>
          <a:stretch/>
        </p:blipFill>
        <p:spPr bwMode="auto">
          <a:xfrm>
            <a:off x="457200" y="1904999"/>
            <a:ext cx="82296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6979878"/>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727</TotalTime>
  <Words>181</Words>
  <Application>Microsoft Office PowerPoint</Application>
  <PresentationFormat>On-screen Show (4:3)</PresentationFormat>
  <Paragraphs>67</Paragraphs>
  <Slides>57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Arial</vt:lpstr>
      <vt:lpstr>Arial (Body)</vt:lpstr>
      <vt:lpstr>Calibri</vt:lpstr>
      <vt:lpstr>Noto Sans Symbols</vt:lpstr>
      <vt:lpstr>Times New Roman</vt:lpstr>
      <vt:lpstr>Verdana</vt:lpstr>
      <vt:lpstr>1_508 Lecture</vt:lpstr>
      <vt:lpstr>Operations Research An Introduction</vt:lpstr>
      <vt:lpstr>Table E-1</vt:lpstr>
      <vt:lpstr>Table E-2</vt:lpstr>
      <vt:lpstr>Table E-3</vt:lpstr>
      <vt:lpstr>Table E-4</vt:lpstr>
      <vt:lpstr>Table E-5</vt:lpstr>
      <vt:lpstr>Table E-6</vt:lpstr>
      <vt:lpstr>Table E-7</vt:lpstr>
      <vt:lpstr>Table E-8</vt:lpstr>
      <vt:lpstr>Table E-9</vt:lpstr>
      <vt:lpstr>Table E-10</vt:lpstr>
      <vt:lpstr>Table E-11</vt:lpstr>
      <vt:lpstr>Table E-12</vt:lpstr>
      <vt:lpstr>Table E-13</vt:lpstr>
      <vt:lpstr>Table E-14</vt:lpstr>
      <vt:lpstr>Table E-15</vt:lpstr>
      <vt:lpstr>Table E-16</vt:lpstr>
      <vt:lpstr>Table E-17</vt:lpstr>
      <vt:lpstr>Table E-18</vt:lpstr>
      <vt:lpstr>Table E-19</vt:lpstr>
      <vt:lpstr>Table E-20</vt:lpstr>
      <vt:lpstr>Table E-21</vt:lpstr>
      <vt:lpstr>Table E-22</vt:lpstr>
      <vt:lpstr>Table E-23</vt:lpstr>
      <vt:lpstr>Table E-24</vt:lpstr>
      <vt:lpstr>Table E-25</vt:lpstr>
      <vt:lpstr>Table E-26</vt:lpstr>
      <vt:lpstr>Table E-27</vt:lpstr>
      <vt:lpstr>Table E-28</vt:lpstr>
      <vt:lpstr>Table E-29</vt:lpstr>
      <vt:lpstr>Table E-30</vt:lpstr>
      <vt:lpstr>Table E-31</vt:lpstr>
      <vt:lpstr>Table E-32</vt:lpstr>
      <vt:lpstr>Table E-33</vt:lpstr>
      <vt:lpstr>Table E-34</vt:lpstr>
      <vt:lpstr>Table E-35</vt:lpstr>
      <vt:lpstr>Table E-36</vt:lpstr>
      <vt:lpstr>Table E-37</vt:lpstr>
      <vt:lpstr>Table E-38</vt:lpstr>
      <vt:lpstr>Table E-39</vt:lpstr>
      <vt:lpstr>Table E-40</vt:lpstr>
      <vt:lpstr>Table E-41</vt:lpstr>
      <vt:lpstr>Table E-42</vt:lpstr>
      <vt:lpstr>Table E-43</vt:lpstr>
      <vt:lpstr>Table E-44</vt:lpstr>
      <vt:lpstr>Table E-45</vt:lpstr>
      <vt:lpstr>Table E-46</vt:lpstr>
      <vt:lpstr>Table E-47</vt:lpstr>
      <vt:lpstr>Table E-48</vt:lpstr>
      <vt:lpstr>Table E-49</vt:lpstr>
      <vt:lpstr>Table E-50</vt:lpstr>
      <vt:lpstr>Table E-51</vt:lpstr>
      <vt:lpstr>Table E-52</vt:lpstr>
      <vt:lpstr>Table E-53</vt:lpstr>
      <vt:lpstr>Table E-54</vt:lpstr>
      <vt:lpstr>Table E-55</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226</cp:revision>
  <dcterms:created xsi:type="dcterms:W3CDTF">2014-10-10T17:07:42Z</dcterms:created>
  <dcterms:modified xsi:type="dcterms:W3CDTF">2018-03-06T10:03:21Z</dcterms:modified>
  <cp:category>Engineering Computer Science</cp:category>
</cp:coreProperties>
</file>