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2"/>
  </p:notesMasterIdLst>
  <p:sldIdLst>
    <p:sldId id="315"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29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63" autoAdjust="0"/>
    <p:restoredTop sz="86395" autoAdjust="0"/>
  </p:normalViewPr>
  <p:slideViewPr>
    <p:cSldViewPr>
      <p:cViewPr varScale="1">
        <p:scale>
          <a:sx n="70" d="100"/>
          <a:sy n="70" d="100"/>
        </p:scale>
        <p:origin x="72" y="642"/>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4/2/2018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661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20</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a:latin typeface="+mn-lt"/>
              </a:rPr>
              <a:t>3</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The Simplex Method and Sensitivity Analysis</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 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477034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Graphical Sensitivity </a:t>
            </a:r>
            <a:r>
              <a:rPr lang="en-US" dirty="0" smtClean="0"/>
              <a:t>Analysis </a:t>
            </a:r>
            <a:r>
              <a:rPr lang="en-US" sz="2000" b="0" dirty="0" smtClean="0"/>
              <a:t>(1 of 2)</a:t>
            </a:r>
            <a:endParaRPr lang="en-US" sz="2000" b="0" dirty="0"/>
          </a:p>
        </p:txBody>
      </p:sp>
      <p:pic>
        <p:nvPicPr>
          <p:cNvPr id="5" name="Picture 2" descr="A line graph. The vertical axis represents X sub 2, and the horizontal axis represents X sub 1. 2 constraints are plotted for Machine 1. Machine 1: 2 X sub 1 plus X sub 2 less than or equal to 8, extends from point E (0, 8) to point D (4, 0). Machine 1: 2 X sub 1 plus X sub 2 less than or equal to 9, extends from (2, 6) to (4.5, 0), just to the right of the first Machine 1 constraint. A constraint for Machine 2, X sub 1 plus 3 X sub 2 less than or equal to 8, extends from point B (0, 2.5) to point F (8, 0). The constraint for Machine 2 intersects the Machine 1 constraints for 8 and 9 at points C and G, respectively. Point C is optimum X sub 1 = 3.2, X sub 2 = 1.6, integers = 128. Point G is optimum X sub 1 = 3.8, X sub 2 = 1.4, integers = 142.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90801" y="1415236"/>
            <a:ext cx="3868966" cy="4194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p:cNvSpPr>
            <a:spLocks noGrp="1"/>
          </p:cNvSpPr>
          <p:nvPr>
            <p:ph type="body" idx="1"/>
          </p:nvPr>
        </p:nvSpPr>
        <p:spPr>
          <a:xfrm>
            <a:off x="457200" y="5693588"/>
            <a:ext cx="8229600" cy="591427"/>
          </a:xfrm>
        </p:spPr>
        <p:txBody>
          <a:bodyPr/>
          <a:lstStyle/>
          <a:p>
            <a:r>
              <a:rPr lang="en-US" sz="1600" b="1" dirty="0">
                <a:latin typeface="+mn-lt"/>
              </a:rPr>
              <a:t>Figure </a:t>
            </a:r>
            <a:r>
              <a:rPr lang="en-US" sz="1600" b="1" dirty="0" smtClean="0">
                <a:latin typeface="+mn-lt"/>
              </a:rPr>
              <a:t>3-9 </a:t>
            </a:r>
            <a:r>
              <a:rPr lang="en-US" sz="1600" dirty="0">
                <a:latin typeface="+mn-lt"/>
              </a:rPr>
              <a:t>Graphical sensitivity of optimal solution to changes in the availability of resources (right-hand side of the constraints)</a:t>
            </a:r>
          </a:p>
        </p:txBody>
      </p:sp>
    </p:spTree>
    <p:extLst>
      <p:ext uri="{BB962C8B-B14F-4D97-AF65-F5344CB8AC3E}">
        <p14:creationId xmlns:p14="http://schemas.microsoft.com/office/powerpoint/2010/main" val="4119944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Graphical Sensitivity </a:t>
            </a:r>
            <a:r>
              <a:rPr lang="en-US" dirty="0" smtClean="0"/>
              <a:t>Analysis </a:t>
            </a:r>
            <a:r>
              <a:rPr lang="en-US" sz="2000" b="0" dirty="0" smtClean="0"/>
              <a:t>(2 of 2)</a:t>
            </a:r>
            <a:endParaRPr lang="en-US" sz="2000" b="0" dirty="0"/>
          </a:p>
        </p:txBody>
      </p:sp>
      <p:pic>
        <p:nvPicPr>
          <p:cNvPr id="6" name="Picture 2" descr="A line graph. The vertical axis represents X sub 2, and the horizontal axis represents X sub 1. A constraint for Machine 1, 2 X sub 1 plus X sub 2 less than or equal to 8, extends from point E (0, 8) to point D (4, 0). A constraint for Machine 2, X sub 1 plus 3 X sub 2 less than or equal to 8, extends from point B (0, 2.5) to point F (8, 0). Objective linear equation, integers = 3 X sub 1 plus 2 X sub 2, is plotted from point (0, 6.5) to (4, 0). The linear equation and both constraints intersect at point C, optimum: X sub 1 = 3.2, X sub 2 = 1.6, integers = 128. The area beneath the constraints, between points A the origin, B, C and D is shaded gray."/>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39448" y="1406236"/>
            <a:ext cx="3865104" cy="415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p:cNvSpPr>
            <a:spLocks noGrp="1"/>
          </p:cNvSpPr>
          <p:nvPr>
            <p:ph type="body" idx="1"/>
          </p:nvPr>
        </p:nvSpPr>
        <p:spPr>
          <a:xfrm>
            <a:off x="457200" y="5693588"/>
            <a:ext cx="8229600" cy="591427"/>
          </a:xfrm>
        </p:spPr>
        <p:txBody>
          <a:bodyPr/>
          <a:lstStyle/>
          <a:p>
            <a:r>
              <a:rPr lang="en-US" altLang="en-US" sz="1600" b="1" dirty="0">
                <a:latin typeface="+mn-lt"/>
              </a:rPr>
              <a:t>Figure </a:t>
            </a:r>
            <a:r>
              <a:rPr lang="en-US" altLang="en-US" sz="1600" b="1" dirty="0" smtClean="0">
                <a:latin typeface="+mn-lt"/>
              </a:rPr>
              <a:t>3-10 </a:t>
            </a:r>
            <a:r>
              <a:rPr lang="en-US" altLang="en-US" sz="1600" dirty="0" smtClean="0">
                <a:latin typeface="+mn-lt"/>
              </a:rPr>
              <a:t>Graphical </a:t>
            </a:r>
            <a:r>
              <a:rPr lang="en-US" altLang="en-US" sz="1600" dirty="0">
                <a:latin typeface="+mn-lt"/>
              </a:rPr>
              <a:t>sensitivity of optimal solution to changes in the revenue units (coefficients of the objective function)</a:t>
            </a:r>
            <a:endParaRPr lang="en-US" sz="1600" dirty="0">
              <a:latin typeface="+mn-lt"/>
            </a:endParaRPr>
          </a:p>
        </p:txBody>
      </p:sp>
    </p:spTree>
    <p:extLst>
      <p:ext uri="{BB962C8B-B14F-4D97-AF65-F5344CB8AC3E}">
        <p14:creationId xmlns:p14="http://schemas.microsoft.com/office/powerpoint/2010/main" val="4248300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3-11 T</a:t>
            </a:r>
            <a:r>
              <a:rPr lang="en-US" sz="100" dirty="0" smtClean="0"/>
              <a:t> </a:t>
            </a:r>
            <a:r>
              <a:rPr lang="en-US" dirty="0" smtClean="0"/>
              <a:t>O</a:t>
            </a:r>
            <a:r>
              <a:rPr lang="en-US" sz="100" dirty="0" smtClean="0"/>
              <a:t> </a:t>
            </a:r>
            <a:r>
              <a:rPr lang="en-US" dirty="0" smtClean="0"/>
              <a:t>R</a:t>
            </a:r>
            <a:r>
              <a:rPr lang="en-US" sz="100" dirty="0" smtClean="0"/>
              <a:t> </a:t>
            </a:r>
            <a:r>
              <a:rPr lang="en-US" dirty="0" smtClean="0"/>
              <a:t>A </a:t>
            </a:r>
            <a:r>
              <a:rPr lang="en-US" dirty="0"/>
              <a:t>S</a:t>
            </a:r>
            <a:r>
              <a:rPr lang="en-US" dirty="0" smtClean="0"/>
              <a:t>ensitivity </a:t>
            </a:r>
            <a:r>
              <a:rPr lang="en-US" dirty="0"/>
              <a:t>A</a:t>
            </a:r>
            <a:r>
              <a:rPr lang="en-US" dirty="0" smtClean="0"/>
              <a:t>nalysis </a:t>
            </a:r>
            <a:r>
              <a:rPr lang="en-US" dirty="0"/>
              <a:t>for the </a:t>
            </a:r>
            <a:r>
              <a:rPr lang="en-US" dirty="0" smtClean="0"/>
              <a:t>T</a:t>
            </a:r>
            <a:r>
              <a:rPr lang="en-US" sz="100" dirty="0" smtClean="0"/>
              <a:t> </a:t>
            </a:r>
            <a:r>
              <a:rPr lang="en-US" dirty="0" smtClean="0"/>
              <a:t>O</a:t>
            </a:r>
            <a:r>
              <a:rPr lang="en-US" sz="100" dirty="0" smtClean="0"/>
              <a:t> </a:t>
            </a:r>
            <a:r>
              <a:rPr lang="en-US" dirty="0" smtClean="0"/>
              <a:t>Y</a:t>
            </a:r>
            <a:r>
              <a:rPr lang="en-US" sz="100" dirty="0" smtClean="0"/>
              <a:t> </a:t>
            </a:r>
            <a:r>
              <a:rPr lang="en-US" dirty="0" smtClean="0"/>
              <a:t>C</a:t>
            </a:r>
            <a:r>
              <a:rPr lang="en-US" sz="100" dirty="0" smtClean="0"/>
              <a:t> </a:t>
            </a:r>
            <a:r>
              <a:rPr lang="en-US" dirty="0" smtClean="0"/>
              <a:t>O </a:t>
            </a:r>
            <a:r>
              <a:rPr lang="en-US" dirty="0"/>
              <a:t>M</a:t>
            </a:r>
            <a:r>
              <a:rPr lang="en-US" dirty="0" smtClean="0"/>
              <a:t>odel</a:t>
            </a:r>
            <a:endParaRPr lang="en-US" sz="2000" b="0" dirty="0"/>
          </a:p>
        </p:txBody>
      </p:sp>
      <p:pic>
        <p:nvPicPr>
          <p:cNvPr id="7" name="Picture 2" descr="A T O R A sensitivity analysis for the T O Y C O model.  For each variable of X, a current object coefficient, minimum object coefficient, maximum object coefficient and reduced cost are given, as follows. X sub 1: current 3.00, minimum negative infinity, maximum 7.00, cost 4.00. X sub 2: current 2.00, minimum 0.00, maximum 10.00, cost 0.00. X sub 3: current 5.00, minimum 2.33, maximum infinity, cost 0.00.  For each constraint a current R H S, minimum R H S, maximum R H S, and dual price are given, as follows. 1 less than: current 430.00, minimum 230.00, maximum 440.00, price 1.00. 2 less than: current 460.00, minimum 440.00, maximum 860.00, price 2.00. 3 less than: current 420.00, minimum 400.00, maximum infinity, price 0.0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043113"/>
            <a:ext cx="8229600"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74156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3-12 Excel </a:t>
            </a:r>
            <a:r>
              <a:rPr lang="en-US" dirty="0"/>
              <a:t>Solver S</a:t>
            </a:r>
            <a:r>
              <a:rPr lang="en-US" dirty="0" smtClean="0"/>
              <a:t>ensitivity </a:t>
            </a:r>
            <a:r>
              <a:rPr lang="en-US" dirty="0"/>
              <a:t>A</a:t>
            </a:r>
            <a:r>
              <a:rPr lang="en-US" dirty="0" smtClean="0"/>
              <a:t>nalysis </a:t>
            </a:r>
            <a:r>
              <a:rPr lang="en-US" dirty="0"/>
              <a:t>R</a:t>
            </a:r>
            <a:r>
              <a:rPr lang="en-US" dirty="0" smtClean="0"/>
              <a:t>eport </a:t>
            </a:r>
            <a:r>
              <a:rPr lang="en-US" dirty="0"/>
              <a:t>for the T</a:t>
            </a:r>
            <a:r>
              <a:rPr lang="en-US" sz="100" dirty="0"/>
              <a:t> </a:t>
            </a:r>
            <a:r>
              <a:rPr lang="en-US" dirty="0"/>
              <a:t>O</a:t>
            </a:r>
            <a:r>
              <a:rPr lang="en-US" sz="100" dirty="0"/>
              <a:t> </a:t>
            </a:r>
            <a:r>
              <a:rPr lang="en-US" dirty="0"/>
              <a:t>Y</a:t>
            </a:r>
            <a:r>
              <a:rPr lang="en-US" sz="100" dirty="0"/>
              <a:t> </a:t>
            </a:r>
            <a:r>
              <a:rPr lang="en-US" dirty="0"/>
              <a:t>C</a:t>
            </a:r>
            <a:r>
              <a:rPr lang="en-US" sz="100" dirty="0"/>
              <a:t> </a:t>
            </a:r>
            <a:r>
              <a:rPr lang="en-US" dirty="0"/>
              <a:t>O</a:t>
            </a:r>
            <a:r>
              <a:rPr lang="en-US" dirty="0" smtClean="0"/>
              <a:t> </a:t>
            </a:r>
            <a:r>
              <a:rPr lang="en-US" dirty="0"/>
              <a:t>M</a:t>
            </a:r>
            <a:r>
              <a:rPr lang="en-US" dirty="0" smtClean="0"/>
              <a:t>odel</a:t>
            </a:r>
            <a:endParaRPr lang="en-US" sz="2000" b="0" dirty="0"/>
          </a:p>
        </p:txBody>
      </p:sp>
      <p:pic>
        <p:nvPicPr>
          <p:cNvPr id="4" name="Picture 2" descr="An excel solver sensitivity analysis report for the T  O Y C O model. At the top, a T O Y C O model in an excel sheet. Entries of x sub 1 trains, X sub 2 trucks, and X sub 3 cars are given for each operation, with totals and limits. A solver results window is open, and reads, Solver found a solution. All constraints and optimality conditions are satisfied. Keep Solver Solution is selected, restore original values is not selected. The reports drop down menu offers options of answer, sensitivity, or limits, with sensitivity selected. Buttons across the bottom are displayed as okay, cancel, save scenario, and help. Below, a table for adjustable cells has entries for name, final value, reduced cost, objective coefficient, allowable increase, and allowable decrease for cells. A table for constraints offers names, final value, shadow price, constraint R H slide, allowable increase, and allowable decrease for each cell."/>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7036" y="1447800"/>
            <a:ext cx="6709928" cy="4800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66230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3-13 A</a:t>
            </a:r>
            <a:r>
              <a:rPr lang="en-US" sz="100" dirty="0" smtClean="0"/>
              <a:t> </a:t>
            </a:r>
            <a:r>
              <a:rPr lang="en-US" dirty="0" smtClean="0"/>
              <a:t>M</a:t>
            </a:r>
            <a:r>
              <a:rPr lang="en-US" sz="100" dirty="0" smtClean="0"/>
              <a:t> </a:t>
            </a:r>
            <a:r>
              <a:rPr lang="en-US" dirty="0" smtClean="0"/>
              <a:t>P</a:t>
            </a:r>
            <a:r>
              <a:rPr lang="en-US" sz="100" dirty="0" smtClean="0"/>
              <a:t> </a:t>
            </a:r>
            <a:r>
              <a:rPr lang="en-US" dirty="0" smtClean="0"/>
              <a:t>L </a:t>
            </a:r>
            <a:r>
              <a:rPr lang="en-US" dirty="0"/>
              <a:t>S</a:t>
            </a:r>
            <a:r>
              <a:rPr lang="en-US" dirty="0" smtClean="0"/>
              <a:t>ensitivity </a:t>
            </a:r>
            <a:r>
              <a:rPr lang="en-US" dirty="0"/>
              <a:t>A</a:t>
            </a:r>
            <a:r>
              <a:rPr lang="en-US" dirty="0" smtClean="0"/>
              <a:t>nalysis </a:t>
            </a:r>
            <a:r>
              <a:rPr lang="en-US" dirty="0"/>
              <a:t>R</a:t>
            </a:r>
            <a:r>
              <a:rPr lang="en-US" dirty="0" smtClean="0"/>
              <a:t>eport </a:t>
            </a:r>
            <a:r>
              <a:rPr lang="en-US" dirty="0"/>
              <a:t>for the T</a:t>
            </a:r>
            <a:r>
              <a:rPr lang="en-US" sz="100" dirty="0"/>
              <a:t> </a:t>
            </a:r>
            <a:r>
              <a:rPr lang="en-US" dirty="0"/>
              <a:t>O</a:t>
            </a:r>
            <a:r>
              <a:rPr lang="en-US" sz="100" dirty="0"/>
              <a:t> </a:t>
            </a:r>
            <a:r>
              <a:rPr lang="en-US" dirty="0"/>
              <a:t>Y</a:t>
            </a:r>
            <a:r>
              <a:rPr lang="en-US" sz="100" dirty="0"/>
              <a:t> </a:t>
            </a:r>
            <a:r>
              <a:rPr lang="en-US" dirty="0"/>
              <a:t>C</a:t>
            </a:r>
            <a:r>
              <a:rPr lang="en-US" sz="100" dirty="0"/>
              <a:t> </a:t>
            </a:r>
            <a:r>
              <a:rPr lang="en-US" dirty="0"/>
              <a:t>O</a:t>
            </a:r>
            <a:r>
              <a:rPr lang="en-US" dirty="0" smtClean="0"/>
              <a:t> Model</a:t>
            </a:r>
            <a:endParaRPr lang="en-US" sz="2000" b="0" dirty="0"/>
          </a:p>
        </p:txBody>
      </p:sp>
      <p:pic>
        <p:nvPicPr>
          <p:cNvPr id="5" name="Picture 2" descr="An A M P L sensitivity analysis report for the T O Y C O model. 3 rows of entries for operation down, operation current, operation up, and operation dual. 1: down 230, current 430, up 440, dual 1. 2: down 440, current 460, up 860, dual 2. 3: down 400, current 420, up 1 E plus 20 P, dual 0. 3 rows of entries for X down, X current, X up, and X R C. 1: X down negative 1 E plus 20, X current 3, X up 7, X R C negative 4. 2: X down 0, X current 2, X up 10, X R C 0. 3: X down 2.3333, X current 5, X up 1 E plus 20, X R C 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47900"/>
            <a:ext cx="82296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8861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3-14 Components </a:t>
            </a:r>
            <a:r>
              <a:rPr lang="en-US" dirty="0"/>
              <a:t>of an </a:t>
            </a:r>
            <a:r>
              <a:rPr lang="en-US" dirty="0" smtClean="0"/>
              <a:t>L</a:t>
            </a:r>
            <a:r>
              <a:rPr lang="en-US" sz="100" dirty="0" smtClean="0"/>
              <a:t> </a:t>
            </a:r>
            <a:r>
              <a:rPr lang="en-US" dirty="0" smtClean="0"/>
              <a:t>P </a:t>
            </a:r>
            <a:r>
              <a:rPr lang="en-US" dirty="0"/>
              <a:t>N</a:t>
            </a:r>
            <a:r>
              <a:rPr lang="en-US" dirty="0" smtClean="0"/>
              <a:t>umerical </a:t>
            </a:r>
            <a:r>
              <a:rPr lang="en-US" dirty="0"/>
              <a:t>A</a:t>
            </a:r>
            <a:r>
              <a:rPr lang="en-US" dirty="0" smtClean="0"/>
              <a:t>lgorithm</a:t>
            </a:r>
            <a:endParaRPr lang="en-US" sz="2000" b="0" dirty="0"/>
          </a:p>
        </p:txBody>
      </p:sp>
      <p:pic>
        <p:nvPicPr>
          <p:cNvPr id="4" name="Picture 2" descr="Components of an L P numerical algorithm. Input model to pre-solver to solver to output result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3360738"/>
            <a:ext cx="822960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61168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3-15 Output </a:t>
            </a:r>
            <a:r>
              <a:rPr lang="en-US" dirty="0"/>
              <a:t>of the </a:t>
            </a:r>
            <a:r>
              <a:rPr lang="en-US" dirty="0" smtClean="0"/>
              <a:t>Valve </a:t>
            </a:r>
            <a:r>
              <a:rPr lang="en-US" dirty="0"/>
              <a:t>P</a:t>
            </a:r>
            <a:r>
              <a:rPr lang="en-US" dirty="0" smtClean="0"/>
              <a:t>roduction </a:t>
            </a:r>
            <a:r>
              <a:rPr lang="en-US" dirty="0"/>
              <a:t>M</a:t>
            </a:r>
            <a:r>
              <a:rPr lang="en-US" dirty="0" smtClean="0"/>
              <a:t>odel</a:t>
            </a:r>
            <a:endParaRPr lang="en-US" sz="2000" b="0" dirty="0"/>
          </a:p>
        </p:txBody>
      </p:sp>
      <p:pic>
        <p:nvPicPr>
          <p:cNvPr id="5" name="Picture 2" descr="A table of output of the valve production model. Cost $42210.82. Solution table is as follows. For each J, from 1 to 12, entries are given for L J, X J, H J, reduced cost, and average unit price, as follows. J 1. L J 0, X J 0, H J 500, reduced cost 2.39, average unit price 14.22. J 2. L J 0, X J 0, H J 500, reduced cost 0.12, average unit price 15.88. J 3. L J 0, X J 0, H J 400, reduced cost 5.22, average unit price 15.12. J 4. L J 0, X J 116.4, H J 500, reduced cost 0.00, average unit price 14.70. J 5. L J 0, X J 300, H J 300, reduced cost 0.49, average unit price 16.68. J 6. L J 0, X J 500, H J 500, reduced cost 2.13, average unit price 14.89. J 7. L J 0, X J 250.5, H J 600, reduced cost 0.00, average unit price 18.12. J 8. L J 0, X J 400, H J 400, reduced cost 6.22, average unit price 16.61. J 9. L J 0, X J 300, H J 500, reduced cost negative 4.20, average unit price 17.19. J 10. L J 0, X J 357.4, H J 500, reduced cost negative 0.00, average unit price 14.47. J 11. L J 0, X J 112.9, H J 400, reduced cost 0.00, average unit price 15.62. J 12. L J 0, X J 293.1, H J 500, reduced cost 0.00, average unit price 16.31. A second table. For each I, from 1 to 8, entries are given for D I, surplus I, and dual value, as follows. I 1. D I 275, Surplus I 0.0, dual value 29.28. I 2. D I 310, Surplus I 28.9, dual value 0.00. I 4. D I 320, Surplus I 88.1, dual value 0.00. I 5. D I 400, Surplus I 0.0, dual value 24.33. I 6. D I 350, Surplus I 0.0, dual value 8.55. I 7. D I 300, Surplus I 0.0, dual value 62.41. I 8. D I 130, Surplus I 28.2, dual value 0.0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42244" y="1423428"/>
            <a:ext cx="6259513" cy="4901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49104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3-16 Solution </a:t>
            </a:r>
            <a:r>
              <a:rPr lang="en-US" dirty="0"/>
              <a:t>S</a:t>
            </a:r>
            <a:r>
              <a:rPr lang="en-US" dirty="0" smtClean="0"/>
              <a:t>pace </a:t>
            </a:r>
            <a:r>
              <a:rPr lang="en-US" dirty="0"/>
              <a:t>of Problem 3-18</a:t>
            </a:r>
            <a:endParaRPr lang="en-US" sz="2000" b="0" dirty="0"/>
          </a:p>
        </p:txBody>
      </p:sp>
      <p:pic>
        <p:nvPicPr>
          <p:cNvPr id="4" name="Picture 2" descr="A diagram of the solution space of problem 3 18. A 3 dimensional graph. The vertical Z axis represents X sub 3, the X axis represents X sub 2, and the horizontal y-axis represents x sub 1. The origin is labeled A. A parallelogram is shown, with 8 corners marked as A (0, 0, 0), B (1, 0, 0) on the y-axis, C (0, 1, 0) on the x-axis, E between the x- and y-axes, F between the X-and Z-axes, D (0, 0, 1) on the z-axis, and G between the z- and y-axes. The front, top right corner of the 3 dimensional parallelogram is removed, revealing a triangle instead of a corner. The triangle has 3 angles labeled as J, H and I, counter clockwise from the top left angl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62175" y="1371600"/>
            <a:ext cx="481965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9964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3-17 Solution </a:t>
            </a:r>
            <a:r>
              <a:rPr lang="en-US" dirty="0"/>
              <a:t>Space for Problem 3-27</a:t>
            </a:r>
            <a:endParaRPr lang="en-US" sz="2000" b="0" dirty="0"/>
          </a:p>
        </p:txBody>
      </p:sp>
      <p:pic>
        <p:nvPicPr>
          <p:cNvPr id="5" name="Picture 2" descr="A line graph. The vertical axis represents X sub 2, and the horizontal axis represents X sub 1. 5 constraints are plotted as follows. Constraint 1 from point (0, 4) to (5, 0), Constraint 2 from point (0, 2) to (3, 2). Constraint 3 from point (negative 1, 0) to (2, 3). Constraint 4 from (0, negative 1) to (4.5, 1). Constraint 5 from (3, 0) to (3, 3). Point A is the origin. Constraints 3 and 2 intersect at point F (1, 2). Constraints 1 and 2 intersect at point E (2.5, 2). Constraints 1 and 5 intersect at point D (3, 1.5). Constraints 4 and 5 intersect at point C (3, 0.5).  Constraint 3 crosses the y-axis at point B (2, 0). Constraint 3 crosses the z-axis at point (0, 1). The area within all 5 constraints and between the points A, B, C, D, E, F, and G is shaded gray."/>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8728" y="1371600"/>
            <a:ext cx="5726545"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2660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3-18 Solution </a:t>
            </a:r>
            <a:r>
              <a:rPr lang="en-US" dirty="0"/>
              <a:t>S</a:t>
            </a:r>
            <a:r>
              <a:rPr lang="en-US" dirty="0" smtClean="0"/>
              <a:t>pace </a:t>
            </a:r>
            <a:r>
              <a:rPr lang="en-US" dirty="0"/>
              <a:t>of Problem 3-51</a:t>
            </a:r>
            <a:endParaRPr lang="en-US" sz="2000" b="0" dirty="0"/>
          </a:p>
        </p:txBody>
      </p:sp>
      <p:pic>
        <p:nvPicPr>
          <p:cNvPr id="4" name="Picture 2" descr="A line graph. The vertical axis represents X sub 2, and the horizontal axis represents X sub 1. 3 constraints are plotted. Constraint 1 extends from midway up the vertical axis to the top right corner of the quadrant. Constraint 2 extends from the top right corner to the bottom right corner. Constraint 3 extends from the middle of the horizontal axis to the middle right of the quadrant. Constraints 1 and 2 intersect at point D. Constraint 1 has an arrow pointing down at its end near point D. Constraint 2 has an arrow pointing left at its end near point D. Constraints 2 and 3 intersect at point C. At point C, 2 short line segments also intersect point C, bisecting the angle made from the intersection of constraints 2 and 3, each with a left pointing arrow at their ends. An arrow points up from the horizontal axis and one points right from the vertical axis. The area within the constraints is shaded gray."/>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381125"/>
            <a:ext cx="8229600"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7562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3-1 Transition from Graphical to Algebraic Solution</a:t>
            </a:r>
            <a:endParaRPr lang="en-US" sz="2000" b="0" dirty="0"/>
          </a:p>
        </p:txBody>
      </p:sp>
      <p:pic>
        <p:nvPicPr>
          <p:cNvPr id="5" name="Picture 2" descr="The steps for the transition from graphical to algebraic method. Graphical method. Graph all constraints, including non negativity restrictions. Solution space consists of infinity of feasible points. Next, identify feasible corner points of the solution space. Candidates for the optimum solution are given by a finite number of corner points. Then, use the objective function to determine the optimum corner point form among all the candidates. Algebraic method. Represent the solution space by M equations in N variables and restrict all variables to non negative values, M is less than N. The system has infinity of feasible solutions. Next, determine the feasible basic solutions of the equations, Candidates for the optimum solution are given by a finite number of basic feasible solutions. Then, use the objective function to determine the optimum basic feasible solution from among all the candidate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7731" y="1343180"/>
            <a:ext cx="7348538" cy="4905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3-2 L</a:t>
            </a:r>
            <a:r>
              <a:rPr lang="en-US" sz="100" dirty="0" smtClean="0"/>
              <a:t> </a:t>
            </a:r>
            <a:r>
              <a:rPr lang="en-US" dirty="0" smtClean="0"/>
              <a:t>P </a:t>
            </a:r>
            <a:r>
              <a:rPr lang="en-US" dirty="0"/>
              <a:t>Solution </a:t>
            </a:r>
            <a:r>
              <a:rPr lang="en-US" dirty="0" smtClean="0"/>
              <a:t>Space </a:t>
            </a:r>
            <a:r>
              <a:rPr lang="en-US" dirty="0"/>
              <a:t>of Example </a:t>
            </a:r>
            <a:r>
              <a:rPr lang="en-US" dirty="0" smtClean="0"/>
              <a:t>3-2-1</a:t>
            </a:r>
            <a:endParaRPr lang="en-US" sz="2000" b="0" dirty="0"/>
          </a:p>
        </p:txBody>
      </p:sp>
      <p:pic>
        <p:nvPicPr>
          <p:cNvPr id="4" name="Picture 2" descr="A line graph. The vertical axis represents X sub 2, and the horizontal axis represents X sub 1. Constraint S sub 1 = 0 extends from point F (0, 4) to point D (2, 0). Constraint S sub 2 = 0 extends from point B (0, 2.5) to point E (5, 0). The constraints intersect at the optimum, Point C (1, 2). Optimum: X sub 1 = 1, X sub 2 = 2. The solution space, between points B, C, D and A or the origin, is shaded gray.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5673" y="1447800"/>
            <a:ext cx="5652655"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8548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799"/>
          </a:xfrm>
        </p:spPr>
        <p:txBody>
          <a:bodyPr anchor="b"/>
          <a:lstStyle/>
          <a:p>
            <a:r>
              <a:rPr lang="en-US" dirty="0"/>
              <a:t>Figure </a:t>
            </a:r>
            <a:r>
              <a:rPr lang="en-US" dirty="0" smtClean="0"/>
              <a:t>3-3 Iterative </a:t>
            </a:r>
            <a:r>
              <a:rPr lang="en-US" dirty="0"/>
              <a:t>P</a:t>
            </a:r>
            <a:r>
              <a:rPr lang="en-US" dirty="0" smtClean="0"/>
              <a:t>rocess </a:t>
            </a:r>
            <a:r>
              <a:rPr lang="en-US" dirty="0"/>
              <a:t>of the </a:t>
            </a:r>
            <a:r>
              <a:rPr lang="en-US" dirty="0" smtClean="0"/>
              <a:t>Simplex </a:t>
            </a:r>
            <a:r>
              <a:rPr lang="en-US" dirty="0"/>
              <a:t>M</a:t>
            </a:r>
            <a:r>
              <a:rPr lang="en-US" dirty="0" smtClean="0"/>
              <a:t>ethod</a:t>
            </a:r>
            <a:endParaRPr lang="en-US" sz="2000" b="0" dirty="0"/>
          </a:p>
        </p:txBody>
      </p:sp>
      <p:pic>
        <p:nvPicPr>
          <p:cNvPr id="5" name="Picture 2" descr="A line graph. The vertical axis represents X sub 2, and the horizontal axis represents X sub 1. Constraint S sub 1 = 0 extends from point F (0, 4) to point D (2, 0). Constraint S sub 2 = 0 extends from point B (0, 2.5) to point E (5, 0). The constraints intersect at the optimum, Point C (1, 2). Optimum: X sub 1 = 1, X sub 2 = 2. The solution space, between points B, C, D and A or the origin, is shaded gray. An arrow points from point A to point B, and from point B to C."/>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7224" y="1447800"/>
            <a:ext cx="5609552"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5833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799"/>
          </a:xfrm>
        </p:spPr>
        <p:txBody>
          <a:bodyPr anchor="b"/>
          <a:lstStyle/>
          <a:p>
            <a:r>
              <a:rPr lang="en-US" sz="2800" dirty="0"/>
              <a:t>Figure 3-4 Graphical Interpretation of the Simplex Method Ratios in the Reddy Mikks Model</a:t>
            </a:r>
            <a:endParaRPr lang="en-US" sz="2800" b="0" dirty="0"/>
          </a:p>
        </p:txBody>
      </p:sp>
      <p:pic>
        <p:nvPicPr>
          <p:cNvPr id="4" name="Picture 2" descr="A line graph. The vertical axis represents X sub 2, and the horizontal axis represents X sub 1. Constraint 1, S sub 1 = 0 extends from (0, 6) to (4, 0). Constraint 2, S sub 2 = 0 extends from (0, 3) to (6, 0). Constraint 3, S sub 3 = 0 extends from (negative 1, 0) to (3, 4). Constraint 4, S sub 4 = 0 extends from (0, 2) to (4, 2). Maximize integers = 5 X sub 1 plus 4 X sub 2, subject to the following linear equations for each constraint, as follows: Constraint 1: 6 X sub 1 plus 4 X sub 2 plus S sub 1 = 42. Constraint 2: X sub 1 plus 2 X sub 2 plus sub 2 = 6. Constraint 3: negative X sub 1 plus X sub 2 plus S sub 3 = 1. Constraint 4: X sub 2 plus S sub 4 = 2. X sub 1, and X sub 2 are greater than or equal to 0. Horizontal line segments below the graph are labeled as follows. From negative 1 to 0, 1 over negative 1 = negative 1. 0 to 4, 24 over 6 = 4. 0 to 6, 6 over 1 =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8338" y="1413932"/>
            <a:ext cx="5267325" cy="4682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1123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799"/>
          </a:xfrm>
        </p:spPr>
        <p:txBody>
          <a:bodyPr anchor="b"/>
          <a:lstStyle/>
          <a:p>
            <a:r>
              <a:rPr lang="en-US" dirty="0"/>
              <a:t>Figure </a:t>
            </a:r>
            <a:r>
              <a:rPr lang="en-US" dirty="0" smtClean="0"/>
              <a:t>3-5 L</a:t>
            </a:r>
            <a:r>
              <a:rPr lang="en-US" sz="100" dirty="0" smtClean="0"/>
              <a:t> </a:t>
            </a:r>
            <a:r>
              <a:rPr lang="en-US" dirty="0" smtClean="0"/>
              <a:t>P Degeneracy </a:t>
            </a:r>
            <a:r>
              <a:rPr lang="en-US" dirty="0"/>
              <a:t>in Example </a:t>
            </a:r>
            <a:r>
              <a:rPr lang="en-US" dirty="0" smtClean="0"/>
              <a:t>3-5-1</a:t>
            </a:r>
            <a:endParaRPr lang="en-US" b="0" dirty="0"/>
          </a:p>
        </p:txBody>
      </p:sp>
      <p:pic>
        <p:nvPicPr>
          <p:cNvPr id="5" name="Picture 2" descr="A line graph. The vertical axis represents X sub 2, and the horizontal axis represents X sub 1. Constraint X sub 1 plus 2 X sub 2 less than or equal to 4 extends from the middle of the vertical axis to the middle of the horizontal axis. An arrow points down from the right end of the constraint line.  The area beneath this line is shaded grey, and is the optimal degenerate solution. An arrow points up from the horizontal axis. Constraint X sub 1 plus 4 X sub 2 less than or equal to 8 extends from the same point on the vertical axis as the first constraint to the right end of the horizontal axis. An arrow points down from the right end. This constraint is redundant. The linear equation, integers = 3 X sub 1 plus 9 X sub 2, is plotted above the constraint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90663"/>
            <a:ext cx="8229600" cy="418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89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799"/>
          </a:xfrm>
        </p:spPr>
        <p:txBody>
          <a:bodyPr anchor="b"/>
          <a:lstStyle/>
          <a:p>
            <a:r>
              <a:rPr lang="en-US" dirty="0"/>
              <a:t>Figure </a:t>
            </a:r>
            <a:r>
              <a:rPr lang="en-US" dirty="0" smtClean="0"/>
              <a:t>3-6 L</a:t>
            </a:r>
            <a:r>
              <a:rPr lang="en-US" sz="100" dirty="0" smtClean="0"/>
              <a:t> </a:t>
            </a:r>
            <a:r>
              <a:rPr lang="en-US" dirty="0" smtClean="0"/>
              <a:t>P </a:t>
            </a:r>
            <a:r>
              <a:rPr lang="en-US" dirty="0"/>
              <a:t>A</a:t>
            </a:r>
            <a:r>
              <a:rPr lang="en-US" dirty="0" smtClean="0"/>
              <a:t>lternative </a:t>
            </a:r>
            <a:r>
              <a:rPr lang="en-US" dirty="0"/>
              <a:t>O</a:t>
            </a:r>
            <a:r>
              <a:rPr lang="en-US" dirty="0" smtClean="0"/>
              <a:t>ptima </a:t>
            </a:r>
            <a:r>
              <a:rPr lang="en-US" dirty="0"/>
              <a:t>in Example </a:t>
            </a:r>
            <a:r>
              <a:rPr lang="en-US" dirty="0" smtClean="0"/>
              <a:t>3-5-2</a:t>
            </a:r>
            <a:endParaRPr lang="en-US" b="0" dirty="0"/>
          </a:p>
        </p:txBody>
      </p:sp>
      <p:pic>
        <p:nvPicPr>
          <p:cNvPr id="4" name="Picture 2" descr="A line graph. The vertical axis represents X sub 2, and the horizontal axis represents X sub 1. Constraint X sub 1 plus X sub 2 less than or equal to 4 extends from the top of the vertical axis to point D, just right of the middle of the horizontal axis, an arrow at the right end points down. Constraint X sub 1 plus 2 X sub 2 less than or equal to 5 extends from point B at midway up the vertical axis to the right end of the horizontal axis, an arrow at the end points down. The constraints intersect at point C. The area below the constraints and between points A or the origin, B, C and D is shaded gray. An arrow points from point A to B and from B to C. Points B and C are the optimal basic solutions. The linear equation, integers = 2 X sub 1 plus 4 X sub 2, is plotted above the constraint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6375" y="1371600"/>
            <a:ext cx="619125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4890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799"/>
          </a:xfrm>
        </p:spPr>
        <p:txBody>
          <a:bodyPr anchor="b"/>
          <a:lstStyle/>
          <a:p>
            <a:r>
              <a:rPr lang="en-US" dirty="0"/>
              <a:t>Figure </a:t>
            </a:r>
            <a:r>
              <a:rPr lang="en-US" dirty="0" smtClean="0"/>
              <a:t>3-7 L</a:t>
            </a:r>
            <a:r>
              <a:rPr lang="en-US" sz="100" dirty="0" smtClean="0"/>
              <a:t> </a:t>
            </a:r>
            <a:r>
              <a:rPr lang="en-US" dirty="0" smtClean="0"/>
              <a:t>P </a:t>
            </a:r>
            <a:r>
              <a:rPr lang="en-US" dirty="0"/>
              <a:t>U</a:t>
            </a:r>
            <a:r>
              <a:rPr lang="en-US" dirty="0" smtClean="0"/>
              <a:t>nbounded </a:t>
            </a:r>
            <a:r>
              <a:rPr lang="en-US" dirty="0"/>
              <a:t>S</a:t>
            </a:r>
            <a:r>
              <a:rPr lang="en-US" dirty="0" smtClean="0"/>
              <a:t>olution </a:t>
            </a:r>
            <a:r>
              <a:rPr lang="en-US" dirty="0"/>
              <a:t>in Example </a:t>
            </a:r>
            <a:r>
              <a:rPr lang="en-US" dirty="0" smtClean="0"/>
              <a:t>3-5-3</a:t>
            </a:r>
            <a:endParaRPr lang="en-US" b="0" dirty="0"/>
          </a:p>
        </p:txBody>
      </p:sp>
      <p:pic>
        <p:nvPicPr>
          <p:cNvPr id="5" name="Picture 2" descr="A line graph. The vertical axis represents X sub 2, and the horizontal axis represents X sub 1. Constraint X sub 1 minus X sub 2 less than 10 extends from the left end of the horizontal axis to the right middle of the quadrant. A vertical line extends from the middle of the horizontal axis to the top middle of the quadrant. The space above the constraint and to the left of the vertical line is the unbounded solution space, represented as 2 X sub 1 less than or equal to 40. An arrow points upward, indicating the possibility for the solution space to extend beyond the graph as shown. The linear equation, integers = 2 X sub 1 plus X sub 2, extends from the top left of the quadrant down to the center area of the quadrant. It passes through the top right of the solution space."/>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5425" y="1371600"/>
            <a:ext cx="361315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2547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799"/>
          </a:xfrm>
        </p:spPr>
        <p:txBody>
          <a:bodyPr anchor="b"/>
          <a:lstStyle/>
          <a:p>
            <a:r>
              <a:rPr lang="en-US" dirty="0"/>
              <a:t>Figure </a:t>
            </a:r>
            <a:r>
              <a:rPr lang="en-US" dirty="0" smtClean="0"/>
              <a:t>3-8 Infeasible </a:t>
            </a:r>
            <a:r>
              <a:rPr lang="en-US" dirty="0"/>
              <a:t>S</a:t>
            </a:r>
            <a:r>
              <a:rPr lang="en-US" dirty="0" smtClean="0"/>
              <a:t>olution </a:t>
            </a:r>
            <a:r>
              <a:rPr lang="en-US" dirty="0"/>
              <a:t>of Example </a:t>
            </a:r>
            <a:r>
              <a:rPr lang="en-US" dirty="0" smtClean="0"/>
              <a:t>3-5-4</a:t>
            </a:r>
            <a:endParaRPr lang="en-US" b="0" dirty="0"/>
          </a:p>
        </p:txBody>
      </p:sp>
      <p:pic>
        <p:nvPicPr>
          <p:cNvPr id="4" name="Picture 2" descr="A line graph. The vertical axis represents X sub 2, and the horizontal axis represents X sub 1. 2 constraints are plotted. Constraint 2 X sub 1 plus X sub 2 less than or equal to 2, extends from midway up the vertical axis to just right of the origin on the horizontal axis. An arrow points from the lint toward the origin. Constraint 3 X sub 1 plus 4 X sub 2 greater than or equal to 12, extends from near the top of the vertical axis to near the right end of the horizontal axis. An arrow from the line points toward the top right corner of the quadrant. The linear equation, integers = 3 X sub 1 plus 2 X sub 2, is plotted between the 2 constraints, from just above the midway point of the vertical axis to 1 third of the way along the horizontal axis. An arrow points from the origin up the vertical axi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0413" y="1371600"/>
            <a:ext cx="762317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067051"/>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610</TotalTime>
  <Words>289</Words>
  <Application>Microsoft Office PowerPoint</Application>
  <PresentationFormat>On-screen Show (4:3)</PresentationFormat>
  <Paragraphs>31</Paragraphs>
  <Slides>20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Arial (Body)</vt:lpstr>
      <vt:lpstr>Calibri</vt:lpstr>
      <vt:lpstr>Noto Sans Symbols</vt:lpstr>
      <vt:lpstr>Times New Roman</vt:lpstr>
      <vt:lpstr>Verdana</vt:lpstr>
      <vt:lpstr>1_508 Lecture</vt:lpstr>
      <vt:lpstr>Operations Research An Introduction</vt:lpstr>
      <vt:lpstr>Figure 3-1 Transition from Graphical to Algebraic Solution</vt:lpstr>
      <vt:lpstr>Figure 3-2 L P Solution Space of Example 3-2-1</vt:lpstr>
      <vt:lpstr>Figure 3-3 Iterative Process of the Simplex Method</vt:lpstr>
      <vt:lpstr>Figure 3-4 Graphical Interpretation of the Simplex Method Ratios in the Reddy Mikks Model</vt:lpstr>
      <vt:lpstr>Figure 3-5 L P Degeneracy in Example 3-5-1</vt:lpstr>
      <vt:lpstr>Figure 3-6 L P Alternative Optima in Example 3-5-2</vt:lpstr>
      <vt:lpstr>Figure 3-7 L P Unbounded Solution in Example 3-5-3</vt:lpstr>
      <vt:lpstr>Figure 3-8 Infeasible Solution of Example 3-5-4</vt:lpstr>
      <vt:lpstr>Graphical Sensitivity Analysis (1 of 2)</vt:lpstr>
      <vt:lpstr>Graphical Sensitivity Analysis (2 of 2)</vt:lpstr>
      <vt:lpstr>Figure 3-11 T O R A Sensitivity Analysis for the T O Y C O Model</vt:lpstr>
      <vt:lpstr>Figure 3-12 Excel Solver Sensitivity Analysis Report for the T O Y C O Model</vt:lpstr>
      <vt:lpstr>Figure 3-13 A M P L Sensitivity Analysis Report for the T O Y C O Model</vt:lpstr>
      <vt:lpstr>Figure 3-14 Components of an L P Numerical Algorithm</vt:lpstr>
      <vt:lpstr>Figure 3-15 Output of the Valve Production Model</vt:lpstr>
      <vt:lpstr>Figure 3-16 Solution Space of Problem 3-18</vt:lpstr>
      <vt:lpstr>Figure 3-17 Solution Space for Problem 3-27</vt:lpstr>
      <vt:lpstr>Figure 3-18 Solution Space of Problem 3-51</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Sekar, UMAMAGESWARI (Cognizant)</cp:lastModifiedBy>
  <cp:revision>208</cp:revision>
  <dcterms:created xsi:type="dcterms:W3CDTF">2014-10-10T17:07:42Z</dcterms:created>
  <dcterms:modified xsi:type="dcterms:W3CDTF">2018-04-02T09:45:06Z</dcterms:modified>
  <cp:category>Engineering Computer Science</cp:category>
</cp:coreProperties>
</file>