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7" r:id="rId15"/>
    <p:sldId id="278" r:id="rId16"/>
    <p:sldId id="279" r:id="rId17"/>
    <p:sldId id="280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3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5244" autoAdjust="0"/>
  </p:normalViewPr>
  <p:slideViewPr>
    <p:cSldViewPr snapToGrid="0">
      <p:cViewPr varScale="1">
        <p:scale>
          <a:sx n="87" d="100"/>
          <a:sy n="87" d="100"/>
        </p:scale>
        <p:origin x="92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89900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7282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1252631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>
            <a:extLst>
              <a:ext uri="{FF2B5EF4-FFF2-40B4-BE49-F238E27FC236}">
                <a16:creationId xmlns:a16="http://schemas.microsoft.com/office/drawing/2014/main" xmlns="" id="{4B0103CD-EB0E-4519-A0B3-4C433E9B94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3AD6281-ECB9-4253-A9AD-F8B62DF758B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xmlns="" id="{D8AD3CCE-10EA-4207-8CDD-8E8FD43BDA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xmlns="" id="{0CFC4935-A853-4C51-A3E3-08A0640B6E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471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xmlns="" id="{C6C96357-D15B-4CDB-A9AB-EEF178954F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1A8507A-FE4E-45E4-9C25-21AF0E18347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97EF47EB-D51A-4570-9005-6A8F1C43D6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xmlns="" id="{8E3CF19D-5AED-4853-8B30-C77D9E71B0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121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xmlns="" id="{91677FCC-2927-4FD4-B64C-0B20FA7EBC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2A60B9A-EC68-432A-8ACF-97187AA197D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A8D8CDFB-008B-4ED2-8C63-7DD8B0AACB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B9D41FAA-BFDA-4B30-A12C-71C287389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835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xmlns="" id="{6B519047-BEC3-4BD8-B2A0-E979ADF867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8069052-00F0-407B-BCBA-F5C5AA7550C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94B76039-6504-4658-B898-0A0760060D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xmlns="" id="{5E6E4F90-69BA-46C4-AB0B-EE36C962A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0610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xmlns="" id="{640C9861-7E10-42A5-B9EF-D94D05B8C4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A9C7064-9EFA-4F1A-88F4-6774C272D7D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E5AB3412-D98C-4AEE-B617-504A6E59FA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xmlns="" id="{33B74DFF-170C-45D0-966D-656B1583CD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0547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xmlns="" id="{FE811C68-854F-4261-B679-2EC460D313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310DE98-3C99-4B0B-B190-84B79E0A6C43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6CF66004-AB79-4C66-BD75-3719D21C0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912C747F-DBF5-4C82-95AB-5DC31785E0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301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>
            <a:extLst>
              <a:ext uri="{FF2B5EF4-FFF2-40B4-BE49-F238E27FC236}">
                <a16:creationId xmlns:a16="http://schemas.microsoft.com/office/drawing/2014/main" xmlns="" id="{904028C2-4CC4-45E9-AC90-71F167782C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8BFC408-96F8-408A-9EB8-35B04244E0D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BA1CBB14-D391-4591-B01E-45A475049C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xmlns="" id="{CD697E83-BCB6-4ECB-8148-EF62F37AE0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61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>
            <a:extLst>
              <a:ext uri="{FF2B5EF4-FFF2-40B4-BE49-F238E27FC236}">
                <a16:creationId xmlns:a16="http://schemas.microsoft.com/office/drawing/2014/main" xmlns="" id="{B98D1AEB-1DE3-4E75-BA31-9C03793CCF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E2A6843-D03B-404D-A0A7-5ADF4D2F1FE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B8A519CA-6160-47A9-A64F-CB8DFEB467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299F621A-282D-4E60-B2A5-96B9F2CC62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301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:a16="http://schemas.microsoft.com/office/drawing/2014/main" xmlns="" id="{6AC993E9-DB9E-498A-A845-C9B8FBECCC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5981751-B024-4CEC-A3C6-AAEBB3A3A3B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559BC00B-64AD-40E5-98BB-670DF0B393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xmlns="" id="{406432D0-E166-4DAF-9C01-634FD82E3E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5951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xmlns="" id="{948428FF-3A42-4191-B7A5-713D36B745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21BEBFC-F12B-4F5B-8284-768A548F86D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084F62B7-0917-4B2A-8596-4E93571F8D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xmlns="" id="{647F13AF-784C-4370-B6F9-A0BA050B2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561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4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6.wmf"/><Relationship Id="rId10" Type="http://schemas.openxmlformats.org/officeDocument/2006/relationships/image" Target="../media/image29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Confidence Intervals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xmlns="" id="{678EF936-1A5F-48FD-A99C-C061C1BF6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968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800" dirty="0"/>
              <a:t>Constructing a Confidence Interval for a Population Proportion</a:t>
            </a:r>
            <a:endParaRPr lang="el-GR" altLang="en-US" sz="3800" i="1" dirty="0"/>
          </a:p>
        </p:txBody>
      </p:sp>
      <p:sp>
        <p:nvSpPr>
          <p:cNvPr id="1169413" name="Text Box 5">
            <a:extLst>
              <a:ext uri="{FF2B5EF4-FFF2-40B4-BE49-F238E27FC236}">
                <a16:creationId xmlns:a16="http://schemas.microsoft.com/office/drawing/2014/main" xmlns="" id="{43036A2B-4D8E-437A-A01B-7692E5C59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255838"/>
            <a:ext cx="4764088" cy="164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514350" indent="-514350">
              <a:spcBef>
                <a:spcPct val="30000"/>
              </a:spcBef>
              <a:buClr>
                <a:schemeClr val="accent1"/>
              </a:buClr>
              <a:buFont typeface="+mj-lt"/>
              <a:buAutoNum type="arabicPeriod" startAt="5"/>
              <a:defRPr/>
            </a:pP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Find the margin of error </a:t>
            </a:r>
            <a:r>
              <a:rPr lang="en-US" sz="2600" i="1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E</a:t>
            </a: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.</a:t>
            </a:r>
          </a:p>
          <a:p>
            <a:pPr marL="457200" indent="-457200">
              <a:spcBef>
                <a:spcPct val="30000"/>
              </a:spcBef>
              <a:buClr>
                <a:schemeClr val="accent1"/>
              </a:buClr>
              <a:buFontTx/>
              <a:buAutoNum type="arabicPeriod" startAt="5"/>
              <a:defRPr/>
            </a:pPr>
            <a:endParaRPr lang="en-US" sz="2600" dirty="0">
              <a:latin typeface="Times New Roman" pitchFamily="18" charset="0"/>
              <a:ea typeface="+mn-ea"/>
              <a:cs typeface="Arial" charset="0"/>
              <a:sym typeface="Symbol" pitchFamily="18" charset="2"/>
            </a:endParaRPr>
          </a:p>
          <a:p>
            <a:pPr marL="457200" indent="-457200">
              <a:spcBef>
                <a:spcPct val="30000"/>
              </a:spcBef>
              <a:buClr>
                <a:schemeClr val="accent1"/>
              </a:buClr>
              <a:buFontTx/>
              <a:buAutoNum type="arabicPeriod" startAt="5"/>
              <a:defRPr/>
            </a:pP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Find the left and right endpoints and form the confidence interval.</a:t>
            </a:r>
          </a:p>
          <a:p>
            <a:pPr marL="457200" indent="-457200">
              <a:spcBef>
                <a:spcPct val="30000"/>
              </a:spcBef>
              <a:buClr>
                <a:schemeClr val="accent1"/>
              </a:buClr>
              <a:defRPr/>
            </a:pPr>
            <a:endParaRPr lang="en-US" sz="2600" dirty="0">
              <a:latin typeface="Times New Roman" pitchFamily="18" charset="0"/>
              <a:ea typeface="+mn-ea"/>
              <a:cs typeface="Arial" charset="0"/>
              <a:sym typeface="Symbol" pitchFamily="18" charset="2"/>
            </a:endParaRPr>
          </a:p>
        </p:txBody>
      </p:sp>
      <p:graphicFrame>
        <p:nvGraphicFramePr>
          <p:cNvPr id="23555" name="Object 10">
            <a:extLst>
              <a:ext uri="{FF2B5EF4-FFF2-40B4-BE49-F238E27FC236}">
                <a16:creationId xmlns:a16="http://schemas.microsoft.com/office/drawing/2014/main" xmlns="" id="{8E58CCD0-D441-478A-93D9-576FA31CDF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03925" y="2035175"/>
          <a:ext cx="167322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" name="Equation" r:id="rId4" imgW="1384300" imgH="698500" progId="Equation.DSMT4">
                  <p:embed/>
                </p:oleObj>
              </mc:Choice>
              <mc:Fallback>
                <p:oleObj name="Equation" r:id="rId4" imgW="1384300" imgH="698500" progId="Equation.DSMT4">
                  <p:embed/>
                  <p:pic>
                    <p:nvPicPr>
                      <p:cNvPr id="23555" name="Object 10">
                        <a:extLst>
                          <a:ext uri="{FF2B5EF4-FFF2-40B4-BE49-F238E27FC236}">
                            <a16:creationId xmlns:a16="http://schemas.microsoft.com/office/drawing/2014/main" xmlns="" id="{8E58CCD0-D441-478A-93D9-576FA31CDF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3925" y="2035175"/>
                        <a:ext cx="1673225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7" name="Text Box 9">
            <a:extLst>
              <a:ext uri="{FF2B5EF4-FFF2-40B4-BE49-F238E27FC236}">
                <a16:creationId xmlns:a16="http://schemas.microsoft.com/office/drawing/2014/main" xmlns="" id="{157CB8D7-F305-4561-922E-D4EBAC615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3311525"/>
            <a:ext cx="30480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en-US" altLang="en-US" sz="2600">
                <a:latin typeface="Times New Roman" panose="02020603050405020304" pitchFamily="18" charset="0"/>
              </a:rPr>
              <a:t>Left endpoint: </a:t>
            </a:r>
          </a:p>
          <a:p>
            <a:pPr eaLnBrk="1" hangingPunct="1">
              <a:lnSpc>
                <a:spcPct val="95000"/>
              </a:lnSpc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Right endpoint: Interval:</a:t>
            </a:r>
            <a:endParaRPr lang="en-US" altLang="en-US" sz="2600" i="1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7651" name="Object 13">
            <a:extLst>
              <a:ext uri="{FF2B5EF4-FFF2-40B4-BE49-F238E27FC236}">
                <a16:creationId xmlns:a16="http://schemas.microsoft.com/office/drawing/2014/main" xmlns="" id="{9B0402A7-8E7E-49C7-B16C-1B771B82F9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91425" y="3381375"/>
          <a:ext cx="827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Equation" r:id="rId6" imgW="723586" imgH="342751" progId="Equation.DSMT4">
                  <p:embed/>
                </p:oleObj>
              </mc:Choice>
              <mc:Fallback>
                <p:oleObj name="Equation" r:id="rId6" imgW="723586" imgH="342751" progId="Equation.DSMT4">
                  <p:embed/>
                  <p:pic>
                    <p:nvPicPr>
                      <p:cNvPr id="27651" name="Object 13">
                        <a:extLst>
                          <a:ext uri="{FF2B5EF4-FFF2-40B4-BE49-F238E27FC236}">
                            <a16:creationId xmlns:a16="http://schemas.microsoft.com/office/drawing/2014/main" xmlns="" id="{9B0402A7-8E7E-49C7-B16C-1B771B82F9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1425" y="3381375"/>
                        <a:ext cx="827088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14">
            <a:extLst>
              <a:ext uri="{FF2B5EF4-FFF2-40B4-BE49-F238E27FC236}">
                <a16:creationId xmlns:a16="http://schemas.microsoft.com/office/drawing/2014/main" xmlns="" id="{FF108D56-7BB6-4A76-8FB6-64C31D7348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07313" y="3759200"/>
          <a:ext cx="8032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Equation" r:id="rId8" imgW="723586" imgH="342751" progId="Equation.DSMT4">
                  <p:embed/>
                </p:oleObj>
              </mc:Choice>
              <mc:Fallback>
                <p:oleObj name="Equation" r:id="rId8" imgW="723586" imgH="342751" progId="Equation.DSMT4">
                  <p:embed/>
                  <p:pic>
                    <p:nvPicPr>
                      <p:cNvPr id="27652" name="Object 14">
                        <a:extLst>
                          <a:ext uri="{FF2B5EF4-FFF2-40B4-BE49-F238E27FC236}">
                            <a16:creationId xmlns:a16="http://schemas.microsoft.com/office/drawing/2014/main" xmlns="" id="{FF108D56-7BB6-4A76-8FB6-64C31D7348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7313" y="3759200"/>
                        <a:ext cx="80327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15">
            <a:extLst>
              <a:ext uri="{FF2B5EF4-FFF2-40B4-BE49-F238E27FC236}">
                <a16:creationId xmlns:a16="http://schemas.microsoft.com/office/drawing/2014/main" xmlns="" id="{8E3844C5-4D32-42A1-BB0D-3B5564D18A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5813" y="4441825"/>
          <a:ext cx="25273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Equation" r:id="rId10" imgW="2209800" imgH="342900" progId="Equation.DSMT4">
                  <p:embed/>
                </p:oleObj>
              </mc:Choice>
              <mc:Fallback>
                <p:oleObj name="Equation" r:id="rId10" imgW="2209800" imgH="342900" progId="Equation.DSMT4">
                  <p:embed/>
                  <p:pic>
                    <p:nvPicPr>
                      <p:cNvPr id="27653" name="Object 15">
                        <a:extLst>
                          <a:ext uri="{FF2B5EF4-FFF2-40B4-BE49-F238E27FC236}">
                            <a16:creationId xmlns:a16="http://schemas.microsoft.com/office/drawing/2014/main" xmlns="" id="{8E3844C5-4D32-42A1-BB0D-3B5564D18A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5813" y="4441825"/>
                        <a:ext cx="2527300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0" name="Text Box 26">
            <a:extLst>
              <a:ext uri="{FF2B5EF4-FFF2-40B4-BE49-F238E27FC236}">
                <a16:creationId xmlns:a16="http://schemas.microsoft.com/office/drawing/2014/main" xmlns="" id="{F43B7421-6AE2-4609-B83C-AB69804F3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23988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3561" name="Footer Placeholder 2">
            <a:extLst>
              <a:ext uri="{FF2B5EF4-FFF2-40B4-BE49-F238E27FC236}">
                <a16:creationId xmlns:a16="http://schemas.microsoft.com/office/drawing/2014/main" xmlns="" id="{EB90BE5D-2981-4CED-B0ED-F8EE06CBF25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85335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413" grpId="0" build="p"/>
      <p:bldP spid="276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0DB040-D3AC-461B-B26A-07CD0ACC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Constructing a Confidence Interval for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p</a:t>
            </a:r>
          </a:p>
        </p:txBody>
      </p:sp>
      <p:sp>
        <p:nvSpPr>
          <p:cNvPr id="25602" name="Content Placeholder 2">
            <a:extLst>
              <a:ext uri="{FF2B5EF4-FFF2-40B4-BE49-F238E27FC236}">
                <a16:creationId xmlns:a16="http://schemas.microsoft.com/office/drawing/2014/main" xmlns="" id="{1F6DF901-FA58-485E-911B-D9F4AE1DD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08919"/>
            <a:ext cx="8345055" cy="142932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Use the data in Example 1 to construct a 95% confidence interval for the population proportion of U.S. adults who use Facebook.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91DB1F55-38F1-4EA6-8A94-7CAE916CFF2B}"/>
                  </a:ext>
                </a:extLst>
              </p:cNvPr>
              <p:cNvSpPr txBox="1"/>
              <p:nvPr/>
            </p:nvSpPr>
            <p:spPr>
              <a:xfrm>
                <a:off x="457199" y="2853410"/>
                <a:ext cx="8345055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accent3"/>
                    </a:solidFill>
                    <a:latin typeface="+mn-lt"/>
                    <a:ea typeface="+mn-ea"/>
                    <a:cs typeface="Arial" charset="0"/>
                  </a:rPr>
                  <a:t>Solution: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chemeClr val="tx1"/>
                            </a:solidFill>
                            <a:latin typeface="+mn-lt"/>
                          </a:rPr>
                          <m:t>p</m:t>
                        </m:r>
                      </m:e>
                    </m:acc>
                  </m:oMath>
                </a14:m>
                <a:r>
                  <a:rPr lang="en-US" sz="2800" i="1" dirty="0">
                    <a:solidFill>
                      <a:schemeClr val="tx1"/>
                    </a:solidFill>
                    <a:latin typeface="+mn-lt"/>
                  </a:rPr>
                  <a:t> </a:t>
                </a:r>
                <a:r>
                  <a:rPr lang="en-US" sz="2800" dirty="0">
                    <a:latin typeface="+mn-lt"/>
                  </a:rPr>
                  <a:t>= 0.68. The point estimate for the population proportion of failures is</a:t>
                </a:r>
              </a:p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q</m:t>
                        </m:r>
                      </m:e>
                    </m:acc>
                  </m:oMath>
                </a14:m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 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= 1 – 0.68 = 0.32.</a:t>
                </a:r>
              </a:p>
              <a:p>
                <a:r>
                  <a:rPr lang="en-US" sz="2800" dirty="0">
                    <a:latin typeface="+mn-lt"/>
                  </a:rPr>
                  <a:t>Using </a:t>
                </a:r>
                <a:r>
                  <a:rPr lang="en-US" sz="2800" i="1" dirty="0">
                    <a:latin typeface="+mn-lt"/>
                  </a:rPr>
                  <a:t>n </a:t>
                </a:r>
                <a:r>
                  <a:rPr lang="en-US" sz="2800" dirty="0">
                    <a:latin typeface="+mn-lt"/>
                  </a:rPr>
                  <a:t>= 1550, verify that the sampling distribution of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latin typeface="+mn-lt"/>
                          </a:rPr>
                          <m:t>p</m:t>
                        </m:r>
                      </m:e>
                    </m:acc>
                  </m:oMath>
                </a14:m>
                <a:r>
                  <a:rPr lang="en-US" sz="2800" i="1" dirty="0">
                    <a:latin typeface="+mn-lt"/>
                  </a:rPr>
                  <a:t> </a:t>
                </a:r>
                <a:r>
                  <a:rPr lang="en-US" sz="2800" dirty="0">
                    <a:latin typeface="+mn-lt"/>
                  </a:rPr>
                  <a:t>can be approximated by a normal distribution.</a:t>
                </a:r>
              </a:p>
              <a:p>
                <a:r>
                  <a:rPr lang="nn-NO" sz="2800" i="1" dirty="0">
                    <a:solidFill>
                      <a:srgbClr val="C00000"/>
                    </a:solidFill>
                    <a:latin typeface="+mn-lt"/>
                  </a:rPr>
                  <a:t>	</a:t>
                </a:r>
                <a:r>
                  <a:rPr lang="nn-NO" sz="2800" i="1" dirty="0">
                    <a:solidFill>
                      <a:srgbClr val="AE0337"/>
                    </a:solidFill>
                    <a:latin typeface="+mn-lt"/>
                  </a:rPr>
                  <a:t>n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p</m:t>
                        </m:r>
                      </m:e>
                    </m:acc>
                  </m:oMath>
                </a14:m>
                <a:r>
                  <a:rPr lang="nn-NO" sz="2800" i="1" dirty="0">
                    <a:solidFill>
                      <a:srgbClr val="AE0337"/>
                    </a:solidFill>
                    <a:latin typeface="+mn-lt"/>
                  </a:rPr>
                  <a:t> </a:t>
                </a:r>
                <a:r>
                  <a:rPr lang="nn-NO" sz="2800" dirty="0">
                    <a:solidFill>
                      <a:srgbClr val="AE0337"/>
                    </a:solidFill>
                    <a:latin typeface="+mn-lt"/>
                  </a:rPr>
                  <a:t>= (1550)(0.68) = 1054 &gt; 5 </a:t>
                </a:r>
                <a:r>
                  <a:rPr lang="en-US" sz="2800" dirty="0">
                    <a:latin typeface="+mn-lt"/>
                  </a:rPr>
                  <a:t>and </a:t>
                </a:r>
              </a:p>
              <a:p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	n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q</m:t>
                        </m:r>
                      </m:e>
                    </m:acc>
                  </m:oMath>
                </a14:m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 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= (1550)(0.32) = 496 &gt; 5.</a:t>
                </a:r>
                <a:endParaRPr lang="en-US" sz="2800" dirty="0">
                  <a:solidFill>
                    <a:srgbClr val="AE0337"/>
                  </a:solidFill>
                  <a:latin typeface="+mn-lt"/>
                  <a:ea typeface="+mn-ea"/>
                  <a:cs typeface="Arial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1DB1F55-38F1-4EA6-8A94-7CAE916CF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2853410"/>
                <a:ext cx="8345055" cy="3539430"/>
              </a:xfrm>
              <a:prstGeom prst="rect">
                <a:avLst/>
              </a:prstGeom>
              <a:blipFill>
                <a:blip r:embed="rId2"/>
                <a:stretch>
                  <a:fillRect l="-1461" t="-1721" b="-3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606" name="Footer Placeholder 2">
            <a:extLst>
              <a:ext uri="{FF2B5EF4-FFF2-40B4-BE49-F238E27FC236}">
                <a16:creationId xmlns:a16="http://schemas.microsoft.com/office/drawing/2014/main" xmlns="" id="{F6C44E00-4CBE-42D4-96C8-2F33B692855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91050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95D47A7B-AF2C-47BE-8F4B-13246D04D9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Using </a:t>
                </a:r>
                <a:r>
                  <a:rPr lang="en-US" i="1" dirty="0" err="1"/>
                  <a:t>z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:r>
                  <a:rPr lang="en-US" dirty="0"/>
                  <a:t>= 1.96, the margin of error is</a:t>
                </a:r>
              </a:p>
              <a:p>
                <a:pPr marL="0" indent="0" algn="ctr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E </a:t>
                </a:r>
                <a:r>
                  <a:rPr lang="en-US" dirty="0">
                    <a:solidFill>
                      <a:srgbClr val="AE0337"/>
                    </a:solidFill>
                  </a:rPr>
                  <a:t>= </a:t>
                </a:r>
                <a:r>
                  <a:rPr lang="en-US" i="1" dirty="0" err="1">
                    <a:solidFill>
                      <a:srgbClr val="AE0337"/>
                    </a:solidFill>
                  </a:rPr>
                  <a:t>z</a:t>
                </a:r>
                <a:r>
                  <a:rPr lang="en-US" i="1" baseline="-25000" dirty="0" err="1">
                    <a:solidFill>
                      <a:srgbClr val="AE0337"/>
                    </a:solidFill>
                  </a:rPr>
                  <a:t>c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dirty="0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 smtClean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AE0337"/>
                                    </a:solidFill>
                                  </a:rPr>
                                  <m:t>p</m:t>
                                </m:r>
                              </m:e>
                            </m:acc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AE0337"/>
                                    </a:solidFill>
                                  </a:rPr>
                                  <m:t>q</m:t>
                                </m:r>
                              </m:e>
                            </m:acc>
                          </m:num>
                          <m:den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n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= 1.96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dirty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E0337"/>
                                </a:solidFill>
                              </a:rPr>
                              <m:t>(0.68)(0.32)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E0337"/>
                                </a:solidFill>
                              </a:rPr>
                              <m:t>1550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0.023.</a:t>
                </a:r>
              </a:p>
              <a:p>
                <a:r>
                  <a:rPr lang="en-US" dirty="0"/>
                  <a:t>Next, find the left and right endpoints and form the 95% confidence interval.</a:t>
                </a:r>
              </a:p>
              <a:p>
                <a:pPr marL="0" indent="0">
                  <a:buNone/>
                </a:pPr>
                <a:r>
                  <a:rPr lang="en-US" dirty="0"/>
                  <a:t>	Left Endpoint 		Right Endpoint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p</m:t>
                        </m:r>
                      </m:e>
                    </m:acc>
                    <m:r>
                      <a:rPr lang="en-US" b="0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pt-BR" dirty="0">
                    <a:solidFill>
                      <a:srgbClr val="AE0337"/>
                    </a:solidFill>
                  </a:rPr>
                  <a:t>– </a:t>
                </a:r>
                <a:r>
                  <a:rPr lang="pt-BR" i="1" dirty="0">
                    <a:solidFill>
                      <a:srgbClr val="AE0337"/>
                    </a:solidFill>
                  </a:rPr>
                  <a:t>E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pt-BR" dirty="0">
                    <a:solidFill>
                      <a:srgbClr val="AE0337"/>
                    </a:solidFill>
                  </a:rPr>
                  <a:t> 0.68 – 0.023    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p</m:t>
                        </m:r>
                      </m:e>
                    </m:acc>
                  </m:oMath>
                </a14:m>
                <a:r>
                  <a:rPr lang="pt-BR" i="1" dirty="0">
                    <a:solidFill>
                      <a:srgbClr val="AE0337"/>
                    </a:solidFill>
                  </a:rPr>
                  <a:t> </a:t>
                </a:r>
                <a:r>
                  <a:rPr lang="pt-BR" dirty="0">
                    <a:solidFill>
                      <a:srgbClr val="AE0337"/>
                    </a:solidFill>
                  </a:rPr>
                  <a:t>+ </a:t>
                </a:r>
                <a:r>
                  <a:rPr lang="pt-BR" i="1" dirty="0">
                    <a:solidFill>
                      <a:srgbClr val="AE0337"/>
                    </a:solidFill>
                  </a:rPr>
                  <a:t>E </a:t>
                </a:r>
                <a:r>
                  <a:rPr lang="pt-BR" i="1" dirty="0">
                    <a:solidFill>
                      <a:srgbClr val="AE0337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≈</a:t>
                </a:r>
                <a:r>
                  <a:rPr lang="pt-BR" dirty="0">
                    <a:solidFill>
                      <a:srgbClr val="AE0337"/>
                    </a:solidFill>
                  </a:rPr>
                  <a:t> 0.68 + 0.023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              = 0.657                                = 0.703</a:t>
                </a:r>
              </a:p>
              <a:p>
                <a:pPr marL="0" indent="0" algn="ctr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0.657 &lt; </a:t>
                </a:r>
                <a:r>
                  <a:rPr lang="en-US" i="1" dirty="0">
                    <a:solidFill>
                      <a:srgbClr val="AE0337"/>
                    </a:solidFill>
                  </a:rPr>
                  <a:t>p </a:t>
                </a:r>
                <a:r>
                  <a:rPr lang="en-US" dirty="0">
                    <a:solidFill>
                      <a:srgbClr val="AE0337"/>
                    </a:solidFill>
                  </a:rPr>
                  <a:t>&lt; 0.703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95D47A7B-AF2C-47BE-8F4B-13246D04D9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482" b="-4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3DC98B-747C-485B-91E2-31B653E37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</a:t>
            </a:r>
            <a:r>
              <a:rPr lang="en-US" dirty="0">
                <a:solidFill>
                  <a:schemeClr val="accent3"/>
                </a:solidFill>
              </a:rPr>
              <a:t>Constructing a Confidence Interval for </a:t>
            </a:r>
            <a:r>
              <a:rPr lang="en-US" i="1" dirty="0">
                <a:solidFill>
                  <a:schemeClr val="accent3"/>
                </a:solidFill>
              </a:rPr>
              <a:t>p</a:t>
            </a:r>
            <a:endParaRPr lang="en-US" i="1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6632" name="Footer Placeholder 2">
            <a:extLst>
              <a:ext uri="{FF2B5EF4-FFF2-40B4-BE49-F238E27FC236}">
                <a16:creationId xmlns:a16="http://schemas.microsoft.com/office/drawing/2014/main" xmlns="" id="{353D252C-E17F-4AC1-A417-1F3DD9BD1A7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7111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A239BB-77F9-4472-A922-78DF3D1E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</a:t>
            </a:r>
            <a:r>
              <a:rPr lang="en-US" dirty="0">
                <a:solidFill>
                  <a:schemeClr val="accent3"/>
                </a:solidFill>
              </a:rPr>
              <a:t>Constructing a Confidence Interval for </a:t>
            </a:r>
            <a:r>
              <a:rPr lang="en-US" i="1" dirty="0">
                <a:solidFill>
                  <a:schemeClr val="accent3"/>
                </a:solidFill>
              </a:rPr>
              <a:t>p</a:t>
            </a:r>
            <a:endParaRPr 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8674" name="Content Placeholder 11">
            <a:extLst>
              <a:ext uri="{FF2B5EF4-FFF2-40B4-BE49-F238E27FC236}">
                <a16:creationId xmlns:a16="http://schemas.microsoft.com/office/drawing/2014/main" xmlns="" id="{EC173D38-5594-4FD7-8569-5E26F2AC1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25475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/>
                </a:solidFill>
              </a:rPr>
              <a:t>0.657 &lt; </a:t>
            </a:r>
            <a:r>
              <a:rPr lang="en-US" altLang="en-US" b="1" i="1" dirty="0">
                <a:solidFill>
                  <a:schemeClr val="accent2"/>
                </a:solidFill>
              </a:rPr>
              <a:t>p</a:t>
            </a:r>
            <a:r>
              <a:rPr lang="en-US" altLang="en-US" b="1" dirty="0">
                <a:solidFill>
                  <a:schemeClr val="accent2"/>
                </a:solidFill>
              </a:rPr>
              <a:t> &lt; 0.703</a:t>
            </a:r>
          </a:p>
          <a:p>
            <a:endParaRPr lang="en-US" altLang="en-US" dirty="0"/>
          </a:p>
        </p:txBody>
      </p:sp>
      <p:sp>
        <p:nvSpPr>
          <p:cNvPr id="28676" name="TextBox 26">
            <a:extLst>
              <a:ext uri="{FF2B5EF4-FFF2-40B4-BE49-F238E27FC236}">
                <a16:creationId xmlns:a16="http://schemas.microsoft.com/office/drawing/2014/main" xmlns="" id="{F9C8C482-66B6-4DCE-A6A3-26AB229A2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955" y="4878800"/>
            <a:ext cx="8229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2800" dirty="0">
                <a:latin typeface="+mn-lt"/>
              </a:rPr>
              <a:t>With 95% confidence, you can say that the population proportion of U.S. adults who use Facebook is between 65.7% and 70.3%.</a:t>
            </a:r>
            <a:endParaRPr lang="en-US" altLang="en-US" sz="3200" dirty="0">
              <a:latin typeface="+mn-lt"/>
            </a:endParaRPr>
          </a:p>
        </p:txBody>
      </p:sp>
      <p:sp>
        <p:nvSpPr>
          <p:cNvPr id="28681" name="Footer Placeholder 2">
            <a:extLst>
              <a:ext uri="{FF2B5EF4-FFF2-40B4-BE49-F238E27FC236}">
                <a16:creationId xmlns:a16="http://schemas.microsoft.com/office/drawing/2014/main" xmlns="" id="{C7A4DF79-90FE-46B4-9B04-CA89C9759AF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xmlns="" id="{E2D852E9-6745-41D8-ACB8-503002133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86" y="2094930"/>
            <a:ext cx="7092628" cy="1214818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183AAF59-5396-4871-908D-B90987485A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86" y="3309748"/>
            <a:ext cx="6462769" cy="141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619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67560CD5-B453-4337-BA4C-312543645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figure below is from a survey of 800 U.S. adults ages 18 to 29. Construct a 99% confidence interval for the population proportion of 18- to 29-year-olds who get their news on television.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Pew Research Center)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E8BF7B9-40FE-4159-A434-C94F0BCAB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Example: Constructing a Confidence Interval for </a:t>
            </a:r>
            <a:r>
              <a:rPr lang="en-US" i="1" dirty="0">
                <a:solidFill>
                  <a:srgbClr val="92D050"/>
                </a:solidFill>
              </a:rPr>
              <a:t>p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B0C3CE53-A19A-4D32-9C7A-C5DF88ED4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346" y="3827086"/>
            <a:ext cx="5905107" cy="258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0016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A1E75DA3-4B8A-488E-AEED-EBBA37B27A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92D050"/>
                    </a:solidFill>
                  </a:rPr>
                  <a:t>Solution</a:t>
                </a:r>
              </a:p>
              <a:p>
                <a:pPr marL="0" indent="0">
                  <a:buNone/>
                </a:pPr>
                <a:r>
                  <a:rPr lang="en-US" dirty="0"/>
                  <a:t>From the figure,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b="0" i="1" dirty="0" smtClean="0"/>
                          <m:t>p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0.27. So,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q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1 – 0.27 = 0.73. Using </a:t>
                </a:r>
                <a:r>
                  <a:rPr lang="en-US" i="1" dirty="0"/>
                  <a:t>n </a:t>
                </a:r>
                <a:r>
                  <a:rPr lang="en-US" dirty="0"/>
                  <a:t>= 800, note that</a:t>
                </a:r>
              </a:p>
              <a:p>
                <a:pPr marL="0" indent="0" algn="ctr">
                  <a:buNone/>
                </a:pPr>
                <a:r>
                  <a:rPr lang="nn-NO" i="1" dirty="0">
                    <a:solidFill>
                      <a:srgbClr val="AE0337"/>
                    </a:solidFill>
                  </a:rPr>
                  <a:t>n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p</m:t>
                        </m:r>
                      </m:e>
                    </m:acc>
                  </m:oMath>
                </a14:m>
                <a:r>
                  <a:rPr lang="nn-NO" i="1" dirty="0">
                    <a:solidFill>
                      <a:srgbClr val="AE0337"/>
                    </a:solidFill>
                  </a:rPr>
                  <a:t> </a:t>
                </a:r>
                <a:r>
                  <a:rPr lang="nn-NO" dirty="0">
                    <a:solidFill>
                      <a:srgbClr val="AE0337"/>
                    </a:solidFill>
                  </a:rPr>
                  <a:t>= (800)(0.27) = 216 &gt; 5 </a:t>
                </a:r>
                <a:r>
                  <a:rPr lang="en-US" dirty="0">
                    <a:solidFill>
                      <a:srgbClr val="AE0337"/>
                    </a:solidFill>
                  </a:rPr>
                  <a:t>and</a:t>
                </a:r>
              </a:p>
              <a:p>
                <a:pPr marL="0" indent="0" algn="ctr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n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q</m:t>
                        </m:r>
                      </m:e>
                    </m:acc>
                  </m:oMath>
                </a14:m>
                <a:r>
                  <a:rPr lang="nn-NO" i="1" dirty="0">
                    <a:solidFill>
                      <a:srgbClr val="AE0337"/>
                    </a:solidFill>
                  </a:rPr>
                  <a:t> </a:t>
                </a:r>
                <a:r>
                  <a:rPr lang="en-US" dirty="0">
                    <a:solidFill>
                      <a:srgbClr val="AE0337"/>
                    </a:solidFill>
                  </a:rPr>
                  <a:t>= (800)(0.73) = 584 &gt; 5.</a:t>
                </a:r>
              </a:p>
              <a:p>
                <a:pPr marL="0" indent="0">
                  <a:buNone/>
                </a:pPr>
                <a:r>
                  <a:rPr lang="en-US" dirty="0"/>
                  <a:t>So, the sampling distribution of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dirty="0"/>
                  <a:t> is approximately normal.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E75DA3-4B8A-488E-AEED-EBBA37B27A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xmlns="" id="{153A074D-668F-4B48-B798-E2EA7E01D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 for </a:t>
            </a:r>
            <a:r>
              <a:rPr lang="en-US" i="1" dirty="0">
                <a:solidFill>
                  <a:srgbClr val="92D050"/>
                </a:solidFill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8436252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A1E75DA3-4B8A-488E-AEED-EBBA37B27A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Using </a:t>
                </a:r>
                <a:r>
                  <a:rPr lang="en-US" i="1" dirty="0" err="1"/>
                  <a:t>z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:r>
                  <a:rPr lang="en-US" dirty="0"/>
                  <a:t>= 2.575, the margin of error is</a:t>
                </a:r>
              </a:p>
              <a:p>
                <a:pPr marL="0" indent="0" algn="ctr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E </a:t>
                </a:r>
                <a:r>
                  <a:rPr lang="en-US" dirty="0">
                    <a:solidFill>
                      <a:srgbClr val="AE0337"/>
                    </a:solidFill>
                  </a:rPr>
                  <a:t>= </a:t>
                </a:r>
                <a:r>
                  <a:rPr lang="en-US" i="1" dirty="0" err="1">
                    <a:solidFill>
                      <a:srgbClr val="AE0337"/>
                    </a:solidFill>
                  </a:rPr>
                  <a:t>z</a:t>
                </a:r>
                <a:r>
                  <a:rPr lang="en-US" i="1" baseline="-25000" dirty="0" err="1">
                    <a:solidFill>
                      <a:srgbClr val="AE0337"/>
                    </a:solidFill>
                  </a:rPr>
                  <a:t>c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dirty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AE0337"/>
                                    </a:solidFill>
                                  </a:rPr>
                                  <m:t>p</m:t>
                                </m:r>
                              </m:e>
                            </m:acc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solidFill>
                                      <a:srgbClr val="AE033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AE0337"/>
                                    </a:solidFill>
                                  </a:rPr>
                                  <m:t>q</m:t>
                                </m:r>
                              </m:e>
                            </m:acc>
                          </m:num>
                          <m:den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n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2.575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dirty="0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E0337"/>
                                </a:solidFill>
                              </a:rPr>
                              <m:t>(0.27)(0.73)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E0337"/>
                                </a:solidFill>
                              </a:rPr>
                              <m:t>800 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0.040.</a:t>
                </a:r>
              </a:p>
              <a:p>
                <a:r>
                  <a:rPr lang="en-US" dirty="0"/>
                  <a:t>Next, find the left and right endpoints and form the 99% confidence interval.</a:t>
                </a:r>
              </a:p>
              <a:p>
                <a:pPr marL="0" indent="0">
                  <a:buNone/>
                </a:pPr>
                <a:r>
                  <a:rPr lang="en-US" dirty="0"/>
                  <a:t>	Left Endpoint 		Right Endpoint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b="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p</m:t>
                        </m:r>
                      </m:e>
                    </m:acc>
                  </m:oMath>
                </a14:m>
                <a:r>
                  <a:rPr lang="pt-BR" i="1" dirty="0">
                    <a:solidFill>
                      <a:srgbClr val="AE0337"/>
                    </a:solidFill>
                  </a:rPr>
                  <a:t> </a:t>
                </a:r>
                <a:r>
                  <a:rPr lang="pt-BR" dirty="0">
                    <a:solidFill>
                      <a:srgbClr val="AE0337"/>
                    </a:solidFill>
                  </a:rPr>
                  <a:t>– </a:t>
                </a:r>
                <a:r>
                  <a:rPr lang="pt-BR" i="1" dirty="0">
                    <a:solidFill>
                      <a:srgbClr val="AE0337"/>
                    </a:solidFill>
                  </a:rPr>
                  <a:t>E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pt-BR" i="1" dirty="0">
                    <a:solidFill>
                      <a:srgbClr val="AE0337"/>
                    </a:solidFill>
                  </a:rPr>
                  <a:t> </a:t>
                </a:r>
                <a:r>
                  <a:rPr lang="pt-BR" dirty="0">
                    <a:solidFill>
                      <a:srgbClr val="AE0337"/>
                    </a:solidFill>
                  </a:rPr>
                  <a:t>0.27 – 0.040   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b="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p</m:t>
                        </m:r>
                      </m:e>
                    </m:acc>
                  </m:oMath>
                </a14:m>
                <a:r>
                  <a:rPr lang="pt-BR" i="1" dirty="0">
                    <a:solidFill>
                      <a:srgbClr val="AE0337"/>
                    </a:solidFill>
                  </a:rPr>
                  <a:t> </a:t>
                </a:r>
                <a:r>
                  <a:rPr lang="pt-BR" dirty="0">
                    <a:solidFill>
                      <a:srgbClr val="AE0337"/>
                    </a:solidFill>
                  </a:rPr>
                  <a:t>+ </a:t>
                </a:r>
                <a:r>
                  <a:rPr lang="pt-BR" i="1" dirty="0">
                    <a:solidFill>
                      <a:srgbClr val="AE0337"/>
                    </a:solidFill>
                  </a:rPr>
                  <a:t>E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pt-BR" i="1" dirty="0">
                    <a:solidFill>
                      <a:srgbClr val="AE0337"/>
                    </a:solidFill>
                  </a:rPr>
                  <a:t> </a:t>
                </a:r>
                <a:r>
                  <a:rPr lang="pt-BR" dirty="0">
                    <a:solidFill>
                      <a:srgbClr val="AE0337"/>
                    </a:solidFill>
                  </a:rPr>
                  <a:t>0.27 + 0.040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              = 0.230                               = 0.310</a:t>
                </a:r>
              </a:p>
              <a:p>
                <a:pPr marL="0" indent="0" algn="ctr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0.230 &lt; </a:t>
                </a:r>
                <a:r>
                  <a:rPr lang="en-US" i="1" dirty="0">
                    <a:solidFill>
                      <a:srgbClr val="AE0337"/>
                    </a:solidFill>
                  </a:rPr>
                  <a:t>p </a:t>
                </a:r>
                <a:r>
                  <a:rPr lang="en-US" dirty="0">
                    <a:solidFill>
                      <a:srgbClr val="AE0337"/>
                    </a:solidFill>
                  </a:rPr>
                  <a:t>&lt; 0.310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E75DA3-4B8A-488E-AEED-EBBA37B27A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482" b="-4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xmlns="" id="{153A074D-668F-4B48-B798-E2EA7E01D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 for </a:t>
            </a:r>
            <a:r>
              <a:rPr lang="en-US" i="1" dirty="0">
                <a:solidFill>
                  <a:srgbClr val="92D050"/>
                </a:solidFill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5236336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A1E75DA3-4B8A-488E-AEED-EBBA37B27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AE0337"/>
                </a:solidFill>
              </a:rPr>
              <a:t>0.230 &lt; </a:t>
            </a:r>
            <a:r>
              <a:rPr lang="en-US" b="1" i="1" dirty="0">
                <a:solidFill>
                  <a:srgbClr val="AE0337"/>
                </a:solidFill>
              </a:rPr>
              <a:t>p </a:t>
            </a:r>
            <a:r>
              <a:rPr lang="en-US" b="1" dirty="0">
                <a:solidFill>
                  <a:srgbClr val="AE0337"/>
                </a:solidFill>
              </a:rPr>
              <a:t>&lt; 0.310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With 99% confidence, you can say that the population proportion of 18- to 29-year-olds who get their news on television is between 23.0% and 31.0%.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53A074D-668F-4B48-B798-E2EA7E01D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 for </a:t>
            </a:r>
            <a:r>
              <a:rPr lang="en-US" i="1" dirty="0">
                <a:solidFill>
                  <a:srgbClr val="92D050"/>
                </a:solidFill>
              </a:rPr>
              <a:t>p</a:t>
            </a:r>
          </a:p>
        </p:txBody>
      </p:sp>
      <p:pic>
        <p:nvPicPr>
          <p:cNvPr id="6" name="Picture 5" descr="A close up of a clock&#10;&#10;Description generated with high confidence">
            <a:extLst>
              <a:ext uri="{FF2B5EF4-FFF2-40B4-BE49-F238E27FC236}">
                <a16:creationId xmlns:a16="http://schemas.microsoft.com/office/drawing/2014/main" xmlns="" id="{318E0DD4-4B24-47B6-90D5-667AB9160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59" y="2346369"/>
            <a:ext cx="6306480" cy="1093311"/>
          </a:xfrm>
          <a:prstGeom prst="rect">
            <a:avLst/>
          </a:prstGeom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751196B7-C2BD-4B93-8E6C-4C215237F8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887" y="2125844"/>
            <a:ext cx="1878854" cy="173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716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xmlns="" id="{E79A13BB-9FC9-4DBD-88AA-CF19007553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Finding a Minimum Sample Size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776" name="Content Placeholder 12">
                <a:extLst>
                  <a:ext uri="{FF2B5EF4-FFF2-40B4-BE49-F238E27FC236}">
                    <a16:creationId xmlns:a16="http://schemas.microsoft.com/office/drawing/2014/main" xmlns="" id="{4B8F1058-1BFD-4050-966D-A6845C0FE5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3741738"/>
              </a:xfrm>
            </p:spPr>
            <p:txBody>
              <a:bodyPr/>
              <a:lstStyle/>
              <a:p>
                <a:pPr eaLnBrk="1" hangingPunct="1"/>
                <a:r>
                  <a:rPr lang="en-US" altLang="en-US" dirty="0"/>
                  <a:t>Given a </a:t>
                </a:r>
                <a:r>
                  <a:rPr lang="en-US" altLang="en-US" i="1" dirty="0"/>
                  <a:t>c</a:t>
                </a:r>
                <a:r>
                  <a:rPr lang="en-US" altLang="en-US" dirty="0"/>
                  <a:t>-confidence level and a margin of error </a:t>
                </a:r>
                <a:r>
                  <a:rPr lang="en-US" altLang="en-US" i="1" dirty="0"/>
                  <a:t>E</a:t>
                </a:r>
                <a:r>
                  <a:rPr lang="en-US" altLang="en-US" dirty="0"/>
                  <a:t>, the minimum sample size </a:t>
                </a:r>
                <a:r>
                  <a:rPr lang="en-US" altLang="en-US" i="1" dirty="0"/>
                  <a:t>n</a:t>
                </a:r>
                <a:r>
                  <a:rPr lang="en-US" altLang="en-US" dirty="0"/>
                  <a:t> needed to estimate </a:t>
                </a:r>
                <a:r>
                  <a:rPr lang="en-US" altLang="en-US" i="1" dirty="0">
                    <a:sym typeface="Symbol" panose="05050102010706020507" pitchFamily="18" charset="2"/>
                  </a:rPr>
                  <a:t>p</a:t>
                </a:r>
                <a:r>
                  <a:rPr lang="en-US" altLang="en-US" dirty="0">
                    <a:sym typeface="Arial" panose="020B0604020202020204" pitchFamily="34" charset="0"/>
                  </a:rPr>
                  <a:t> is</a:t>
                </a:r>
              </a:p>
              <a:p>
                <a:pPr eaLnBrk="1" hangingPunct="1"/>
                <a:endParaRPr lang="en-US" altLang="en-US" dirty="0">
                  <a:sym typeface="Arial" panose="020B0604020202020204" pitchFamily="34" charset="0"/>
                </a:endParaRPr>
              </a:p>
              <a:p>
                <a:pPr eaLnBrk="1" hangingPunct="1"/>
                <a:endParaRPr lang="en-US" altLang="en-US" dirty="0">
                  <a:sym typeface="Arial" panose="020B0604020202020204" pitchFamily="34" charset="0"/>
                </a:endParaRPr>
              </a:p>
              <a:p>
                <a:r>
                  <a:rPr lang="en-US" dirty="0"/>
                  <a:t>If </a:t>
                </a:r>
                <a:r>
                  <a:rPr lang="en-US" i="1" dirty="0"/>
                  <a:t>n </a:t>
                </a:r>
                <a:r>
                  <a:rPr lang="en-US" dirty="0"/>
                  <a:t>is not a whole number, then round </a:t>
                </a:r>
                <a:r>
                  <a:rPr lang="en-US" i="1" dirty="0"/>
                  <a:t>n </a:t>
                </a:r>
                <a:r>
                  <a:rPr lang="en-US" dirty="0"/>
                  <a:t>up to the next whole number.</a:t>
                </a:r>
                <a:endParaRPr lang="en-US" altLang="en-US" dirty="0">
                  <a:sym typeface="Arial" panose="020B0604020202020204" pitchFamily="34" charset="0"/>
                </a:endParaRPr>
              </a:p>
              <a:p>
                <a:r>
                  <a:rPr lang="en-US" altLang="en-US" dirty="0">
                    <a:sym typeface="Arial" panose="020B0604020202020204" pitchFamily="34" charset="0"/>
                  </a:rPr>
                  <a:t>This formula assumes you have an estimate for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altLang="en-US" dirty="0">
                    <a:sym typeface="Arial" panose="020B0604020202020204" pitchFamily="34" charset="0"/>
                  </a:rPr>
                  <a:t/>
                </a:r>
                <a:br>
                  <a:rPr lang="en-US" altLang="en-US" dirty="0">
                    <a:sym typeface="Arial" panose="020B0604020202020204" pitchFamily="34" charset="0"/>
                  </a:rPr>
                </a:br>
                <a:r>
                  <a:rPr lang="en-US" altLang="en-US" dirty="0">
                    <a:sym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i="1" smtClean="0">
                            <a:latin typeface="Cambria Math" panose="02040503050406030204" pitchFamily="18" charset="0"/>
                            <a:sym typeface="Arial" panose="020B0604020202020204" pitchFamily="34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i="1" dirty="0">
                            <a:sym typeface="Arial" panose="020B0604020202020204" pitchFamily="34" charset="0"/>
                          </a:rPr>
                          <m:t>q</m:t>
                        </m:r>
                      </m:e>
                    </m:acc>
                  </m:oMath>
                </a14:m>
                <a:r>
                  <a:rPr lang="en-US" altLang="en-US" dirty="0">
                    <a:sym typeface="Arial" panose="020B0604020202020204" pitchFamily="34" charset="0"/>
                  </a:rPr>
                  <a:t>.</a:t>
                </a:r>
              </a:p>
              <a:p>
                <a:pPr lvl="1"/>
                <a:r>
                  <a:rPr lang="en-US" altLang="en-US" dirty="0">
                    <a:sym typeface="Arial" panose="020B0604020202020204" pitchFamily="34" charset="0"/>
                  </a:rPr>
                  <a:t>If not, use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dirty="0">
                    <a:sym typeface="Arial" panose="020B0604020202020204" pitchFamily="34" charset="0"/>
                  </a:rPr>
                  <a:t>= 0.5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i="1">
                            <a:latin typeface="Cambria Math" panose="02040503050406030204" pitchFamily="18" charset="0"/>
                            <a:sym typeface="Arial" panose="020B0604020202020204" pitchFamily="34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i="1" dirty="0">
                            <a:sym typeface="Arial" panose="020B0604020202020204" pitchFamily="34" charset="0"/>
                          </a:rPr>
                          <m:t>q</m:t>
                        </m:r>
                      </m:e>
                    </m:acc>
                  </m:oMath>
                </a14:m>
                <a:r>
                  <a:rPr lang="en-US" altLang="en-US" dirty="0">
                    <a:sym typeface="Arial" panose="020B0604020202020204" pitchFamily="34" charset="0"/>
                  </a:rPr>
                  <a:t> = 0.5.</a:t>
                </a:r>
              </a:p>
              <a:p>
                <a:pPr eaLnBrk="1" hangingPunct="1"/>
                <a:endParaRPr lang="en-US" altLang="en-US" dirty="0"/>
              </a:p>
            </p:txBody>
          </p:sp>
        </mc:Choice>
        <mc:Fallback xmlns="">
          <p:sp>
            <p:nvSpPr>
              <p:cNvPr id="32776" name="Content Placeholder 12">
                <a:extLst>
                  <a:ext uri="{FF2B5EF4-FFF2-40B4-BE49-F238E27FC236}">
                    <a16:creationId xmlns:a16="http://schemas.microsoft.com/office/drawing/2014/main" id="{4B8F1058-1BFD-4050-966D-A6845C0FE5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3741738"/>
              </a:xfrm>
              <a:blipFill>
                <a:blip r:embed="rId4"/>
                <a:stretch>
                  <a:fillRect l="-1333" t="-1794" b="-210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9699" name="Object 5">
            <a:extLst>
              <a:ext uri="{FF2B5EF4-FFF2-40B4-BE49-F238E27FC236}">
                <a16:creationId xmlns:a16="http://schemas.microsoft.com/office/drawing/2014/main" xmlns="" id="{9E935957-0650-4272-8878-6F7D24A880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0513" y="2487613"/>
          <a:ext cx="2012950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1" name="Equation" r:id="rId5" imgW="837836" imgH="482391" progId="Equation.DSMT4">
                  <p:embed/>
                </p:oleObj>
              </mc:Choice>
              <mc:Fallback>
                <p:oleObj name="Equation" r:id="rId5" imgW="837836" imgH="482391" progId="Equation.DSMT4">
                  <p:embed/>
                  <p:pic>
                    <p:nvPicPr>
                      <p:cNvPr id="29699" name="Object 5">
                        <a:extLst>
                          <a:ext uri="{FF2B5EF4-FFF2-40B4-BE49-F238E27FC236}">
                            <a16:creationId xmlns:a16="http://schemas.microsoft.com/office/drawing/2014/main" xmlns="" id="{9E935957-0650-4272-8878-6F7D24A880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513" y="2487613"/>
                        <a:ext cx="2012950" cy="115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4" name="Footer Placeholder 2">
            <a:extLst>
              <a:ext uri="{FF2B5EF4-FFF2-40B4-BE49-F238E27FC236}">
                <a16:creationId xmlns:a16="http://schemas.microsoft.com/office/drawing/2014/main" xmlns="" id="{F55A8126-3501-454B-ABBB-0E03735A7CE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35388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">
            <a:extLst>
              <a:ext uri="{FF2B5EF4-FFF2-40B4-BE49-F238E27FC236}">
                <a16:creationId xmlns:a16="http://schemas.microsoft.com/office/drawing/2014/main" xmlns="" id="{41515EAE-D262-41CD-9A97-DFFDF68962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Determining a Minimum Sample Size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C52EA2D6-77D1-4D8D-992A-BE0438C18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446168" cy="286543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You are running a political campaign and wish to estimate, with 95% confidence, the proportion of registered voters who will vote for your candidate. </a:t>
            </a:r>
            <a:br>
              <a:rPr lang="en-US" dirty="0">
                <a:ea typeface="+mn-ea"/>
              </a:rPr>
            </a:br>
            <a:r>
              <a:rPr lang="en-US" dirty="0">
                <a:ea typeface="+mn-ea"/>
              </a:rPr>
              <a:t>Your estimate must be accurate within 3% of the true population. Find the minimum sample size needed </a:t>
            </a:r>
            <a:r>
              <a:rPr lang="en-US" dirty="0"/>
              <a:t>when</a:t>
            </a:r>
            <a:r>
              <a:rPr lang="en-US" dirty="0">
                <a:ea typeface="+mn-ea"/>
              </a:rPr>
              <a:t>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no preliminary estimate is available.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D75A257-65CA-4604-93F4-9CC8D3B5378C}"/>
              </a:ext>
            </a:extLst>
          </p:cNvPr>
          <p:cNvSpPr txBox="1"/>
          <p:nvPr/>
        </p:nvSpPr>
        <p:spPr>
          <a:xfrm>
            <a:off x="609600" y="4664075"/>
            <a:ext cx="7437438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 </a:t>
            </a:r>
          </a:p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Because you do not have a preliminary estimate for       use                 and</a:t>
            </a:r>
          </a:p>
        </p:txBody>
      </p:sp>
      <p:graphicFrame>
        <p:nvGraphicFramePr>
          <p:cNvPr id="33794" name="Object 10">
            <a:extLst>
              <a:ext uri="{FF2B5EF4-FFF2-40B4-BE49-F238E27FC236}">
                <a16:creationId xmlns:a16="http://schemas.microsoft.com/office/drawing/2014/main" xmlns="" id="{090541CF-D0B5-4723-8663-46C6EF7A07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64038" y="5578475"/>
          <a:ext cx="11684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1" name="Equation" r:id="rId4" imgW="494870" imgH="203024" progId="Equation.DSMT4">
                  <p:embed/>
                </p:oleObj>
              </mc:Choice>
              <mc:Fallback>
                <p:oleObj name="Equation" r:id="rId4" imgW="494870" imgH="203024" progId="Equation.DSMT4">
                  <p:embed/>
                  <p:pic>
                    <p:nvPicPr>
                      <p:cNvPr id="33794" name="Object 10">
                        <a:extLst>
                          <a:ext uri="{FF2B5EF4-FFF2-40B4-BE49-F238E27FC236}">
                            <a16:creationId xmlns:a16="http://schemas.microsoft.com/office/drawing/2014/main" xmlns="" id="{090541CF-D0B5-4723-8663-46C6EF7A07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4038" y="5578475"/>
                        <a:ext cx="1168400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11">
            <a:extLst>
              <a:ext uri="{FF2B5EF4-FFF2-40B4-BE49-F238E27FC236}">
                <a16:creationId xmlns:a16="http://schemas.microsoft.com/office/drawing/2014/main" xmlns="" id="{76738DED-AF0C-425A-AE59-31E211D870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86013" y="5580063"/>
          <a:ext cx="1144587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2" name="Equation" r:id="rId6" imgW="482391" imgH="203112" progId="Equation.DSMT4">
                  <p:embed/>
                </p:oleObj>
              </mc:Choice>
              <mc:Fallback>
                <p:oleObj name="Equation" r:id="rId6" imgW="482391" imgH="203112" progId="Equation.DSMT4">
                  <p:embed/>
                  <p:pic>
                    <p:nvPicPr>
                      <p:cNvPr id="33795" name="Object 11">
                        <a:extLst>
                          <a:ext uri="{FF2B5EF4-FFF2-40B4-BE49-F238E27FC236}">
                            <a16:creationId xmlns:a16="http://schemas.microsoft.com/office/drawing/2014/main" xmlns="" id="{76738DED-AF0C-425A-AE59-31E211D870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013" y="5580063"/>
                        <a:ext cx="1144587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69">
            <a:extLst>
              <a:ext uri="{FF2B5EF4-FFF2-40B4-BE49-F238E27FC236}">
                <a16:creationId xmlns:a16="http://schemas.microsoft.com/office/drawing/2014/main" xmlns="" id="{395234E1-50E7-457F-BD65-BB2244A7A0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65238" y="5608638"/>
          <a:ext cx="3190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" name="Equation" r:id="rId8" imgW="253890" imgH="330057" progId="Equation.DSMT4">
                  <p:embed/>
                </p:oleObj>
              </mc:Choice>
              <mc:Fallback>
                <p:oleObj name="Equation" r:id="rId8" imgW="253890" imgH="330057" progId="Equation.DSMT4">
                  <p:embed/>
                  <p:pic>
                    <p:nvPicPr>
                      <p:cNvPr id="33796" name="Object 69">
                        <a:extLst>
                          <a:ext uri="{FF2B5EF4-FFF2-40B4-BE49-F238E27FC236}">
                            <a16:creationId xmlns:a16="http://schemas.microsoft.com/office/drawing/2014/main" xmlns="" id="{395234E1-50E7-457F-BD65-BB2244A7A0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5238" y="5608638"/>
                        <a:ext cx="319087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Footer Placeholder 2">
            <a:extLst>
              <a:ext uri="{FF2B5EF4-FFF2-40B4-BE49-F238E27FC236}">
                <a16:creationId xmlns:a16="http://schemas.microsoft.com/office/drawing/2014/main" xmlns="" id="{99E0F21B-22A0-4D08-A0A2-FAC7E3E0559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82777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xmlns="" id="{D0BF84B2-895F-4912-B674-B1230F46C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xmlns="" id="{EDF006D3-947E-4D7E-BB18-CBBC12A02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6.1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6.2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Unknown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6.3 Confidence Intervals for Population Proportions</a:t>
            </a:r>
          </a:p>
          <a:p>
            <a:pPr eaLnBrk="1" hangingPunct="1"/>
            <a:r>
              <a:rPr lang="en-US" altLang="en-US"/>
              <a:t>6.4 Confidence Intervals for Variance and Standard      </a:t>
            </a:r>
            <a:br>
              <a:rPr lang="en-US" altLang="en-US"/>
            </a:br>
            <a:r>
              <a:rPr lang="en-US" altLang="en-US"/>
              <a:t>      Deviation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:a16="http://schemas.microsoft.com/office/drawing/2014/main" xmlns="" id="{08A7CD83-E751-4805-9670-E371C16042F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656758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">
            <a:extLst>
              <a:ext uri="{FF2B5EF4-FFF2-40B4-BE49-F238E27FC236}">
                <a16:creationId xmlns:a16="http://schemas.microsoft.com/office/drawing/2014/main" xmlns="" id="{C4268424-2D86-43C5-892E-6A0C1DEE25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Solution: Determining a Minimum  Sample Size</a:t>
            </a:r>
          </a:p>
        </p:txBody>
      </p:sp>
      <p:sp>
        <p:nvSpPr>
          <p:cNvPr id="33794" name="Content Placeholder 8">
            <a:extLst>
              <a:ext uri="{FF2B5EF4-FFF2-40B4-BE49-F238E27FC236}">
                <a16:creationId xmlns:a16="http://schemas.microsoft.com/office/drawing/2014/main" xmlns="" id="{9F0A224F-DDE5-4BC2-AFC7-87C9D9890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68363"/>
          </a:xfrm>
        </p:spPr>
        <p:txBody>
          <a:bodyPr/>
          <a:lstStyle/>
          <a:p>
            <a:r>
              <a:rPr lang="en-US" altLang="en-US" i="1" dirty="0" err="1"/>
              <a:t>z</a:t>
            </a:r>
            <a:r>
              <a:rPr lang="en-US" altLang="en-US" i="1" baseline="-25000" dirty="0" err="1"/>
              <a:t>c</a:t>
            </a:r>
            <a:r>
              <a:rPr lang="en-US" altLang="en-US" dirty="0"/>
              <a:t> = 1.96        </a:t>
            </a:r>
            <a:r>
              <a:rPr lang="en-US" altLang="en-US" i="1" dirty="0"/>
              <a:t>E</a:t>
            </a:r>
            <a:r>
              <a:rPr lang="en-US" altLang="en-US" dirty="0"/>
              <a:t> = 0.03</a:t>
            </a:r>
          </a:p>
        </p:txBody>
      </p:sp>
      <p:graphicFrame>
        <p:nvGraphicFramePr>
          <p:cNvPr id="1173509" name="Object 5">
            <a:extLst>
              <a:ext uri="{FF2B5EF4-FFF2-40B4-BE49-F238E27FC236}">
                <a16:creationId xmlns:a16="http://schemas.microsoft.com/office/drawing/2014/main" xmlns="" id="{8DA74A54-AA2D-4FD2-AD6D-97651763F9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8988" y="2547938"/>
          <a:ext cx="6618287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Equation" r:id="rId4" imgW="2755900" imgH="482600" progId="Equation.DSMT4">
                  <p:embed/>
                </p:oleObj>
              </mc:Choice>
              <mc:Fallback>
                <p:oleObj name="Equation" r:id="rId4" imgW="2755900" imgH="482600" progId="Equation.DSMT4">
                  <p:embed/>
                  <p:pic>
                    <p:nvPicPr>
                      <p:cNvPr id="1173509" name="Object 5">
                        <a:extLst>
                          <a:ext uri="{FF2B5EF4-FFF2-40B4-BE49-F238E27FC236}">
                            <a16:creationId xmlns:a16="http://schemas.microsoft.com/office/drawing/2014/main" xmlns="" id="{8DA74A54-AA2D-4FD2-AD6D-97651763F9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2547938"/>
                        <a:ext cx="6618287" cy="115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867CFD-11DC-4C07-B0A3-FBB7EDEAEF3C}"/>
              </a:ext>
            </a:extLst>
          </p:cNvPr>
          <p:cNvSpPr txBox="1"/>
          <p:nvPr/>
        </p:nvSpPr>
        <p:spPr>
          <a:xfrm>
            <a:off x="685800" y="3962400"/>
            <a:ext cx="67056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+mn-lt"/>
                <a:ea typeface="+mn-ea"/>
                <a:cs typeface="Arial" charset="0"/>
              </a:rPr>
              <a:t>Round up </a:t>
            </a:r>
            <a:r>
              <a:rPr lang="en-US" sz="2800" dirty="0">
                <a:latin typeface="+mn-lt"/>
                <a:ea typeface="+mn-ea"/>
                <a:cs typeface="Arial" charset="0"/>
              </a:rPr>
              <a:t>to the nearest whole number.</a:t>
            </a:r>
            <a:endParaRPr lang="en-US" sz="2800" b="1" dirty="0">
              <a:solidFill>
                <a:schemeClr val="accent2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EFECC26-1F79-4D36-A2B3-84AC3456149E}"/>
              </a:ext>
            </a:extLst>
          </p:cNvPr>
          <p:cNvSpPr txBox="1"/>
          <p:nvPr/>
        </p:nvSpPr>
        <p:spPr>
          <a:xfrm>
            <a:off x="685800" y="4784725"/>
            <a:ext cx="7712075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With no preliminary estimate, the minimum sample size should be 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at least 1068 voters</a:t>
            </a:r>
            <a:r>
              <a:rPr lang="en-US" sz="2800" dirty="0">
                <a:latin typeface="+mn-lt"/>
                <a:ea typeface="+mn-ea"/>
                <a:cs typeface="Arial" charset="0"/>
              </a:rPr>
              <a:t>.</a:t>
            </a:r>
          </a:p>
          <a:p>
            <a:pPr>
              <a:defRPr/>
            </a:pPr>
            <a:endParaRPr lang="en-US" sz="2800" dirty="0">
              <a:latin typeface="+mn-lt"/>
              <a:ea typeface="+mn-ea"/>
              <a:cs typeface="Arial" charset="0"/>
            </a:endParaRPr>
          </a:p>
        </p:txBody>
      </p:sp>
      <p:sp>
        <p:nvSpPr>
          <p:cNvPr id="33798" name="Footer Placeholder 2">
            <a:extLst>
              <a:ext uri="{FF2B5EF4-FFF2-40B4-BE49-F238E27FC236}">
                <a16:creationId xmlns:a16="http://schemas.microsoft.com/office/drawing/2014/main" xmlns="" id="{C304F5F5-1EB2-4E14-A7CB-DB46F21AE9D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217034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">
            <a:extLst>
              <a:ext uri="{FF2B5EF4-FFF2-40B4-BE49-F238E27FC236}">
                <a16:creationId xmlns:a16="http://schemas.microsoft.com/office/drawing/2014/main" xmlns="" id="{2C9DD64B-1040-4D08-B264-BB8ABA7444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Determining a Minimum  Sample Size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E9D11C5-88C1-457D-A81E-9E0FBCE70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6543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You are running a political campaign and wish to estimate, with 95% confidence, the proportion of registered voters who will vote for your candidate. Your estimate must be accurate within 3% of the true population. Find the minimum sample size needed if </a:t>
            </a:r>
          </a:p>
          <a:p>
            <a:pPr marL="514350" indent="-514350">
              <a:buFont typeface="+mj-lt"/>
              <a:buAutoNum type="arabicPeriod" startAt="2"/>
              <a:defRPr/>
            </a:pPr>
            <a:r>
              <a:rPr lang="en-US" dirty="0">
                <a:ea typeface="+mn-ea"/>
              </a:rPr>
              <a:t>a preliminary estimate gives               .        </a:t>
            </a: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graphicFrame>
        <p:nvGraphicFramePr>
          <p:cNvPr id="35843" name="Object 2">
            <a:extLst>
              <a:ext uri="{FF2B5EF4-FFF2-40B4-BE49-F238E27FC236}">
                <a16:creationId xmlns:a16="http://schemas.microsoft.com/office/drawing/2014/main" xmlns="" id="{6998DAC8-4932-4C9B-B2D1-7474384014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70475" y="3870325"/>
          <a:ext cx="1339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9" name="Equation" r:id="rId4" imgW="558558" imgH="203112" progId="Equation.DSMT4">
                  <p:embed/>
                </p:oleObj>
              </mc:Choice>
              <mc:Fallback>
                <p:oleObj name="Equation" r:id="rId4" imgW="558558" imgH="203112" progId="Equation.DSMT4">
                  <p:embed/>
                  <p:pic>
                    <p:nvPicPr>
                      <p:cNvPr id="35843" name="Object 2">
                        <a:extLst>
                          <a:ext uri="{FF2B5EF4-FFF2-40B4-BE49-F238E27FC236}">
                            <a16:creationId xmlns:a16="http://schemas.microsoft.com/office/drawing/2014/main" xmlns="" id="{6998DAC8-4932-4C9B-B2D1-7474384014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0475" y="3870325"/>
                        <a:ext cx="1339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F758B1A-C741-493E-9A35-528D261FD74B}"/>
              </a:ext>
            </a:extLst>
          </p:cNvPr>
          <p:cNvSpPr txBox="1"/>
          <p:nvPr/>
        </p:nvSpPr>
        <p:spPr>
          <a:xfrm>
            <a:off x="609600" y="4664075"/>
            <a:ext cx="7437438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 </a:t>
            </a:r>
          </a:p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Use the preliminary estimate</a:t>
            </a:r>
          </a:p>
        </p:txBody>
      </p:sp>
      <p:graphicFrame>
        <p:nvGraphicFramePr>
          <p:cNvPr id="2" name="Object 10">
            <a:extLst>
              <a:ext uri="{FF2B5EF4-FFF2-40B4-BE49-F238E27FC236}">
                <a16:creationId xmlns:a16="http://schemas.microsoft.com/office/drawing/2014/main" xmlns="" id="{349D653C-985B-4B50-A2C8-5750E656A9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8500" y="5716588"/>
          <a:ext cx="38052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0" name="Equation" r:id="rId6" imgW="1612900" imgH="203200" progId="Equation.DSMT4">
                  <p:embed/>
                </p:oleObj>
              </mc:Choice>
              <mc:Fallback>
                <p:oleObj name="Equation" r:id="rId6" imgW="1612900" imgH="203200" progId="Equation.DSMT4">
                  <p:embed/>
                  <p:pic>
                    <p:nvPicPr>
                      <p:cNvPr id="2" name="Object 10">
                        <a:extLst>
                          <a:ext uri="{FF2B5EF4-FFF2-40B4-BE49-F238E27FC236}">
                            <a16:creationId xmlns:a16="http://schemas.microsoft.com/office/drawing/2014/main" xmlns="" id="{349D653C-985B-4B50-A2C8-5750E656A9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5716588"/>
                        <a:ext cx="3805238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11">
            <a:extLst>
              <a:ext uri="{FF2B5EF4-FFF2-40B4-BE49-F238E27FC236}">
                <a16:creationId xmlns:a16="http://schemas.microsoft.com/office/drawing/2014/main" xmlns="" id="{48097E91-FA8F-4066-A57F-6CAAF9E7C3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26000" y="5138738"/>
          <a:ext cx="13239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1" name="Equation" r:id="rId8" imgW="558558" imgH="203112" progId="Equation.DSMT4">
                  <p:embed/>
                </p:oleObj>
              </mc:Choice>
              <mc:Fallback>
                <p:oleObj name="Equation" r:id="rId8" imgW="558558" imgH="203112" progId="Equation.DSMT4">
                  <p:embed/>
                  <p:pic>
                    <p:nvPicPr>
                      <p:cNvPr id="35844" name="Object 11">
                        <a:extLst>
                          <a:ext uri="{FF2B5EF4-FFF2-40B4-BE49-F238E27FC236}">
                            <a16:creationId xmlns:a16="http://schemas.microsoft.com/office/drawing/2014/main" xmlns="" id="{48097E91-FA8F-4066-A57F-6CAAF9E7C3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0" y="5138738"/>
                        <a:ext cx="1323975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7" name="Picture 10" descr="C:\Documents and Settings\Lyn\Local Settings\Temporary Internet Files\Content.IE5\9RJB9XCE\MCBD07123_0000[1].wmf">
            <a:extLst>
              <a:ext uri="{FF2B5EF4-FFF2-40B4-BE49-F238E27FC236}">
                <a16:creationId xmlns:a16="http://schemas.microsoft.com/office/drawing/2014/main" xmlns="" id="{55021E15-D39F-48B7-ADA7-8E56A7763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463" y="3798888"/>
            <a:ext cx="1443037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Footer Placeholder 2">
            <a:extLst>
              <a:ext uri="{FF2B5EF4-FFF2-40B4-BE49-F238E27FC236}">
                <a16:creationId xmlns:a16="http://schemas.microsoft.com/office/drawing/2014/main" xmlns="" id="{F5559665-3F7C-42C1-9452-E9FEEE594DA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39339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">
            <a:extLst>
              <a:ext uri="{FF2B5EF4-FFF2-40B4-BE49-F238E27FC236}">
                <a16:creationId xmlns:a16="http://schemas.microsoft.com/office/drawing/2014/main" xmlns="" id="{396C7F75-EBE3-4F23-AD7C-AEE05E342A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Solution: Determining a Minimum  Sample Size</a:t>
            </a:r>
          </a:p>
        </p:txBody>
      </p:sp>
      <p:sp>
        <p:nvSpPr>
          <p:cNvPr id="37890" name="Content Placeholder 8">
            <a:extLst>
              <a:ext uri="{FF2B5EF4-FFF2-40B4-BE49-F238E27FC236}">
                <a16:creationId xmlns:a16="http://schemas.microsoft.com/office/drawing/2014/main" xmlns="" id="{1EC483F7-386F-4DB4-A8B8-80276B1FD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68363"/>
          </a:xfrm>
        </p:spPr>
        <p:txBody>
          <a:bodyPr/>
          <a:lstStyle/>
          <a:p>
            <a:r>
              <a:rPr lang="en-US" altLang="en-US" i="1" dirty="0" err="1"/>
              <a:t>z</a:t>
            </a:r>
            <a:r>
              <a:rPr lang="en-US" altLang="en-US" i="1" baseline="-25000" dirty="0" err="1"/>
              <a:t>c</a:t>
            </a:r>
            <a:r>
              <a:rPr lang="en-US" altLang="en-US" dirty="0"/>
              <a:t> = 1.96        </a:t>
            </a:r>
            <a:r>
              <a:rPr lang="en-US" altLang="en-US" i="1" dirty="0"/>
              <a:t>E</a:t>
            </a:r>
            <a:r>
              <a:rPr lang="en-US" altLang="en-US" dirty="0"/>
              <a:t> = 0.03</a:t>
            </a:r>
          </a:p>
        </p:txBody>
      </p:sp>
      <p:graphicFrame>
        <p:nvGraphicFramePr>
          <p:cNvPr id="1173509" name="Object 5">
            <a:extLst>
              <a:ext uri="{FF2B5EF4-FFF2-40B4-BE49-F238E27FC236}">
                <a16:creationId xmlns:a16="http://schemas.microsoft.com/office/drawing/2014/main" xmlns="" id="{C85889EF-3DC6-4905-98D2-C8F7E43BC4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8500" y="2303463"/>
          <a:ext cx="6832600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4" imgW="2844800" imgH="482600" progId="Equation.DSMT4">
                  <p:embed/>
                </p:oleObj>
              </mc:Choice>
              <mc:Fallback>
                <p:oleObj name="Equation" r:id="rId4" imgW="2844800" imgH="482600" progId="Equation.DSMT4">
                  <p:embed/>
                  <p:pic>
                    <p:nvPicPr>
                      <p:cNvPr id="1173509" name="Object 5">
                        <a:extLst>
                          <a:ext uri="{FF2B5EF4-FFF2-40B4-BE49-F238E27FC236}">
                            <a16:creationId xmlns:a16="http://schemas.microsoft.com/office/drawing/2014/main" xmlns="" id="{C85889EF-3DC6-4905-98D2-C8F7E43BC4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2303463"/>
                        <a:ext cx="6832600" cy="115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3B6195B-A0F1-4609-8146-5FEE2981AC9E}"/>
              </a:ext>
            </a:extLst>
          </p:cNvPr>
          <p:cNvSpPr txBox="1"/>
          <p:nvPr/>
        </p:nvSpPr>
        <p:spPr>
          <a:xfrm>
            <a:off x="685800" y="3703638"/>
            <a:ext cx="670560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+mn-lt"/>
                <a:ea typeface="+mn-ea"/>
                <a:cs typeface="Arial" charset="0"/>
              </a:rPr>
              <a:t>Round up </a:t>
            </a:r>
            <a:r>
              <a:rPr lang="en-US" sz="2800" dirty="0">
                <a:latin typeface="+mn-lt"/>
                <a:ea typeface="+mn-ea"/>
                <a:cs typeface="Arial" charset="0"/>
              </a:rPr>
              <a:t>to the nearest whole number.</a:t>
            </a:r>
            <a:endParaRPr lang="en-US" sz="2800" b="1" dirty="0">
              <a:solidFill>
                <a:schemeClr val="accent2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18C79EF-B44A-4B6A-AB4E-5577C54BFD55}"/>
              </a:ext>
            </a:extLst>
          </p:cNvPr>
          <p:cNvSpPr txBox="1"/>
          <p:nvPr/>
        </p:nvSpPr>
        <p:spPr>
          <a:xfrm>
            <a:off x="685800" y="4479925"/>
            <a:ext cx="7712075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With a preliminary estimate of               , the minimum sample size should be 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at least 914 voters</a:t>
            </a:r>
            <a:r>
              <a:rPr lang="en-US" sz="2800" dirty="0">
                <a:latin typeface="+mn-lt"/>
                <a:ea typeface="+mn-ea"/>
                <a:cs typeface="Arial" charset="0"/>
              </a:rPr>
              <a:t>.</a:t>
            </a:r>
          </a:p>
          <a:p>
            <a:pPr>
              <a:defRPr/>
            </a:pPr>
            <a:r>
              <a:rPr lang="en-US" sz="2800" dirty="0">
                <a:latin typeface="+mn-lt"/>
                <a:cs typeface="Arial" charset="0"/>
              </a:rPr>
              <a:t>You n</a:t>
            </a:r>
            <a:r>
              <a:rPr lang="en-US" sz="2800" dirty="0">
                <a:latin typeface="+mn-lt"/>
                <a:ea typeface="+mn-ea"/>
                <a:cs typeface="Arial" charset="0"/>
              </a:rPr>
              <a:t>eed a larger sample size if no preliminary estimate is available.</a:t>
            </a:r>
          </a:p>
        </p:txBody>
      </p:sp>
      <p:graphicFrame>
        <p:nvGraphicFramePr>
          <p:cNvPr id="36867" name="Object 3">
            <a:extLst>
              <a:ext uri="{FF2B5EF4-FFF2-40B4-BE49-F238E27FC236}">
                <a16:creationId xmlns:a16="http://schemas.microsoft.com/office/drawing/2014/main" xmlns="" id="{6948D4C1-848A-4959-9110-C064A89B45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46675" y="4540250"/>
          <a:ext cx="1339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6" imgW="558558" imgH="203112" progId="Equation.DSMT4">
                  <p:embed/>
                </p:oleObj>
              </mc:Choice>
              <mc:Fallback>
                <p:oleObj name="Equation" r:id="rId6" imgW="558558" imgH="203112" progId="Equation.DSMT4">
                  <p:embed/>
                  <p:pic>
                    <p:nvPicPr>
                      <p:cNvPr id="36867" name="Object 3">
                        <a:extLst>
                          <a:ext uri="{FF2B5EF4-FFF2-40B4-BE49-F238E27FC236}">
                            <a16:creationId xmlns:a16="http://schemas.microsoft.com/office/drawing/2014/main" xmlns="" id="{6948D4C1-848A-4959-9110-C064A89B45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675" y="4540250"/>
                        <a:ext cx="1339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5" name="Footer Placeholder 2">
            <a:extLst>
              <a:ext uri="{FF2B5EF4-FFF2-40B4-BE49-F238E27FC236}">
                <a16:creationId xmlns:a16="http://schemas.microsoft.com/office/drawing/2014/main" xmlns="" id="{61116299-56BE-4DC9-8F1E-B90C8D2B690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4891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xmlns="" id="{FA2FC8B8-CD19-4FD4-9094-87B80326F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9387B48-D6BB-40B0-A849-D1126CE910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Confidence Intervals for Population Proportions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:a16="http://schemas.microsoft.com/office/drawing/2014/main" xmlns="" id="{7557B024-0B4A-4B9E-9695-FD92B8161D2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604015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xmlns="" id="{2B6C30C7-E95C-428B-B8CB-7BCBDE1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6.3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xmlns="" id="{AB15875B-ECD8-4B63-B785-93E218877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44763"/>
          </a:xfrm>
        </p:spPr>
        <p:txBody>
          <a:bodyPr/>
          <a:lstStyle/>
          <a:p>
            <a:pPr eaLnBrk="1" hangingPunct="1"/>
            <a:r>
              <a:rPr lang="en-US" altLang="en-US"/>
              <a:t>How to find a point estimate for the population proportion</a:t>
            </a:r>
          </a:p>
          <a:p>
            <a:pPr eaLnBrk="1" hangingPunct="1"/>
            <a:r>
              <a:rPr lang="en-US" altLang="en-US"/>
              <a:t>How to construct and interpret confidence intervals for a population proportion</a:t>
            </a:r>
          </a:p>
          <a:p>
            <a:pPr eaLnBrk="1" hangingPunct="1"/>
            <a:r>
              <a:rPr lang="en-US" altLang="en-US"/>
              <a:t>How to determine the minimum sample size required when estimating a population proportion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:a16="http://schemas.microsoft.com/office/drawing/2014/main" xmlns="" id="{98348B46-F507-4612-A338-0DA47CFB960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11081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xmlns="" id="{9BA3B39A-0195-4643-B91E-EB06852CC1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Population Proportion</a:t>
            </a:r>
            <a:endParaRPr lang="en-US" altLang="en-US" i="1" dirty="0"/>
          </a:p>
        </p:txBody>
      </p:sp>
      <p:sp>
        <p:nvSpPr>
          <p:cNvPr id="22532" name="Content Placeholder 10">
            <a:extLst>
              <a:ext uri="{FF2B5EF4-FFF2-40B4-BE49-F238E27FC236}">
                <a16:creationId xmlns:a16="http://schemas.microsoft.com/office/drawing/2014/main" xmlns="" id="{5A7A4E5B-B32C-4836-9783-8CAB3E004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Population Proportion, </a:t>
            </a:r>
            <a:r>
              <a:rPr lang="en-US" altLang="en-US" b="1" i="1" dirty="0">
                <a:solidFill>
                  <a:schemeClr val="accent2"/>
                </a:solidFill>
              </a:rPr>
              <a:t>p</a:t>
            </a:r>
          </a:p>
          <a:p>
            <a:pPr eaLnBrk="1" hangingPunct="1"/>
            <a:r>
              <a:rPr lang="en-US" altLang="en-US" dirty="0"/>
              <a:t>The probability of </a:t>
            </a:r>
            <a:r>
              <a:rPr lang="en-US" altLang="en-US" b="1" dirty="0"/>
              <a:t>success</a:t>
            </a:r>
            <a:r>
              <a:rPr lang="en-US" altLang="en-US" dirty="0"/>
              <a:t> in a single trial of a binomial experiment is </a:t>
            </a:r>
            <a:r>
              <a:rPr lang="en-US" altLang="en-US" b="1" i="1" dirty="0"/>
              <a:t>p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14340" name="Footer Placeholder 2">
            <a:extLst>
              <a:ext uri="{FF2B5EF4-FFF2-40B4-BE49-F238E27FC236}">
                <a16:creationId xmlns:a16="http://schemas.microsoft.com/office/drawing/2014/main" xmlns="" id="{1777F054-6E1B-4994-A4FC-5C87A1DA641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01841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557" name="Content Placeholder 10">
                <a:extLst>
                  <a:ext uri="{FF2B5EF4-FFF2-40B4-BE49-F238E27FC236}">
                    <a16:creationId xmlns:a16="http://schemas.microsoft.com/office/drawing/2014/main" xmlns="" id="{18CE3AEC-FB36-41C1-9549-D8A7759C6B3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</a:t>
                </a:r>
                <a:r>
                  <a:rPr lang="en-US" b="1" dirty="0"/>
                  <a:t>point estimate for </a:t>
                </a:r>
                <a:r>
                  <a:rPr lang="en-US" b="1" i="1" dirty="0"/>
                  <a:t>p</a:t>
                </a:r>
                <a:r>
                  <a:rPr lang="en-US" b="1" dirty="0"/>
                  <a:t>, </a:t>
                </a:r>
                <a:r>
                  <a:rPr lang="en-US" dirty="0"/>
                  <a:t>the population proportion of successes, is given by the proportion of successes in a sample and is denoted by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/>
                          <m:t>n</m:t>
                        </m:r>
                      </m:den>
                    </m:f>
                  </m:oMath>
                </a14:m>
                <a:r>
                  <a:rPr lang="en-US" dirty="0"/>
                  <a:t>		</a:t>
                </a:r>
                <a:r>
                  <a:rPr lang="en-US" dirty="0">
                    <a:solidFill>
                      <a:srgbClr val="C00000"/>
                    </a:solidFill>
                  </a:rPr>
                  <a:t>Sample proportion</a:t>
                </a:r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r>
                  <a:rPr lang="en-US" i="1" dirty="0"/>
                  <a:t>x </a:t>
                </a:r>
                <a:r>
                  <a:rPr lang="en-US" dirty="0"/>
                  <a:t>is the number of successes in the sample and </a:t>
                </a:r>
                <a:r>
                  <a:rPr lang="en-US" i="1" dirty="0"/>
                  <a:t>n </a:t>
                </a:r>
                <a:r>
                  <a:rPr lang="en-US" dirty="0"/>
                  <a:t>is the sample size. The point estimate for the population proportion of failures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q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1 –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. The symbols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are read as “</a:t>
                </a:r>
                <a:r>
                  <a:rPr lang="en-US" i="1" dirty="0"/>
                  <a:t>p </a:t>
                </a:r>
                <a:r>
                  <a:rPr lang="en-US" dirty="0"/>
                  <a:t>hat” and “</a:t>
                </a:r>
                <a:r>
                  <a:rPr lang="en-US" i="1" dirty="0"/>
                  <a:t>q </a:t>
                </a:r>
                <a:r>
                  <a:rPr lang="en-US" dirty="0"/>
                  <a:t>hat.”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23557" name="Content Placeholder 10">
                <a:extLst>
                  <a:ext uri="{FF2B5EF4-FFF2-40B4-BE49-F238E27FC236}">
                    <a16:creationId xmlns:a16="http://schemas.microsoft.com/office/drawing/2014/main" id="{18CE3AEC-FB36-41C1-9549-D8A7759C6B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482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5" name="Rectangle 2">
            <a:extLst>
              <a:ext uri="{FF2B5EF4-FFF2-40B4-BE49-F238E27FC236}">
                <a16:creationId xmlns:a16="http://schemas.microsoft.com/office/drawing/2014/main" xmlns="" id="{777253B5-E332-4243-8677-27B353C7A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Point Estimate for </a:t>
            </a:r>
            <a:r>
              <a:rPr lang="en-US" altLang="en-US" i="1" dirty="0"/>
              <a:t>p</a:t>
            </a:r>
          </a:p>
        </p:txBody>
      </p:sp>
      <p:sp>
        <p:nvSpPr>
          <p:cNvPr id="16400" name="Footer Placeholder 2">
            <a:extLst>
              <a:ext uri="{FF2B5EF4-FFF2-40B4-BE49-F238E27FC236}">
                <a16:creationId xmlns:a16="http://schemas.microsoft.com/office/drawing/2014/main" xmlns="" id="{C84E7A80-258D-4E7F-8ACA-70F25F42104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15224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xmlns="" id="{7B7E3848-47BA-4965-A790-9EDF1526D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Point Estimate for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p</a:t>
            </a:r>
            <a:endParaRPr lang="en-US" dirty="0">
              <a:ea typeface="+mj-ea"/>
            </a:endParaRPr>
          </a:p>
        </p:txBody>
      </p:sp>
      <p:sp>
        <p:nvSpPr>
          <p:cNvPr id="18434" name="Content Placeholder 28">
            <a:extLst>
              <a:ext uri="{FF2B5EF4-FFF2-40B4-BE49-F238E27FC236}">
                <a16:creationId xmlns:a16="http://schemas.microsoft.com/office/drawing/2014/main" xmlns="" id="{1DD4D64E-A6DC-4E73-8E9D-70658E5AC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17638"/>
            <a:ext cx="8229600" cy="22256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a survey of 1550 U.S. adults, 1054 said that they use the social media website Facebook. Find a point estimate for the population proportion of U.S. adults who use Facebook.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Pew Research Center)</a:t>
            </a:r>
            <a:endParaRPr lang="en-US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CB998532-F272-4A9A-BA78-F0C8EE37E4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200" y="3633298"/>
                <a:ext cx="8229599" cy="2506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solidFill>
                      <a:srgbClr val="83BB35"/>
                    </a:solidFill>
                    <a:latin typeface="+mn-lt"/>
                  </a:rPr>
                  <a:t>Solution:</a:t>
                </a:r>
              </a:p>
              <a:p>
                <a:r>
                  <a:rPr lang="en-US" sz="2800" dirty="0">
                    <a:latin typeface="+mn-lt"/>
                  </a:rPr>
                  <a:t>The number of successes is the number of adults who use Facebook, so </a:t>
                </a:r>
                <a:r>
                  <a:rPr lang="en-US" sz="2800" i="1" dirty="0">
                    <a:latin typeface="+mn-lt"/>
                  </a:rPr>
                  <a:t>x </a:t>
                </a:r>
                <a:r>
                  <a:rPr lang="en-US" sz="2800" dirty="0">
                    <a:latin typeface="+mn-lt"/>
                  </a:rPr>
                  <a:t>= 1054. The sample size is </a:t>
                </a:r>
                <a:r>
                  <a:rPr lang="en-US" sz="2800" i="1" dirty="0">
                    <a:latin typeface="+mn-lt"/>
                  </a:rPr>
                  <a:t>n </a:t>
                </a:r>
                <a:r>
                  <a:rPr lang="en-US" sz="2800" dirty="0">
                    <a:latin typeface="+mn-lt"/>
                  </a:rPr>
                  <a:t>= 1550. So, the sample proportion is</a:t>
                </a:r>
              </a:p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p</m:t>
                        </m:r>
                      </m:e>
                    </m:acc>
                  </m:oMath>
                </a14:m>
                <a:r>
                  <a:rPr lang="en-US" sz="2800" i="1" dirty="0">
                    <a:solidFill>
                      <a:srgbClr val="AE0337"/>
                    </a:solidFill>
                    <a:latin typeface="+mn-lt"/>
                  </a:rPr>
                  <a:t> </a:t>
                </a:r>
                <a:r>
                  <a:rPr lang="en-US" sz="2800" dirty="0">
                    <a:solidFill>
                      <a:srgbClr val="AE0337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AE0337"/>
                            </a:solidFill>
                            <a:latin typeface="+mn-lt"/>
                          </a:rPr>
                          <m:t>n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AE0337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1054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AE0337"/>
                            </a:solidFill>
                            <a:latin typeface="+mn-lt"/>
                          </a:rPr>
                          <m:t>1550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AE0337"/>
                    </a:solidFill>
                    <a:latin typeface="+mn-lt"/>
                  </a:rPr>
                  <a:t> = 0.68 = 68%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B998532-F272-4A9A-BA78-F0C8EE37E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633298"/>
                <a:ext cx="8229599" cy="2506199"/>
              </a:xfrm>
              <a:prstGeom prst="rect">
                <a:avLst/>
              </a:prstGeom>
              <a:blipFill>
                <a:blip r:embed="rId2"/>
                <a:stretch>
                  <a:fillRect l="-1481" t="-2433" r="-2000" b="-19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37" name="Footer Placeholder 2">
            <a:extLst>
              <a:ext uri="{FF2B5EF4-FFF2-40B4-BE49-F238E27FC236}">
                <a16:creationId xmlns:a16="http://schemas.microsoft.com/office/drawing/2014/main" xmlns="" id="{BA1BA390-D892-48E5-AC1F-258D1288C60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22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xmlns="" id="{29C20EBF-E2D4-4300-8F3B-A3377D0B38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Confidence Intervals for a Population Proportion</a:t>
            </a:r>
            <a:endParaRPr lang="el-GR" altLang="en-US" dirty="0"/>
          </a:p>
        </p:txBody>
      </p:sp>
      <p:sp>
        <p:nvSpPr>
          <p:cNvPr id="1165315" name="Text Box 3">
            <a:extLst>
              <a:ext uri="{FF2B5EF4-FFF2-40B4-BE49-F238E27FC236}">
                <a16:creationId xmlns:a16="http://schemas.microsoft.com/office/drawing/2014/main" xmlns="" id="{B25EF0C7-5533-4EA0-BD39-945370B60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1493838"/>
            <a:ext cx="8702675" cy="1371600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en-US" alt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A </a:t>
            </a:r>
            <a:r>
              <a:rPr lang="en-US" altLang="en-US" sz="2800" b="1" i="1" dirty="0">
                <a:solidFill>
                  <a:srgbClr val="AE0337"/>
                </a:solidFill>
                <a:latin typeface="Times New Roman" pitchFamily="18" charset="0"/>
                <a:ea typeface="+mn-ea"/>
                <a:cs typeface="Arial" charset="0"/>
              </a:rPr>
              <a:t>c</a:t>
            </a:r>
            <a:r>
              <a:rPr lang="en-US" altLang="en-US" sz="2800" b="1" dirty="0">
                <a:solidFill>
                  <a:srgbClr val="AE0337"/>
                </a:solidFill>
                <a:latin typeface="Times New Roman" pitchFamily="18" charset="0"/>
                <a:ea typeface="+mn-ea"/>
                <a:cs typeface="Arial" charset="0"/>
              </a:rPr>
              <a:t>-confidence interval </a:t>
            </a:r>
            <a:r>
              <a:rPr lang="en-US" alt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for the population proportion </a:t>
            </a:r>
            <a:r>
              <a:rPr lang="en-US" altLang="en-US" sz="2800" b="1" i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p</a:t>
            </a:r>
          </a:p>
          <a:p>
            <a:pPr eaLnBrk="0" hangingPunct="0">
              <a:defRPr/>
            </a:pPr>
            <a:r>
              <a:rPr lang="en-US" alt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</a:p>
          <a:p>
            <a:pPr eaLnBrk="0" hangingPunct="0">
              <a:buClr>
                <a:schemeClr val="accent1"/>
              </a:buClr>
              <a:defRPr/>
            </a:pPr>
            <a:r>
              <a:rPr lang="en-US" altLang="en-US" sz="2800" b="1" dirty="0">
                <a:solidFill>
                  <a:schemeClr val="folHlink"/>
                </a:solidFill>
                <a:latin typeface="Times New Roman" pitchFamily="18" charset="0"/>
                <a:ea typeface="+mn-ea"/>
                <a:cs typeface="Arial" charset="0"/>
              </a:rPr>
              <a:t>  </a:t>
            </a:r>
          </a:p>
          <a:p>
            <a:pPr eaLnBrk="0" hangingPunct="0">
              <a:buClr>
                <a:schemeClr val="accent1"/>
              </a:buClr>
              <a:buFont typeface="Arial" pitchFamily="34" charset="0"/>
              <a:buChar char="•"/>
              <a:defRPr/>
            </a:pPr>
            <a:endParaRPr lang="en-US" altLang="en-US" sz="2800" b="1" dirty="0">
              <a:solidFill>
                <a:schemeClr val="folHlink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pPr eaLnBrk="0" hangingPunct="0">
              <a:buClr>
                <a:schemeClr val="accent1"/>
              </a:buClr>
              <a:buFont typeface="Arial" pitchFamily="34" charset="0"/>
              <a:buChar char="•"/>
              <a:defRPr/>
            </a:pPr>
            <a:endParaRPr lang="en-US" altLang="en-US" sz="2800" b="1" dirty="0">
              <a:solidFill>
                <a:schemeClr val="folHlink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pPr marL="350838" indent="-350838" eaLnBrk="0" hangingPunct="0"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altLang="en-US" sz="2800" dirty="0">
                <a:latin typeface="Times New Roman" pitchFamily="18" charset="0"/>
                <a:ea typeface="+mn-ea"/>
                <a:cs typeface="Arial" charset="0"/>
              </a:rPr>
              <a:t>The probability that the confidence interval contains </a:t>
            </a:r>
            <a:r>
              <a:rPr lang="en-US" altLang="en-US" sz="2800" i="1" dirty="0">
                <a:latin typeface="Times New Roman" pitchFamily="18" charset="0"/>
                <a:ea typeface="+mn-ea"/>
                <a:cs typeface="Arial" charset="0"/>
              </a:rPr>
              <a:t>p</a:t>
            </a:r>
            <a:r>
              <a:rPr lang="en-US" altLang="en-US" sz="2800" dirty="0">
                <a:latin typeface="Times New Roman" pitchFamily="18" charset="0"/>
                <a:ea typeface="+mn-ea"/>
                <a:cs typeface="Arial" charset="0"/>
              </a:rPr>
              <a:t> is </a:t>
            </a:r>
            <a:r>
              <a:rPr lang="en-US" altLang="en-US" sz="2800" i="1" dirty="0">
                <a:latin typeface="Times New Roman" pitchFamily="18" charset="0"/>
                <a:ea typeface="+mn-ea"/>
                <a:cs typeface="Arial" charset="0"/>
              </a:rPr>
              <a:t>c</a:t>
            </a:r>
            <a:r>
              <a:rPr lang="en-US" altLang="en-US" sz="2800" dirty="0">
                <a:latin typeface="Times New Roman" pitchFamily="18" charset="0"/>
                <a:ea typeface="+mn-ea"/>
                <a:cs typeface="Arial" charset="0"/>
              </a:rPr>
              <a:t>, assuming that the estimation process is repeated a large number of times.</a:t>
            </a:r>
            <a:endParaRPr lang="en-US" altLang="en-US" sz="2800" dirty="0">
              <a:latin typeface="Times New Roman" pitchFamily="18" charset="0"/>
              <a:ea typeface="+mn-ea"/>
              <a:cs typeface="Arial" charset="0"/>
              <a:sym typeface="Symbol" pitchFamily="18" charset="2"/>
            </a:endParaRPr>
          </a:p>
        </p:txBody>
      </p:sp>
      <p:graphicFrame>
        <p:nvGraphicFramePr>
          <p:cNvPr id="19459" name="Object 7">
            <a:extLst>
              <a:ext uri="{FF2B5EF4-FFF2-40B4-BE49-F238E27FC236}">
                <a16:creationId xmlns:a16="http://schemas.microsoft.com/office/drawing/2014/main" xmlns="" id="{831AFF0D-2346-4979-BF41-C6051D242AAB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955964"/>
              </p:ext>
            </p:extLst>
          </p:nvPr>
        </p:nvGraphicFramePr>
        <p:xfrm>
          <a:off x="1686791" y="2179638"/>
          <a:ext cx="508952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4" imgW="4660560" imgH="698400" progId="Equation.DSMT4">
                  <p:embed/>
                </p:oleObj>
              </mc:Choice>
              <mc:Fallback>
                <p:oleObj name="Equation" r:id="rId4" imgW="4660560" imgH="698400" progId="Equation.DSMT4">
                  <p:embed/>
                  <p:pic>
                    <p:nvPicPr>
                      <p:cNvPr id="19459" name="Object 7">
                        <a:extLst>
                          <a:ext uri="{FF2B5EF4-FFF2-40B4-BE49-F238E27FC236}">
                            <a16:creationId xmlns:a16="http://schemas.microsoft.com/office/drawing/2014/main" xmlns="" id="{831AFF0D-2346-4979-BF41-C6051D242A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6791" y="2179638"/>
                        <a:ext cx="5089525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Footer Placeholder 2">
            <a:extLst>
              <a:ext uri="{FF2B5EF4-FFF2-40B4-BE49-F238E27FC236}">
                <a16:creationId xmlns:a16="http://schemas.microsoft.com/office/drawing/2014/main" xmlns="" id="{AED41D52-6A4C-46BD-9BF9-867EA7181BA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78704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5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xmlns="" id="{68B50731-8D64-44F1-80A9-84376ECDD6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38112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800" dirty="0"/>
              <a:t>Constructing a Confidence Interval for a Population Proportion</a:t>
            </a:r>
            <a:endParaRPr lang="el-GR" altLang="en-US" sz="3800" i="1" dirty="0"/>
          </a:p>
        </p:txBody>
      </p:sp>
      <p:sp>
        <p:nvSpPr>
          <p:cNvPr id="1169413" name="Text Box 5">
            <a:extLst>
              <a:ext uri="{FF2B5EF4-FFF2-40B4-BE49-F238E27FC236}">
                <a16:creationId xmlns:a16="http://schemas.microsoft.com/office/drawing/2014/main" xmlns="" id="{CAFF4C7D-581F-4C6C-862D-0D0D4000B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965325"/>
            <a:ext cx="5054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3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Identify the sample statistics </a:t>
            </a:r>
            <a:r>
              <a:rPr lang="en-US" altLang="en-US" sz="2600" i="1" dirty="0">
                <a:latin typeface="Times New Roman" panose="02020603050405020304" pitchFamily="18" charset="0"/>
              </a:rPr>
              <a:t>n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x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  <a:endParaRPr lang="en-US" altLang="en-US" sz="2600" dirty="0">
              <a:latin typeface="MS Reference Serif" pitchFamily="18" charset="0"/>
            </a:endParaRPr>
          </a:p>
          <a:p>
            <a:pPr eaLnBrk="1" hangingPunct="1">
              <a:spcBef>
                <a:spcPct val="3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Find the point estimate </a:t>
            </a:r>
          </a:p>
          <a:p>
            <a:pPr eaLnBrk="1" hangingPunct="1">
              <a:spcBef>
                <a:spcPct val="3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Verify that the sampling distribution of      can be approximated by the normal distribution.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3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critical value </a:t>
            </a:r>
            <a:r>
              <a:rPr lang="en-US" altLang="en-US" sz="2600" i="1" dirty="0" err="1">
                <a:latin typeface="Times New Roman" panose="02020603050405020304" pitchFamily="18" charset="0"/>
                <a:sym typeface="Symbol" panose="05050102010706020507" pitchFamily="18" charset="2"/>
              </a:rPr>
              <a:t>z</a:t>
            </a:r>
            <a:r>
              <a:rPr lang="en-US" altLang="en-US" sz="2600" i="1" baseline="-25000" dirty="0" err="1">
                <a:latin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that corresponds to the given level of confidence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graphicFrame>
        <p:nvGraphicFramePr>
          <p:cNvPr id="1169415" name="Object 7">
            <a:extLst>
              <a:ext uri="{FF2B5EF4-FFF2-40B4-BE49-F238E27FC236}">
                <a16:creationId xmlns:a16="http://schemas.microsoft.com/office/drawing/2014/main" xmlns="" id="{F77CAED9-A4F1-412D-9FBD-C842A9AFBB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88150" y="2762250"/>
          <a:ext cx="81280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8" name="Equation" r:id="rId4" imgW="723586" imgH="622030" progId="Equation.DSMT4">
                  <p:embed/>
                </p:oleObj>
              </mc:Choice>
              <mc:Fallback>
                <p:oleObj name="Equation" r:id="rId4" imgW="723586" imgH="622030" progId="Equation.DSMT4">
                  <p:embed/>
                  <p:pic>
                    <p:nvPicPr>
                      <p:cNvPr id="1169415" name="Object 7">
                        <a:extLst>
                          <a:ext uri="{FF2B5EF4-FFF2-40B4-BE49-F238E27FC236}">
                            <a16:creationId xmlns:a16="http://schemas.microsoft.com/office/drawing/2014/main" xmlns="" id="{F77CAED9-A4F1-412D-9FBD-C842A9AFBB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8150" y="2762250"/>
                        <a:ext cx="812800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9416" name="Text Box 8">
            <a:extLst>
              <a:ext uri="{FF2B5EF4-FFF2-40B4-BE49-F238E27FC236}">
                <a16:creationId xmlns:a16="http://schemas.microsoft.com/office/drawing/2014/main" xmlns="" id="{F7FD30DC-0582-47DD-B351-52BB3E8E8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675" y="5084763"/>
            <a:ext cx="24384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Use Table 4 in App. B</a:t>
            </a:r>
          </a:p>
        </p:txBody>
      </p:sp>
      <p:graphicFrame>
        <p:nvGraphicFramePr>
          <p:cNvPr id="1169419" name="Object 11">
            <a:extLst>
              <a:ext uri="{FF2B5EF4-FFF2-40B4-BE49-F238E27FC236}">
                <a16:creationId xmlns:a16="http://schemas.microsoft.com/office/drawing/2014/main" xmlns="" id="{F2E61E5D-C47D-40B7-BD8B-64EE2F8B9F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4613" y="2944813"/>
          <a:ext cx="3540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9" name="Equation" r:id="rId6" imgW="304668" imgH="342751" progId="Equation.DSMT4">
                  <p:embed/>
                </p:oleObj>
              </mc:Choice>
              <mc:Fallback>
                <p:oleObj name="Equation" r:id="rId6" imgW="304668" imgH="342751" progId="Equation.DSMT4">
                  <p:embed/>
                  <p:pic>
                    <p:nvPicPr>
                      <p:cNvPr id="1169419" name="Object 11">
                        <a:extLst>
                          <a:ext uri="{FF2B5EF4-FFF2-40B4-BE49-F238E27FC236}">
                            <a16:creationId xmlns:a16="http://schemas.microsoft.com/office/drawing/2014/main" xmlns="" id="{F2E61E5D-C47D-40B7-BD8B-64EE2F8B9F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4613" y="2944813"/>
                        <a:ext cx="3540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9420" name="Object 12">
            <a:extLst>
              <a:ext uri="{FF2B5EF4-FFF2-40B4-BE49-F238E27FC236}">
                <a16:creationId xmlns:a16="http://schemas.microsoft.com/office/drawing/2014/main" xmlns="" id="{A20AF878-493F-461E-8F4D-BE155F3F52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42038" y="3830638"/>
          <a:ext cx="212566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0" name="Equation" r:id="rId8" imgW="1790700" imgH="342900" progId="Equation.DSMT4">
                  <p:embed/>
                </p:oleObj>
              </mc:Choice>
              <mc:Fallback>
                <p:oleObj name="Equation" r:id="rId8" imgW="1790700" imgH="342900" progId="Equation.DSMT4">
                  <p:embed/>
                  <p:pic>
                    <p:nvPicPr>
                      <p:cNvPr id="1169420" name="Object 12">
                        <a:extLst>
                          <a:ext uri="{FF2B5EF4-FFF2-40B4-BE49-F238E27FC236}">
                            <a16:creationId xmlns:a16="http://schemas.microsoft.com/office/drawing/2014/main" xmlns="" id="{A20AF878-493F-461E-8F4D-BE155F3F52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2038" y="3830638"/>
                        <a:ext cx="2125662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>
            <a:extLst>
              <a:ext uri="{FF2B5EF4-FFF2-40B4-BE49-F238E27FC236}">
                <a16:creationId xmlns:a16="http://schemas.microsoft.com/office/drawing/2014/main" xmlns="" id="{F16107D4-A575-4D8C-B00F-22798DDC4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010431"/>
              </p:ext>
            </p:extLst>
          </p:nvPr>
        </p:nvGraphicFramePr>
        <p:xfrm>
          <a:off x="2729900" y="3883025"/>
          <a:ext cx="2936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1" name="Equation" r:id="rId10" imgW="253890" imgH="330057" progId="Equation.DSMT4">
                  <p:embed/>
                </p:oleObj>
              </mc:Choice>
              <mc:Fallback>
                <p:oleObj name="Equation" r:id="rId10" imgW="253890" imgH="330057" progId="Equation.DSMT4">
                  <p:embed/>
                  <p:pic>
                    <p:nvPicPr>
                      <p:cNvPr id="2" name="Object 9">
                        <a:extLst>
                          <a:ext uri="{FF2B5EF4-FFF2-40B4-BE49-F238E27FC236}">
                            <a16:creationId xmlns:a16="http://schemas.microsoft.com/office/drawing/2014/main" xmlns="" id="{F16107D4-A575-4D8C-B00F-22798DDC45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9900" y="3883025"/>
                        <a:ext cx="293688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2" name="Text Box 26">
            <a:extLst>
              <a:ext uri="{FF2B5EF4-FFF2-40B4-BE49-F238E27FC236}">
                <a16:creationId xmlns:a16="http://schemas.microsoft.com/office/drawing/2014/main" xmlns="" id="{0F6813E1-2D7E-4AA2-A234-486654A3A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23988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1513" name="Footer Placeholder 2">
            <a:extLst>
              <a:ext uri="{FF2B5EF4-FFF2-40B4-BE49-F238E27FC236}">
                <a16:creationId xmlns:a16="http://schemas.microsoft.com/office/drawing/2014/main" xmlns="" id="{4348E71D-0D99-438E-A8A1-9101AFC0DF5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54976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413" grpId="0" build="p"/>
      <p:bldP spid="1169416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</TotalTime>
  <Words>863</Words>
  <Application>Microsoft Office PowerPoint</Application>
  <PresentationFormat>On-screen Show (4:3)</PresentationFormat>
  <Paragraphs>144</Paragraphs>
  <Slides>22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MS PGothic</vt:lpstr>
      <vt:lpstr>Arial</vt:lpstr>
      <vt:lpstr>Calibri</vt:lpstr>
      <vt:lpstr>Cambria Math</vt:lpstr>
      <vt:lpstr>MS Reference Serif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6.3</vt:lpstr>
      <vt:lpstr>Section 6.3 Objectives</vt:lpstr>
      <vt:lpstr>Population Proportion</vt:lpstr>
      <vt:lpstr>Point Estimate for p</vt:lpstr>
      <vt:lpstr>Example: Point Estimate for p</vt:lpstr>
      <vt:lpstr>Confidence Intervals for a Population Proportion</vt:lpstr>
      <vt:lpstr>Constructing a Confidence Interval for a Population Proportion</vt:lpstr>
      <vt:lpstr>Constructing a Confidence Interval for a Population Proportion</vt:lpstr>
      <vt:lpstr>Example: Constructing a Confidence Interval for p</vt:lpstr>
      <vt:lpstr>Solution: Constructing a Confidence Interval for p</vt:lpstr>
      <vt:lpstr>Solution: Constructing a Confidence Interval for p</vt:lpstr>
      <vt:lpstr>Example: Constructing a Confidence Interval for p</vt:lpstr>
      <vt:lpstr>Solution: Constructing a Confidence Interval for p</vt:lpstr>
      <vt:lpstr>Solution: Constructing a Confidence Interval for p</vt:lpstr>
      <vt:lpstr>Solution: Constructing a Confidence Interval for p</vt:lpstr>
      <vt:lpstr>Finding a Minimum Sample Size</vt:lpstr>
      <vt:lpstr>Example: Determining a Minimum Sample Size</vt:lpstr>
      <vt:lpstr>Solution: Determining a Minimum  Sample Size</vt:lpstr>
      <vt:lpstr>Example: Determining a Minimum  Sample Size</vt:lpstr>
      <vt:lpstr>Solution: Determining a Minimum  Sample Size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subject>Elementary Statistics  7e</dc:subject>
  <dc:creator>Ron Larson, Betsy Farber</dc:creator>
  <cp:lastModifiedBy>Sandra Scholten</cp:lastModifiedBy>
  <cp:revision>75</cp:revision>
  <dcterms:created xsi:type="dcterms:W3CDTF">2007-07-18T23:54:35Z</dcterms:created>
  <dcterms:modified xsi:type="dcterms:W3CDTF">2019-02-12T18:35:58Z</dcterms:modified>
</cp:coreProperties>
</file>