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8"/>
  </p:notesMasterIdLst>
  <p:handoutMasterIdLst>
    <p:handoutMasterId r:id="rId39"/>
  </p:handoutMasterIdLst>
  <p:sldIdLst>
    <p:sldId id="257" r:id="rId2"/>
    <p:sldId id="258" r:id="rId3"/>
    <p:sldId id="259" r:id="rId4"/>
    <p:sldId id="260" r:id="rId5"/>
    <p:sldId id="261" r:id="rId6"/>
    <p:sldId id="262" r:id="rId7"/>
    <p:sldId id="263" r:id="rId8"/>
    <p:sldId id="290" r:id="rId9"/>
    <p:sldId id="264" r:id="rId10"/>
    <p:sldId id="292" r:id="rId11"/>
    <p:sldId id="293" r:id="rId12"/>
    <p:sldId id="294" r:id="rId13"/>
    <p:sldId id="270" r:id="rId14"/>
    <p:sldId id="271" r:id="rId15"/>
    <p:sldId id="272" r:id="rId16"/>
    <p:sldId id="274" r:id="rId17"/>
    <p:sldId id="275" r:id="rId18"/>
    <p:sldId id="276" r:id="rId19"/>
    <p:sldId id="277" r:id="rId20"/>
    <p:sldId id="278" r:id="rId21"/>
    <p:sldId id="279" r:id="rId22"/>
    <p:sldId id="280" r:id="rId23"/>
    <p:sldId id="281" r:id="rId24"/>
    <p:sldId id="282" r:id="rId25"/>
    <p:sldId id="283" r:id="rId26"/>
    <p:sldId id="295" r:id="rId27"/>
    <p:sldId id="300" r:id="rId28"/>
    <p:sldId id="296" r:id="rId29"/>
    <p:sldId id="297" r:id="rId30"/>
    <p:sldId id="298" r:id="rId31"/>
    <p:sldId id="301" r:id="rId32"/>
    <p:sldId id="284" r:id="rId33"/>
    <p:sldId id="285" r:id="rId34"/>
    <p:sldId id="286" r:id="rId35"/>
    <p:sldId id="302" r:id="rId36"/>
    <p:sldId id="299" r:id="rId3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8"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15.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5</a:t>
            </a:r>
            <a:endParaRPr lang="en-US" dirty="0"/>
          </a:p>
        </p:txBody>
      </p:sp>
      <p:sp>
        <p:nvSpPr>
          <p:cNvPr id="4" name="Footer Placeholder 3">
            <a:extLst>
              <a:ext uri="{FF2B5EF4-FFF2-40B4-BE49-F238E27FC236}">
                <a16:creationId xmlns="" xmlns:a16="http://schemas.microsoft.com/office/drawing/2014/main"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 xmlns:a16="http://schemas.microsoft.com/office/drawing/2014/main"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91620012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5</a:t>
            </a:r>
            <a:endParaRPr lang="en-US" dirty="0"/>
          </a:p>
        </p:txBody>
      </p:sp>
      <p:sp>
        <p:nvSpPr>
          <p:cNvPr id="4" name="Slide Image Placeholder 3">
            <a:extLst>
              <a:ext uri="{FF2B5EF4-FFF2-40B4-BE49-F238E27FC236}">
                <a16:creationId xmlns="" xmlns:a16="http://schemas.microsoft.com/office/drawing/2014/main"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 xmlns:a16="http://schemas.microsoft.com/office/drawing/2014/main"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 xmlns:a16="http://schemas.microsoft.com/office/drawing/2014/main"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72193884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 xmlns:a16="http://schemas.microsoft.com/office/drawing/2014/main"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 xmlns:a16="http://schemas.microsoft.com/office/drawing/2014/main"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 xmlns:a16="http://schemas.microsoft.com/office/drawing/2014/main"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07407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a:extLst>
              <a:ext uri="{FF2B5EF4-FFF2-40B4-BE49-F238E27FC236}">
                <a16:creationId xmlns="" xmlns:a16="http://schemas.microsoft.com/office/drawing/2014/main" id="{E5342992-ED09-4531-926C-97BD93147C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48AD889-6F8A-4249-97B1-BA6B880B97A6}"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
        <p:nvSpPr>
          <p:cNvPr id="33794" name="Rectangle 2">
            <a:extLst>
              <a:ext uri="{FF2B5EF4-FFF2-40B4-BE49-F238E27FC236}">
                <a16:creationId xmlns="" xmlns:a16="http://schemas.microsoft.com/office/drawing/2014/main" id="{1AD9BAF6-63B3-4E46-85CB-599A093C83AB}"/>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Rectangle 3">
            <a:extLst>
              <a:ext uri="{FF2B5EF4-FFF2-40B4-BE49-F238E27FC236}">
                <a16:creationId xmlns="" xmlns:a16="http://schemas.microsoft.com/office/drawing/2014/main" id="{A614237B-7717-4455-B016-3119D508FCEA}"/>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10978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a:extLst>
              <a:ext uri="{FF2B5EF4-FFF2-40B4-BE49-F238E27FC236}">
                <a16:creationId xmlns="" xmlns:a16="http://schemas.microsoft.com/office/drawing/2014/main" id="{DFAE868C-5DBD-4935-B48C-82A932B124B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3505FFB-6D94-4B89-B0E3-A0038235BBD9}"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35842" name="Rectangle 2">
            <a:extLst>
              <a:ext uri="{FF2B5EF4-FFF2-40B4-BE49-F238E27FC236}">
                <a16:creationId xmlns="" xmlns:a16="http://schemas.microsoft.com/office/drawing/2014/main" id="{555C8563-0D53-4226-B508-C13FD72A1E46}"/>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Rectangle 3">
            <a:extLst>
              <a:ext uri="{FF2B5EF4-FFF2-40B4-BE49-F238E27FC236}">
                <a16:creationId xmlns="" xmlns:a16="http://schemas.microsoft.com/office/drawing/2014/main" id="{2099DFF1-2DCE-4E7C-8477-69683E8D39DE}"/>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66045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 xmlns:a16="http://schemas.microsoft.com/office/drawing/2014/main" id="{B7D68192-AC84-4037-943A-C5B8EF289F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4868D89-02EF-4028-A7ED-AF97DF55E14F}"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
        <p:nvSpPr>
          <p:cNvPr id="37890" name="Rectangle 2">
            <a:extLst>
              <a:ext uri="{FF2B5EF4-FFF2-40B4-BE49-F238E27FC236}">
                <a16:creationId xmlns="" xmlns:a16="http://schemas.microsoft.com/office/drawing/2014/main" id="{21E445CB-D377-4026-AECD-16CDB8815CFB}"/>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a:extLst>
              <a:ext uri="{FF2B5EF4-FFF2-40B4-BE49-F238E27FC236}">
                <a16:creationId xmlns="" xmlns:a16="http://schemas.microsoft.com/office/drawing/2014/main" id="{2A528D7B-E3E2-4298-A1EB-A9CB9522B9E0}"/>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638683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 xmlns:a16="http://schemas.microsoft.com/office/drawing/2014/main" id="{E9955B98-477D-42F3-B344-D8B298D9F9D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53EB476-BE16-44E8-8B33-9B341F63DA2A}"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41986" name="Rectangle 2">
            <a:extLst>
              <a:ext uri="{FF2B5EF4-FFF2-40B4-BE49-F238E27FC236}">
                <a16:creationId xmlns="" xmlns:a16="http://schemas.microsoft.com/office/drawing/2014/main" id="{31410C14-18EC-4B54-A3E6-CC832095AB62}"/>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a:extLst>
              <a:ext uri="{FF2B5EF4-FFF2-40B4-BE49-F238E27FC236}">
                <a16:creationId xmlns="" xmlns:a16="http://schemas.microsoft.com/office/drawing/2014/main" id="{7F6051F2-7286-4B74-B3D0-0FFD2CA4FE16}"/>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157517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a:extLst>
              <a:ext uri="{FF2B5EF4-FFF2-40B4-BE49-F238E27FC236}">
                <a16:creationId xmlns="" xmlns:a16="http://schemas.microsoft.com/office/drawing/2014/main" id="{51E53B14-5643-45B6-8A72-034009B7F09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D8F5BEC-2BD7-43A7-BFAC-48FDD673C6C2}"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44034" name="Rectangle 2">
            <a:extLst>
              <a:ext uri="{FF2B5EF4-FFF2-40B4-BE49-F238E27FC236}">
                <a16:creationId xmlns="" xmlns:a16="http://schemas.microsoft.com/office/drawing/2014/main" id="{9886E2C1-9A8F-4F1C-97B4-72EDB4EE8A1C}"/>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Rectangle 3">
            <a:extLst>
              <a:ext uri="{FF2B5EF4-FFF2-40B4-BE49-F238E27FC236}">
                <a16:creationId xmlns="" xmlns:a16="http://schemas.microsoft.com/office/drawing/2014/main" id="{2B3779D7-4320-48E2-8E37-3FB1D29EAC4A}"/>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273266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FA5D1707-6096-4EFC-AA87-1FF2EA2B7AC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A4DA429-B8D5-4E28-92E9-15A693502485}"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46082" name="Rectangle 2">
            <a:extLst>
              <a:ext uri="{FF2B5EF4-FFF2-40B4-BE49-F238E27FC236}">
                <a16:creationId xmlns="" xmlns:a16="http://schemas.microsoft.com/office/drawing/2014/main" id="{113CF5A0-6932-4A7E-BBFD-ECBC5375EEC9}"/>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 xmlns:a16="http://schemas.microsoft.com/office/drawing/2014/main" id="{5D40F103-120B-4E72-A076-F56061249B71}"/>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667776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a:extLst>
              <a:ext uri="{FF2B5EF4-FFF2-40B4-BE49-F238E27FC236}">
                <a16:creationId xmlns="" xmlns:a16="http://schemas.microsoft.com/office/drawing/2014/main" id="{961B5DE8-594D-4D67-BDA8-69DE0828683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AAD0899-175E-4332-97CA-EB32130CDA02}"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48130" name="Rectangle 2">
            <a:extLst>
              <a:ext uri="{FF2B5EF4-FFF2-40B4-BE49-F238E27FC236}">
                <a16:creationId xmlns="" xmlns:a16="http://schemas.microsoft.com/office/drawing/2014/main" id="{5E740DFF-382B-4B87-8F85-428C2DC59E9D}"/>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a:extLst>
              <a:ext uri="{FF2B5EF4-FFF2-40B4-BE49-F238E27FC236}">
                <a16:creationId xmlns="" xmlns:a16="http://schemas.microsoft.com/office/drawing/2014/main" id="{19749024-16EF-4AC8-A63D-80CFD8DC964D}"/>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003411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a:extLst>
              <a:ext uri="{FF2B5EF4-FFF2-40B4-BE49-F238E27FC236}">
                <a16:creationId xmlns="" xmlns:a16="http://schemas.microsoft.com/office/drawing/2014/main" id="{A0352283-BA9D-4EE6-9DDD-AE7A7DD773C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E12EEA2-5D5E-4E14-8CEA-E01DAD12C392}"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
        <p:nvSpPr>
          <p:cNvPr id="50178" name="Rectangle 2">
            <a:extLst>
              <a:ext uri="{FF2B5EF4-FFF2-40B4-BE49-F238E27FC236}">
                <a16:creationId xmlns="" xmlns:a16="http://schemas.microsoft.com/office/drawing/2014/main" id="{12FA1E6B-7D45-41F3-8D90-D3EBAC91ECD0}"/>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a:extLst>
              <a:ext uri="{FF2B5EF4-FFF2-40B4-BE49-F238E27FC236}">
                <a16:creationId xmlns="" xmlns:a16="http://schemas.microsoft.com/office/drawing/2014/main" id="{E76C3B6D-198E-4B60-8FB9-8BE5B77E9EE8}"/>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95850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a:extLst>
              <a:ext uri="{FF2B5EF4-FFF2-40B4-BE49-F238E27FC236}">
                <a16:creationId xmlns="" xmlns:a16="http://schemas.microsoft.com/office/drawing/2014/main" id="{A23DFB68-E5B7-4B34-AA97-7A7FB2B81E6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6E0EDB3-FEA8-4F26-A3F2-8B6348DD2536}"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
        <p:nvSpPr>
          <p:cNvPr id="52226" name="Rectangle 2">
            <a:extLst>
              <a:ext uri="{FF2B5EF4-FFF2-40B4-BE49-F238E27FC236}">
                <a16:creationId xmlns="" xmlns:a16="http://schemas.microsoft.com/office/drawing/2014/main" id="{44BF187D-E784-43B7-8F33-DB1D8110E1EC}"/>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Rectangle 3">
            <a:extLst>
              <a:ext uri="{FF2B5EF4-FFF2-40B4-BE49-F238E27FC236}">
                <a16:creationId xmlns="" xmlns:a16="http://schemas.microsoft.com/office/drawing/2014/main" id="{19C8B645-AFB0-4DCC-B1A1-2FEE17F32D45}"/>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802842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a:extLst>
              <a:ext uri="{FF2B5EF4-FFF2-40B4-BE49-F238E27FC236}">
                <a16:creationId xmlns="" xmlns:a16="http://schemas.microsoft.com/office/drawing/2014/main" id="{C0187FA5-EA7E-42D2-BBBB-16934A6590D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21C0ED9-18BC-49C4-AC77-DDF6B6D0F0F0}"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
        <p:nvSpPr>
          <p:cNvPr id="54274" name="Rectangle 2">
            <a:extLst>
              <a:ext uri="{FF2B5EF4-FFF2-40B4-BE49-F238E27FC236}">
                <a16:creationId xmlns="" xmlns:a16="http://schemas.microsoft.com/office/drawing/2014/main" id="{7AD32C88-CF53-4BB9-8C34-733E2223A51E}"/>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Rectangle 3">
            <a:extLst>
              <a:ext uri="{FF2B5EF4-FFF2-40B4-BE49-F238E27FC236}">
                <a16:creationId xmlns="" xmlns:a16="http://schemas.microsoft.com/office/drawing/2014/main" id="{AAD7A0B8-179D-4492-8C9E-B84222A9CF15}"/>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086203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 xmlns:a16="http://schemas.microsoft.com/office/drawing/2014/main" id="{E0A1A533-AB88-4AE6-B2CE-7ADD99E86E8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2A57B21-53D7-4658-8E08-B1771C81870D}"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
        <p:nvSpPr>
          <p:cNvPr id="15362" name="Rectangle 2">
            <a:extLst>
              <a:ext uri="{FF2B5EF4-FFF2-40B4-BE49-F238E27FC236}">
                <a16:creationId xmlns="" xmlns:a16="http://schemas.microsoft.com/office/drawing/2014/main" id="{3569BB7A-3A3B-41A7-BABD-1DDEBD578577}"/>
              </a:ext>
            </a:extLst>
          </p:cNvPr>
          <p:cNvSpPr>
            <a:spLocks noGrp="1" noRot="1" noChangeAspect="1" noChangeArrowheads="1" noTextEdit="1"/>
          </p:cNvSpPr>
          <p:nvPr>
            <p:ph type="sldImg"/>
          </p:nvPr>
        </p:nvSpPr>
        <p:spPr bwMode="auto">
          <a:xfrm>
            <a:off x="1184275" y="687388"/>
            <a:ext cx="4584700" cy="3438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a:extLst>
              <a:ext uri="{FF2B5EF4-FFF2-40B4-BE49-F238E27FC236}">
                <a16:creationId xmlns="" xmlns:a16="http://schemas.microsoft.com/office/drawing/2014/main" id="{BDFC5A95-595E-4D77-88B8-B2B6B288EC82}"/>
              </a:ext>
            </a:extLst>
          </p:cNvPr>
          <p:cNvSpPr>
            <a:spLocks noGrp="1" noChangeArrowheads="1"/>
          </p:cNvSpPr>
          <p:nvPr>
            <p:ph type="body" idx="1"/>
          </p:nvPr>
        </p:nvSpPr>
        <p:spPr bwMode="auto">
          <a:xfrm>
            <a:off x="927100" y="4356100"/>
            <a:ext cx="5095875"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139394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 xmlns:a16="http://schemas.microsoft.com/office/drawing/2014/main" id="{1F5DE7DA-CEB2-4F37-AB23-FFB7C439AE5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DB6E2A-10B9-484C-9668-0A58A5C34E08}"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
        <p:nvSpPr>
          <p:cNvPr id="17410" name="Rectangle 2">
            <a:extLst>
              <a:ext uri="{FF2B5EF4-FFF2-40B4-BE49-F238E27FC236}">
                <a16:creationId xmlns="" xmlns:a16="http://schemas.microsoft.com/office/drawing/2014/main" id="{79452320-820A-48C4-B2F6-83EF139F296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a:extLst>
              <a:ext uri="{FF2B5EF4-FFF2-40B4-BE49-F238E27FC236}">
                <a16:creationId xmlns="" xmlns:a16="http://schemas.microsoft.com/office/drawing/2014/main" id="{48337C93-8B23-439B-9560-81A36BAC09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598149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 xmlns:a16="http://schemas.microsoft.com/office/drawing/2014/main" id="{9978FDA6-1129-4F41-A76A-7D586D95769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B7C218A-1265-4B7D-8253-78BE74252964}"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19458" name="Rectangle 2">
            <a:extLst>
              <a:ext uri="{FF2B5EF4-FFF2-40B4-BE49-F238E27FC236}">
                <a16:creationId xmlns="" xmlns:a16="http://schemas.microsoft.com/office/drawing/2014/main" id="{B7B9BB24-3493-430E-A528-66CB23A5B0B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ctangle 3">
            <a:extLst>
              <a:ext uri="{FF2B5EF4-FFF2-40B4-BE49-F238E27FC236}">
                <a16:creationId xmlns="" xmlns:a16="http://schemas.microsoft.com/office/drawing/2014/main" id="{6362DE5F-2D0C-46F2-BD5D-61CA4DEAC46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995011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AF82A576-6B31-42E0-9469-978BC231AF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5FC4AAC-5073-4B84-900D-9F07DCE768A9}"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F9251A26-DBFB-44CB-8E10-54416C973F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0623E728-B7D1-4772-BE13-B2AE2DAC5F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123835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AF82A576-6B31-42E0-9469-978BC231AF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5FC4AAC-5073-4B84-900D-9F07DCE768A9}"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F9251A26-DBFB-44CB-8E10-54416C973F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0623E728-B7D1-4772-BE13-B2AE2DAC5F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446699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AF82A576-6B31-42E0-9469-978BC231AF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5FC4AAC-5073-4B84-900D-9F07DCE768A9}"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F9251A26-DBFB-44CB-8E10-54416C973F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0623E728-B7D1-4772-BE13-B2AE2DAC5F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370361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AF82A576-6B31-42E0-9469-978BC231AF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5FC4AAC-5073-4B84-900D-9F07DCE768A9}"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F9251A26-DBFB-44CB-8E10-54416C973F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0623E728-B7D1-4772-BE13-B2AE2DAC5F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80161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AF82A576-6B31-42E0-9469-978BC231AF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2075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2075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2075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2075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2075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5FC4AAC-5073-4B84-900D-9F07DCE768A9}"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1506" name="Rectangle 2">
            <a:extLst>
              <a:ext uri="{FF2B5EF4-FFF2-40B4-BE49-F238E27FC236}">
                <a16:creationId xmlns="" xmlns:a16="http://schemas.microsoft.com/office/drawing/2014/main" id="{F9251A26-DBFB-44CB-8E10-54416C973F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 xmlns:a16="http://schemas.microsoft.com/office/drawing/2014/main" id="{0623E728-B7D1-4772-BE13-B2AE2DAC5F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775925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 xmlns:a16="http://schemas.microsoft.com/office/drawing/2014/main"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 xmlns:a16="http://schemas.microsoft.com/office/drawing/2014/main"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 xmlns:a16="http://schemas.microsoft.com/office/drawing/2014/main"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 xmlns:a16="http://schemas.microsoft.com/office/drawing/2014/main"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 xmlns:a16="http://schemas.microsoft.com/office/drawing/2014/main"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 xmlns:a16="http://schemas.microsoft.com/office/drawing/2014/main"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 xmlns:a16="http://schemas.microsoft.com/office/drawing/2014/main"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 xmlns:a16="http://schemas.microsoft.com/office/drawing/2014/main"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 xmlns:a16="http://schemas.microsoft.com/office/drawing/2014/main"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 xmlns:a16="http://schemas.microsoft.com/office/drawing/2014/main"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 xmlns:a16="http://schemas.microsoft.com/office/drawing/2014/main"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 xmlns:a16="http://schemas.microsoft.com/office/drawing/2014/main"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 xmlns:a16="http://schemas.microsoft.com/office/drawing/2014/main"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 xmlns:a16="http://schemas.microsoft.com/office/drawing/2014/main"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12.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2.bin"/><Relationship Id="rId5" Type="http://schemas.openxmlformats.org/officeDocument/2006/relationships/image" Target="../media/image13.wmf"/><Relationship Id="rId4" Type="http://schemas.openxmlformats.org/officeDocument/2006/relationships/oleObject" Target="../embeddings/oleObject11.bin"/><Relationship Id="rId9" Type="http://schemas.openxmlformats.org/officeDocument/2006/relationships/image" Target="../media/image25.wmf"/></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1.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5.bin"/><Relationship Id="rId5" Type="http://schemas.openxmlformats.org/officeDocument/2006/relationships/image" Target="../media/image30.wmf"/><Relationship Id="rId4" Type="http://schemas.openxmlformats.org/officeDocument/2006/relationships/oleObject" Target="../embeddings/oleObject14.bin"/></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8.xml"/><Relationship Id="rId7" Type="http://schemas.openxmlformats.org/officeDocument/2006/relationships/image" Target="../media/image33.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7.bin"/><Relationship Id="rId5" Type="http://schemas.openxmlformats.org/officeDocument/2006/relationships/image" Target="../media/image32.wmf"/><Relationship Id="rId4" Type="http://schemas.openxmlformats.org/officeDocument/2006/relationships/oleObject" Target="../embeddings/oleObject16.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35.wmf"/><Relationship Id="rId4" Type="http://schemas.openxmlformats.org/officeDocument/2006/relationships/oleObject" Target="../embeddings/oleObject18.bin"/></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0.wmf"/><Relationship Id="rId3" Type="http://schemas.openxmlformats.org/officeDocument/2006/relationships/notesSlide" Target="../notesSlides/notesSlide3.xml"/><Relationship Id="rId7" Type="http://schemas.openxmlformats.org/officeDocument/2006/relationships/image" Target="../media/image7.wmf"/><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9.wmf"/><Relationship Id="rId5" Type="http://schemas.openxmlformats.org/officeDocument/2006/relationships/image" Target="../media/image6.wmf"/><Relationship Id="rId15" Type="http://schemas.openxmlformats.org/officeDocument/2006/relationships/image" Target="../media/image11.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8.wmf"/><Relationship Id="rId1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4.xml"/><Relationship Id="rId7" Type="http://schemas.openxmlformats.org/officeDocument/2006/relationships/image" Target="../media/image13.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8.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14.wmf"/></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 xmlns:a16="http://schemas.microsoft.com/office/drawing/2014/main"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 xmlns:a16="http://schemas.microsoft.com/office/drawing/2014/main"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 xmlns:a16="http://schemas.microsoft.com/office/drawing/2014/main"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Normal Probability Distributions</a:t>
            </a:r>
          </a:p>
        </p:txBody>
      </p:sp>
      <p:pic>
        <p:nvPicPr>
          <p:cNvPr id="8196" name="Picture 4" descr="chapter_blue">
            <a:extLst>
              <a:ext uri="{FF2B5EF4-FFF2-40B4-BE49-F238E27FC236}">
                <a16:creationId xmlns="" xmlns:a16="http://schemas.microsoft.com/office/drawing/2014/main"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 xmlns:a16="http://schemas.microsoft.com/office/drawing/2014/main"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5</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ell phone&#10;&#10;Description generated with very high confidence">
            <a:extLst>
              <a:ext uri="{FF2B5EF4-FFF2-40B4-BE49-F238E27FC236}">
                <a16:creationId xmlns="" xmlns:a16="http://schemas.microsoft.com/office/drawing/2014/main" id="{7A30CA79-63CC-4841-9BF5-FBD2773549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5373" y="2681896"/>
            <a:ext cx="3936500" cy="3520447"/>
          </a:xfrm>
          <a:prstGeom prst="rect">
            <a:avLst/>
          </a:prstGeom>
        </p:spPr>
      </p:pic>
      <p:sp>
        <p:nvSpPr>
          <p:cNvPr id="4" name="Content Placeholder 3">
            <a:extLst>
              <a:ext uri="{FF2B5EF4-FFF2-40B4-BE49-F238E27FC236}">
                <a16:creationId xmlns="" xmlns:a16="http://schemas.microsoft.com/office/drawing/2014/main" id="{56E6C40B-9F1A-4884-AC1A-19E54D8884D8}"/>
              </a:ext>
            </a:extLst>
          </p:cNvPr>
          <p:cNvSpPr>
            <a:spLocks noGrp="1"/>
          </p:cNvSpPr>
          <p:nvPr>
            <p:ph idx="1"/>
          </p:nvPr>
        </p:nvSpPr>
        <p:spPr/>
        <p:txBody>
          <a:bodyPr/>
          <a:lstStyle/>
          <a:p>
            <a:pPr marL="0" indent="0">
              <a:buNone/>
            </a:pPr>
            <a:r>
              <a:rPr lang="en-US" dirty="0"/>
              <a:t>Construct a probability distribution of the sample means. Then, you can graph the sampling distribution using a probability histogram.</a:t>
            </a:r>
          </a:p>
        </p:txBody>
      </p:sp>
      <p:sp>
        <p:nvSpPr>
          <p:cNvPr id="13317" name="Rectangle 2">
            <a:extLst>
              <a:ext uri="{FF2B5EF4-FFF2-40B4-BE49-F238E27FC236}">
                <a16:creationId xmlns="" xmlns:a16="http://schemas.microsoft.com/office/drawing/2014/main" id="{03B9B3C4-545A-4C0A-95AE-702E7289B590}"/>
              </a:ext>
            </a:extLst>
          </p:cNvPr>
          <p:cNvSpPr>
            <a:spLocks noGrp="1" noChangeArrowheads="1"/>
          </p:cNvSpPr>
          <p:nvPr>
            <p:ph type="title"/>
          </p:nvPr>
        </p:nvSpPr>
        <p:spPr/>
        <p:txBody>
          <a:bodyPr/>
          <a:lstStyle/>
          <a:p>
            <a:pPr eaLnBrk="1" hangingPunct="1">
              <a:defRPr/>
            </a:pPr>
            <a:r>
              <a:rPr lang="en-US" dirty="0">
                <a:solidFill>
                  <a:schemeClr val="accent3"/>
                </a:solidFill>
                <a:ea typeface="+mj-ea"/>
              </a:rPr>
              <a:t>Solution: A Sampling Distribution of Sample Means</a:t>
            </a:r>
          </a:p>
        </p:txBody>
      </p:sp>
      <p:pic>
        <p:nvPicPr>
          <p:cNvPr id="8" name="Picture 7" descr="A screenshot of a cell phone&#10;&#10;Description generated with very high confidence">
            <a:extLst>
              <a:ext uri="{FF2B5EF4-FFF2-40B4-BE49-F238E27FC236}">
                <a16:creationId xmlns="" xmlns:a16="http://schemas.microsoft.com/office/drawing/2014/main" id="{A52C44C2-BEF6-477D-8E5F-1DDE175DEB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837" y="3002801"/>
            <a:ext cx="2279933" cy="3275722"/>
          </a:xfrm>
          <a:prstGeom prst="rect">
            <a:avLst/>
          </a:prstGeom>
        </p:spPr>
      </p:pic>
    </p:spTree>
    <p:extLst>
      <p:ext uri="{BB962C8B-B14F-4D97-AF65-F5344CB8AC3E}">
        <p14:creationId xmlns:p14="http://schemas.microsoft.com/office/powerpoint/2010/main" val="132091860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 xmlns:a16="http://schemas.microsoft.com/office/drawing/2014/main" id="{56E6C40B-9F1A-4884-AC1A-19E54D8884D8}"/>
                  </a:ext>
                </a:extLst>
              </p:cNvPr>
              <p:cNvSpPr>
                <a:spLocks noGrp="1"/>
              </p:cNvSpPr>
              <p:nvPr>
                <p:ph idx="1"/>
              </p:nvPr>
            </p:nvSpPr>
            <p:spPr>
              <a:xfrm>
                <a:off x="457200" y="1600200"/>
                <a:ext cx="8229600" cy="4819851"/>
              </a:xfrm>
            </p:spPr>
            <p:txBody>
              <a:bodyPr/>
              <a:lstStyle/>
              <a:p>
                <a:pPr marL="0" indent="0">
                  <a:buNone/>
                </a:pPr>
                <a:r>
                  <a:rPr lang="en-US" dirty="0"/>
                  <a:t>The mean, variance, and standard deviation of the 16 sample means are</a:t>
                </a:r>
              </a:p>
              <a:p>
                <a:pPr marL="0" indent="0">
                  <a:buNone/>
                </a:pP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i="1" smtClean="0">
                            <a:solidFill>
                              <a:srgbClr val="AE0337"/>
                            </a:solidFill>
                            <a:latin typeface="Cambria Math" panose="02040503050406030204" pitchFamily="18" charset="0"/>
                            <a:ea typeface="Cambria Math" panose="02040503050406030204" pitchFamily="18" charset="0"/>
                          </a:rPr>
                          <m:t>𝜇</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dirty="0">
                    <a:solidFill>
                      <a:srgbClr val="AE0337"/>
                    </a:solidFill>
                    <a:latin typeface="+mn-lt"/>
                  </a:rPr>
                  <a:t> = 4				Mean of the sample 					means</a:t>
                </a:r>
              </a:p>
              <a:p>
                <a:pPr marL="0" indent="0">
                  <a:buNone/>
                </a:pPr>
                <a14:m>
                  <m:oMath xmlns:m="http://schemas.openxmlformats.org/officeDocument/2006/math">
                    <m:d>
                      <m:dPr>
                        <m:ctrlPr>
                          <a:rPr lang="en-US" i="1" smtClean="0">
                            <a:solidFill>
                              <a:srgbClr val="AE0337"/>
                            </a:solidFill>
                            <a:latin typeface="Cambria Math" panose="02040503050406030204" pitchFamily="18" charset="0"/>
                          </a:rPr>
                        </m:ctrlPr>
                      </m:dPr>
                      <m:e>
                        <m:sSub>
                          <m:sSubPr>
                            <m:ctrlPr>
                              <a:rPr lang="en-US" i="1">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ea typeface="Cambria Math" panose="02040503050406030204" pitchFamily="18" charset="0"/>
                              </a:rPr>
                              <m:t>𝜎</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e>
                    </m:d>
                  </m:oMath>
                </a14:m>
                <a:r>
                  <a:rPr lang="en-US" baseline="30000" dirty="0">
                    <a:solidFill>
                      <a:srgbClr val="AE0337"/>
                    </a:solidFill>
                    <a:latin typeface="+mn-lt"/>
                  </a:rPr>
                  <a:t>2  </a:t>
                </a:r>
                <a:r>
                  <a:rPr lang="en-US" dirty="0">
                    <a:solidFill>
                      <a:srgbClr val="AE0337"/>
                    </a:solidFill>
                    <a:latin typeface="+mn-lt"/>
                  </a:rPr>
                  <a:t>=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5</m:t>
                        </m:r>
                      </m:num>
                      <m:den>
                        <m:r>
                          <m:rPr>
                            <m:nor/>
                          </m:rPr>
                          <a:rPr lang="en-US" dirty="0">
                            <a:solidFill>
                              <a:srgbClr val="AE0337"/>
                            </a:solidFill>
                          </a:rPr>
                          <m:t>2</m:t>
                        </m:r>
                      </m:den>
                    </m:f>
                  </m:oMath>
                </a14:m>
                <a:r>
                  <a:rPr lang="en-US" dirty="0">
                    <a:solidFill>
                      <a:srgbClr val="AE0337"/>
                    </a:solidFill>
                    <a:latin typeface="+mn-lt"/>
                  </a:rPr>
                  <a:t> = 2.5			Variance of the sample 					means</a:t>
                </a:r>
                <a:r>
                  <a:rPr lang="en-US" dirty="0">
                    <a:solidFill>
                      <a:srgbClr val="C00000"/>
                    </a:solidFill>
                    <a:latin typeface="+mn-lt"/>
                  </a:rPr>
                  <a:t/>
                </a:r>
                <a:br>
                  <a:rPr lang="en-US" dirty="0">
                    <a:solidFill>
                      <a:srgbClr val="C00000"/>
                    </a:solidFill>
                    <a:latin typeface="+mn-lt"/>
                  </a:rPr>
                </a:br>
                <a:r>
                  <a:rPr lang="en-US" dirty="0">
                    <a:latin typeface="+mn-lt"/>
                  </a:rPr>
                  <a:t>and </a:t>
                </a:r>
                <a:br>
                  <a:rPr lang="en-US" dirty="0">
                    <a:latin typeface="+mn-lt"/>
                  </a:rPr>
                </a:b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ea typeface="Cambria Math" panose="02040503050406030204" pitchFamily="18" charset="0"/>
                          </a:rPr>
                          <m:t>𝜎</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dirty="0">
                    <a:solidFill>
                      <a:srgbClr val="AE0337"/>
                    </a:solidFill>
                    <a:latin typeface="+mn-lt"/>
                  </a:rPr>
                  <a:t> = </a:t>
                </a:r>
                <a14:m>
                  <m:oMath xmlns:m="http://schemas.openxmlformats.org/officeDocument/2006/math">
                    <m:rad>
                      <m:radPr>
                        <m:degHide m:val="on"/>
                        <m:ctrlPr>
                          <a:rPr lang="en-US" i="1" smtClean="0">
                            <a:solidFill>
                              <a:srgbClr val="AE0337"/>
                            </a:solidFill>
                            <a:latin typeface="Cambria Math" panose="02040503050406030204" pitchFamily="18" charset="0"/>
                          </a:rPr>
                        </m:ctrlPr>
                      </m:radPr>
                      <m:deg/>
                      <m:e>
                        <m:f>
                          <m:fPr>
                            <m:ctrlPr>
                              <a:rPr lang="en-US" i="1">
                                <a:solidFill>
                                  <a:srgbClr val="AE0337"/>
                                </a:solidFill>
                                <a:latin typeface="Cambria Math" panose="02040503050406030204" pitchFamily="18" charset="0"/>
                              </a:rPr>
                            </m:ctrlPr>
                          </m:fPr>
                          <m:num>
                            <m:r>
                              <m:rPr>
                                <m:nor/>
                              </m:rPr>
                              <a:rPr lang="en-US" dirty="0">
                                <a:solidFill>
                                  <a:srgbClr val="AE0337"/>
                                </a:solidFill>
                              </a:rPr>
                              <m:t>5</m:t>
                            </m:r>
                          </m:num>
                          <m:den>
                            <m:r>
                              <m:rPr>
                                <m:nor/>
                              </m:rPr>
                              <a:rPr lang="en-US" dirty="0">
                                <a:solidFill>
                                  <a:srgbClr val="AE0337"/>
                                </a:solidFill>
                              </a:rPr>
                              <m:t>2</m:t>
                            </m:r>
                          </m:den>
                        </m:f>
                      </m:e>
                    </m:rad>
                  </m:oMath>
                </a14:m>
                <a:r>
                  <a:rPr lang="en-US" dirty="0">
                    <a:solidFill>
                      <a:srgbClr val="AE0337"/>
                    </a:solidFill>
                    <a:latin typeface="+mn-lt"/>
                  </a:rPr>
                  <a:t> = </a:t>
                </a:r>
                <a14:m>
                  <m:oMath xmlns:m="http://schemas.openxmlformats.org/officeDocument/2006/math">
                    <m:rad>
                      <m:radPr>
                        <m:degHide m:val="on"/>
                        <m:ctrlPr>
                          <a:rPr lang="en-US" i="1" smtClean="0">
                            <a:solidFill>
                              <a:srgbClr val="AE0337"/>
                            </a:solidFill>
                            <a:latin typeface="Cambria Math" panose="02040503050406030204" pitchFamily="18" charset="0"/>
                          </a:rPr>
                        </m:ctrlPr>
                      </m:radPr>
                      <m:deg/>
                      <m:e>
                        <m:r>
                          <m:rPr>
                            <m:nor/>
                          </m:rPr>
                          <a:rPr lang="en-US" dirty="0">
                            <a:solidFill>
                              <a:srgbClr val="AE0337"/>
                            </a:solidFill>
                          </a:rPr>
                          <m:t>2.5</m:t>
                        </m:r>
                      </m:e>
                    </m:rad>
                  </m:oMath>
                </a14:m>
                <a:r>
                  <a:rPr lang="en-US" dirty="0">
                    <a:solidFill>
                      <a:srgbClr val="AE0337"/>
                    </a:solidFill>
                    <a:latin typeface="+mn-lt"/>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latin typeface="+mn-lt"/>
                  </a:rPr>
                  <a:t> 1.6		Standard deviation of 					the sample means</a:t>
                </a:r>
                <a:endParaRPr lang="en-US" dirty="0">
                  <a:latin typeface="+mn-lt"/>
                </a:endParaRPr>
              </a:p>
            </p:txBody>
          </p:sp>
        </mc:Choice>
        <mc:Fallback xmlns="">
          <p:sp>
            <p:nvSpPr>
              <p:cNvPr id="4" name="Content Placeholder 3">
                <a:extLst>
                  <a:ext uri="{FF2B5EF4-FFF2-40B4-BE49-F238E27FC236}">
                    <a16:creationId xmlns:a16="http://schemas.microsoft.com/office/drawing/2014/main" id="{56E6C40B-9F1A-4884-AC1A-19E54D8884D8}"/>
                  </a:ext>
                </a:extLst>
              </p:cNvPr>
              <p:cNvSpPr>
                <a:spLocks noGrp="1" noRot="1" noChangeAspect="1" noMove="1" noResize="1" noEditPoints="1" noAdjustHandles="1" noChangeArrowheads="1" noChangeShapeType="1" noTextEdit="1"/>
              </p:cNvSpPr>
              <p:nvPr>
                <p:ph idx="1"/>
              </p:nvPr>
            </p:nvSpPr>
            <p:spPr>
              <a:xfrm>
                <a:off x="457200" y="1600200"/>
                <a:ext cx="8229600" cy="4819851"/>
              </a:xfrm>
              <a:blipFill>
                <a:blip r:embed="rId3"/>
                <a:stretch>
                  <a:fillRect l="-1481" t="-1392" b="-4051"/>
                </a:stretch>
              </a:blipFill>
            </p:spPr>
            <p:txBody>
              <a:bodyPr/>
              <a:lstStyle/>
              <a:p>
                <a:r>
                  <a:rPr lang="en-US">
                    <a:noFill/>
                  </a:rPr>
                  <a:t> </a:t>
                </a:r>
              </a:p>
            </p:txBody>
          </p:sp>
        </mc:Fallback>
      </mc:AlternateContent>
      <p:sp>
        <p:nvSpPr>
          <p:cNvPr id="13317" name="Rectangle 2">
            <a:extLst>
              <a:ext uri="{FF2B5EF4-FFF2-40B4-BE49-F238E27FC236}">
                <a16:creationId xmlns="" xmlns:a16="http://schemas.microsoft.com/office/drawing/2014/main" id="{03B9B3C4-545A-4C0A-95AE-702E7289B590}"/>
              </a:ext>
            </a:extLst>
          </p:cNvPr>
          <p:cNvSpPr>
            <a:spLocks noGrp="1" noChangeArrowheads="1"/>
          </p:cNvSpPr>
          <p:nvPr>
            <p:ph type="title"/>
          </p:nvPr>
        </p:nvSpPr>
        <p:spPr/>
        <p:txBody>
          <a:bodyPr/>
          <a:lstStyle/>
          <a:p>
            <a:pPr eaLnBrk="1" hangingPunct="1">
              <a:defRPr/>
            </a:pPr>
            <a:r>
              <a:rPr lang="en-US" dirty="0">
                <a:solidFill>
                  <a:schemeClr val="accent3"/>
                </a:solidFill>
                <a:ea typeface="+mj-ea"/>
              </a:rPr>
              <a:t>Solution: A Sampling Distribution of Sample Means</a:t>
            </a:r>
          </a:p>
        </p:txBody>
      </p:sp>
    </p:spTree>
    <p:extLst>
      <p:ext uri="{BB962C8B-B14F-4D97-AF65-F5344CB8AC3E}">
        <p14:creationId xmlns:p14="http://schemas.microsoft.com/office/powerpoint/2010/main" val="387483672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 xmlns:a16="http://schemas.microsoft.com/office/drawing/2014/main" id="{56E6C40B-9F1A-4884-AC1A-19E54D8884D8}"/>
                  </a:ext>
                </a:extLst>
              </p:cNvPr>
              <p:cNvSpPr>
                <a:spLocks noGrp="1"/>
              </p:cNvSpPr>
              <p:nvPr>
                <p:ph idx="1"/>
              </p:nvPr>
            </p:nvSpPr>
            <p:spPr/>
            <p:txBody>
              <a:bodyPr/>
              <a:lstStyle/>
              <a:p>
                <a:pPr marL="0" indent="0">
                  <a:buNone/>
                </a:pPr>
                <a:r>
                  <a:rPr lang="en-US" dirty="0"/>
                  <a:t>These results satisfy the properties of sampling distributions because</a:t>
                </a:r>
              </a:p>
              <a:p>
                <a:pPr marL="457200" lvl="1" indent="0">
                  <a:buNone/>
                </a:pP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b="0" i="1" smtClean="0">
                            <a:solidFill>
                              <a:srgbClr val="AE0337"/>
                            </a:solidFill>
                            <a:latin typeface="Cambria Math" panose="02040503050406030204" pitchFamily="18" charset="0"/>
                          </a:rPr>
                          <m:t>      </m:t>
                        </m:r>
                        <m:r>
                          <a:rPr lang="en-US" i="1">
                            <a:solidFill>
                              <a:srgbClr val="AE0337"/>
                            </a:solidFill>
                            <a:latin typeface="Cambria Math" panose="02040503050406030204" pitchFamily="18" charset="0"/>
                            <a:ea typeface="Cambria Math" panose="02040503050406030204" pitchFamily="18" charset="0"/>
                          </a:rPr>
                          <m:t>𝜇</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i="1" dirty="0">
                    <a:solidFill>
                      <a:srgbClr val="AE0337"/>
                    </a:solidFill>
                  </a:rPr>
                  <a:t> </a:t>
                </a:r>
                <a:r>
                  <a:rPr lang="en-US" dirty="0">
                    <a:solidFill>
                      <a:srgbClr val="AE0337"/>
                    </a:solidFill>
                  </a:rPr>
                  <a:t>= </a:t>
                </a:r>
                <a14:m>
                  <m:oMath xmlns:m="http://schemas.openxmlformats.org/officeDocument/2006/math">
                    <m:r>
                      <a:rPr lang="en-US" i="1">
                        <a:solidFill>
                          <a:srgbClr val="AE0337"/>
                        </a:solidFill>
                        <a:latin typeface="Cambria Math" panose="02040503050406030204" pitchFamily="18" charset="0"/>
                        <a:ea typeface="Cambria Math" panose="02040503050406030204" pitchFamily="18" charset="0"/>
                      </a:rPr>
                      <m:t>𝜇</m:t>
                    </m:r>
                  </m:oMath>
                </a14:m>
                <a:r>
                  <a:rPr lang="en-US" dirty="0">
                    <a:solidFill>
                      <a:srgbClr val="AE0337"/>
                    </a:solidFill>
                  </a:rPr>
                  <a:t> = 4</a:t>
                </a:r>
                <a:endParaRPr lang="en-US" dirty="0">
                  <a:solidFill>
                    <a:srgbClr val="C00000"/>
                  </a:solidFill>
                </a:endParaRPr>
              </a:p>
              <a:p>
                <a:pPr marL="0" lvl="1" indent="0">
                  <a:buNone/>
                </a:pPr>
                <a:r>
                  <a:rPr lang="en-US" dirty="0"/>
                  <a:t>and</a:t>
                </a:r>
              </a:p>
              <a:p>
                <a:pPr marL="0" indent="0">
                  <a:buNone/>
                </a:pPr>
                <a:r>
                  <a:rPr lang="en-US" dirty="0">
                    <a:solidFill>
                      <a:srgbClr val="C00000"/>
                    </a:solidFill>
                  </a:rPr>
                  <a:t>	</a:t>
                </a: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ea typeface="Cambria Math" panose="02040503050406030204" pitchFamily="18" charset="0"/>
                          </a:rPr>
                          <m:t>𝜎</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i="1" dirty="0">
                    <a:solidFill>
                      <a:srgbClr val="AE0337"/>
                    </a:solidFill>
                  </a:rPr>
                  <a:t> </a:t>
                </a:r>
                <a:r>
                  <a:rPr lang="en-US" dirty="0">
                    <a:solidFill>
                      <a:srgbClr val="AE0337"/>
                    </a:solidFill>
                  </a:rPr>
                  <a:t>= </a:t>
                </a:r>
                <a14:m>
                  <m:oMath xmlns:m="http://schemas.openxmlformats.org/officeDocument/2006/math">
                    <m:f>
                      <m:fPr>
                        <m:ctrlPr>
                          <a:rPr lang="en-US" i="1" smtClean="0">
                            <a:solidFill>
                              <a:srgbClr val="AE0337"/>
                            </a:solidFill>
                            <a:latin typeface="Cambria Math" panose="02040503050406030204" pitchFamily="18" charset="0"/>
                            <a:ea typeface="Cambria Math" panose="02040503050406030204" pitchFamily="18" charset="0"/>
                          </a:rPr>
                        </m:ctrlPr>
                      </m:fPr>
                      <m:num>
                        <m:r>
                          <a:rPr lang="en-US" i="1">
                            <a:solidFill>
                              <a:srgbClr val="AE0337"/>
                            </a:solidFill>
                            <a:latin typeface="Cambria Math" panose="02040503050406030204" pitchFamily="18" charset="0"/>
                            <a:ea typeface="Cambria Math" panose="02040503050406030204" pitchFamily="18" charset="0"/>
                          </a:rPr>
                          <m:t>𝜎</m:t>
                        </m:r>
                      </m:num>
                      <m:den>
                        <m:rad>
                          <m:radPr>
                            <m:degHide m:val="on"/>
                            <m:ctrlPr>
                              <a:rPr lang="en-US" i="1">
                                <a:solidFill>
                                  <a:srgbClr val="AE0337"/>
                                </a:solidFill>
                                <a:latin typeface="Cambria Math" panose="02040503050406030204" pitchFamily="18" charset="0"/>
                                <a:ea typeface="Cambria Math" panose="02040503050406030204" pitchFamily="18" charset="0"/>
                              </a:rPr>
                            </m:ctrlPr>
                          </m:radPr>
                          <m:deg/>
                          <m:e>
                            <m:r>
                              <m:rPr>
                                <m:nor/>
                              </m:rPr>
                              <a:rPr lang="en-US" i="1" dirty="0">
                                <a:solidFill>
                                  <a:srgbClr val="AE0337"/>
                                </a:solidFill>
                              </a:rPr>
                              <m:t>n</m:t>
                            </m:r>
                            <m:r>
                              <m:rPr>
                                <m:nor/>
                              </m:rPr>
                              <a:rPr lang="en-US" i="1" dirty="0">
                                <a:solidFill>
                                  <a:srgbClr val="AE0337"/>
                                </a:solidFill>
                              </a:rPr>
                              <m:t> </m:t>
                            </m:r>
                          </m:e>
                        </m:rad>
                      </m:den>
                    </m:f>
                  </m:oMath>
                </a14:m>
                <a:r>
                  <a:rPr lang="en-US" dirty="0">
                    <a:solidFill>
                      <a:srgbClr val="AE0337"/>
                    </a:solidFill>
                  </a:rPr>
                  <a:t> = </a:t>
                </a:r>
                <a14:m>
                  <m:oMath xmlns:m="http://schemas.openxmlformats.org/officeDocument/2006/math">
                    <m:f>
                      <m:fPr>
                        <m:ctrlPr>
                          <a:rPr lang="en-US" i="1">
                            <a:solidFill>
                              <a:srgbClr val="AE0337"/>
                            </a:solidFill>
                            <a:latin typeface="Cambria Math" panose="02040503050406030204" pitchFamily="18" charset="0"/>
                            <a:ea typeface="Cambria Math" panose="02040503050406030204" pitchFamily="18" charset="0"/>
                          </a:rPr>
                        </m:ctrlPr>
                      </m:fPr>
                      <m:num>
                        <m:rad>
                          <m:radPr>
                            <m:degHide m:val="on"/>
                            <m:ctrlPr>
                              <a:rPr lang="en-US" i="1">
                                <a:solidFill>
                                  <a:srgbClr val="AE0337"/>
                                </a:solidFill>
                                <a:latin typeface="Cambria Math" panose="02040503050406030204" pitchFamily="18" charset="0"/>
                                <a:ea typeface="Cambria Math" panose="02040503050406030204" pitchFamily="18" charset="0"/>
                              </a:rPr>
                            </m:ctrlPr>
                          </m:radPr>
                          <m:deg/>
                          <m:e>
                            <m:r>
                              <m:rPr>
                                <m:nor/>
                              </m:rPr>
                              <a:rPr lang="en-US" dirty="0">
                                <a:solidFill>
                                  <a:srgbClr val="AE0337"/>
                                </a:solidFill>
                              </a:rPr>
                              <m:t>5</m:t>
                            </m:r>
                          </m:e>
                        </m:rad>
                      </m:num>
                      <m:den>
                        <m:rad>
                          <m:radPr>
                            <m:degHide m:val="on"/>
                            <m:ctrlPr>
                              <a:rPr lang="en-US" i="1">
                                <a:solidFill>
                                  <a:srgbClr val="AE0337"/>
                                </a:solidFill>
                                <a:latin typeface="Cambria Math" panose="02040503050406030204" pitchFamily="18" charset="0"/>
                                <a:ea typeface="Cambria Math" panose="02040503050406030204" pitchFamily="18" charset="0"/>
                              </a:rPr>
                            </m:ctrlPr>
                          </m:radPr>
                          <m:deg/>
                          <m:e>
                            <m:r>
                              <m:rPr>
                                <m:nor/>
                              </m:rPr>
                              <a:rPr lang="en-US" dirty="0">
                                <a:solidFill>
                                  <a:srgbClr val="AE0337"/>
                                </a:solidFill>
                              </a:rPr>
                              <m:t>2</m:t>
                            </m:r>
                          </m:e>
                        </m:rad>
                      </m:den>
                    </m:f>
                    <m:r>
                      <a:rPr lang="en-US" i="1" dirty="0">
                        <a:solidFill>
                          <a:srgbClr val="AE0337"/>
                        </a:solidFill>
                        <a:latin typeface="Cambria Math" panose="02040503050406030204" pitchFamily="18" charset="0"/>
                      </a:rPr>
                      <m:t> </m:t>
                    </m:r>
                    <m:r>
                      <a:rPr lang="en-US" i="1" dirty="0"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1.6. </a:t>
                </a:r>
                <a:endParaRPr lang="en-US" dirty="0">
                  <a:solidFill>
                    <a:srgbClr val="C00000"/>
                  </a:solidFill>
                </a:endParaRPr>
              </a:p>
            </p:txBody>
          </p:sp>
        </mc:Choice>
        <mc:Fallback xmlns="">
          <p:sp>
            <p:nvSpPr>
              <p:cNvPr id="4" name="Content Placeholder 3">
                <a:extLst>
                  <a:ext uri="{FF2B5EF4-FFF2-40B4-BE49-F238E27FC236}">
                    <a16:creationId xmlns:a16="http://schemas.microsoft.com/office/drawing/2014/main" id="{56E6C40B-9F1A-4884-AC1A-19E54D8884D8}"/>
                  </a:ext>
                </a:extLst>
              </p:cNvPr>
              <p:cNvSpPr>
                <a:spLocks noGrp="1" noRot="1" noChangeAspect="1" noMove="1" noResize="1" noEditPoints="1" noAdjustHandles="1" noChangeArrowheads="1" noChangeShapeType="1" noTextEdit="1"/>
              </p:cNvSpPr>
              <p:nvPr>
                <p:ph idx="1"/>
              </p:nvPr>
            </p:nvSpPr>
            <p:spPr>
              <a:blipFill>
                <a:blip r:embed="rId3"/>
                <a:stretch>
                  <a:fillRect l="-1481" t="-1482"/>
                </a:stretch>
              </a:blipFill>
            </p:spPr>
            <p:txBody>
              <a:bodyPr/>
              <a:lstStyle/>
              <a:p>
                <a:r>
                  <a:rPr lang="en-US">
                    <a:noFill/>
                  </a:rPr>
                  <a:t> </a:t>
                </a:r>
              </a:p>
            </p:txBody>
          </p:sp>
        </mc:Fallback>
      </mc:AlternateContent>
      <p:sp>
        <p:nvSpPr>
          <p:cNvPr id="13317" name="Rectangle 2">
            <a:extLst>
              <a:ext uri="{FF2B5EF4-FFF2-40B4-BE49-F238E27FC236}">
                <a16:creationId xmlns="" xmlns:a16="http://schemas.microsoft.com/office/drawing/2014/main" id="{03B9B3C4-545A-4C0A-95AE-702E7289B590}"/>
              </a:ext>
            </a:extLst>
          </p:cNvPr>
          <p:cNvSpPr>
            <a:spLocks noGrp="1" noChangeArrowheads="1"/>
          </p:cNvSpPr>
          <p:nvPr>
            <p:ph type="title"/>
          </p:nvPr>
        </p:nvSpPr>
        <p:spPr/>
        <p:txBody>
          <a:bodyPr/>
          <a:lstStyle/>
          <a:p>
            <a:pPr eaLnBrk="1" hangingPunct="1">
              <a:defRPr/>
            </a:pPr>
            <a:r>
              <a:rPr lang="en-US" dirty="0">
                <a:solidFill>
                  <a:schemeClr val="accent3"/>
                </a:solidFill>
                <a:ea typeface="+mj-ea"/>
              </a:rPr>
              <a:t>Solution: A Sampling Distribution of Sample Means</a:t>
            </a:r>
          </a:p>
        </p:txBody>
      </p:sp>
    </p:spTree>
    <p:extLst>
      <p:ext uri="{BB962C8B-B14F-4D97-AF65-F5344CB8AC3E}">
        <p14:creationId xmlns:p14="http://schemas.microsoft.com/office/powerpoint/2010/main" val="39891724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a:extLst>
              <a:ext uri="{FF2B5EF4-FFF2-40B4-BE49-F238E27FC236}">
                <a16:creationId xmlns="" xmlns:a16="http://schemas.microsoft.com/office/drawing/2014/main" id="{75F1DBB2-F52F-43A4-B3FD-A3CD3D9EF820}"/>
              </a:ext>
            </a:extLst>
          </p:cNvPr>
          <p:cNvSpPr>
            <a:spLocks noGrp="1" noChangeArrowheads="1"/>
          </p:cNvSpPr>
          <p:nvPr>
            <p:ph type="title"/>
          </p:nvPr>
        </p:nvSpPr>
        <p:spPr>
          <a:xfrm>
            <a:off x="457200" y="20638"/>
            <a:ext cx="8229600" cy="1143000"/>
          </a:xfrm>
        </p:spPr>
        <p:txBody>
          <a:bodyPr/>
          <a:lstStyle/>
          <a:p>
            <a:pPr eaLnBrk="1" hangingPunct="1"/>
            <a:r>
              <a:rPr lang="en-US" altLang="en-US"/>
              <a:t>The Central Limit Theorem</a:t>
            </a:r>
          </a:p>
        </p:txBody>
      </p:sp>
      <p:sp>
        <p:nvSpPr>
          <p:cNvPr id="32770" name="Content Placeholder 41">
            <a:extLst>
              <a:ext uri="{FF2B5EF4-FFF2-40B4-BE49-F238E27FC236}">
                <a16:creationId xmlns="" xmlns:a16="http://schemas.microsoft.com/office/drawing/2014/main" id="{0406F762-D694-40F9-BBC8-ECB3BC4B2557}"/>
              </a:ext>
            </a:extLst>
          </p:cNvPr>
          <p:cNvSpPr>
            <a:spLocks noGrp="1"/>
          </p:cNvSpPr>
          <p:nvPr>
            <p:ph idx="1"/>
          </p:nvPr>
        </p:nvSpPr>
        <p:spPr>
          <a:xfrm>
            <a:off x="457200" y="999832"/>
            <a:ext cx="5001254" cy="4043218"/>
          </a:xfrm>
        </p:spPr>
        <p:txBody>
          <a:bodyPr/>
          <a:lstStyle/>
          <a:p>
            <a:pPr marL="457200" indent="-457200" eaLnBrk="1" hangingPunct="1">
              <a:buFont typeface="Arial" panose="020B0604020202020204" pitchFamily="34" charset="0"/>
              <a:buAutoNum type="arabicPeriod"/>
            </a:pPr>
            <a:r>
              <a:rPr lang="en-US" altLang="en-US" dirty="0"/>
              <a:t>If samples of size </a:t>
            </a:r>
            <a:r>
              <a:rPr lang="en-US" altLang="en-US" i="1" dirty="0"/>
              <a:t>n</a:t>
            </a:r>
            <a:r>
              <a:rPr lang="en-US" altLang="en-US" dirty="0"/>
              <a:t> </a:t>
            </a:r>
            <a:r>
              <a:rPr lang="en-US" altLang="en-US" dirty="0">
                <a:sym typeface="Symbol" panose="05050102010706020507" pitchFamily="18" charset="2"/>
              </a:rPr>
              <a:t> </a:t>
            </a:r>
            <a:r>
              <a:rPr lang="en-US" altLang="en-US" dirty="0">
                <a:sym typeface="Arial" panose="020B0604020202020204" pitchFamily="34" charset="0"/>
              </a:rPr>
              <a:t>30, are drawn from any population with mean = </a:t>
            </a:r>
            <a:r>
              <a:rPr lang="en-US" altLang="en-US" dirty="0">
                <a:sym typeface="Symbol" panose="05050102010706020507" pitchFamily="18" charset="2"/>
              </a:rPr>
              <a:t> </a:t>
            </a:r>
            <a:r>
              <a:rPr lang="en-US" altLang="en-US" dirty="0">
                <a:sym typeface="Arial" panose="020B0604020202020204" pitchFamily="34" charset="0"/>
              </a:rPr>
              <a:t>and standard deviation = </a:t>
            </a:r>
            <a:r>
              <a:rPr lang="en-US" altLang="en-US" dirty="0">
                <a:sym typeface="Symbol" panose="05050102010706020507" pitchFamily="18" charset="2"/>
              </a:rPr>
              <a:t>, </a:t>
            </a:r>
            <a:r>
              <a:rPr lang="en-US" dirty="0">
                <a:cs typeface="Arial" pitchFamily="34" charset="0"/>
                <a:sym typeface="Symbol" pitchFamily="18" charset="2"/>
              </a:rPr>
              <a:t>then the sampling distribution of the sample means approximates a normal distribution. The greater the sample size, the better the approximation.</a:t>
            </a:r>
            <a:r>
              <a:rPr lang="en-US" altLang="en-US" dirty="0">
                <a:sym typeface="Arial" panose="020B0604020202020204" pitchFamily="34" charset="0"/>
              </a:rPr>
              <a:t>  </a:t>
            </a:r>
          </a:p>
          <a:p>
            <a:pPr marL="457200" indent="-457200" eaLnBrk="1" hangingPunct="1">
              <a:buFont typeface="Arial" panose="020B0604020202020204" pitchFamily="34" charset="0"/>
              <a:buNone/>
            </a:pPr>
            <a:endParaRPr lang="en-US" altLang="en-US" dirty="0">
              <a:sym typeface="Arial" panose="020B0604020202020204" pitchFamily="34" charset="0"/>
            </a:endParaRPr>
          </a:p>
        </p:txBody>
      </p:sp>
      <p:pic>
        <p:nvPicPr>
          <p:cNvPr id="3" name="Picture 2" descr="A close up of a map&#10;&#10;Description generated with high confidence">
            <a:extLst>
              <a:ext uri="{FF2B5EF4-FFF2-40B4-BE49-F238E27FC236}">
                <a16:creationId xmlns="" xmlns:a16="http://schemas.microsoft.com/office/drawing/2014/main" id="{B1ED63B1-827B-4496-9069-73086428F7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67" t="2771" r="3927" b="2992"/>
          <a:stretch/>
        </p:blipFill>
        <p:spPr>
          <a:xfrm>
            <a:off x="5454108" y="999832"/>
            <a:ext cx="3237038" cy="4836695"/>
          </a:xfrm>
          <a:prstGeom prst="rect">
            <a:avLst/>
          </a:prstGeom>
        </p:spPr>
      </p:pic>
    </p:spTree>
    <p:extLst>
      <p:ext uri="{BB962C8B-B14F-4D97-AF65-F5344CB8AC3E}">
        <p14:creationId xmlns:p14="http://schemas.microsoft.com/office/powerpoint/2010/main" val="406366784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a:extLst>
              <a:ext uri="{FF2B5EF4-FFF2-40B4-BE49-F238E27FC236}">
                <a16:creationId xmlns="" xmlns:a16="http://schemas.microsoft.com/office/drawing/2014/main" id="{D1EF91D2-0AC1-4D56-92B7-C68E94EFAA02}"/>
              </a:ext>
            </a:extLst>
          </p:cNvPr>
          <p:cNvSpPr>
            <a:spLocks noGrp="1" noChangeArrowheads="1"/>
          </p:cNvSpPr>
          <p:nvPr>
            <p:ph type="title"/>
          </p:nvPr>
        </p:nvSpPr>
        <p:spPr>
          <a:xfrm>
            <a:off x="457200" y="20638"/>
            <a:ext cx="8229600" cy="1143000"/>
          </a:xfrm>
        </p:spPr>
        <p:txBody>
          <a:bodyPr/>
          <a:lstStyle/>
          <a:p>
            <a:pPr eaLnBrk="1" hangingPunct="1"/>
            <a:r>
              <a:rPr lang="en-US" altLang="en-US"/>
              <a:t>The Central Limit Theorem</a:t>
            </a:r>
          </a:p>
        </p:txBody>
      </p:sp>
      <p:sp>
        <p:nvSpPr>
          <p:cNvPr id="34818" name="Content Placeholder 31">
            <a:extLst>
              <a:ext uri="{FF2B5EF4-FFF2-40B4-BE49-F238E27FC236}">
                <a16:creationId xmlns="" xmlns:a16="http://schemas.microsoft.com/office/drawing/2014/main" id="{8D4D5879-2CE6-4839-BE3A-A99FC83B6B56}"/>
              </a:ext>
            </a:extLst>
          </p:cNvPr>
          <p:cNvSpPr>
            <a:spLocks noGrp="1"/>
          </p:cNvSpPr>
          <p:nvPr>
            <p:ph idx="1"/>
          </p:nvPr>
        </p:nvSpPr>
        <p:spPr>
          <a:xfrm>
            <a:off x="455403" y="1263649"/>
            <a:ext cx="5149273" cy="990600"/>
          </a:xfrm>
        </p:spPr>
        <p:txBody>
          <a:bodyPr/>
          <a:lstStyle/>
          <a:p>
            <a:pPr marL="514350" indent="-514350" eaLnBrk="1" hangingPunct="1">
              <a:buFont typeface="Arial" panose="020B0604020202020204" pitchFamily="34" charset="0"/>
              <a:buAutoNum type="arabicPeriod" startAt="2"/>
            </a:pPr>
            <a:r>
              <a:rPr lang="en-US" altLang="en-US" dirty="0"/>
              <a:t>If the </a:t>
            </a:r>
            <a:r>
              <a:rPr lang="en-US" altLang="en-US" dirty="0">
                <a:sym typeface="Arial" panose="020B0604020202020204" pitchFamily="34" charset="0"/>
              </a:rPr>
              <a:t>population itself is normally distributed, the sampling distribution of the sample means is normally distribution for </a:t>
            </a:r>
            <a:r>
              <a:rPr lang="en-US" altLang="en-US" b="1" i="1" dirty="0">
                <a:sym typeface="Arial" panose="020B0604020202020204" pitchFamily="34" charset="0"/>
              </a:rPr>
              <a:t>any</a:t>
            </a:r>
            <a:r>
              <a:rPr lang="en-US" altLang="en-US" dirty="0">
                <a:sym typeface="Arial" panose="020B0604020202020204" pitchFamily="34" charset="0"/>
              </a:rPr>
              <a:t> sample size </a:t>
            </a:r>
            <a:r>
              <a:rPr lang="en-US" altLang="en-US" i="1" dirty="0">
                <a:sym typeface="Arial" panose="020B0604020202020204" pitchFamily="34" charset="0"/>
              </a:rPr>
              <a:t>n</a:t>
            </a:r>
            <a:r>
              <a:rPr lang="en-US" altLang="en-US" dirty="0">
                <a:sym typeface="Arial" panose="020B0604020202020204" pitchFamily="34" charset="0"/>
              </a:rPr>
              <a:t>.</a:t>
            </a:r>
          </a:p>
          <a:p>
            <a:pPr marL="514350" indent="-514350" eaLnBrk="1" hangingPunct="1">
              <a:buFont typeface="Arial" panose="020B0604020202020204" pitchFamily="34" charset="0"/>
              <a:buAutoNum type="arabicPeriod" startAt="2"/>
            </a:pPr>
            <a:endParaRPr lang="en-US" altLang="en-US" dirty="0">
              <a:sym typeface="Arial" panose="020B0604020202020204" pitchFamily="34" charset="0"/>
            </a:endParaRPr>
          </a:p>
          <a:p>
            <a:pPr marL="514350" indent="-514350" eaLnBrk="1" hangingPunct="1">
              <a:buFont typeface="Arial" panose="020B0604020202020204" pitchFamily="34" charset="0"/>
              <a:buAutoNum type="arabicPeriod" startAt="2"/>
            </a:pPr>
            <a:endParaRPr lang="en-US" altLang="en-US" dirty="0"/>
          </a:p>
        </p:txBody>
      </p:sp>
      <p:sp>
        <p:nvSpPr>
          <p:cNvPr id="16418" name="Line 34">
            <a:extLst>
              <a:ext uri="{FF2B5EF4-FFF2-40B4-BE49-F238E27FC236}">
                <a16:creationId xmlns="" xmlns:a16="http://schemas.microsoft.com/office/drawing/2014/main" id="{217AA16D-14A0-4110-96C3-A277F0823E9F}"/>
              </a:ext>
            </a:extLst>
          </p:cNvPr>
          <p:cNvSpPr>
            <a:spLocks noChangeShapeType="1"/>
          </p:cNvSpPr>
          <p:nvPr/>
        </p:nvSpPr>
        <p:spPr bwMode="auto">
          <a:xfrm>
            <a:off x="6953250" y="559435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3" name="Picture 2" descr="A close up of a map&#10;&#10;Description generated with very high confidence">
            <a:extLst>
              <a:ext uri="{FF2B5EF4-FFF2-40B4-BE49-F238E27FC236}">
                <a16:creationId xmlns="" xmlns:a16="http://schemas.microsoft.com/office/drawing/2014/main" id="{160F70C6-A4CE-45BD-AAFE-360462C4C58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4" t="3607" r="3948" b="2647"/>
          <a:stretch/>
        </p:blipFill>
        <p:spPr>
          <a:xfrm>
            <a:off x="5187840" y="979373"/>
            <a:ext cx="3683219" cy="5315549"/>
          </a:xfrm>
          <a:prstGeom prst="rect">
            <a:avLst/>
          </a:prstGeom>
        </p:spPr>
      </p:pic>
    </p:spTree>
    <p:extLst>
      <p:ext uri="{BB962C8B-B14F-4D97-AF65-F5344CB8AC3E}">
        <p14:creationId xmlns:p14="http://schemas.microsoft.com/office/powerpoint/2010/main" val="15887044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16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a:extLst>
              <a:ext uri="{FF2B5EF4-FFF2-40B4-BE49-F238E27FC236}">
                <a16:creationId xmlns="" xmlns:a16="http://schemas.microsoft.com/office/drawing/2014/main" id="{C9FE9E7A-446D-4D64-BCFF-B04A97A008A4}"/>
              </a:ext>
            </a:extLst>
          </p:cNvPr>
          <p:cNvSpPr>
            <a:spLocks noGrp="1" noChangeArrowheads="1"/>
          </p:cNvSpPr>
          <p:nvPr>
            <p:ph type="title"/>
          </p:nvPr>
        </p:nvSpPr>
        <p:spPr/>
        <p:txBody>
          <a:bodyPr/>
          <a:lstStyle/>
          <a:p>
            <a:pPr eaLnBrk="1" hangingPunct="1"/>
            <a:r>
              <a:rPr lang="en-US" altLang="en-US"/>
              <a:t>The Central Limit Theorem</a:t>
            </a:r>
          </a:p>
        </p:txBody>
      </p:sp>
      <p:sp>
        <p:nvSpPr>
          <p:cNvPr id="17414" name="Content Placeholder 11">
            <a:extLst>
              <a:ext uri="{FF2B5EF4-FFF2-40B4-BE49-F238E27FC236}">
                <a16:creationId xmlns="" xmlns:a16="http://schemas.microsoft.com/office/drawing/2014/main" id="{900B324D-1D7C-4566-B400-4FA151470287}"/>
              </a:ext>
            </a:extLst>
          </p:cNvPr>
          <p:cNvSpPr>
            <a:spLocks noGrp="1"/>
          </p:cNvSpPr>
          <p:nvPr>
            <p:ph idx="1"/>
          </p:nvPr>
        </p:nvSpPr>
        <p:spPr>
          <a:xfrm>
            <a:off x="457200" y="1295400"/>
            <a:ext cx="8229600" cy="3733800"/>
          </a:xfrm>
        </p:spPr>
        <p:txBody>
          <a:bodyPr/>
          <a:lstStyle/>
          <a:p>
            <a:pPr eaLnBrk="1" hangingPunct="1"/>
            <a:r>
              <a:rPr lang="en-US" altLang="en-US" dirty="0"/>
              <a:t>In either case, the sampling distribution of sample means has a mean equal to the population mean.</a:t>
            </a:r>
          </a:p>
          <a:p>
            <a:pPr eaLnBrk="1" hangingPunct="1"/>
            <a:endParaRPr lang="en-US" altLang="en-US" dirty="0">
              <a:sym typeface="Arial" panose="020B0604020202020204" pitchFamily="34" charset="0"/>
            </a:endParaRPr>
          </a:p>
          <a:p>
            <a:pPr eaLnBrk="1" hangingPunct="1"/>
            <a:r>
              <a:rPr lang="en-US" altLang="en-US" dirty="0"/>
              <a:t>The sampling distribution of sample means has a variance equal to 1/</a:t>
            </a:r>
            <a:r>
              <a:rPr lang="en-US" altLang="en-US" i="1" dirty="0"/>
              <a:t>n</a:t>
            </a:r>
            <a:r>
              <a:rPr lang="en-US" altLang="en-US" dirty="0"/>
              <a:t> times the variance of the population and a standard deviation equal to the population standard deviation divided by the square root of </a:t>
            </a:r>
            <a:r>
              <a:rPr lang="en-US" altLang="en-US" i="1" dirty="0"/>
              <a:t>n.</a:t>
            </a:r>
            <a:r>
              <a:rPr lang="en-US" altLang="en-US" dirty="0"/>
              <a:t> </a:t>
            </a:r>
            <a:endParaRPr lang="en-US" altLang="en-US" dirty="0">
              <a:sym typeface="Arial" panose="020B0604020202020204" pitchFamily="34" charset="0"/>
            </a:endParaRPr>
          </a:p>
          <a:p>
            <a:pPr eaLnBrk="1" hangingPunct="1">
              <a:buFont typeface="Arial" panose="020B0604020202020204" pitchFamily="34" charset="0"/>
              <a:buNone/>
            </a:pPr>
            <a:endParaRPr lang="en-US" altLang="en-US" dirty="0">
              <a:sym typeface="Arial" panose="020B0604020202020204" pitchFamily="34" charset="0"/>
            </a:endParaRPr>
          </a:p>
          <a:p>
            <a:pPr eaLnBrk="1" hangingPunct="1">
              <a:buFont typeface="Arial" panose="020B0604020202020204" pitchFamily="34" charset="0"/>
              <a:buNone/>
            </a:pPr>
            <a:endParaRPr lang="en-US" altLang="en-US" dirty="0"/>
          </a:p>
        </p:txBody>
      </p:sp>
      <p:sp>
        <p:nvSpPr>
          <p:cNvPr id="750599" name="Text Box 7">
            <a:extLst>
              <a:ext uri="{FF2B5EF4-FFF2-40B4-BE49-F238E27FC236}">
                <a16:creationId xmlns="" xmlns:a16="http://schemas.microsoft.com/office/drawing/2014/main" id="{F0FEAC80-2EC7-4685-9DEE-9BE8F3CBBE91}"/>
              </a:ext>
            </a:extLst>
          </p:cNvPr>
          <p:cNvSpPr txBox="1">
            <a:spLocks noChangeArrowheads="1"/>
          </p:cNvSpPr>
          <p:nvPr/>
        </p:nvSpPr>
        <p:spPr bwMode="auto">
          <a:xfrm>
            <a:off x="3987799" y="4876800"/>
            <a:ext cx="43211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solidFill>
                  <a:srgbClr val="AE0337"/>
                </a:solidFill>
                <a:latin typeface="Times New Roman" panose="02020603050405020304" pitchFamily="18" charset="0"/>
              </a:rPr>
              <a:t>Variance of the sample means</a:t>
            </a:r>
          </a:p>
        </p:txBody>
      </p:sp>
      <p:sp>
        <p:nvSpPr>
          <p:cNvPr id="17417" name="Rectangle 10">
            <a:extLst>
              <a:ext uri="{FF2B5EF4-FFF2-40B4-BE49-F238E27FC236}">
                <a16:creationId xmlns="" xmlns:a16="http://schemas.microsoft.com/office/drawing/2014/main" id="{4A8EF45B-E817-4C2E-85BC-DB843E07D0A9}"/>
              </a:ext>
            </a:extLst>
          </p:cNvPr>
          <p:cNvSpPr>
            <a:spLocks noChangeArrowheads="1"/>
          </p:cNvSpPr>
          <p:nvPr/>
        </p:nvSpPr>
        <p:spPr bwMode="auto">
          <a:xfrm>
            <a:off x="3987799" y="5562600"/>
            <a:ext cx="5156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solidFill>
                  <a:srgbClr val="AE0337"/>
                </a:solidFill>
                <a:latin typeface="Times New Roman" panose="02020603050405020304" pitchFamily="18" charset="0"/>
              </a:rPr>
              <a:t>Standard deviation of the sample means</a:t>
            </a:r>
          </a:p>
          <a:p>
            <a:r>
              <a:rPr lang="en-US" altLang="en-US" dirty="0">
                <a:solidFill>
                  <a:srgbClr val="AE0337"/>
                </a:solidFill>
                <a:latin typeface="Times New Roman" panose="02020603050405020304" pitchFamily="18" charset="0"/>
              </a:rPr>
              <a:t>(Standard error of the mean)</a:t>
            </a:r>
          </a:p>
        </p:txBody>
      </p:sp>
      <p:graphicFrame>
        <p:nvGraphicFramePr>
          <p:cNvPr id="36869" name="Object 5">
            <a:extLst>
              <a:ext uri="{FF2B5EF4-FFF2-40B4-BE49-F238E27FC236}">
                <a16:creationId xmlns="" xmlns:a16="http://schemas.microsoft.com/office/drawing/2014/main" id="{81228EE7-CA34-49A1-960B-1C5217BFD9F0}"/>
              </a:ext>
            </a:extLst>
          </p:cNvPr>
          <p:cNvGraphicFramePr>
            <a:graphicFrameLocks noChangeAspect="1"/>
          </p:cNvGraphicFramePr>
          <p:nvPr/>
        </p:nvGraphicFramePr>
        <p:xfrm>
          <a:off x="2667000" y="2311400"/>
          <a:ext cx="992188" cy="482600"/>
        </p:xfrm>
        <a:graphic>
          <a:graphicData uri="http://schemas.openxmlformats.org/presentationml/2006/ole">
            <mc:AlternateContent xmlns:mc="http://schemas.openxmlformats.org/markup-compatibility/2006">
              <mc:Choice xmlns:v="urn:schemas-microsoft-com:vml" Requires="v">
                <p:oleObj spid="_x0000_s10323" name="Equation" r:id="rId4" imgW="469900" imgH="228600" progId="Equation.DSMT4">
                  <p:embed/>
                </p:oleObj>
              </mc:Choice>
              <mc:Fallback>
                <p:oleObj name="Equation" r:id="rId4" imgW="469900" imgH="228600" progId="Equation.DSMT4">
                  <p:embed/>
                  <p:pic>
                    <p:nvPicPr>
                      <p:cNvPr id="36869" name="Object 5">
                        <a:extLst>
                          <a:ext uri="{FF2B5EF4-FFF2-40B4-BE49-F238E27FC236}">
                            <a16:creationId xmlns="" xmlns:a16="http://schemas.microsoft.com/office/drawing/2014/main" id="{81228EE7-CA34-49A1-960B-1C5217BFD9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2311400"/>
                        <a:ext cx="99218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4216" name="Object 8">
            <a:extLst>
              <a:ext uri="{FF2B5EF4-FFF2-40B4-BE49-F238E27FC236}">
                <a16:creationId xmlns="" xmlns:a16="http://schemas.microsoft.com/office/drawing/2014/main" id="{0640D078-A3A8-4002-8CD2-8EE8C36752A4}"/>
              </a:ext>
            </a:extLst>
          </p:cNvPr>
          <p:cNvGraphicFramePr>
            <a:graphicFrameLocks noChangeAspect="1"/>
          </p:cNvGraphicFramePr>
          <p:nvPr/>
        </p:nvGraphicFramePr>
        <p:xfrm>
          <a:off x="2667000" y="5562600"/>
          <a:ext cx="1114425" cy="774700"/>
        </p:xfrm>
        <a:graphic>
          <a:graphicData uri="http://schemas.openxmlformats.org/presentationml/2006/ole">
            <mc:AlternateContent xmlns:mc="http://schemas.openxmlformats.org/markup-compatibility/2006">
              <mc:Choice xmlns:v="urn:schemas-microsoft-com:vml" Requires="v">
                <p:oleObj spid="_x0000_s10324" name="Equation" r:id="rId6" imgW="583947" imgH="406224" progId="Equation.DSMT4">
                  <p:embed/>
                </p:oleObj>
              </mc:Choice>
              <mc:Fallback>
                <p:oleObj name="Equation" r:id="rId6" imgW="583947" imgH="406224" progId="Equation.DSMT4">
                  <p:embed/>
                  <p:pic>
                    <p:nvPicPr>
                      <p:cNvPr id="734216" name="Object 8">
                        <a:extLst>
                          <a:ext uri="{FF2B5EF4-FFF2-40B4-BE49-F238E27FC236}">
                            <a16:creationId xmlns="" xmlns:a16="http://schemas.microsoft.com/office/drawing/2014/main" id="{0640D078-A3A8-4002-8CD2-8EE8C36752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5562600"/>
                        <a:ext cx="1114425"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13">
            <a:extLst>
              <a:ext uri="{FF2B5EF4-FFF2-40B4-BE49-F238E27FC236}">
                <a16:creationId xmlns="" xmlns:a16="http://schemas.microsoft.com/office/drawing/2014/main" id="{A1488152-74DF-427D-9E5D-2924E2E14C01}"/>
              </a:ext>
            </a:extLst>
          </p:cNvPr>
          <p:cNvGraphicFramePr>
            <a:graphicFrameLocks noChangeAspect="1"/>
          </p:cNvGraphicFramePr>
          <p:nvPr/>
        </p:nvGraphicFramePr>
        <p:xfrm>
          <a:off x="2667000" y="4724400"/>
          <a:ext cx="1065213" cy="727075"/>
        </p:xfrm>
        <a:graphic>
          <a:graphicData uri="http://schemas.openxmlformats.org/presentationml/2006/ole">
            <mc:AlternateContent xmlns:mc="http://schemas.openxmlformats.org/markup-compatibility/2006">
              <mc:Choice xmlns:v="urn:schemas-microsoft-com:vml" Requires="v">
                <p:oleObj spid="_x0000_s10325" name="Equation" r:id="rId8" imgW="558800" imgH="381000" progId="Equation.DSMT4">
                  <p:embed/>
                </p:oleObj>
              </mc:Choice>
              <mc:Fallback>
                <p:oleObj name="Equation" r:id="rId8" imgW="558800" imgH="381000" progId="Equation.DSMT4">
                  <p:embed/>
                  <p:pic>
                    <p:nvPicPr>
                      <p:cNvPr id="3" name="Object 13">
                        <a:extLst>
                          <a:ext uri="{FF2B5EF4-FFF2-40B4-BE49-F238E27FC236}">
                            <a16:creationId xmlns="" xmlns:a16="http://schemas.microsoft.com/office/drawing/2014/main" id="{A1488152-74DF-427D-9E5D-2924E2E14C0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67000" y="4724400"/>
                        <a:ext cx="10652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Text Box 7">
            <a:extLst>
              <a:ext uri="{FF2B5EF4-FFF2-40B4-BE49-F238E27FC236}">
                <a16:creationId xmlns="" xmlns:a16="http://schemas.microsoft.com/office/drawing/2014/main" id="{917ADB98-1B78-4744-8999-39752C84F727}"/>
              </a:ext>
            </a:extLst>
          </p:cNvPr>
          <p:cNvSpPr txBox="1">
            <a:spLocks noChangeArrowheads="1"/>
          </p:cNvSpPr>
          <p:nvPr/>
        </p:nvSpPr>
        <p:spPr bwMode="auto">
          <a:xfrm>
            <a:off x="3987800" y="2311400"/>
            <a:ext cx="347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solidFill>
                  <a:schemeClr val="accent2"/>
                </a:solidFill>
                <a:latin typeface="Times New Roman" panose="02020603050405020304" pitchFamily="18" charset="0"/>
              </a:rPr>
              <a:t>Mean of the sample means</a:t>
            </a:r>
          </a:p>
        </p:txBody>
      </p:sp>
    </p:spTree>
    <p:extLst>
      <p:ext uri="{BB962C8B-B14F-4D97-AF65-F5344CB8AC3E}">
        <p14:creationId xmlns:p14="http://schemas.microsoft.com/office/powerpoint/2010/main" val="33285292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4">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750599"/>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nodeType="afterEffect">
                                  <p:stCondLst>
                                    <p:cond delay="1000"/>
                                  </p:stCondLst>
                                  <p:childTnLst>
                                    <p:set>
                                      <p:cBhvr>
                                        <p:cTn id="14" dur="1" fill="hold">
                                          <p:stCondLst>
                                            <p:cond delay="0"/>
                                          </p:stCondLst>
                                        </p:cTn>
                                        <p:tgtEl>
                                          <p:spTgt spid="734216"/>
                                        </p:tgtEl>
                                        <p:attrNameLst>
                                          <p:attrName>style.visibility</p:attrName>
                                        </p:attrNameLst>
                                      </p:cBhvr>
                                      <p:to>
                                        <p:strVal val="visible"/>
                                      </p:to>
                                    </p:set>
                                  </p:childTnLst>
                                </p:cTn>
                              </p:par>
                            </p:childTnLst>
                          </p:cTn>
                        </p:par>
                        <p:par>
                          <p:cTn id="15" fill="hold" nodeType="afterGroup">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7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build="p"/>
      <p:bldP spid="750599" grpId="0"/>
      <p:bldP spid="174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ctangle 2">
            <a:extLst>
              <a:ext uri="{FF2B5EF4-FFF2-40B4-BE49-F238E27FC236}">
                <a16:creationId xmlns="" xmlns:a16="http://schemas.microsoft.com/office/drawing/2014/main" id="{21F2E608-46DF-4172-A759-7BB8E9D95432}"/>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Interpreting the Central Limit Theorem</a:t>
            </a:r>
          </a:p>
        </p:txBody>
      </p:sp>
      <p:sp>
        <p:nvSpPr>
          <p:cNvPr id="40962" name="Content Placeholder 11">
            <a:extLst>
              <a:ext uri="{FF2B5EF4-FFF2-40B4-BE49-F238E27FC236}">
                <a16:creationId xmlns="" xmlns:a16="http://schemas.microsoft.com/office/drawing/2014/main" id="{7C5EC4BF-E408-4657-9123-BE1164FDDC5B}"/>
              </a:ext>
            </a:extLst>
          </p:cNvPr>
          <p:cNvSpPr>
            <a:spLocks noGrp="1"/>
          </p:cNvSpPr>
          <p:nvPr>
            <p:ph idx="1"/>
          </p:nvPr>
        </p:nvSpPr>
        <p:spPr>
          <a:xfrm>
            <a:off x="457200" y="1637002"/>
            <a:ext cx="8229600" cy="3124200"/>
          </a:xfrm>
        </p:spPr>
        <p:txBody>
          <a:bodyPr/>
          <a:lstStyle/>
          <a:p>
            <a:pPr marL="0" indent="0">
              <a:buNone/>
            </a:pPr>
            <a:r>
              <a:rPr lang="en-US" sz="2400" dirty="0"/>
              <a:t>A study analyzed the sleep habits of college students. The study found that the mean sleep time was 6.8 hours, with a standard deviation of 1.4 hours. Random samples of 100 sleep times are drawn from this population, and the mean of each sample is determined. Find the mean and standard deviation of the sampling distribution of sample means. Then sketch a graph of the sampling distribution. </a:t>
            </a:r>
            <a:r>
              <a:rPr lang="en-US" sz="2400" i="1" dirty="0">
                <a:solidFill>
                  <a:schemeClr val="tx2">
                    <a:lumMod val="75000"/>
                  </a:schemeClr>
                </a:solidFill>
              </a:rPr>
              <a:t>(Adapted from The Journal of American College Health)</a:t>
            </a:r>
            <a:endParaRPr lang="en-US" altLang="en-US" sz="2400" dirty="0">
              <a:solidFill>
                <a:schemeClr val="tx2">
                  <a:lumMod val="75000"/>
                </a:schemeClr>
              </a:solidFill>
            </a:endParaRPr>
          </a:p>
        </p:txBody>
      </p:sp>
      <p:pic>
        <p:nvPicPr>
          <p:cNvPr id="4" name="Picture 3" descr="A close up of a logo&#10;&#10;Description generated with high confidence">
            <a:extLst>
              <a:ext uri="{FF2B5EF4-FFF2-40B4-BE49-F238E27FC236}">
                <a16:creationId xmlns="" xmlns:a16="http://schemas.microsoft.com/office/drawing/2014/main" id="{5D162757-9C97-43DC-BD0D-89970C0DC8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2247" y="4348836"/>
            <a:ext cx="4132973" cy="1992735"/>
          </a:xfrm>
          <a:prstGeom prst="rect">
            <a:avLst/>
          </a:prstGeom>
        </p:spPr>
      </p:pic>
    </p:spTree>
    <p:extLst>
      <p:ext uri="{BB962C8B-B14F-4D97-AF65-F5344CB8AC3E}">
        <p14:creationId xmlns:p14="http://schemas.microsoft.com/office/powerpoint/2010/main" val="274854127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ctangle 2">
            <a:extLst>
              <a:ext uri="{FF2B5EF4-FFF2-40B4-BE49-F238E27FC236}">
                <a16:creationId xmlns="" xmlns:a16="http://schemas.microsoft.com/office/drawing/2014/main" id="{BD721436-68B0-4F00-B44A-7D08B0E16DB0}"/>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Interpreting the Central Limit Theorem</a:t>
            </a:r>
          </a:p>
        </p:txBody>
      </p:sp>
      <mc:AlternateContent xmlns:mc="http://schemas.openxmlformats.org/markup-compatibility/2006" xmlns:a14="http://schemas.microsoft.com/office/drawing/2010/main">
        <mc:Choice Requires="a14">
          <p:sp>
            <p:nvSpPr>
              <p:cNvPr id="18437" name="Content Placeholder 11">
                <a:extLst>
                  <a:ext uri="{FF2B5EF4-FFF2-40B4-BE49-F238E27FC236}">
                    <a16:creationId xmlns="" xmlns:a16="http://schemas.microsoft.com/office/drawing/2014/main" id="{139C12FD-A53F-4E90-A4D7-F99CA69A98C8}"/>
                  </a:ext>
                </a:extLst>
              </p:cNvPr>
              <p:cNvSpPr>
                <a:spLocks noGrp="1"/>
              </p:cNvSpPr>
              <p:nvPr>
                <p:ph idx="1"/>
              </p:nvPr>
            </p:nvSpPr>
            <p:spPr>
              <a:xfrm>
                <a:off x="457200" y="1600200"/>
                <a:ext cx="8229600" cy="3857324"/>
              </a:xfrm>
            </p:spPr>
            <p:txBody>
              <a:bodyPr/>
              <a:lstStyle/>
              <a:p>
                <a:r>
                  <a:rPr lang="en-US" altLang="en-US" dirty="0" smtClean="0"/>
                  <a:t>The mean of the sampling distribution is equal to the population mean</a:t>
                </a:r>
              </a:p>
              <a:p>
                <a:pPr marL="0" indent="0" algn="ctr">
                  <a:buNone/>
                </a:pP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rPr>
                          <m:t>      </m:t>
                        </m:r>
                        <m:r>
                          <a:rPr lang="en-US" i="1">
                            <a:solidFill>
                              <a:srgbClr val="AE0337"/>
                            </a:solidFill>
                            <a:latin typeface="Cambria Math" panose="02040503050406030204" pitchFamily="18" charset="0"/>
                            <a:ea typeface="Cambria Math" panose="02040503050406030204" pitchFamily="18" charset="0"/>
                          </a:rPr>
                          <m:t>𝜇</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i="1" dirty="0">
                    <a:solidFill>
                      <a:srgbClr val="AE0337"/>
                    </a:solidFill>
                  </a:rPr>
                  <a:t> </a:t>
                </a:r>
                <a:r>
                  <a:rPr lang="en-US" dirty="0">
                    <a:solidFill>
                      <a:srgbClr val="AE0337"/>
                    </a:solidFill>
                  </a:rPr>
                  <a:t>= </a:t>
                </a:r>
                <a14:m>
                  <m:oMath xmlns:m="http://schemas.openxmlformats.org/officeDocument/2006/math">
                    <m:r>
                      <a:rPr lang="en-US" i="1">
                        <a:solidFill>
                          <a:srgbClr val="AE0337"/>
                        </a:solidFill>
                        <a:latin typeface="Cambria Math" panose="02040503050406030204" pitchFamily="18" charset="0"/>
                        <a:ea typeface="Cambria Math" panose="02040503050406030204" pitchFamily="18" charset="0"/>
                      </a:rPr>
                      <m:t>𝜇</m:t>
                    </m:r>
                  </m:oMath>
                </a14:m>
                <a:r>
                  <a:rPr lang="en-US" dirty="0">
                    <a:solidFill>
                      <a:srgbClr val="AE0337"/>
                    </a:solidFill>
                  </a:rPr>
                  <a:t> = 6.8</a:t>
                </a:r>
                <a:endParaRPr lang="en-US" altLang="en-US" dirty="0">
                  <a:solidFill>
                    <a:srgbClr val="AE0337"/>
                  </a:solidFill>
                </a:endParaRPr>
              </a:p>
              <a:p>
                <a:r>
                  <a:rPr lang="en-US" altLang="en-US" dirty="0"/>
                  <a:t>The standard error of the mean is equal to the population standard deviation divided by </a:t>
                </a:r>
                <a14:m>
                  <m:oMath xmlns:m="http://schemas.openxmlformats.org/officeDocument/2006/math">
                    <m:rad>
                      <m:radPr>
                        <m:degHide m:val="on"/>
                        <m:ctrlPr>
                          <a:rPr lang="en-US" altLang="en-US" i="1" smtClean="0">
                            <a:latin typeface="Cambria Math" panose="02040503050406030204" pitchFamily="18" charset="0"/>
                          </a:rPr>
                        </m:ctrlPr>
                      </m:radPr>
                      <m:deg/>
                      <m:e>
                        <m:r>
                          <m:rPr>
                            <m:nor/>
                          </m:rPr>
                          <a:rPr lang="en-US" altLang="en-US" i="1" dirty="0"/>
                          <m:t>n</m:t>
                        </m:r>
                      </m:e>
                    </m:rad>
                  </m:oMath>
                </a14:m>
                <a:r>
                  <a:rPr lang="en-US" altLang="en-US" dirty="0"/>
                  <a:t>.</a:t>
                </a:r>
              </a:p>
              <a:p>
                <a:pPr algn="ctr">
                  <a:buNone/>
                </a:pP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ea typeface="Cambria Math" panose="02040503050406030204" pitchFamily="18" charset="0"/>
                          </a:rPr>
                          <m:t>𝜎</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i="1" dirty="0">
                    <a:solidFill>
                      <a:srgbClr val="AE0337"/>
                    </a:solidFill>
                  </a:rPr>
                  <a:t> </a:t>
                </a:r>
                <a:r>
                  <a:rPr lang="en-US" dirty="0">
                    <a:solidFill>
                      <a:srgbClr val="AE0337"/>
                    </a:solidFill>
                  </a:rPr>
                  <a:t>= </a:t>
                </a:r>
                <a14:m>
                  <m:oMath xmlns:m="http://schemas.openxmlformats.org/officeDocument/2006/math">
                    <m:f>
                      <m:fPr>
                        <m:ctrlPr>
                          <a:rPr lang="en-US" i="1">
                            <a:solidFill>
                              <a:srgbClr val="AE0337"/>
                            </a:solidFill>
                            <a:latin typeface="Cambria Math" panose="02040503050406030204" pitchFamily="18" charset="0"/>
                            <a:ea typeface="Cambria Math" panose="02040503050406030204" pitchFamily="18" charset="0"/>
                          </a:rPr>
                        </m:ctrlPr>
                      </m:fPr>
                      <m:num>
                        <m:r>
                          <a:rPr lang="en-US" i="1">
                            <a:solidFill>
                              <a:srgbClr val="AE0337"/>
                            </a:solidFill>
                            <a:latin typeface="Cambria Math" panose="02040503050406030204" pitchFamily="18" charset="0"/>
                            <a:ea typeface="Cambria Math" panose="02040503050406030204" pitchFamily="18" charset="0"/>
                          </a:rPr>
                          <m:t>𝜎</m:t>
                        </m:r>
                      </m:num>
                      <m:den>
                        <m:rad>
                          <m:radPr>
                            <m:degHide m:val="on"/>
                            <m:ctrlPr>
                              <a:rPr lang="en-US" i="1">
                                <a:solidFill>
                                  <a:srgbClr val="AE0337"/>
                                </a:solidFill>
                                <a:latin typeface="Cambria Math" panose="02040503050406030204" pitchFamily="18" charset="0"/>
                                <a:ea typeface="Cambria Math" panose="02040503050406030204" pitchFamily="18" charset="0"/>
                              </a:rPr>
                            </m:ctrlPr>
                          </m:radPr>
                          <m:deg/>
                          <m:e>
                            <m:r>
                              <m:rPr>
                                <m:nor/>
                              </m:rPr>
                              <a:rPr lang="en-US" i="1" dirty="0">
                                <a:solidFill>
                                  <a:srgbClr val="AE0337"/>
                                </a:solidFill>
                              </a:rPr>
                              <m:t>n</m:t>
                            </m:r>
                            <m:r>
                              <m:rPr>
                                <m:nor/>
                              </m:rPr>
                              <a:rPr lang="en-US" i="1" dirty="0">
                                <a:solidFill>
                                  <a:srgbClr val="AE0337"/>
                                </a:solidFill>
                              </a:rPr>
                              <m:t> </m:t>
                            </m:r>
                          </m:e>
                        </m:rad>
                      </m:den>
                    </m:f>
                  </m:oMath>
                </a14:m>
                <a:r>
                  <a:rPr lang="en-US" dirty="0">
                    <a:solidFill>
                      <a:srgbClr val="AE0337"/>
                    </a:solidFill>
                  </a:rPr>
                  <a:t> = </a:t>
                </a:r>
                <a14:m>
                  <m:oMath xmlns:m="http://schemas.openxmlformats.org/officeDocument/2006/math">
                    <m:f>
                      <m:fPr>
                        <m:ctrlPr>
                          <a:rPr lang="en-US" i="1">
                            <a:solidFill>
                              <a:srgbClr val="AE0337"/>
                            </a:solidFill>
                            <a:latin typeface="Cambria Math" panose="02040503050406030204" pitchFamily="18" charset="0"/>
                            <a:ea typeface="Cambria Math" panose="02040503050406030204" pitchFamily="18" charset="0"/>
                          </a:rPr>
                        </m:ctrlPr>
                      </m:fPr>
                      <m:num>
                        <m:r>
                          <m:rPr>
                            <m:nor/>
                          </m:rPr>
                          <a:rPr lang="en-US" dirty="0">
                            <a:solidFill>
                              <a:srgbClr val="AE0337"/>
                            </a:solidFill>
                            <a:latin typeface="+mn-lt"/>
                          </a:rPr>
                          <m:t>1.4</m:t>
                        </m:r>
                      </m:num>
                      <m:den>
                        <m:rad>
                          <m:radPr>
                            <m:degHide m:val="on"/>
                            <m:ctrlPr>
                              <a:rPr lang="en-US" i="1" dirty="0" smtClean="0">
                                <a:solidFill>
                                  <a:srgbClr val="AE0337"/>
                                </a:solidFill>
                                <a:latin typeface="Cambria Math" panose="02040503050406030204" pitchFamily="18" charset="0"/>
                              </a:rPr>
                            </m:ctrlPr>
                          </m:radPr>
                          <m:deg/>
                          <m:e>
                            <m:r>
                              <a:rPr lang="en-US" b="0" i="1" dirty="0" smtClean="0">
                                <a:solidFill>
                                  <a:srgbClr val="AE0337"/>
                                </a:solidFill>
                                <a:latin typeface="Cambria Math" panose="02040503050406030204" pitchFamily="18" charset="0"/>
                              </a:rPr>
                              <m:t>100</m:t>
                            </m:r>
                          </m:e>
                        </m:rad>
                      </m:den>
                    </m:f>
                    <m:r>
                      <a:rPr lang="en-US" b="0"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rPr>
                  <a:t>0.14</a:t>
                </a:r>
                <a:endParaRPr lang="en-US" altLang="en-US" dirty="0">
                  <a:solidFill>
                    <a:srgbClr val="AE0337"/>
                  </a:solidFill>
                </a:endParaRPr>
              </a:p>
            </p:txBody>
          </p:sp>
        </mc:Choice>
        <mc:Fallback xmlns="">
          <p:sp>
            <p:nvSpPr>
              <p:cNvPr id="18437" name="Content Placeholder 11">
                <a:extLst>
                  <a:ext uri="{FF2B5EF4-FFF2-40B4-BE49-F238E27FC236}">
                    <a16:creationId xmlns:a16="http://schemas.microsoft.com/office/drawing/2014/main" xmlns:a14="http://schemas.microsoft.com/office/drawing/2010/main" xmlns="" id="{139C12FD-A53F-4E90-A4D7-F99CA69A98C8}"/>
                  </a:ext>
                </a:extLst>
              </p:cNvPr>
              <p:cNvSpPr>
                <a:spLocks noGrp="1" noRot="1" noChangeAspect="1" noMove="1" noResize="1" noEditPoints="1" noAdjustHandles="1" noChangeArrowheads="1" noChangeShapeType="1" noTextEdit="1"/>
              </p:cNvSpPr>
              <p:nvPr>
                <p:ph idx="1"/>
              </p:nvPr>
            </p:nvSpPr>
            <p:spPr>
              <a:xfrm>
                <a:off x="457200" y="1600200"/>
                <a:ext cx="8229600" cy="3857324"/>
              </a:xfrm>
              <a:blipFill rotWithShape="1">
                <a:blip r:embed="rId3"/>
                <a:stretch>
                  <a:fillRect l="-1259" t="-1582" r="-148"/>
                </a:stretch>
              </a:blipFill>
            </p:spPr>
            <p:txBody>
              <a:bodyPr/>
              <a:lstStyle/>
              <a:p>
                <a:r>
                  <a:rPr lang="en-US">
                    <a:noFill/>
                  </a:rPr>
                  <a:t> </a:t>
                </a:r>
              </a:p>
            </p:txBody>
          </p:sp>
        </mc:Fallback>
      </mc:AlternateContent>
    </p:spTree>
    <p:extLst>
      <p:ext uri="{BB962C8B-B14F-4D97-AF65-F5344CB8AC3E}">
        <p14:creationId xmlns:p14="http://schemas.microsoft.com/office/powerpoint/2010/main" val="2181386057"/>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ctangle 2">
            <a:extLst>
              <a:ext uri="{FF2B5EF4-FFF2-40B4-BE49-F238E27FC236}">
                <a16:creationId xmlns="" xmlns:a16="http://schemas.microsoft.com/office/drawing/2014/main" id="{E9614C99-91E7-4246-8953-137025868E4F}"/>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Interpreting the Central Limit Theorem</a:t>
            </a:r>
          </a:p>
        </p:txBody>
      </p:sp>
      <p:sp>
        <p:nvSpPr>
          <p:cNvPr id="45058" name="Content Placeholder 11">
            <a:extLst>
              <a:ext uri="{FF2B5EF4-FFF2-40B4-BE49-F238E27FC236}">
                <a16:creationId xmlns="" xmlns:a16="http://schemas.microsoft.com/office/drawing/2014/main" id="{80AE8E64-42F6-4829-B016-1B6CED019C3B}"/>
              </a:ext>
            </a:extLst>
          </p:cNvPr>
          <p:cNvSpPr>
            <a:spLocks noGrp="1"/>
          </p:cNvSpPr>
          <p:nvPr>
            <p:ph idx="1"/>
          </p:nvPr>
        </p:nvSpPr>
        <p:spPr>
          <a:xfrm>
            <a:off x="457200" y="1600200"/>
            <a:ext cx="8229600" cy="2819400"/>
          </a:xfrm>
        </p:spPr>
        <p:txBody>
          <a:bodyPr/>
          <a:lstStyle/>
          <a:p>
            <a:r>
              <a:rPr lang="en-US" altLang="en-US" dirty="0"/>
              <a:t>Since the sample size is greater than 30, </a:t>
            </a:r>
            <a:r>
              <a:rPr lang="en-US" dirty="0"/>
              <a:t>the sampling distribution can be approximated by a normal distribution with a mean of 6.8 hours and a standard deviation of 0.14 hour.</a:t>
            </a:r>
            <a:endParaRPr lang="en-US" altLang="en-US" dirty="0"/>
          </a:p>
        </p:txBody>
      </p:sp>
      <p:pic>
        <p:nvPicPr>
          <p:cNvPr id="4" name="Picture 3">
            <a:extLst>
              <a:ext uri="{FF2B5EF4-FFF2-40B4-BE49-F238E27FC236}">
                <a16:creationId xmlns="" xmlns:a16="http://schemas.microsoft.com/office/drawing/2014/main" id="{0E3F83B7-86D8-4EFC-AE70-B85F0BFA7D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899" y="3429000"/>
            <a:ext cx="6583693" cy="2875794"/>
          </a:xfrm>
          <a:prstGeom prst="rect">
            <a:avLst/>
          </a:prstGeom>
        </p:spPr>
      </p:pic>
    </p:spTree>
    <p:extLst>
      <p:ext uri="{BB962C8B-B14F-4D97-AF65-F5344CB8AC3E}">
        <p14:creationId xmlns:p14="http://schemas.microsoft.com/office/powerpoint/2010/main" val="390279864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ctangle 2">
            <a:extLst>
              <a:ext uri="{FF2B5EF4-FFF2-40B4-BE49-F238E27FC236}">
                <a16:creationId xmlns="" xmlns:a16="http://schemas.microsoft.com/office/drawing/2014/main" id="{6BCAE8B1-7622-4B2B-A1AC-E06C8BFDA7E0}"/>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Interpreting the Central Limit Theorem</a:t>
            </a:r>
          </a:p>
        </p:txBody>
      </p:sp>
      <p:sp>
        <p:nvSpPr>
          <p:cNvPr id="47106" name="Content Placeholder 11">
            <a:extLst>
              <a:ext uri="{FF2B5EF4-FFF2-40B4-BE49-F238E27FC236}">
                <a16:creationId xmlns="" xmlns:a16="http://schemas.microsoft.com/office/drawing/2014/main" id="{7A781CA2-1DF2-46F7-B7A7-C86A1BDEA48E}"/>
              </a:ext>
            </a:extLst>
          </p:cNvPr>
          <p:cNvSpPr>
            <a:spLocks noGrp="1"/>
          </p:cNvSpPr>
          <p:nvPr>
            <p:ph idx="1"/>
          </p:nvPr>
        </p:nvSpPr>
        <p:spPr>
          <a:xfrm>
            <a:off x="457200" y="1597890"/>
            <a:ext cx="8229600" cy="3031259"/>
          </a:xfrm>
        </p:spPr>
        <p:txBody>
          <a:bodyPr/>
          <a:lstStyle/>
          <a:p>
            <a:pPr marL="0" indent="0">
              <a:buFont typeface="Arial" panose="020B0604020202020204" pitchFamily="34" charset="0"/>
              <a:buNone/>
            </a:pPr>
            <a:r>
              <a:rPr lang="en-US" altLang="en-US" sz="2400" dirty="0"/>
              <a:t>The training heart rates of all 20-years old athletes are normally distributed, with a mean of 135 beats per minute and standard deviation of 18 beats per minute. Random samples of size 4 are drawn from this population, and the mean of each sample is determined. Find the mean and standard error of the mean of the sampling distribution. Then sketch a graph of the sampling distribution of sample means.</a:t>
            </a:r>
          </a:p>
          <a:p>
            <a:pPr marL="0" indent="0">
              <a:buFont typeface="Arial" panose="020B0604020202020204" pitchFamily="34" charset="0"/>
              <a:buNone/>
            </a:pPr>
            <a:endParaRPr lang="en-US" altLang="en-US" sz="2400" dirty="0"/>
          </a:p>
        </p:txBody>
      </p:sp>
      <p:pic>
        <p:nvPicPr>
          <p:cNvPr id="3" name="Picture 2" descr="A close up of a logo&#10;&#10;Description generated with very high confidence">
            <a:extLst>
              <a:ext uri="{FF2B5EF4-FFF2-40B4-BE49-F238E27FC236}">
                <a16:creationId xmlns="" xmlns:a16="http://schemas.microsoft.com/office/drawing/2014/main" id="{2B9ABE9B-6668-4ADC-BB39-0C31CA329E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5636" y="4289495"/>
            <a:ext cx="6195067" cy="2100579"/>
          </a:xfrm>
          <a:prstGeom prst="rect">
            <a:avLst/>
          </a:prstGeom>
        </p:spPr>
      </p:pic>
    </p:spTree>
    <p:extLst>
      <p:ext uri="{BB962C8B-B14F-4D97-AF65-F5344CB8AC3E}">
        <p14:creationId xmlns:p14="http://schemas.microsoft.com/office/powerpoint/2010/main" val="247694519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 xmlns:a16="http://schemas.microsoft.com/office/drawing/2014/main" id="{B70D789D-ABAA-41C9-BFE9-C054CD00B964}"/>
              </a:ext>
            </a:extLst>
          </p:cNvPr>
          <p:cNvSpPr>
            <a:spLocks noGrp="1"/>
          </p:cNvSpPr>
          <p:nvPr>
            <p:ph type="title"/>
          </p:nvPr>
        </p:nvSpPr>
        <p:spPr/>
        <p:txBody>
          <a:bodyPr/>
          <a:lstStyle/>
          <a:p>
            <a:pPr eaLnBrk="1" hangingPunct="1"/>
            <a:r>
              <a:rPr lang="en-US" altLang="en-US"/>
              <a:t>Chapter Outline</a:t>
            </a:r>
          </a:p>
        </p:txBody>
      </p:sp>
      <p:pic>
        <p:nvPicPr>
          <p:cNvPr id="9219" name="Picture 4">
            <a:extLst>
              <a:ext uri="{FF2B5EF4-FFF2-40B4-BE49-F238E27FC236}">
                <a16:creationId xmlns="" xmlns:a16="http://schemas.microsoft.com/office/drawing/2014/main" id="{CE39F1EB-9D57-4511-B092-9317FE58FB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392238"/>
            <a:ext cx="7694613" cy="407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0180075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ctangle 2">
            <a:extLst>
              <a:ext uri="{FF2B5EF4-FFF2-40B4-BE49-F238E27FC236}">
                <a16:creationId xmlns="" xmlns:a16="http://schemas.microsoft.com/office/drawing/2014/main" id="{59EBF8C6-A8C7-4428-BC4C-BA934454B51E}"/>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Interpreting the Central Limit Theorem</a:t>
            </a:r>
          </a:p>
        </p:txBody>
      </p:sp>
      <p:sp>
        <p:nvSpPr>
          <p:cNvPr id="20485" name="Content Placeholder 11">
            <a:extLst>
              <a:ext uri="{FF2B5EF4-FFF2-40B4-BE49-F238E27FC236}">
                <a16:creationId xmlns="" xmlns:a16="http://schemas.microsoft.com/office/drawing/2014/main" id="{8303FCD3-7AD4-4375-AC29-71713214791E}"/>
              </a:ext>
            </a:extLst>
          </p:cNvPr>
          <p:cNvSpPr>
            <a:spLocks noGrp="1"/>
          </p:cNvSpPr>
          <p:nvPr>
            <p:ph idx="1"/>
          </p:nvPr>
        </p:nvSpPr>
        <p:spPr>
          <a:xfrm>
            <a:off x="457200" y="1600200"/>
            <a:ext cx="8229600" cy="2819400"/>
          </a:xfrm>
        </p:spPr>
        <p:txBody>
          <a:bodyPr/>
          <a:lstStyle/>
          <a:p>
            <a:r>
              <a:rPr lang="en-US" altLang="en-US" dirty="0"/>
              <a:t>The mean of the sample means</a:t>
            </a:r>
          </a:p>
          <a:p>
            <a:endParaRPr lang="en-US" altLang="en-US" dirty="0"/>
          </a:p>
          <a:p>
            <a:r>
              <a:rPr lang="en-US" altLang="en-US" dirty="0"/>
              <a:t>The standard deviation of the sample means</a:t>
            </a:r>
          </a:p>
          <a:p>
            <a:pPr>
              <a:buFont typeface="Arial" panose="020B0604020202020204" pitchFamily="34" charset="0"/>
              <a:buNone/>
            </a:pPr>
            <a:endParaRPr lang="en-US" altLang="en-US" dirty="0"/>
          </a:p>
        </p:txBody>
      </p:sp>
      <p:graphicFrame>
        <p:nvGraphicFramePr>
          <p:cNvPr id="49155" name="Object 5">
            <a:extLst>
              <a:ext uri="{FF2B5EF4-FFF2-40B4-BE49-F238E27FC236}">
                <a16:creationId xmlns="" xmlns:a16="http://schemas.microsoft.com/office/drawing/2014/main" id="{BFBC40C1-C9CE-404D-B4EC-21F53AA29618}"/>
              </a:ext>
            </a:extLst>
          </p:cNvPr>
          <p:cNvGraphicFramePr>
            <a:graphicFrameLocks noChangeAspect="1"/>
          </p:cNvGraphicFramePr>
          <p:nvPr>
            <p:extLst>
              <p:ext uri="{D42A27DB-BD31-4B8C-83A1-F6EECF244321}">
                <p14:modId xmlns:p14="http://schemas.microsoft.com/office/powerpoint/2010/main" val="3465048196"/>
              </p:ext>
            </p:extLst>
          </p:nvPr>
        </p:nvGraphicFramePr>
        <p:xfrm>
          <a:off x="1692275" y="2148840"/>
          <a:ext cx="3917950" cy="482600"/>
        </p:xfrm>
        <a:graphic>
          <a:graphicData uri="http://schemas.openxmlformats.org/presentationml/2006/ole">
            <mc:AlternateContent xmlns:mc="http://schemas.openxmlformats.org/markup-compatibility/2006">
              <mc:Choice xmlns:v="urn:schemas-microsoft-com:vml" Requires="v">
                <p:oleObj spid="_x0000_s13368" name="Equation" r:id="rId4" imgW="1854000" imgH="228600" progId="Equation.DSMT4">
                  <p:embed/>
                </p:oleObj>
              </mc:Choice>
              <mc:Fallback>
                <p:oleObj name="Equation" r:id="rId4" imgW="1854000" imgH="228600" progId="Equation.DSMT4">
                  <p:embed/>
                  <p:pic>
                    <p:nvPicPr>
                      <p:cNvPr id="49155" name="Object 5">
                        <a:extLst>
                          <a:ext uri="{FF2B5EF4-FFF2-40B4-BE49-F238E27FC236}">
                            <a16:creationId xmlns="" xmlns:a16="http://schemas.microsoft.com/office/drawing/2014/main" id="{BFBC40C1-C9CE-404D-B4EC-21F53AA29618}"/>
                          </a:ext>
                        </a:extLst>
                      </p:cNvPr>
                      <p:cNvPicPr>
                        <a:picLocks noChangeAspect="1" noChangeArrowheads="1"/>
                      </p:cNvPicPr>
                      <p:nvPr/>
                    </p:nvPicPr>
                    <p:blipFill>
                      <a:blip r:embed="rId5"/>
                      <a:srcRect/>
                      <a:stretch>
                        <a:fillRect/>
                      </a:stretch>
                    </p:blipFill>
                    <p:spPr bwMode="auto">
                      <a:xfrm>
                        <a:off x="1692275" y="2148840"/>
                        <a:ext cx="391795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4216" name="Object 8">
            <a:extLst>
              <a:ext uri="{FF2B5EF4-FFF2-40B4-BE49-F238E27FC236}">
                <a16:creationId xmlns="" xmlns:a16="http://schemas.microsoft.com/office/drawing/2014/main" id="{1F619147-4318-43F8-8271-89BD89F79C4E}"/>
              </a:ext>
            </a:extLst>
          </p:cNvPr>
          <p:cNvGraphicFramePr>
            <a:graphicFrameLocks noChangeAspect="1"/>
          </p:cNvGraphicFramePr>
          <p:nvPr>
            <p:extLst>
              <p:ext uri="{D42A27DB-BD31-4B8C-83A1-F6EECF244321}">
                <p14:modId xmlns:p14="http://schemas.microsoft.com/office/powerpoint/2010/main" val="1994239773"/>
              </p:ext>
            </p:extLst>
          </p:nvPr>
        </p:nvGraphicFramePr>
        <p:xfrm>
          <a:off x="1798153" y="3180080"/>
          <a:ext cx="4213225" cy="749300"/>
        </p:xfrm>
        <a:graphic>
          <a:graphicData uri="http://schemas.openxmlformats.org/presentationml/2006/ole">
            <mc:AlternateContent xmlns:mc="http://schemas.openxmlformats.org/markup-compatibility/2006">
              <mc:Choice xmlns:v="urn:schemas-microsoft-com:vml" Requires="v">
                <p:oleObj spid="_x0000_s13369" name="Equation" r:id="rId6" imgW="2209680" imgH="393480" progId="Equation.DSMT4">
                  <p:embed/>
                </p:oleObj>
              </mc:Choice>
              <mc:Fallback>
                <p:oleObj name="Equation" r:id="rId6" imgW="2209680" imgH="393480" progId="Equation.DSMT4">
                  <p:embed/>
                  <p:pic>
                    <p:nvPicPr>
                      <p:cNvPr id="734216" name="Object 8">
                        <a:extLst>
                          <a:ext uri="{FF2B5EF4-FFF2-40B4-BE49-F238E27FC236}">
                            <a16:creationId xmlns="" xmlns:a16="http://schemas.microsoft.com/office/drawing/2014/main" id="{1F619147-4318-43F8-8271-89BD89F79C4E}"/>
                          </a:ext>
                        </a:extLst>
                      </p:cNvPr>
                      <p:cNvPicPr>
                        <a:picLocks noChangeAspect="1" noChangeArrowheads="1"/>
                      </p:cNvPicPr>
                      <p:nvPr/>
                    </p:nvPicPr>
                    <p:blipFill>
                      <a:blip r:embed="rId7"/>
                      <a:srcRect/>
                      <a:stretch>
                        <a:fillRect/>
                      </a:stretch>
                    </p:blipFill>
                    <p:spPr bwMode="auto">
                      <a:xfrm>
                        <a:off x="1798153" y="3180080"/>
                        <a:ext cx="42132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834089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5">
                                            <p:txEl>
                                              <p:pRg st="2" end="2"/>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7342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ctangle 2">
            <a:extLst>
              <a:ext uri="{FF2B5EF4-FFF2-40B4-BE49-F238E27FC236}">
                <a16:creationId xmlns="" xmlns:a16="http://schemas.microsoft.com/office/drawing/2014/main" id="{C8C89197-85B4-4954-AB77-6D62F2CF2D9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Interpreting the Central Limit Theorem</a:t>
            </a:r>
          </a:p>
        </p:txBody>
      </p:sp>
      <p:sp>
        <p:nvSpPr>
          <p:cNvPr id="51202" name="Content Placeholder 11">
            <a:extLst>
              <a:ext uri="{FF2B5EF4-FFF2-40B4-BE49-F238E27FC236}">
                <a16:creationId xmlns="" xmlns:a16="http://schemas.microsoft.com/office/drawing/2014/main" id="{E94341BD-11C1-4F3C-BCA2-88FC74217AB8}"/>
              </a:ext>
            </a:extLst>
          </p:cNvPr>
          <p:cNvSpPr>
            <a:spLocks noGrp="1"/>
          </p:cNvSpPr>
          <p:nvPr>
            <p:ph idx="1"/>
          </p:nvPr>
        </p:nvSpPr>
        <p:spPr>
          <a:xfrm>
            <a:off x="457200" y="1600200"/>
            <a:ext cx="8229600" cy="2819400"/>
          </a:xfrm>
        </p:spPr>
        <p:txBody>
          <a:bodyPr/>
          <a:lstStyle/>
          <a:p>
            <a:r>
              <a:rPr lang="en-US" altLang="en-US"/>
              <a:t>Since the population is normally distributed, the sampling distribution of the sample means is also normally distributed.</a:t>
            </a:r>
          </a:p>
        </p:txBody>
      </p:sp>
      <p:graphicFrame>
        <p:nvGraphicFramePr>
          <p:cNvPr id="51203" name="Object 5">
            <a:extLst>
              <a:ext uri="{FF2B5EF4-FFF2-40B4-BE49-F238E27FC236}">
                <a16:creationId xmlns="" xmlns:a16="http://schemas.microsoft.com/office/drawing/2014/main" id="{4F76E354-EA3B-493F-93FF-6D69B2DC0013}"/>
              </a:ext>
            </a:extLst>
          </p:cNvPr>
          <p:cNvGraphicFramePr>
            <a:graphicFrameLocks noChangeAspect="1"/>
          </p:cNvGraphicFramePr>
          <p:nvPr/>
        </p:nvGraphicFramePr>
        <p:xfrm>
          <a:off x="2517775" y="2971800"/>
          <a:ext cx="1181100" cy="482600"/>
        </p:xfrm>
        <a:graphic>
          <a:graphicData uri="http://schemas.openxmlformats.org/presentationml/2006/ole">
            <mc:AlternateContent xmlns:mc="http://schemas.openxmlformats.org/markup-compatibility/2006">
              <mc:Choice xmlns:v="urn:schemas-microsoft-com:vml" Requires="v">
                <p:oleObj spid="_x0000_s14390" name="Equation" r:id="rId4" imgW="558800" imgH="228600" progId="Equation.DSMT4">
                  <p:embed/>
                </p:oleObj>
              </mc:Choice>
              <mc:Fallback>
                <p:oleObj name="Equation" r:id="rId4" imgW="558800" imgH="228600" progId="Equation.DSMT4">
                  <p:embed/>
                  <p:pic>
                    <p:nvPicPr>
                      <p:cNvPr id="51203" name="Object 5">
                        <a:extLst>
                          <a:ext uri="{FF2B5EF4-FFF2-40B4-BE49-F238E27FC236}">
                            <a16:creationId xmlns="" xmlns:a16="http://schemas.microsoft.com/office/drawing/2014/main" id="{4F76E354-EA3B-493F-93FF-6D69B2DC00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7775" y="2971800"/>
                        <a:ext cx="11811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04" name="Object 8">
            <a:extLst>
              <a:ext uri="{FF2B5EF4-FFF2-40B4-BE49-F238E27FC236}">
                <a16:creationId xmlns="" xmlns:a16="http://schemas.microsoft.com/office/drawing/2014/main" id="{C47F962B-2D05-4C72-AE6F-0EF389362834}"/>
              </a:ext>
            </a:extLst>
          </p:cNvPr>
          <p:cNvGraphicFramePr>
            <a:graphicFrameLocks noChangeAspect="1"/>
          </p:cNvGraphicFramePr>
          <p:nvPr/>
        </p:nvGraphicFramePr>
        <p:xfrm>
          <a:off x="4852988" y="2943225"/>
          <a:ext cx="963612" cy="511175"/>
        </p:xfrm>
        <a:graphic>
          <a:graphicData uri="http://schemas.openxmlformats.org/presentationml/2006/ole">
            <mc:AlternateContent xmlns:mc="http://schemas.openxmlformats.org/markup-compatibility/2006">
              <mc:Choice xmlns:v="urn:schemas-microsoft-com:vml" Requires="v">
                <p:oleObj spid="_x0000_s14391" name="Equation" r:id="rId6" imgW="431613" imgH="228501" progId="Equation.DSMT4">
                  <p:embed/>
                </p:oleObj>
              </mc:Choice>
              <mc:Fallback>
                <p:oleObj name="Equation" r:id="rId6" imgW="431613" imgH="228501" progId="Equation.DSMT4">
                  <p:embed/>
                  <p:pic>
                    <p:nvPicPr>
                      <p:cNvPr id="51204" name="Object 8">
                        <a:extLst>
                          <a:ext uri="{FF2B5EF4-FFF2-40B4-BE49-F238E27FC236}">
                            <a16:creationId xmlns="" xmlns:a16="http://schemas.microsoft.com/office/drawing/2014/main" id="{C47F962B-2D05-4C72-AE6F-0EF3893628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2988" y="2943225"/>
                        <a:ext cx="96361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 name="Picture 2" descr="A close up of a logo&#10;&#10;Description generated with high confidence">
            <a:extLst>
              <a:ext uri="{FF2B5EF4-FFF2-40B4-BE49-F238E27FC236}">
                <a16:creationId xmlns="" xmlns:a16="http://schemas.microsoft.com/office/drawing/2014/main" id="{C96A20D9-9EC2-4C2D-9719-945CD5AB9E7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27219" y="3445091"/>
            <a:ext cx="6386363" cy="2850749"/>
          </a:xfrm>
          <a:prstGeom prst="rect">
            <a:avLst/>
          </a:prstGeom>
        </p:spPr>
      </p:pic>
    </p:spTree>
    <p:extLst>
      <p:ext uri="{BB962C8B-B14F-4D97-AF65-F5344CB8AC3E}">
        <p14:creationId xmlns:p14="http://schemas.microsoft.com/office/powerpoint/2010/main" val="61918251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a:extLst>
              <a:ext uri="{FF2B5EF4-FFF2-40B4-BE49-F238E27FC236}">
                <a16:creationId xmlns="" xmlns:a16="http://schemas.microsoft.com/office/drawing/2014/main" id="{322251C6-6BC2-496A-B932-AC18111E7927}"/>
              </a:ext>
            </a:extLst>
          </p:cNvPr>
          <p:cNvSpPr>
            <a:spLocks noGrp="1" noChangeArrowheads="1"/>
          </p:cNvSpPr>
          <p:nvPr>
            <p:ph type="title"/>
          </p:nvPr>
        </p:nvSpPr>
        <p:spPr/>
        <p:txBody>
          <a:bodyPr/>
          <a:lstStyle/>
          <a:p>
            <a:pPr eaLnBrk="1" hangingPunct="1"/>
            <a:r>
              <a:rPr lang="en-US" altLang="en-US"/>
              <a:t>Probability and the Central Limit Theorem</a:t>
            </a:r>
          </a:p>
        </p:txBody>
      </p:sp>
      <p:sp>
        <p:nvSpPr>
          <p:cNvPr id="53250" name="Content Placeholder 31">
            <a:extLst>
              <a:ext uri="{FF2B5EF4-FFF2-40B4-BE49-F238E27FC236}">
                <a16:creationId xmlns="" xmlns:a16="http://schemas.microsoft.com/office/drawing/2014/main" id="{A80F97B8-CF3A-41A0-9852-B2D0E0CFB842}"/>
              </a:ext>
            </a:extLst>
          </p:cNvPr>
          <p:cNvSpPr>
            <a:spLocks noGrp="1"/>
          </p:cNvSpPr>
          <p:nvPr>
            <p:ph idx="1"/>
          </p:nvPr>
        </p:nvSpPr>
        <p:spPr>
          <a:xfrm>
            <a:off x="457200" y="1600200"/>
            <a:ext cx="8229600" cy="609600"/>
          </a:xfrm>
        </p:spPr>
        <p:txBody>
          <a:bodyPr/>
          <a:lstStyle/>
          <a:p>
            <a:r>
              <a:rPr lang="en-US" altLang="en-US"/>
              <a:t>To transform </a:t>
            </a:r>
            <a:r>
              <a:rPr lang="en-US" altLang="en-US" i="1"/>
              <a:t>x</a:t>
            </a:r>
            <a:r>
              <a:rPr lang="en-US" altLang="en-US"/>
              <a:t> to a </a:t>
            </a:r>
            <a:r>
              <a:rPr lang="en-US" altLang="en-US" i="1"/>
              <a:t>z</a:t>
            </a:r>
            <a:r>
              <a:rPr lang="en-US" altLang="en-US"/>
              <a:t>-score</a:t>
            </a:r>
          </a:p>
        </p:txBody>
      </p:sp>
      <p:cxnSp>
        <p:nvCxnSpPr>
          <p:cNvPr id="34" name="Straight Connector 33">
            <a:extLst>
              <a:ext uri="{FF2B5EF4-FFF2-40B4-BE49-F238E27FC236}">
                <a16:creationId xmlns="" xmlns:a16="http://schemas.microsoft.com/office/drawing/2014/main" id="{7D057B51-4FF8-478B-80EA-CED8CBBA8AA9}"/>
              </a:ext>
            </a:extLst>
          </p:cNvPr>
          <p:cNvCxnSpPr/>
          <p:nvPr/>
        </p:nvCxnSpPr>
        <p:spPr>
          <a:xfrm>
            <a:off x="2819400" y="1751013"/>
            <a:ext cx="152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53252" name="Object 32">
            <a:extLst>
              <a:ext uri="{FF2B5EF4-FFF2-40B4-BE49-F238E27FC236}">
                <a16:creationId xmlns="" xmlns:a16="http://schemas.microsoft.com/office/drawing/2014/main" id="{16C993BD-C473-4274-B0E0-F97B625E2D15}"/>
              </a:ext>
            </a:extLst>
          </p:cNvPr>
          <p:cNvGraphicFramePr>
            <a:graphicFrameLocks noChangeAspect="1"/>
          </p:cNvGraphicFramePr>
          <p:nvPr>
            <p:extLst>
              <p:ext uri="{D42A27DB-BD31-4B8C-83A1-F6EECF244321}">
                <p14:modId xmlns:p14="http://schemas.microsoft.com/office/powerpoint/2010/main" val="1727150916"/>
              </p:ext>
            </p:extLst>
          </p:nvPr>
        </p:nvGraphicFramePr>
        <p:xfrm>
          <a:off x="1254576" y="2392362"/>
          <a:ext cx="4933950" cy="1163637"/>
        </p:xfrm>
        <a:graphic>
          <a:graphicData uri="http://schemas.openxmlformats.org/presentationml/2006/ole">
            <mc:AlternateContent xmlns:mc="http://schemas.openxmlformats.org/markup-compatibility/2006">
              <mc:Choice xmlns:v="urn:schemas-microsoft-com:vml" Requires="v">
                <p:oleObj spid="_x0000_s15388" name="Equation" r:id="rId4" imgW="2260440" imgH="533160" progId="Equation.DSMT4">
                  <p:embed/>
                </p:oleObj>
              </mc:Choice>
              <mc:Fallback>
                <p:oleObj name="Equation" r:id="rId4" imgW="2260440" imgH="533160" progId="Equation.DSMT4">
                  <p:embed/>
                  <p:pic>
                    <p:nvPicPr>
                      <p:cNvPr id="53252" name="Object 32">
                        <a:extLst>
                          <a:ext uri="{FF2B5EF4-FFF2-40B4-BE49-F238E27FC236}">
                            <a16:creationId xmlns="" xmlns:a16="http://schemas.microsoft.com/office/drawing/2014/main" id="{16C993BD-C473-4274-B0E0-F97B625E2D15}"/>
                          </a:ext>
                        </a:extLst>
                      </p:cNvPr>
                      <p:cNvPicPr>
                        <a:picLocks noChangeAspect="1" noChangeArrowheads="1"/>
                      </p:cNvPicPr>
                      <p:nvPr/>
                    </p:nvPicPr>
                    <p:blipFill>
                      <a:blip r:embed="rId5"/>
                      <a:srcRect/>
                      <a:stretch>
                        <a:fillRect/>
                      </a:stretch>
                    </p:blipFill>
                    <p:spPr bwMode="auto">
                      <a:xfrm>
                        <a:off x="1254576" y="2392362"/>
                        <a:ext cx="4933950" cy="1163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242551571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3D9781-8E41-45AE-9625-CC7E6604B2D4}"/>
              </a:ext>
            </a:extLst>
          </p:cNvPr>
          <p:cNvSpPr>
            <a:spLocks noGrp="1"/>
          </p:cNvSpPr>
          <p:nvPr>
            <p:ph type="title"/>
          </p:nvPr>
        </p:nvSpPr>
        <p:spPr/>
        <p:txBody>
          <a:bodyPr/>
          <a:lstStyle/>
          <a:p>
            <a:pPr>
              <a:defRPr/>
            </a:pPr>
            <a:r>
              <a:rPr lang="en-US" sz="4000" dirty="0">
                <a:solidFill>
                  <a:schemeClr val="accent3"/>
                </a:solidFill>
                <a:ea typeface="+mj-ea"/>
              </a:rPr>
              <a:t>Example: Finding Probabilities for Sampling Distributions</a:t>
            </a:r>
          </a:p>
        </p:txBody>
      </p:sp>
      <p:sp>
        <p:nvSpPr>
          <p:cNvPr id="55298" name="Content Placeholder 4">
            <a:extLst>
              <a:ext uri="{FF2B5EF4-FFF2-40B4-BE49-F238E27FC236}">
                <a16:creationId xmlns="" xmlns:a16="http://schemas.microsoft.com/office/drawing/2014/main" id="{C9C36C09-BE2E-421A-BA43-E2FB065EFED6}"/>
              </a:ext>
            </a:extLst>
          </p:cNvPr>
          <p:cNvSpPr>
            <a:spLocks noGrp="1"/>
          </p:cNvSpPr>
          <p:nvPr>
            <p:ph idx="1"/>
          </p:nvPr>
        </p:nvSpPr>
        <p:spPr>
          <a:xfrm>
            <a:off x="457200" y="1720268"/>
            <a:ext cx="4634564" cy="3505200"/>
          </a:xfrm>
        </p:spPr>
        <p:txBody>
          <a:bodyPr/>
          <a:lstStyle/>
          <a:p>
            <a:pPr marL="0" indent="0">
              <a:buNone/>
            </a:pPr>
            <a:r>
              <a:rPr lang="en-US" dirty="0"/>
              <a:t>The figure shows the mean distances traveled by drivers each day. You randomly select 50 drivers ages 16 to 19. What is the probability that the mean distance traveled each day is between 19.4 and 22.5 miles? Assume </a:t>
            </a:r>
            <a:r>
              <a:rPr lang="en-US" i="1" dirty="0">
                <a:sym typeface="Symbol" panose="05050102010706020507" pitchFamily="18" charset="2"/>
              </a:rPr>
              <a:t></a:t>
            </a:r>
            <a:r>
              <a:rPr lang="en-US" dirty="0"/>
              <a:t> = 6.5 miles.</a:t>
            </a:r>
            <a:endParaRPr lang="en-US" altLang="en-US" dirty="0"/>
          </a:p>
        </p:txBody>
      </p:sp>
      <p:pic>
        <p:nvPicPr>
          <p:cNvPr id="5" name="Picture 4" descr="A screenshot of a cell phone&#10;&#10;Description generated with very high confidence">
            <a:extLst>
              <a:ext uri="{FF2B5EF4-FFF2-40B4-BE49-F238E27FC236}">
                <a16:creationId xmlns="" xmlns:a16="http://schemas.microsoft.com/office/drawing/2014/main" id="{A30ED1A2-F462-4081-87A5-7CC44027FB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7158" y="1641839"/>
            <a:ext cx="3746842" cy="3662057"/>
          </a:xfrm>
          <a:prstGeom prst="rect">
            <a:avLst/>
          </a:prstGeom>
        </p:spPr>
      </p:pic>
    </p:spTree>
    <p:extLst>
      <p:ext uri="{BB962C8B-B14F-4D97-AF65-F5344CB8AC3E}">
        <p14:creationId xmlns:p14="http://schemas.microsoft.com/office/powerpoint/2010/main" val="138494757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generated with very high confidence">
            <a:extLst>
              <a:ext uri="{FF2B5EF4-FFF2-40B4-BE49-F238E27FC236}">
                <a16:creationId xmlns="" xmlns:a16="http://schemas.microsoft.com/office/drawing/2014/main" id="{90E6D7E1-D4CA-4435-8406-A5B6D060E8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2845" y="2324100"/>
            <a:ext cx="3664672" cy="3965535"/>
          </a:xfrm>
          <a:prstGeom prst="rect">
            <a:avLst/>
          </a:prstGeom>
        </p:spPr>
      </p:pic>
      <p:sp>
        <p:nvSpPr>
          <p:cNvPr id="2" name="Title 1">
            <a:extLst>
              <a:ext uri="{FF2B5EF4-FFF2-40B4-BE49-F238E27FC236}">
                <a16:creationId xmlns="" xmlns:a16="http://schemas.microsoft.com/office/drawing/2014/main" id="{9E939EC2-C6A7-4089-976E-EEFE38153B60}"/>
              </a:ext>
            </a:extLst>
          </p:cNvPr>
          <p:cNvSpPr>
            <a:spLocks noGrp="1"/>
          </p:cNvSpPr>
          <p:nvPr>
            <p:ph type="title"/>
          </p:nvPr>
        </p:nvSpPr>
        <p:spPr/>
        <p:txBody>
          <a:bodyPr/>
          <a:lstStyle/>
          <a:p>
            <a:pPr>
              <a:defRPr/>
            </a:pPr>
            <a:r>
              <a:rPr lang="en-US" sz="4000" dirty="0">
                <a:solidFill>
                  <a:schemeClr val="accent3"/>
                </a:solidFill>
                <a:ea typeface="+mj-ea"/>
              </a:rPr>
              <a:t>Solution: </a:t>
            </a:r>
            <a:r>
              <a:rPr lang="en-US" sz="4000" dirty="0">
                <a:solidFill>
                  <a:schemeClr val="accent3"/>
                </a:solidFill>
              </a:rPr>
              <a:t>Finding Probabilities for Sampling Distributions</a:t>
            </a:r>
            <a:endParaRPr lang="en-US" sz="4000" dirty="0">
              <a:solidFill>
                <a:schemeClr val="accent3"/>
              </a:solidFill>
              <a:ea typeface="+mj-ea"/>
            </a:endParaRPr>
          </a:p>
        </p:txBody>
      </p:sp>
      <p:sp>
        <p:nvSpPr>
          <p:cNvPr id="56323" name="Content Placeholder 4">
            <a:extLst>
              <a:ext uri="{FF2B5EF4-FFF2-40B4-BE49-F238E27FC236}">
                <a16:creationId xmlns="" xmlns:a16="http://schemas.microsoft.com/office/drawing/2014/main" id="{CA132D83-D415-45BF-BDB6-12456A99EFE3}"/>
              </a:ext>
            </a:extLst>
          </p:cNvPr>
          <p:cNvSpPr>
            <a:spLocks noGrp="1"/>
          </p:cNvSpPr>
          <p:nvPr>
            <p:ph idx="1"/>
          </p:nvPr>
        </p:nvSpPr>
        <p:spPr>
          <a:xfrm>
            <a:off x="457200" y="1600200"/>
            <a:ext cx="8153400" cy="1447800"/>
          </a:xfrm>
        </p:spPr>
        <p:txBody>
          <a:bodyPr/>
          <a:lstStyle/>
          <a:p>
            <a:pPr marL="0" indent="0">
              <a:buFont typeface="Arial" panose="020B0604020202020204" pitchFamily="34" charset="0"/>
              <a:buNone/>
            </a:pPr>
            <a:r>
              <a:rPr lang="en-US" altLang="en-US"/>
              <a:t>From the Central Limit Theorem (sample size is greater than 30), the sampling distribution of sample means is approximately normal with </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DAF24A12-E402-4DBB-B929-78D192ADD0EF}"/>
                  </a:ext>
                </a:extLst>
              </p:cNvPr>
              <p:cNvSpPr/>
              <p:nvPr/>
            </p:nvSpPr>
            <p:spPr>
              <a:xfrm>
                <a:off x="659995" y="3048000"/>
                <a:ext cx="4180055" cy="1303690"/>
              </a:xfrm>
              <a:prstGeom prst="rect">
                <a:avLst/>
              </a:prstGeom>
            </p:spPr>
            <p:txBody>
              <a:bodyPr wrap="none">
                <a:spAutoFit/>
              </a:bodyPr>
              <a:lstStyle/>
              <a:p>
                <a14:m>
                  <m:oMath xmlns:m="http://schemas.openxmlformats.org/officeDocument/2006/math">
                    <m:sSub>
                      <m:sSubPr>
                        <m:ctrlPr>
                          <a:rPr lang="en-US" sz="2800" i="1" smtClean="0">
                            <a:solidFill>
                              <a:srgbClr val="AE0337"/>
                            </a:solidFill>
                            <a:latin typeface="Cambria Math" panose="02040503050406030204" pitchFamily="18" charset="0"/>
                          </a:rPr>
                        </m:ctrlPr>
                      </m:sSubPr>
                      <m:e>
                        <m:r>
                          <a:rPr lang="en-US" sz="2800" i="1">
                            <a:solidFill>
                              <a:srgbClr val="AE0337"/>
                            </a:solidFill>
                            <a:latin typeface="Cambria Math" panose="02040503050406030204" pitchFamily="18" charset="0"/>
                            <a:ea typeface="Cambria Math" panose="02040503050406030204" pitchFamily="18" charset="0"/>
                          </a:rPr>
                          <m:t>𝜇</m:t>
                        </m:r>
                      </m:e>
                      <m:sub>
                        <m:acc>
                          <m:accPr>
                            <m:chr m:val="̅"/>
                            <m:ctrlPr>
                              <a:rPr lang="en-US" sz="2800" i="1">
                                <a:solidFill>
                                  <a:srgbClr val="AE0337"/>
                                </a:solidFill>
                                <a:latin typeface="Cambria Math" panose="02040503050406030204" pitchFamily="18" charset="0"/>
                              </a:rPr>
                            </m:ctrlPr>
                          </m:accPr>
                          <m:e>
                            <m:r>
                              <a:rPr lang="en-US" sz="2800" i="1">
                                <a:solidFill>
                                  <a:srgbClr val="AE0337"/>
                                </a:solidFill>
                                <a:latin typeface="Cambria Math" panose="02040503050406030204" pitchFamily="18" charset="0"/>
                              </a:rPr>
                              <m:t>𝑥</m:t>
                            </m:r>
                          </m:e>
                        </m:acc>
                      </m:sub>
                    </m:sSub>
                  </m:oMath>
                </a14:m>
                <a:r>
                  <a:rPr lang="en-US" sz="2800" i="1" dirty="0">
                    <a:solidFill>
                      <a:srgbClr val="AE0337"/>
                    </a:solidFill>
                    <a:latin typeface="+mn-lt"/>
                  </a:rPr>
                  <a:t> </a:t>
                </a:r>
                <a:r>
                  <a:rPr lang="en-US" sz="2800" dirty="0">
                    <a:solidFill>
                      <a:srgbClr val="AE0337"/>
                    </a:solidFill>
                    <a:latin typeface="+mn-lt"/>
                  </a:rPr>
                  <a:t>= </a:t>
                </a:r>
                <a14:m>
                  <m:oMath xmlns:m="http://schemas.openxmlformats.org/officeDocument/2006/math">
                    <m:r>
                      <a:rPr lang="en-US" sz="2800" i="1">
                        <a:solidFill>
                          <a:srgbClr val="AE0337"/>
                        </a:solidFill>
                        <a:latin typeface="Cambria Math" panose="02040503050406030204" pitchFamily="18" charset="0"/>
                        <a:ea typeface="Cambria Math" panose="02040503050406030204" pitchFamily="18" charset="0"/>
                      </a:rPr>
                      <m:t>𝜇</m:t>
                    </m:r>
                  </m:oMath>
                </a14:m>
                <a:r>
                  <a:rPr lang="en-US" sz="2800" dirty="0">
                    <a:solidFill>
                      <a:srgbClr val="AE0337"/>
                    </a:solidFill>
                    <a:latin typeface="+mn-lt"/>
                  </a:rPr>
                  <a:t> = 20.7 miles   and</a:t>
                </a:r>
              </a:p>
              <a:p>
                <a:r>
                  <a:rPr lang="en-US" sz="2800" dirty="0">
                    <a:solidFill>
                      <a:srgbClr val="AE0337"/>
                    </a:solidFill>
                    <a:latin typeface="+mn-lt"/>
                  </a:rPr>
                  <a:t> </a:t>
                </a:r>
                <a14:m>
                  <m:oMath xmlns:m="http://schemas.openxmlformats.org/officeDocument/2006/math">
                    <m:sSub>
                      <m:sSubPr>
                        <m:ctrlPr>
                          <a:rPr lang="en-US" sz="2800" i="1">
                            <a:solidFill>
                              <a:srgbClr val="AE0337"/>
                            </a:solidFill>
                            <a:latin typeface="Cambria Math" panose="02040503050406030204" pitchFamily="18" charset="0"/>
                          </a:rPr>
                        </m:ctrlPr>
                      </m:sSubPr>
                      <m:e>
                        <m:r>
                          <a:rPr lang="en-US" sz="2800" i="1">
                            <a:solidFill>
                              <a:srgbClr val="AE0337"/>
                            </a:solidFill>
                            <a:latin typeface="Cambria Math" panose="02040503050406030204" pitchFamily="18" charset="0"/>
                            <a:ea typeface="Cambria Math" panose="02040503050406030204" pitchFamily="18" charset="0"/>
                          </a:rPr>
                          <m:t>𝜎</m:t>
                        </m:r>
                      </m:e>
                      <m:sub>
                        <m:acc>
                          <m:accPr>
                            <m:chr m:val="̅"/>
                            <m:ctrlPr>
                              <a:rPr lang="en-US" sz="2800" i="1">
                                <a:solidFill>
                                  <a:srgbClr val="AE0337"/>
                                </a:solidFill>
                                <a:latin typeface="Cambria Math" panose="02040503050406030204" pitchFamily="18" charset="0"/>
                              </a:rPr>
                            </m:ctrlPr>
                          </m:accPr>
                          <m:e>
                            <m:r>
                              <a:rPr lang="en-US" sz="2800" i="1">
                                <a:solidFill>
                                  <a:srgbClr val="AE0337"/>
                                </a:solidFill>
                                <a:latin typeface="Cambria Math" panose="02040503050406030204" pitchFamily="18" charset="0"/>
                              </a:rPr>
                              <m:t>𝑥</m:t>
                            </m:r>
                          </m:e>
                        </m:acc>
                      </m:sub>
                    </m:sSub>
                  </m:oMath>
                </a14:m>
                <a:r>
                  <a:rPr lang="en-US" sz="2800" i="1" dirty="0">
                    <a:solidFill>
                      <a:srgbClr val="AE0337"/>
                    </a:solidFill>
                  </a:rPr>
                  <a:t> </a:t>
                </a:r>
                <a:r>
                  <a:rPr lang="en-US" sz="2800" dirty="0">
                    <a:solidFill>
                      <a:srgbClr val="AE0337"/>
                    </a:solidFill>
                  </a:rPr>
                  <a:t>= </a:t>
                </a:r>
                <a14:m>
                  <m:oMath xmlns:m="http://schemas.openxmlformats.org/officeDocument/2006/math">
                    <m:f>
                      <m:fPr>
                        <m:ctrlPr>
                          <a:rPr lang="en-US" sz="2800" i="1">
                            <a:solidFill>
                              <a:srgbClr val="AE0337"/>
                            </a:solidFill>
                            <a:latin typeface="Cambria Math" panose="02040503050406030204" pitchFamily="18" charset="0"/>
                            <a:ea typeface="Cambria Math" panose="02040503050406030204" pitchFamily="18" charset="0"/>
                          </a:rPr>
                        </m:ctrlPr>
                      </m:fPr>
                      <m:num>
                        <m:r>
                          <a:rPr lang="en-US" sz="2800" i="1">
                            <a:solidFill>
                              <a:srgbClr val="AE0337"/>
                            </a:solidFill>
                            <a:latin typeface="Cambria Math" panose="02040503050406030204" pitchFamily="18" charset="0"/>
                            <a:ea typeface="Cambria Math" panose="02040503050406030204" pitchFamily="18" charset="0"/>
                          </a:rPr>
                          <m:t>𝜎</m:t>
                        </m:r>
                      </m:num>
                      <m:den>
                        <m:rad>
                          <m:radPr>
                            <m:degHide m:val="on"/>
                            <m:ctrlPr>
                              <a:rPr lang="en-US" sz="2800" i="1">
                                <a:solidFill>
                                  <a:srgbClr val="AE0337"/>
                                </a:solidFill>
                                <a:latin typeface="Cambria Math" panose="02040503050406030204" pitchFamily="18" charset="0"/>
                                <a:ea typeface="Cambria Math" panose="02040503050406030204" pitchFamily="18" charset="0"/>
                              </a:rPr>
                            </m:ctrlPr>
                          </m:radPr>
                          <m:deg/>
                          <m:e>
                            <m:r>
                              <m:rPr>
                                <m:nor/>
                              </m:rPr>
                              <a:rPr lang="en-US" sz="2800" i="1" dirty="0">
                                <a:solidFill>
                                  <a:srgbClr val="AE0337"/>
                                </a:solidFill>
                                <a:latin typeface="+mn-lt"/>
                              </a:rPr>
                              <m:t>n</m:t>
                            </m:r>
                            <m:r>
                              <m:rPr>
                                <m:nor/>
                              </m:rPr>
                              <a:rPr lang="en-US" sz="2800" i="1" dirty="0">
                                <a:solidFill>
                                  <a:srgbClr val="AE0337"/>
                                </a:solidFill>
                                <a:latin typeface="+mn-lt"/>
                              </a:rPr>
                              <m:t> </m:t>
                            </m:r>
                          </m:e>
                        </m:rad>
                      </m:den>
                    </m:f>
                  </m:oMath>
                </a14:m>
                <a:r>
                  <a:rPr lang="en-US" sz="2800" dirty="0">
                    <a:solidFill>
                      <a:srgbClr val="AE0337"/>
                    </a:solidFill>
                    <a:latin typeface="+mn-lt"/>
                  </a:rPr>
                  <a:t> = </a:t>
                </a:r>
                <a14:m>
                  <m:oMath xmlns:m="http://schemas.openxmlformats.org/officeDocument/2006/math">
                    <m:f>
                      <m:fPr>
                        <m:ctrlPr>
                          <a:rPr lang="en-US" sz="2800" i="1">
                            <a:solidFill>
                              <a:srgbClr val="AE0337"/>
                            </a:solidFill>
                            <a:latin typeface="Cambria Math" panose="02040503050406030204" pitchFamily="18" charset="0"/>
                            <a:ea typeface="Cambria Math" panose="02040503050406030204" pitchFamily="18" charset="0"/>
                          </a:rPr>
                        </m:ctrlPr>
                      </m:fPr>
                      <m:num>
                        <m:r>
                          <m:rPr>
                            <m:nor/>
                          </m:rPr>
                          <a:rPr lang="en-US" sz="2800" b="0" i="0" dirty="0" smtClean="0">
                            <a:solidFill>
                              <a:srgbClr val="AE0337"/>
                            </a:solidFill>
                            <a:latin typeface="+mn-lt"/>
                          </a:rPr>
                          <m:t>6.5</m:t>
                        </m:r>
                      </m:num>
                      <m:den>
                        <m:rad>
                          <m:radPr>
                            <m:degHide m:val="on"/>
                            <m:ctrlPr>
                              <a:rPr lang="en-US" sz="2800" i="1">
                                <a:solidFill>
                                  <a:srgbClr val="AE0337"/>
                                </a:solidFill>
                                <a:latin typeface="Cambria Math" panose="02040503050406030204" pitchFamily="18" charset="0"/>
                                <a:ea typeface="Cambria Math" panose="02040503050406030204" pitchFamily="18" charset="0"/>
                              </a:rPr>
                            </m:ctrlPr>
                          </m:radPr>
                          <m:deg/>
                          <m:e>
                            <m:r>
                              <m:rPr>
                                <m:nor/>
                              </m:rPr>
                              <a:rPr lang="en-US" sz="2800" dirty="0">
                                <a:solidFill>
                                  <a:srgbClr val="AE0337"/>
                                </a:solidFill>
                                <a:latin typeface="+mn-lt"/>
                              </a:rPr>
                              <m:t>50</m:t>
                            </m:r>
                          </m:e>
                        </m:rad>
                      </m:den>
                    </m:f>
                    <m:r>
                      <a:rPr lang="en-US" sz="2800" i="1" dirty="0" smtClean="0">
                        <a:solidFill>
                          <a:srgbClr val="AE0337"/>
                        </a:solidFill>
                        <a:latin typeface="Cambria Math" panose="02040503050406030204" pitchFamily="18" charset="0"/>
                        <a:ea typeface="Cambria Math" panose="02040503050406030204" pitchFamily="18" charset="0"/>
                      </a:rPr>
                      <m:t>≈</m:t>
                    </m:r>
                    <m:r>
                      <a:rPr lang="en-US" sz="2800" i="1" dirty="0">
                        <a:solidFill>
                          <a:srgbClr val="AE0337"/>
                        </a:solidFill>
                        <a:latin typeface="Cambria Math" panose="02040503050406030204" pitchFamily="18" charset="0"/>
                        <a:ea typeface="Cambria Math" panose="02040503050406030204" pitchFamily="18" charset="0"/>
                      </a:rPr>
                      <m:t> </m:t>
                    </m:r>
                  </m:oMath>
                </a14:m>
                <a:r>
                  <a:rPr lang="en-US" sz="2800" dirty="0">
                    <a:solidFill>
                      <a:srgbClr val="AE0337"/>
                    </a:solidFill>
                    <a:latin typeface="+mn-lt"/>
                  </a:rPr>
                  <a:t>0.9 miles</a:t>
                </a:r>
              </a:p>
            </p:txBody>
          </p:sp>
        </mc:Choice>
        <mc:Fallback xmlns="">
          <p:sp>
            <p:nvSpPr>
              <p:cNvPr id="3" name="Rectangle 2">
                <a:extLst>
                  <a:ext uri="{FF2B5EF4-FFF2-40B4-BE49-F238E27FC236}">
                    <a16:creationId xmlns:a16="http://schemas.microsoft.com/office/drawing/2014/main" id="{DAF24A12-E402-4DBB-B929-78D192ADD0EF}"/>
                  </a:ext>
                </a:extLst>
              </p:cNvPr>
              <p:cNvSpPr>
                <a:spLocks noRot="1" noChangeAspect="1" noMove="1" noResize="1" noEditPoints="1" noAdjustHandles="1" noChangeArrowheads="1" noChangeShapeType="1" noTextEdit="1"/>
              </p:cNvSpPr>
              <p:nvPr/>
            </p:nvSpPr>
            <p:spPr>
              <a:xfrm>
                <a:off x="659995" y="3048000"/>
                <a:ext cx="4180055" cy="1303690"/>
              </a:xfrm>
              <a:prstGeom prst="rect">
                <a:avLst/>
              </a:prstGeom>
              <a:blipFill>
                <a:blip r:embed="rId3"/>
                <a:stretch>
                  <a:fillRect t="-4673" r="-1458"/>
                </a:stretch>
              </a:blipFill>
            </p:spPr>
            <p:txBody>
              <a:bodyPr/>
              <a:lstStyle/>
              <a:p>
                <a:r>
                  <a:rPr lang="en-US">
                    <a:noFill/>
                  </a:rPr>
                  <a:t> </a:t>
                </a:r>
              </a:p>
            </p:txBody>
          </p:sp>
        </mc:Fallback>
      </mc:AlternateContent>
    </p:spTree>
    <p:extLst>
      <p:ext uri="{BB962C8B-B14F-4D97-AF65-F5344CB8AC3E}">
        <p14:creationId xmlns:p14="http://schemas.microsoft.com/office/powerpoint/2010/main" val="37781982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338D40-70FC-4DB1-8BA0-0D27A6281FC7}"/>
              </a:ext>
            </a:extLst>
          </p:cNvPr>
          <p:cNvSpPr>
            <a:spLocks noGrp="1"/>
          </p:cNvSpPr>
          <p:nvPr>
            <p:ph type="title"/>
          </p:nvPr>
        </p:nvSpPr>
        <p:spPr/>
        <p:txBody>
          <a:bodyPr/>
          <a:lstStyle/>
          <a:p>
            <a:pPr>
              <a:defRPr/>
            </a:pPr>
            <a:r>
              <a:rPr lang="en-US" sz="4000" dirty="0">
                <a:solidFill>
                  <a:schemeClr val="accent3"/>
                </a:solidFill>
                <a:ea typeface="+mj-ea"/>
              </a:rPr>
              <a:t>Solution: </a:t>
            </a:r>
            <a:r>
              <a:rPr lang="en-US" sz="4000" dirty="0">
                <a:solidFill>
                  <a:schemeClr val="accent3"/>
                </a:solidFill>
              </a:rPr>
              <a:t>Finding Probabilities for Sampling Distributions</a:t>
            </a:r>
            <a:endParaRPr lang="en-US" sz="4000" dirty="0">
              <a:solidFill>
                <a:schemeClr val="accent3"/>
              </a:solidFill>
              <a:ea typeface="+mj-ea"/>
            </a:endParaRPr>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78DCFDD2-2030-4785-82FE-B9B201D020A3}"/>
                  </a:ext>
                </a:extLst>
              </p:cNvPr>
              <p:cNvSpPr/>
              <p:nvPr/>
            </p:nvSpPr>
            <p:spPr>
              <a:xfrm>
                <a:off x="457201" y="1779322"/>
                <a:ext cx="8229599" cy="2945935"/>
              </a:xfrm>
              <a:prstGeom prst="rect">
                <a:avLst/>
              </a:prstGeom>
            </p:spPr>
            <p:txBody>
              <a:bodyPr wrap="square">
                <a:spAutoFit/>
              </a:bodyPr>
              <a:lstStyle/>
              <a:p>
                <a:pPr marL="457200" indent="-457200">
                  <a:buClr>
                    <a:schemeClr val="accent1"/>
                  </a:buClr>
                  <a:buFont typeface="Arial" panose="020B0604020202020204" pitchFamily="34" charset="0"/>
                  <a:buChar char="•"/>
                </a:pPr>
                <a:r>
                  <a:rPr lang="en-US" sz="2800" dirty="0">
                    <a:solidFill>
                      <a:srgbClr val="000000"/>
                    </a:solidFill>
                    <a:latin typeface="+mn-lt"/>
                  </a:rPr>
                  <a:t>The </a:t>
                </a:r>
                <a:r>
                  <a:rPr lang="en-US" sz="2800" i="1" dirty="0">
                    <a:solidFill>
                      <a:srgbClr val="000000"/>
                    </a:solidFill>
                    <a:latin typeface="+mn-lt"/>
                  </a:rPr>
                  <a:t>z</a:t>
                </a:r>
                <a:r>
                  <a:rPr lang="en-US" sz="2800" dirty="0">
                    <a:solidFill>
                      <a:srgbClr val="000000"/>
                    </a:solidFill>
                    <a:latin typeface="+mn-lt"/>
                  </a:rPr>
                  <a:t>-scores that correspond to sample means of 19.4 and 22.5 miles are found as shown.</a:t>
                </a:r>
              </a:p>
              <a:p>
                <a:pPr marL="457200" indent="-457200">
                  <a:buClr>
                    <a:schemeClr val="accent1"/>
                  </a:buClr>
                  <a:buFont typeface="Arial" panose="020B0604020202020204" pitchFamily="34" charset="0"/>
                  <a:buChar char="•"/>
                </a:pPr>
                <a:endParaRPr lang="en-US" sz="2800" dirty="0">
                  <a:solidFill>
                    <a:srgbClr val="000000"/>
                  </a:solidFill>
                  <a:latin typeface="+mn-lt"/>
                </a:endParaRPr>
              </a:p>
              <a:p>
                <a:r>
                  <a:rPr lang="en-US" sz="2800" i="1" dirty="0">
                    <a:solidFill>
                      <a:srgbClr val="AE0337"/>
                    </a:solidFill>
                    <a:latin typeface="+mn-lt"/>
                  </a:rPr>
                  <a:t>	z</a:t>
                </a:r>
                <a:r>
                  <a:rPr lang="en-US" sz="2800" baseline="-25000" dirty="0">
                    <a:solidFill>
                      <a:srgbClr val="AE0337"/>
                    </a:solidFill>
                    <a:latin typeface="+mn-lt"/>
                  </a:rPr>
                  <a:t>1</a:t>
                </a:r>
                <a:r>
                  <a:rPr lang="en-US" sz="2800" dirty="0">
                    <a:solidFill>
                      <a:srgbClr val="AE0337"/>
                    </a:solidFill>
                    <a:latin typeface="+mn-lt"/>
                  </a:rPr>
                  <a:t> = </a:t>
                </a:r>
                <a14:m>
                  <m:oMath xmlns:m="http://schemas.openxmlformats.org/officeDocument/2006/math">
                    <m:f>
                      <m:fPr>
                        <m:ctrlPr>
                          <a:rPr lang="en-US" sz="2800" i="1" smtClean="0">
                            <a:solidFill>
                              <a:srgbClr val="AE0337"/>
                            </a:solidFill>
                            <a:latin typeface="Cambria Math" panose="02040503050406030204" pitchFamily="18" charset="0"/>
                          </a:rPr>
                        </m:ctrlPr>
                      </m:fPr>
                      <m:num>
                        <m:r>
                          <m:rPr>
                            <m:nor/>
                          </m:rPr>
                          <a:rPr lang="en-US" sz="2800" dirty="0">
                            <a:solidFill>
                              <a:srgbClr val="AE0337"/>
                            </a:solidFill>
                            <a:latin typeface="+mn-lt"/>
                          </a:rPr>
                          <m:t>19.4 − 20.7 </m:t>
                        </m:r>
                      </m:num>
                      <m:den>
                        <m:r>
                          <m:rPr>
                            <m:nor/>
                          </m:rPr>
                          <a:rPr lang="en-US" sz="2800" dirty="0">
                            <a:solidFill>
                              <a:srgbClr val="AE0337"/>
                            </a:solidFill>
                            <a:latin typeface="+mn-lt"/>
                          </a:rPr>
                          <m:t>6.5/</m:t>
                        </m:r>
                        <m:rad>
                          <m:radPr>
                            <m:degHide m:val="on"/>
                            <m:ctrlPr>
                              <a:rPr lang="en-US" sz="2800" i="1">
                                <a:solidFill>
                                  <a:srgbClr val="AE0337"/>
                                </a:solidFill>
                                <a:latin typeface="Cambria Math" panose="02040503050406030204" pitchFamily="18" charset="0"/>
                              </a:rPr>
                            </m:ctrlPr>
                          </m:radPr>
                          <m:deg/>
                          <m:e>
                            <m:r>
                              <m:rPr>
                                <m:nor/>
                              </m:rPr>
                              <a:rPr lang="en-US" sz="2800" dirty="0">
                                <a:solidFill>
                                  <a:srgbClr val="AE0337"/>
                                </a:solidFill>
                                <a:latin typeface="+mn-lt"/>
                              </a:rPr>
                              <m:t>50</m:t>
                            </m:r>
                          </m:e>
                        </m:rad>
                      </m:den>
                    </m:f>
                  </m:oMath>
                </a14:m>
                <a:r>
                  <a:rPr lang="en-US" sz="2800" dirty="0">
                    <a:solidFill>
                      <a:srgbClr val="AE0337"/>
                    </a:solidFill>
                    <a:latin typeface="+mn-lt"/>
                  </a:rPr>
                  <a:t> </a:t>
                </a:r>
                <a14:m>
                  <m:oMath xmlns:m="http://schemas.openxmlformats.org/officeDocument/2006/math">
                    <m:r>
                      <a:rPr lang="en-US" sz="2800" i="1" dirty="0" smtClean="0">
                        <a:solidFill>
                          <a:srgbClr val="AE0337"/>
                        </a:solidFill>
                        <a:latin typeface="Cambria Math" panose="02040503050406030204" pitchFamily="18" charset="0"/>
                        <a:ea typeface="Cambria Math" panose="02040503050406030204" pitchFamily="18" charset="0"/>
                      </a:rPr>
                      <m:t>≈</m:t>
                    </m:r>
                    <m:r>
                      <a:rPr lang="en-US" sz="2800" b="0" i="1" dirty="0" smtClean="0">
                        <a:solidFill>
                          <a:srgbClr val="AE0337"/>
                        </a:solidFill>
                        <a:latin typeface="Cambria Math" panose="02040503050406030204" pitchFamily="18" charset="0"/>
                        <a:ea typeface="Cambria Math" panose="02040503050406030204" pitchFamily="18" charset="0"/>
                      </a:rPr>
                      <m:t> </m:t>
                    </m:r>
                    <m:r>
                      <a:rPr lang="en-US" sz="2800" i="1" dirty="0" smtClean="0">
                        <a:solidFill>
                          <a:srgbClr val="AE0337"/>
                        </a:solidFill>
                        <a:latin typeface="Cambria Math" panose="02040503050406030204" pitchFamily="18" charset="0"/>
                        <a:ea typeface="Cambria Math" panose="02040503050406030204" pitchFamily="18" charset="0"/>
                      </a:rPr>
                      <m:t>−</m:t>
                    </m:r>
                  </m:oMath>
                </a14:m>
                <a:r>
                  <a:rPr lang="en-US" sz="2800" dirty="0">
                    <a:solidFill>
                      <a:srgbClr val="AE0337"/>
                    </a:solidFill>
                    <a:latin typeface="+mn-lt"/>
                  </a:rPr>
                  <a:t>1.41 </a:t>
                </a:r>
              </a:p>
              <a:p>
                <a:r>
                  <a:rPr lang="en-US" sz="2800" i="1" dirty="0">
                    <a:solidFill>
                      <a:srgbClr val="AE0337"/>
                    </a:solidFill>
                    <a:latin typeface="+mn-lt"/>
                  </a:rPr>
                  <a:t>	z</a:t>
                </a:r>
                <a:r>
                  <a:rPr lang="en-US" sz="2800" baseline="-25000" dirty="0">
                    <a:solidFill>
                      <a:srgbClr val="AE0337"/>
                    </a:solidFill>
                    <a:latin typeface="+mn-lt"/>
                  </a:rPr>
                  <a:t>2</a:t>
                </a:r>
                <a:r>
                  <a:rPr lang="en-US" sz="2800" dirty="0">
                    <a:solidFill>
                      <a:srgbClr val="AE0337"/>
                    </a:solidFill>
                    <a:latin typeface="+mn-lt"/>
                  </a:rPr>
                  <a:t> = </a:t>
                </a:r>
                <a14:m>
                  <m:oMath xmlns:m="http://schemas.openxmlformats.org/officeDocument/2006/math">
                    <m:f>
                      <m:fPr>
                        <m:ctrlPr>
                          <a:rPr lang="en-US" sz="2800" i="1">
                            <a:solidFill>
                              <a:srgbClr val="AE0337"/>
                            </a:solidFill>
                            <a:latin typeface="Cambria Math" panose="02040503050406030204" pitchFamily="18" charset="0"/>
                          </a:rPr>
                        </m:ctrlPr>
                      </m:fPr>
                      <m:num>
                        <m:r>
                          <m:rPr>
                            <m:nor/>
                          </m:rPr>
                          <a:rPr lang="en-US" sz="2800" dirty="0">
                            <a:solidFill>
                              <a:srgbClr val="AE0337"/>
                            </a:solidFill>
                            <a:latin typeface="+mn-lt"/>
                          </a:rPr>
                          <m:t>22.5 − 20.7 </m:t>
                        </m:r>
                      </m:num>
                      <m:den>
                        <m:r>
                          <m:rPr>
                            <m:nor/>
                          </m:rPr>
                          <a:rPr lang="en-US" sz="2800" dirty="0">
                            <a:solidFill>
                              <a:srgbClr val="AE0337"/>
                            </a:solidFill>
                            <a:latin typeface="+mn-lt"/>
                          </a:rPr>
                          <m:t>6.5/</m:t>
                        </m:r>
                        <m:rad>
                          <m:radPr>
                            <m:degHide m:val="on"/>
                            <m:ctrlPr>
                              <a:rPr lang="en-US" sz="2800" i="1">
                                <a:solidFill>
                                  <a:srgbClr val="AE0337"/>
                                </a:solidFill>
                                <a:latin typeface="Cambria Math" panose="02040503050406030204" pitchFamily="18" charset="0"/>
                              </a:rPr>
                            </m:ctrlPr>
                          </m:radPr>
                          <m:deg/>
                          <m:e>
                            <m:r>
                              <m:rPr>
                                <m:nor/>
                              </m:rPr>
                              <a:rPr lang="en-US" sz="2800" dirty="0">
                                <a:solidFill>
                                  <a:srgbClr val="AE0337"/>
                                </a:solidFill>
                                <a:latin typeface="+mn-lt"/>
                              </a:rPr>
                              <m:t>50</m:t>
                            </m:r>
                          </m:e>
                        </m:rad>
                      </m:den>
                    </m:f>
                  </m:oMath>
                </a14:m>
                <a:r>
                  <a:rPr lang="en-US" sz="2800" dirty="0">
                    <a:solidFill>
                      <a:srgbClr val="AE0337"/>
                    </a:solidFill>
                    <a:latin typeface="+mn-lt"/>
                  </a:rPr>
                  <a:t> </a:t>
                </a:r>
                <a14:m>
                  <m:oMath xmlns:m="http://schemas.openxmlformats.org/officeDocument/2006/math">
                    <m:r>
                      <a:rPr lang="en-US" sz="2800" i="1" dirty="0" smtClean="0">
                        <a:solidFill>
                          <a:srgbClr val="AE0337"/>
                        </a:solidFill>
                        <a:latin typeface="Cambria Math" panose="02040503050406030204" pitchFamily="18" charset="0"/>
                        <a:ea typeface="Cambria Math" panose="02040503050406030204" pitchFamily="18" charset="0"/>
                      </a:rPr>
                      <m:t>≈</m:t>
                    </m:r>
                  </m:oMath>
                </a14:m>
                <a:r>
                  <a:rPr lang="en-US" sz="2800" dirty="0">
                    <a:solidFill>
                      <a:srgbClr val="AE0337"/>
                    </a:solidFill>
                    <a:latin typeface="+mn-lt"/>
                  </a:rPr>
                  <a:t>1.96</a:t>
                </a:r>
              </a:p>
            </p:txBody>
          </p:sp>
        </mc:Choice>
        <mc:Fallback xmlns="">
          <p:sp>
            <p:nvSpPr>
              <p:cNvPr id="3" name="Rectangle 2">
                <a:extLst>
                  <a:ext uri="{FF2B5EF4-FFF2-40B4-BE49-F238E27FC236}">
                    <a16:creationId xmlns:a16="http://schemas.microsoft.com/office/drawing/2014/main" id="{78DCFDD2-2030-4785-82FE-B9B201D020A3}"/>
                  </a:ext>
                </a:extLst>
              </p:cNvPr>
              <p:cNvSpPr>
                <a:spLocks noRot="1" noChangeAspect="1" noMove="1" noResize="1" noEditPoints="1" noAdjustHandles="1" noChangeArrowheads="1" noChangeShapeType="1" noTextEdit="1"/>
              </p:cNvSpPr>
              <p:nvPr/>
            </p:nvSpPr>
            <p:spPr>
              <a:xfrm>
                <a:off x="457201" y="1779322"/>
                <a:ext cx="8229599" cy="2945935"/>
              </a:xfrm>
              <a:prstGeom prst="rect">
                <a:avLst/>
              </a:prstGeom>
              <a:blipFill>
                <a:blip r:embed="rId2"/>
                <a:stretch>
                  <a:fillRect l="-1333" t="-2277"/>
                </a:stretch>
              </a:blipFill>
            </p:spPr>
            <p:txBody>
              <a:bodyPr/>
              <a:lstStyle/>
              <a:p>
                <a:r>
                  <a:rPr lang="en-US">
                    <a:noFill/>
                  </a:rPr>
                  <a:t> </a:t>
                </a:r>
              </a:p>
            </p:txBody>
          </p:sp>
        </mc:Fallback>
      </mc:AlternateContent>
    </p:spTree>
    <p:extLst>
      <p:ext uri="{BB962C8B-B14F-4D97-AF65-F5344CB8AC3E}">
        <p14:creationId xmlns:p14="http://schemas.microsoft.com/office/powerpoint/2010/main" val="317900935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338D40-70FC-4DB1-8BA0-0D27A6281FC7}"/>
              </a:ext>
            </a:extLst>
          </p:cNvPr>
          <p:cNvSpPr>
            <a:spLocks noGrp="1"/>
          </p:cNvSpPr>
          <p:nvPr>
            <p:ph type="title"/>
          </p:nvPr>
        </p:nvSpPr>
        <p:spPr/>
        <p:txBody>
          <a:bodyPr/>
          <a:lstStyle/>
          <a:p>
            <a:pPr>
              <a:defRPr/>
            </a:pPr>
            <a:r>
              <a:rPr lang="en-US" sz="4000" dirty="0">
                <a:solidFill>
                  <a:schemeClr val="accent3"/>
                </a:solidFill>
                <a:ea typeface="+mj-ea"/>
              </a:rPr>
              <a:t>Solution: </a:t>
            </a:r>
            <a:r>
              <a:rPr lang="en-US" sz="4000" dirty="0">
                <a:solidFill>
                  <a:schemeClr val="accent3"/>
                </a:solidFill>
              </a:rPr>
              <a:t>Finding Probabilities for Sampling Distributions</a:t>
            </a:r>
            <a:endParaRPr lang="en-US" sz="4000" dirty="0">
              <a:solidFill>
                <a:schemeClr val="accent3"/>
              </a:solidFill>
              <a:ea typeface="+mj-ea"/>
            </a:endParaRPr>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78DCFDD2-2030-4785-82FE-B9B201D020A3}"/>
                  </a:ext>
                </a:extLst>
              </p:cNvPr>
              <p:cNvSpPr/>
              <p:nvPr/>
            </p:nvSpPr>
            <p:spPr>
              <a:xfrm>
                <a:off x="457199" y="1702321"/>
                <a:ext cx="8229599" cy="3539430"/>
              </a:xfrm>
              <a:prstGeom prst="rect">
                <a:avLst/>
              </a:prstGeom>
            </p:spPr>
            <p:txBody>
              <a:bodyPr wrap="square">
                <a:spAutoFit/>
              </a:bodyPr>
              <a:lstStyle/>
              <a:p>
                <a:pPr marL="457200" indent="-457200">
                  <a:buClr>
                    <a:schemeClr val="accent1"/>
                  </a:buClr>
                  <a:buFont typeface="Arial" panose="020B0604020202020204" pitchFamily="34" charset="0"/>
                  <a:buChar char="•"/>
                </a:pPr>
                <a:r>
                  <a:rPr lang="en-US" sz="2800" dirty="0">
                    <a:latin typeface="+mn-lt"/>
                  </a:rPr>
                  <a:t>The probability that the mean distance driven each day by the sample of 50 people is between 19.4 and 22.5 miles is</a:t>
                </a:r>
              </a:p>
              <a:p>
                <a:pPr marL="457200" indent="-457200">
                  <a:buClr>
                    <a:schemeClr val="accent1"/>
                  </a:buClr>
                  <a:buFont typeface="Arial" panose="020B0604020202020204" pitchFamily="34" charset="0"/>
                  <a:buChar char="•"/>
                </a:pPr>
                <a:endParaRPr lang="en-US" sz="2800" dirty="0">
                  <a:latin typeface="+mn-lt"/>
                </a:endParaRPr>
              </a:p>
              <a:p>
                <a:r>
                  <a:rPr lang="en-US" sz="2800" i="1" dirty="0">
                    <a:solidFill>
                      <a:srgbClr val="AE0337"/>
                    </a:solidFill>
                    <a:latin typeface="+mn-lt"/>
                  </a:rPr>
                  <a:t>	</a:t>
                </a:r>
                <a:r>
                  <a:rPr lang="pl-PL" sz="2800" i="1" dirty="0">
                    <a:solidFill>
                      <a:srgbClr val="AE0337"/>
                    </a:solidFill>
                    <a:latin typeface="+mn-lt"/>
                  </a:rPr>
                  <a:t>P</a:t>
                </a:r>
                <a:r>
                  <a:rPr lang="en-US" sz="2800" dirty="0">
                    <a:solidFill>
                      <a:srgbClr val="AE0337"/>
                    </a:solidFill>
                    <a:latin typeface="+mn-lt"/>
                  </a:rPr>
                  <a:t>(</a:t>
                </a:r>
                <a:r>
                  <a:rPr lang="pl-PL" sz="2800" dirty="0">
                    <a:solidFill>
                      <a:srgbClr val="AE0337"/>
                    </a:solidFill>
                    <a:latin typeface="+mn-lt"/>
                  </a:rPr>
                  <a:t>19.4 </a:t>
                </a:r>
                <a:r>
                  <a:rPr lang="en-US" sz="2800" dirty="0">
                    <a:solidFill>
                      <a:srgbClr val="AE0337"/>
                    </a:solidFill>
                    <a:latin typeface="+mn-lt"/>
                  </a:rPr>
                  <a:t>&lt;</a:t>
                </a:r>
                <a:r>
                  <a:rPr lang="pl-PL" sz="2800" dirty="0">
                    <a:solidFill>
                      <a:srgbClr val="AE0337"/>
                    </a:solidFill>
                    <a:latin typeface="+mn-lt"/>
                  </a:rPr>
                  <a:t> </a:t>
                </a:r>
                <a14:m>
                  <m:oMath xmlns:m="http://schemas.openxmlformats.org/officeDocument/2006/math">
                    <m:acc>
                      <m:accPr>
                        <m:chr m:val="̅"/>
                        <m:ctrlPr>
                          <a:rPr lang="pl-PL" sz="2800" i="1" smtClean="0">
                            <a:solidFill>
                              <a:srgbClr val="AE0337"/>
                            </a:solidFill>
                            <a:latin typeface="Cambria Math" panose="02040503050406030204" pitchFamily="18" charset="0"/>
                          </a:rPr>
                        </m:ctrlPr>
                      </m:accPr>
                      <m:e>
                        <m:r>
                          <m:rPr>
                            <m:nor/>
                          </m:rPr>
                          <a:rPr lang="pl-PL" sz="2800" i="1" dirty="0">
                            <a:solidFill>
                              <a:srgbClr val="AE0337"/>
                            </a:solidFill>
                            <a:latin typeface="+mn-lt"/>
                          </a:rPr>
                          <m:t>x</m:t>
                        </m:r>
                      </m:e>
                    </m:acc>
                  </m:oMath>
                </a14:m>
                <a:r>
                  <a:rPr lang="pl-PL" sz="2800" i="1" dirty="0">
                    <a:solidFill>
                      <a:srgbClr val="AE0337"/>
                    </a:solidFill>
                    <a:latin typeface="+mn-lt"/>
                  </a:rPr>
                  <a:t> </a:t>
                </a:r>
                <a:r>
                  <a:rPr lang="en-US" sz="2800" dirty="0">
                    <a:solidFill>
                      <a:srgbClr val="AE0337"/>
                    </a:solidFill>
                    <a:latin typeface="+mn-lt"/>
                  </a:rPr>
                  <a:t>&lt;</a:t>
                </a:r>
                <a:r>
                  <a:rPr lang="pl-PL" sz="2800" dirty="0">
                    <a:solidFill>
                      <a:srgbClr val="AE0337"/>
                    </a:solidFill>
                    <a:latin typeface="+mn-lt"/>
                  </a:rPr>
                  <a:t> 22.5</a:t>
                </a:r>
                <a:r>
                  <a:rPr lang="en-US" sz="2800" dirty="0">
                    <a:solidFill>
                      <a:srgbClr val="AE0337"/>
                    </a:solidFill>
                    <a:latin typeface="+mn-lt"/>
                  </a:rPr>
                  <a:t>)</a:t>
                </a:r>
                <a:r>
                  <a:rPr lang="pl-PL" sz="2800" dirty="0">
                    <a:solidFill>
                      <a:srgbClr val="AE0337"/>
                    </a:solidFill>
                    <a:latin typeface="+mn-lt"/>
                  </a:rPr>
                  <a:t> </a:t>
                </a:r>
                <a:r>
                  <a:rPr lang="en-US" sz="2800" dirty="0">
                    <a:solidFill>
                      <a:srgbClr val="AE0337"/>
                    </a:solidFill>
                    <a:latin typeface="+mn-lt"/>
                  </a:rPr>
                  <a:t>	</a:t>
                </a:r>
                <a:r>
                  <a:rPr lang="pl-PL" sz="2800" dirty="0">
                    <a:solidFill>
                      <a:srgbClr val="AE0337"/>
                    </a:solidFill>
                    <a:latin typeface="+mn-lt"/>
                  </a:rPr>
                  <a:t>= </a:t>
                </a:r>
                <a:r>
                  <a:rPr lang="pl-PL" sz="2800" i="1" dirty="0">
                    <a:solidFill>
                      <a:srgbClr val="AE0337"/>
                    </a:solidFill>
                    <a:latin typeface="+mn-lt"/>
                  </a:rPr>
                  <a:t>P</a:t>
                </a:r>
                <a:r>
                  <a:rPr lang="en-US" sz="2800" dirty="0">
                    <a:solidFill>
                      <a:srgbClr val="AE0337"/>
                    </a:solidFill>
                    <a:latin typeface="+mn-lt"/>
                  </a:rPr>
                  <a:t>(</a:t>
                </a:r>
                <a:r>
                  <a:rPr lang="pl-PL" sz="2800" dirty="0">
                    <a:solidFill>
                      <a:srgbClr val="AE0337"/>
                    </a:solidFill>
                    <a:latin typeface="+mn-lt"/>
                  </a:rPr>
                  <a:t> </a:t>
                </a:r>
                <a14:m>
                  <m:oMath xmlns:m="http://schemas.openxmlformats.org/officeDocument/2006/math">
                    <m:r>
                      <a:rPr lang="pl-PL" sz="2800" i="1" dirty="0" smtClean="0">
                        <a:solidFill>
                          <a:srgbClr val="AE0337"/>
                        </a:solidFill>
                        <a:latin typeface="Cambria Math" panose="02040503050406030204" pitchFamily="18" charset="0"/>
                        <a:ea typeface="Cambria Math" panose="02040503050406030204" pitchFamily="18" charset="0"/>
                      </a:rPr>
                      <m:t>−</m:t>
                    </m:r>
                  </m:oMath>
                </a14:m>
                <a:r>
                  <a:rPr lang="pl-PL" sz="2800" dirty="0">
                    <a:solidFill>
                      <a:srgbClr val="AE0337"/>
                    </a:solidFill>
                    <a:latin typeface="+mn-lt"/>
                  </a:rPr>
                  <a:t>1.41 </a:t>
                </a:r>
                <a:r>
                  <a:rPr lang="en-US" sz="2800" dirty="0">
                    <a:solidFill>
                      <a:srgbClr val="AE0337"/>
                    </a:solidFill>
                    <a:latin typeface="+mn-lt"/>
                  </a:rPr>
                  <a:t>&lt;</a:t>
                </a:r>
                <a:r>
                  <a:rPr lang="pl-PL" sz="2800" dirty="0">
                    <a:solidFill>
                      <a:srgbClr val="AE0337"/>
                    </a:solidFill>
                    <a:latin typeface="+mn-lt"/>
                  </a:rPr>
                  <a:t> </a:t>
                </a:r>
                <a:r>
                  <a:rPr lang="pl-PL" sz="2800" i="1" dirty="0">
                    <a:solidFill>
                      <a:srgbClr val="AE0337"/>
                    </a:solidFill>
                    <a:latin typeface="+mn-lt"/>
                  </a:rPr>
                  <a:t>z </a:t>
                </a:r>
                <a:r>
                  <a:rPr lang="en-US" sz="2800" dirty="0">
                    <a:solidFill>
                      <a:srgbClr val="AE0337"/>
                    </a:solidFill>
                    <a:latin typeface="+mn-lt"/>
                  </a:rPr>
                  <a:t>&lt;</a:t>
                </a:r>
                <a:r>
                  <a:rPr lang="pl-PL" sz="2800" dirty="0">
                    <a:solidFill>
                      <a:srgbClr val="AE0337"/>
                    </a:solidFill>
                    <a:latin typeface="+mn-lt"/>
                  </a:rPr>
                  <a:t> 1.96</a:t>
                </a:r>
                <a:r>
                  <a:rPr lang="en-US" sz="2800" dirty="0">
                    <a:solidFill>
                      <a:srgbClr val="AE0337"/>
                    </a:solidFill>
                    <a:latin typeface="+mn-lt"/>
                  </a:rPr>
                  <a:t>)</a:t>
                </a:r>
                <a:endParaRPr lang="pl-PL" sz="2800" dirty="0">
                  <a:solidFill>
                    <a:srgbClr val="AE0337"/>
                  </a:solidFill>
                  <a:latin typeface="+mn-lt"/>
                </a:endParaRPr>
              </a:p>
              <a:p>
                <a:r>
                  <a:rPr lang="en-US" sz="2800" dirty="0">
                    <a:solidFill>
                      <a:srgbClr val="AE0337"/>
                    </a:solidFill>
                    <a:latin typeface="+mn-lt"/>
                  </a:rPr>
                  <a:t>		          		</a:t>
                </a:r>
                <a:r>
                  <a:rPr lang="pl-PL" sz="2800" dirty="0">
                    <a:solidFill>
                      <a:srgbClr val="AE0337"/>
                    </a:solidFill>
                    <a:latin typeface="+mn-lt"/>
                  </a:rPr>
                  <a:t>= </a:t>
                </a:r>
                <a:r>
                  <a:rPr lang="pl-PL" sz="2800" i="1" dirty="0">
                    <a:solidFill>
                      <a:srgbClr val="AE0337"/>
                    </a:solidFill>
                    <a:latin typeface="+mn-lt"/>
                  </a:rPr>
                  <a:t>P</a:t>
                </a:r>
                <a:r>
                  <a:rPr lang="en-US" sz="2800" dirty="0">
                    <a:solidFill>
                      <a:srgbClr val="AE0337"/>
                    </a:solidFill>
                    <a:latin typeface="+mn-lt"/>
                  </a:rPr>
                  <a:t>(</a:t>
                </a:r>
                <a:r>
                  <a:rPr lang="pl-PL" sz="2800" i="1" dirty="0">
                    <a:solidFill>
                      <a:srgbClr val="AE0337"/>
                    </a:solidFill>
                    <a:latin typeface="+mn-lt"/>
                  </a:rPr>
                  <a:t>z </a:t>
                </a:r>
                <a:r>
                  <a:rPr lang="en-US" sz="2800" dirty="0">
                    <a:solidFill>
                      <a:srgbClr val="AE0337"/>
                    </a:solidFill>
                    <a:latin typeface="+mn-lt"/>
                  </a:rPr>
                  <a:t>&lt;</a:t>
                </a:r>
                <a:r>
                  <a:rPr lang="pl-PL" sz="2800" dirty="0">
                    <a:solidFill>
                      <a:srgbClr val="AE0337"/>
                    </a:solidFill>
                    <a:latin typeface="+mn-lt"/>
                  </a:rPr>
                  <a:t> 1.96</a:t>
                </a:r>
                <a:r>
                  <a:rPr lang="en-US" sz="2800" dirty="0">
                    <a:solidFill>
                      <a:srgbClr val="AE0337"/>
                    </a:solidFill>
                    <a:latin typeface="+mn-lt"/>
                  </a:rPr>
                  <a:t>)</a:t>
                </a:r>
                <a:r>
                  <a:rPr lang="pl-PL" sz="2800" dirty="0">
                    <a:solidFill>
                      <a:srgbClr val="AE0337"/>
                    </a:solidFill>
                    <a:latin typeface="+mn-lt"/>
                  </a:rPr>
                  <a:t> – </a:t>
                </a:r>
                <a:r>
                  <a:rPr lang="pl-PL" sz="2800" i="1" dirty="0">
                    <a:solidFill>
                      <a:srgbClr val="AE0337"/>
                    </a:solidFill>
                    <a:latin typeface="+mn-lt"/>
                  </a:rPr>
                  <a:t>P</a:t>
                </a:r>
                <a:r>
                  <a:rPr lang="en-US" sz="2800" dirty="0">
                    <a:solidFill>
                      <a:srgbClr val="AE0337"/>
                    </a:solidFill>
                    <a:latin typeface="+mn-lt"/>
                  </a:rPr>
                  <a:t>(</a:t>
                </a:r>
                <a:r>
                  <a:rPr lang="pl-PL" sz="2800" i="1" dirty="0">
                    <a:solidFill>
                      <a:srgbClr val="AE0337"/>
                    </a:solidFill>
                    <a:latin typeface="+mn-lt"/>
                  </a:rPr>
                  <a:t>z </a:t>
                </a:r>
                <a:r>
                  <a:rPr lang="en-US" sz="2800" i="1" dirty="0">
                    <a:solidFill>
                      <a:srgbClr val="AE0337"/>
                    </a:solidFill>
                    <a:latin typeface="+mn-lt"/>
                  </a:rPr>
                  <a:t>&lt;</a:t>
                </a:r>
                <a:r>
                  <a:rPr lang="pl-PL" sz="2800" dirty="0">
                    <a:solidFill>
                      <a:srgbClr val="AE0337"/>
                    </a:solidFill>
                    <a:latin typeface="+mn-lt"/>
                  </a:rPr>
                  <a:t> </a:t>
                </a:r>
                <a14:m>
                  <m:oMath xmlns:m="http://schemas.openxmlformats.org/officeDocument/2006/math">
                    <m:r>
                      <a:rPr lang="pl-PL" sz="2800" i="1" dirty="0">
                        <a:solidFill>
                          <a:srgbClr val="AE0337"/>
                        </a:solidFill>
                        <a:latin typeface="Cambria Math" panose="02040503050406030204" pitchFamily="18" charset="0"/>
                        <a:ea typeface="Cambria Math" panose="02040503050406030204" pitchFamily="18" charset="0"/>
                      </a:rPr>
                      <m:t>− </m:t>
                    </m:r>
                  </m:oMath>
                </a14:m>
                <a:r>
                  <a:rPr lang="pl-PL" sz="2800" dirty="0">
                    <a:solidFill>
                      <a:srgbClr val="AE0337"/>
                    </a:solidFill>
                    <a:latin typeface="+mn-lt"/>
                  </a:rPr>
                  <a:t>1.41</a:t>
                </a:r>
                <a:r>
                  <a:rPr lang="en-US" sz="2800" dirty="0">
                    <a:solidFill>
                      <a:srgbClr val="AE0337"/>
                    </a:solidFill>
                    <a:latin typeface="+mn-lt"/>
                  </a:rPr>
                  <a:t>)</a:t>
                </a:r>
                <a:endParaRPr lang="pl-PL" sz="2800" dirty="0">
                  <a:solidFill>
                    <a:srgbClr val="AE0337"/>
                  </a:solidFill>
                  <a:latin typeface="+mn-lt"/>
                </a:endParaRPr>
              </a:p>
              <a:p>
                <a:r>
                  <a:rPr lang="en-US" sz="2800" dirty="0">
                    <a:solidFill>
                      <a:srgbClr val="AE0337"/>
                    </a:solidFill>
                    <a:latin typeface="+mn-lt"/>
                  </a:rPr>
                  <a:t>		          		= 0.9750 </a:t>
                </a:r>
                <a14:m>
                  <m:oMath xmlns:m="http://schemas.openxmlformats.org/officeDocument/2006/math">
                    <m:r>
                      <a:rPr lang="pl-PL" sz="2800" i="1" dirty="0">
                        <a:solidFill>
                          <a:srgbClr val="AE0337"/>
                        </a:solidFill>
                        <a:latin typeface="Cambria Math" panose="02040503050406030204" pitchFamily="18" charset="0"/>
                        <a:ea typeface="Cambria Math" panose="02040503050406030204" pitchFamily="18" charset="0"/>
                      </a:rPr>
                      <m:t>−</m:t>
                    </m:r>
                  </m:oMath>
                </a14:m>
                <a:r>
                  <a:rPr lang="en-US" sz="2800" dirty="0">
                    <a:solidFill>
                      <a:srgbClr val="AE0337"/>
                    </a:solidFill>
                    <a:latin typeface="+mn-lt"/>
                  </a:rPr>
                  <a:t> 0.0793</a:t>
                </a:r>
              </a:p>
              <a:p>
                <a:r>
                  <a:rPr lang="en-US" sz="2800" dirty="0">
                    <a:solidFill>
                      <a:srgbClr val="AE0337"/>
                    </a:solidFill>
                    <a:latin typeface="+mn-lt"/>
                  </a:rPr>
                  <a:t>				= 0.8957</a:t>
                </a:r>
                <a:endParaRPr lang="en-US" sz="2800" dirty="0">
                  <a:solidFill>
                    <a:srgbClr val="C00000"/>
                  </a:solidFill>
                  <a:latin typeface="+mn-lt"/>
                </a:endParaRPr>
              </a:p>
            </p:txBody>
          </p:sp>
        </mc:Choice>
        <mc:Fallback xmlns="">
          <p:sp>
            <p:nvSpPr>
              <p:cNvPr id="3" name="Rectangle 2">
                <a:extLst>
                  <a:ext uri="{FF2B5EF4-FFF2-40B4-BE49-F238E27FC236}">
                    <a16:creationId xmlns:a16="http://schemas.microsoft.com/office/drawing/2014/main" id="{78DCFDD2-2030-4785-82FE-B9B201D020A3}"/>
                  </a:ext>
                </a:extLst>
              </p:cNvPr>
              <p:cNvSpPr>
                <a:spLocks noRot="1" noChangeAspect="1" noMove="1" noResize="1" noEditPoints="1" noAdjustHandles="1" noChangeArrowheads="1" noChangeShapeType="1" noTextEdit="1"/>
              </p:cNvSpPr>
              <p:nvPr/>
            </p:nvSpPr>
            <p:spPr>
              <a:xfrm>
                <a:off x="457199" y="1702321"/>
                <a:ext cx="8229599" cy="3539430"/>
              </a:xfrm>
              <a:prstGeom prst="rect">
                <a:avLst/>
              </a:prstGeom>
              <a:blipFill>
                <a:blip r:embed="rId2"/>
                <a:stretch>
                  <a:fillRect l="-1333" t="-1721" b="-3787"/>
                </a:stretch>
              </a:blipFill>
            </p:spPr>
            <p:txBody>
              <a:bodyPr/>
              <a:lstStyle/>
              <a:p>
                <a:r>
                  <a:rPr lang="en-US">
                    <a:noFill/>
                  </a:rPr>
                  <a:t> </a:t>
                </a:r>
              </a:p>
            </p:txBody>
          </p:sp>
        </mc:Fallback>
      </mc:AlternateContent>
    </p:spTree>
    <p:extLst>
      <p:ext uri="{BB962C8B-B14F-4D97-AF65-F5344CB8AC3E}">
        <p14:creationId xmlns:p14="http://schemas.microsoft.com/office/powerpoint/2010/main" val="384032929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B572F3BD-A3B4-4C69-84C4-AEE22DFE3C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214" y="2623576"/>
            <a:ext cx="4091948" cy="3598171"/>
          </a:xfrm>
          <a:prstGeom prst="rect">
            <a:avLst/>
          </a:prstGeom>
        </p:spPr>
      </p:pic>
      <p:sp>
        <p:nvSpPr>
          <p:cNvPr id="2" name="Title 1">
            <a:extLst>
              <a:ext uri="{FF2B5EF4-FFF2-40B4-BE49-F238E27FC236}">
                <a16:creationId xmlns="" xmlns:a16="http://schemas.microsoft.com/office/drawing/2014/main" id="{57338D40-70FC-4DB1-8BA0-0D27A6281FC7}"/>
              </a:ext>
            </a:extLst>
          </p:cNvPr>
          <p:cNvSpPr>
            <a:spLocks noGrp="1"/>
          </p:cNvSpPr>
          <p:nvPr>
            <p:ph type="title"/>
          </p:nvPr>
        </p:nvSpPr>
        <p:spPr/>
        <p:txBody>
          <a:bodyPr/>
          <a:lstStyle/>
          <a:p>
            <a:pPr>
              <a:defRPr/>
            </a:pPr>
            <a:r>
              <a:rPr lang="en-US" sz="4000" dirty="0">
                <a:solidFill>
                  <a:schemeClr val="accent3"/>
                </a:solidFill>
                <a:ea typeface="+mj-ea"/>
              </a:rPr>
              <a:t>Solution: </a:t>
            </a:r>
            <a:r>
              <a:rPr lang="en-US" sz="4000" dirty="0">
                <a:solidFill>
                  <a:schemeClr val="accent3"/>
                </a:solidFill>
              </a:rPr>
              <a:t>Finding Probabilities for Sampling Distributions</a:t>
            </a:r>
            <a:endParaRPr lang="en-US" sz="4000" dirty="0">
              <a:solidFill>
                <a:schemeClr val="accent3"/>
              </a:solidFill>
              <a:ea typeface="+mj-ea"/>
            </a:endParaRPr>
          </a:p>
        </p:txBody>
      </p:sp>
      <mc:AlternateContent xmlns:mc="http://schemas.openxmlformats.org/markup-compatibility/2006" xmlns:a14="http://schemas.microsoft.com/office/drawing/2010/main">
        <mc:Choice Requires="a14">
          <p:sp>
            <p:nvSpPr>
              <p:cNvPr id="3" name="Rectangle 2">
                <a:extLst>
                  <a:ext uri="{FF2B5EF4-FFF2-40B4-BE49-F238E27FC236}">
                    <a16:creationId xmlns="" xmlns:a16="http://schemas.microsoft.com/office/drawing/2014/main" id="{78DCFDD2-2030-4785-82FE-B9B201D020A3}"/>
                  </a:ext>
                </a:extLst>
              </p:cNvPr>
              <p:cNvSpPr/>
              <p:nvPr/>
            </p:nvSpPr>
            <p:spPr>
              <a:xfrm>
                <a:off x="457199" y="1702321"/>
                <a:ext cx="8229599" cy="3108543"/>
              </a:xfrm>
              <a:prstGeom prst="rect">
                <a:avLst/>
              </a:prstGeom>
            </p:spPr>
            <p:txBody>
              <a:bodyPr wrap="square">
                <a:spAutoFit/>
              </a:bodyPr>
              <a:lstStyle/>
              <a:p>
                <a:r>
                  <a:rPr lang="en-US" sz="2800" dirty="0">
                    <a:latin typeface="+mn-lt"/>
                  </a:rPr>
                  <a:t>Of all samples of 50 drivers ages 16 to 19, about 90% will drive a mean distance each day between 19.4 and 			22.5 miles, as shown in the graph. 			This implies that, assuming the value 			of </a:t>
                </a:r>
                <a14:m>
                  <m:oMath xmlns:m="http://schemas.openxmlformats.org/officeDocument/2006/math">
                    <m:r>
                      <a:rPr lang="en-US" sz="2800" i="1" smtClean="0">
                        <a:latin typeface="Cambria Math" panose="02040503050406030204" pitchFamily="18" charset="0"/>
                        <a:ea typeface="Cambria Math" panose="02040503050406030204" pitchFamily="18" charset="0"/>
                      </a:rPr>
                      <m:t>𝜇</m:t>
                    </m:r>
                  </m:oMath>
                </a14:m>
                <a:r>
                  <a:rPr lang="en-US" sz="2800" dirty="0">
                    <a:latin typeface="+mn-lt"/>
                  </a:rPr>
                  <a:t> = 20.7 is correct, about 10% of 			such sample means will lie outside 			the given interval.</a:t>
                </a:r>
                <a:endParaRPr lang="en-US" sz="2800" dirty="0">
                  <a:solidFill>
                    <a:srgbClr val="C00000"/>
                  </a:solidFill>
                  <a:latin typeface="+mn-lt"/>
                </a:endParaRPr>
              </a:p>
            </p:txBody>
          </p:sp>
        </mc:Choice>
        <mc:Fallback xmlns="">
          <p:sp>
            <p:nvSpPr>
              <p:cNvPr id="3" name="Rectangle 2">
                <a:extLst>
                  <a:ext uri="{FF2B5EF4-FFF2-40B4-BE49-F238E27FC236}">
                    <a16:creationId xmlns:a16="http://schemas.microsoft.com/office/drawing/2014/main" id="{78DCFDD2-2030-4785-82FE-B9B201D020A3}"/>
                  </a:ext>
                </a:extLst>
              </p:cNvPr>
              <p:cNvSpPr>
                <a:spLocks noRot="1" noChangeAspect="1" noMove="1" noResize="1" noEditPoints="1" noAdjustHandles="1" noChangeArrowheads="1" noChangeShapeType="1" noTextEdit="1"/>
              </p:cNvSpPr>
              <p:nvPr/>
            </p:nvSpPr>
            <p:spPr>
              <a:xfrm>
                <a:off x="457199" y="1702321"/>
                <a:ext cx="8229599" cy="3108543"/>
              </a:xfrm>
              <a:prstGeom prst="rect">
                <a:avLst/>
              </a:prstGeom>
              <a:blipFill>
                <a:blip r:embed="rId3"/>
                <a:stretch>
                  <a:fillRect l="-1481" t="-1961" r="-2296" b="-4510"/>
                </a:stretch>
              </a:blipFill>
            </p:spPr>
            <p:txBody>
              <a:bodyPr/>
              <a:lstStyle/>
              <a:p>
                <a:r>
                  <a:rPr lang="en-US">
                    <a:noFill/>
                  </a:rPr>
                  <a:t> </a:t>
                </a:r>
              </a:p>
            </p:txBody>
          </p:sp>
        </mc:Fallback>
      </mc:AlternateContent>
    </p:spTree>
    <p:extLst>
      <p:ext uri="{BB962C8B-B14F-4D97-AF65-F5344CB8AC3E}">
        <p14:creationId xmlns:p14="http://schemas.microsoft.com/office/powerpoint/2010/main" val="409479701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3B6FB416-D6B4-4B81-9CA9-07FCF3D7E0EF}"/>
              </a:ext>
            </a:extLst>
          </p:cNvPr>
          <p:cNvSpPr>
            <a:spLocks noGrp="1"/>
          </p:cNvSpPr>
          <p:nvPr>
            <p:ph idx="1"/>
          </p:nvPr>
        </p:nvSpPr>
        <p:spPr/>
        <p:txBody>
          <a:bodyPr/>
          <a:lstStyle/>
          <a:p>
            <a:pPr marL="0" indent="0">
              <a:buNone/>
            </a:pPr>
            <a:r>
              <a:rPr lang="en-US" dirty="0"/>
              <a:t>The mean room and board expense per year at four-year colleges is $10,453. You randomly select 9 four-year colleges. What is the probability that the mean room and board is less than $10,750? Assume that the room and board expenses are normally distributed with a standard deviation of $1650. </a:t>
            </a:r>
            <a:r>
              <a:rPr lang="en-US" i="1" dirty="0">
                <a:solidFill>
                  <a:schemeClr val="tx2">
                    <a:lumMod val="75000"/>
                  </a:schemeClr>
                </a:solidFill>
              </a:rPr>
              <a:t>(Adapted from National Center for Education Statistics)</a:t>
            </a:r>
            <a:endParaRPr lang="en-US" dirty="0">
              <a:solidFill>
                <a:schemeClr val="tx2">
                  <a:lumMod val="75000"/>
                </a:schemeClr>
              </a:solidFill>
            </a:endParaRPr>
          </a:p>
        </p:txBody>
      </p:sp>
      <p:sp>
        <p:nvSpPr>
          <p:cNvPr id="2" name="Title 1">
            <a:extLst>
              <a:ext uri="{FF2B5EF4-FFF2-40B4-BE49-F238E27FC236}">
                <a16:creationId xmlns="" xmlns:a16="http://schemas.microsoft.com/office/drawing/2014/main" id="{0F6924DA-9F7A-42B0-B36A-9372CE6CE673}"/>
              </a:ext>
            </a:extLst>
          </p:cNvPr>
          <p:cNvSpPr>
            <a:spLocks noGrp="1"/>
          </p:cNvSpPr>
          <p:nvPr>
            <p:ph type="title"/>
          </p:nvPr>
        </p:nvSpPr>
        <p:spPr/>
        <p:txBody>
          <a:bodyPr/>
          <a:lstStyle/>
          <a:p>
            <a:r>
              <a:rPr lang="en-US" sz="4000" dirty="0">
                <a:solidFill>
                  <a:srgbClr val="92D050"/>
                </a:solidFill>
              </a:rPr>
              <a:t>Example: Finding Probabilities for Sampling Distributions</a:t>
            </a:r>
          </a:p>
        </p:txBody>
      </p:sp>
    </p:spTree>
    <p:extLst>
      <p:ext uri="{BB962C8B-B14F-4D97-AF65-F5344CB8AC3E}">
        <p14:creationId xmlns:p14="http://schemas.microsoft.com/office/powerpoint/2010/main" val="5581136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3B6FB416-D6B4-4B81-9CA9-07FCF3D7E0EF}"/>
                  </a:ext>
                </a:extLst>
              </p:cNvPr>
              <p:cNvSpPr>
                <a:spLocks noGrp="1"/>
              </p:cNvSpPr>
              <p:nvPr>
                <p:ph idx="1"/>
              </p:nvPr>
            </p:nvSpPr>
            <p:spPr/>
            <p:txBody>
              <a:bodyPr/>
              <a:lstStyle/>
              <a:p>
                <a:r>
                  <a:rPr lang="en-US" dirty="0"/>
                  <a:t>Because the population is normally distributed, you can use the Central Limit Theorem to conclude that the distribution of sample means is normally distributed, with a mean and a standard deviation of</a:t>
                </a:r>
              </a:p>
              <a:p>
                <a:pPr marL="0" indent="0" algn="ctr">
                  <a:buNone/>
                </a:pPr>
                <a14:m>
                  <m:oMath xmlns:m="http://schemas.openxmlformats.org/officeDocument/2006/math">
                    <m:sSub>
                      <m:sSubPr>
                        <m:ctrlPr>
                          <a:rPr lang="en-US" i="1" smtClean="0">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ea typeface="Cambria Math" panose="02040503050406030204" pitchFamily="18" charset="0"/>
                          </a:rPr>
                          <m:t>𝜇</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i="1" dirty="0">
                    <a:solidFill>
                      <a:srgbClr val="AE0337"/>
                    </a:solidFill>
                    <a:latin typeface="+mn-lt"/>
                  </a:rPr>
                  <a:t> </a:t>
                </a:r>
                <a:r>
                  <a:rPr lang="en-US" dirty="0">
                    <a:solidFill>
                      <a:srgbClr val="AE0337"/>
                    </a:solidFill>
                    <a:latin typeface="+mn-lt"/>
                  </a:rPr>
                  <a:t>= </a:t>
                </a:r>
                <a14:m>
                  <m:oMath xmlns:m="http://schemas.openxmlformats.org/officeDocument/2006/math">
                    <m:r>
                      <a:rPr lang="en-US" i="1">
                        <a:solidFill>
                          <a:srgbClr val="AE0337"/>
                        </a:solidFill>
                        <a:latin typeface="Cambria Math" panose="02040503050406030204" pitchFamily="18" charset="0"/>
                        <a:ea typeface="Cambria Math" panose="02040503050406030204" pitchFamily="18" charset="0"/>
                      </a:rPr>
                      <m:t>𝜇</m:t>
                    </m:r>
                  </m:oMath>
                </a14:m>
                <a:r>
                  <a:rPr lang="en-US" dirty="0">
                    <a:solidFill>
                      <a:srgbClr val="AE0337"/>
                    </a:solidFill>
                    <a:latin typeface="+mn-lt"/>
                  </a:rPr>
                  <a:t> = $10,453  and  </a:t>
                </a:r>
                <a14:m>
                  <m:oMath xmlns:m="http://schemas.openxmlformats.org/officeDocument/2006/math">
                    <m:sSub>
                      <m:sSubPr>
                        <m:ctrlPr>
                          <a:rPr lang="en-US" i="1">
                            <a:solidFill>
                              <a:srgbClr val="AE0337"/>
                            </a:solidFill>
                            <a:latin typeface="Cambria Math" panose="02040503050406030204" pitchFamily="18" charset="0"/>
                          </a:rPr>
                        </m:ctrlPr>
                      </m:sSubPr>
                      <m:e>
                        <m:r>
                          <a:rPr lang="en-US" i="1">
                            <a:solidFill>
                              <a:srgbClr val="AE0337"/>
                            </a:solidFill>
                            <a:latin typeface="Cambria Math" panose="02040503050406030204" pitchFamily="18" charset="0"/>
                            <a:ea typeface="Cambria Math" panose="02040503050406030204" pitchFamily="18" charset="0"/>
                          </a:rPr>
                          <m:t>𝜎</m:t>
                        </m:r>
                      </m:e>
                      <m:sub>
                        <m:acc>
                          <m:accPr>
                            <m:chr m:val="̅"/>
                            <m:ctrlPr>
                              <a:rPr lang="en-US" i="1">
                                <a:solidFill>
                                  <a:srgbClr val="AE0337"/>
                                </a:solidFill>
                                <a:latin typeface="Cambria Math" panose="02040503050406030204" pitchFamily="18" charset="0"/>
                              </a:rPr>
                            </m:ctrlPr>
                          </m:accPr>
                          <m:e>
                            <m:r>
                              <a:rPr lang="en-US" i="1">
                                <a:solidFill>
                                  <a:srgbClr val="AE0337"/>
                                </a:solidFill>
                                <a:latin typeface="Cambria Math" panose="02040503050406030204" pitchFamily="18" charset="0"/>
                              </a:rPr>
                              <m:t>𝑥</m:t>
                            </m:r>
                          </m:e>
                        </m:acc>
                      </m:sub>
                    </m:sSub>
                  </m:oMath>
                </a14:m>
                <a:r>
                  <a:rPr lang="en-US" i="1" dirty="0">
                    <a:solidFill>
                      <a:srgbClr val="AE0337"/>
                    </a:solidFill>
                    <a:latin typeface="+mn-lt"/>
                  </a:rPr>
                  <a:t> </a:t>
                </a:r>
                <a:r>
                  <a:rPr lang="en-US" dirty="0">
                    <a:solidFill>
                      <a:srgbClr val="AE0337"/>
                    </a:solidFill>
                    <a:latin typeface="+mn-lt"/>
                  </a:rPr>
                  <a:t>= </a:t>
                </a:r>
                <a14:m>
                  <m:oMath xmlns:m="http://schemas.openxmlformats.org/officeDocument/2006/math">
                    <m:f>
                      <m:fPr>
                        <m:ctrlPr>
                          <a:rPr lang="en-US" i="1">
                            <a:solidFill>
                              <a:srgbClr val="AE0337"/>
                            </a:solidFill>
                            <a:latin typeface="Cambria Math" panose="02040503050406030204" pitchFamily="18" charset="0"/>
                            <a:ea typeface="Cambria Math" panose="02040503050406030204" pitchFamily="18" charset="0"/>
                          </a:rPr>
                        </m:ctrlPr>
                      </m:fPr>
                      <m:num>
                        <m:r>
                          <a:rPr lang="en-US" i="1">
                            <a:solidFill>
                              <a:srgbClr val="AE0337"/>
                            </a:solidFill>
                            <a:latin typeface="Cambria Math" panose="02040503050406030204" pitchFamily="18" charset="0"/>
                            <a:ea typeface="Cambria Math" panose="02040503050406030204" pitchFamily="18" charset="0"/>
                          </a:rPr>
                          <m:t>𝜎</m:t>
                        </m:r>
                      </m:num>
                      <m:den>
                        <m:rad>
                          <m:radPr>
                            <m:degHide m:val="on"/>
                            <m:ctrlPr>
                              <a:rPr lang="en-US" i="1">
                                <a:solidFill>
                                  <a:srgbClr val="AE0337"/>
                                </a:solidFill>
                                <a:latin typeface="Cambria Math" panose="02040503050406030204" pitchFamily="18" charset="0"/>
                                <a:ea typeface="Cambria Math" panose="02040503050406030204" pitchFamily="18" charset="0"/>
                              </a:rPr>
                            </m:ctrlPr>
                          </m:radPr>
                          <m:deg/>
                          <m:e>
                            <m:r>
                              <m:rPr>
                                <m:nor/>
                              </m:rPr>
                              <a:rPr lang="en-US" i="1" dirty="0">
                                <a:solidFill>
                                  <a:srgbClr val="AE0337"/>
                                </a:solidFill>
                                <a:latin typeface="+mn-lt"/>
                              </a:rPr>
                              <m:t>n</m:t>
                            </m:r>
                            <m:r>
                              <m:rPr>
                                <m:nor/>
                              </m:rPr>
                              <a:rPr lang="en-US" i="1" dirty="0">
                                <a:solidFill>
                                  <a:srgbClr val="AE0337"/>
                                </a:solidFill>
                                <a:latin typeface="+mn-lt"/>
                              </a:rPr>
                              <m:t> </m:t>
                            </m:r>
                          </m:e>
                        </m:rad>
                      </m:den>
                    </m:f>
                  </m:oMath>
                </a14:m>
                <a:r>
                  <a:rPr lang="en-US" dirty="0">
                    <a:solidFill>
                      <a:srgbClr val="AE0337"/>
                    </a:solidFill>
                    <a:latin typeface="+mn-lt"/>
                  </a:rPr>
                  <a:t> = </a:t>
                </a:r>
                <a14:m>
                  <m:oMath xmlns:m="http://schemas.openxmlformats.org/officeDocument/2006/math">
                    <m:f>
                      <m:fPr>
                        <m:ctrlPr>
                          <a:rPr lang="en-US" i="1">
                            <a:solidFill>
                              <a:srgbClr val="AE0337"/>
                            </a:solidFill>
                            <a:latin typeface="Cambria Math" panose="02040503050406030204" pitchFamily="18" charset="0"/>
                            <a:ea typeface="Cambria Math" panose="02040503050406030204" pitchFamily="18" charset="0"/>
                          </a:rPr>
                        </m:ctrlPr>
                      </m:fPr>
                      <m:num>
                        <m:r>
                          <m:rPr>
                            <m:nor/>
                          </m:rPr>
                          <a:rPr lang="en-US" b="0" i="0" dirty="0" smtClean="0">
                            <a:solidFill>
                              <a:srgbClr val="AE0337"/>
                            </a:solidFill>
                            <a:latin typeface="+mn-lt"/>
                          </a:rPr>
                          <m:t>$1650</m:t>
                        </m:r>
                      </m:num>
                      <m:den>
                        <m:rad>
                          <m:radPr>
                            <m:degHide m:val="on"/>
                            <m:ctrlPr>
                              <a:rPr lang="en-US" i="1">
                                <a:solidFill>
                                  <a:srgbClr val="AE0337"/>
                                </a:solidFill>
                                <a:latin typeface="Cambria Math" panose="02040503050406030204" pitchFamily="18" charset="0"/>
                                <a:ea typeface="Cambria Math" panose="02040503050406030204" pitchFamily="18" charset="0"/>
                              </a:rPr>
                            </m:ctrlPr>
                          </m:radPr>
                          <m:deg/>
                          <m:e>
                            <m:r>
                              <m:rPr>
                                <m:nor/>
                              </m:rPr>
                              <a:rPr lang="en-US" b="0" i="0" dirty="0" smtClean="0">
                                <a:solidFill>
                                  <a:srgbClr val="AE0337"/>
                                </a:solidFill>
                                <a:latin typeface="+mn-lt"/>
                              </a:rPr>
                              <m:t>9</m:t>
                            </m:r>
                          </m:e>
                        </m:rad>
                      </m:den>
                    </m:f>
                    <m:r>
                      <a:rPr lang="en-US" b="0" i="1" dirty="0" smtClean="0">
                        <a:solidFill>
                          <a:srgbClr val="AE0337"/>
                        </a:solidFill>
                        <a:latin typeface="Cambria Math" panose="02040503050406030204" pitchFamily="18" charset="0"/>
                        <a:ea typeface="Cambria Math" panose="02040503050406030204" pitchFamily="18" charset="0"/>
                      </a:rPr>
                      <m:t>= </m:t>
                    </m:r>
                  </m:oMath>
                </a14:m>
                <a:r>
                  <a:rPr lang="en-US" dirty="0">
                    <a:solidFill>
                      <a:srgbClr val="AE0337"/>
                    </a:solidFill>
                    <a:latin typeface="+mn-lt"/>
                  </a:rPr>
                  <a:t>= $550.</a:t>
                </a:r>
              </a:p>
            </p:txBody>
          </p:sp>
        </mc:Choice>
        <mc:Fallback xmlns="">
          <p:sp>
            <p:nvSpPr>
              <p:cNvPr id="3" name="Content Placeholder 2">
                <a:extLst>
                  <a:ext uri="{FF2B5EF4-FFF2-40B4-BE49-F238E27FC236}">
                    <a16:creationId xmlns:a16="http://schemas.microsoft.com/office/drawing/2014/main" id="{3B6FB416-D6B4-4B81-9CA9-07FCF3D7E0EF}"/>
                  </a:ext>
                </a:extLst>
              </p:cNvPr>
              <p:cNvSpPr>
                <a:spLocks noGrp="1" noRot="1" noChangeAspect="1" noMove="1" noResize="1" noEditPoints="1" noAdjustHandles="1" noChangeArrowheads="1" noChangeShapeType="1" noTextEdit="1"/>
              </p:cNvSpPr>
              <p:nvPr>
                <p:ph idx="1"/>
              </p:nvPr>
            </p:nvSpPr>
            <p:spPr>
              <a:blipFill>
                <a:blip r:embed="rId2"/>
                <a:stretch>
                  <a:fillRect l="-1333" t="-1482"/>
                </a:stretch>
              </a:blipFill>
            </p:spPr>
            <p:txBody>
              <a:bodyPr/>
              <a:lstStyle/>
              <a:p>
                <a:r>
                  <a:rPr lang="en-US">
                    <a:noFill/>
                  </a:rPr>
                  <a:t> </a:t>
                </a:r>
              </a:p>
            </p:txBody>
          </p:sp>
        </mc:Fallback>
      </mc:AlternateContent>
      <p:sp>
        <p:nvSpPr>
          <p:cNvPr id="2" name="Title 1">
            <a:extLst>
              <a:ext uri="{FF2B5EF4-FFF2-40B4-BE49-F238E27FC236}">
                <a16:creationId xmlns="" xmlns:a16="http://schemas.microsoft.com/office/drawing/2014/main" id="{0F6924DA-9F7A-42B0-B36A-9372CE6CE673}"/>
              </a:ext>
            </a:extLst>
          </p:cNvPr>
          <p:cNvSpPr>
            <a:spLocks noGrp="1"/>
          </p:cNvSpPr>
          <p:nvPr>
            <p:ph type="title"/>
          </p:nvPr>
        </p:nvSpPr>
        <p:spPr/>
        <p:txBody>
          <a:bodyPr/>
          <a:lstStyle/>
          <a:p>
            <a:r>
              <a:rPr lang="en-US" sz="4000" dirty="0">
                <a:solidFill>
                  <a:srgbClr val="92D050"/>
                </a:solidFill>
              </a:rPr>
              <a:t>Solution: Finding Probabilities for Sampling Distributions</a:t>
            </a:r>
          </a:p>
        </p:txBody>
      </p:sp>
    </p:spTree>
    <p:extLst>
      <p:ext uri="{BB962C8B-B14F-4D97-AF65-F5344CB8AC3E}">
        <p14:creationId xmlns:p14="http://schemas.microsoft.com/office/powerpoint/2010/main" val="64824927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2">
            <a:extLst>
              <a:ext uri="{FF2B5EF4-FFF2-40B4-BE49-F238E27FC236}">
                <a16:creationId xmlns="" xmlns:a16="http://schemas.microsoft.com/office/drawing/2014/main" id="{8F953839-45D1-4845-9AAC-E0D2ECC80BE7}"/>
              </a:ext>
            </a:extLst>
          </p:cNvPr>
          <p:cNvSpPr>
            <a:spLocks noGrp="1"/>
          </p:cNvSpPr>
          <p:nvPr>
            <p:ph type="ctrTitle"/>
          </p:nvPr>
        </p:nvSpPr>
        <p:spPr/>
        <p:txBody>
          <a:bodyPr/>
          <a:lstStyle/>
          <a:p>
            <a:pPr eaLnBrk="1" hangingPunct="1"/>
            <a:r>
              <a:rPr lang="en-US" altLang="en-US"/>
              <a:t>Section 5.4</a:t>
            </a:r>
          </a:p>
        </p:txBody>
      </p:sp>
      <p:sp>
        <p:nvSpPr>
          <p:cNvPr id="4" name="Subtitle 3">
            <a:extLst>
              <a:ext uri="{FF2B5EF4-FFF2-40B4-BE49-F238E27FC236}">
                <a16:creationId xmlns="" xmlns:a16="http://schemas.microsoft.com/office/drawing/2014/main" id="{87D89C62-038B-4D5F-BB01-D55658C18F28}"/>
              </a:ext>
            </a:extLst>
          </p:cNvPr>
          <p:cNvSpPr>
            <a:spLocks noGrp="1"/>
          </p:cNvSpPr>
          <p:nvPr>
            <p:ph type="subTitle" idx="1"/>
          </p:nvPr>
        </p:nvSpPr>
        <p:spPr/>
        <p:txBody>
          <a:bodyPr/>
          <a:lstStyle/>
          <a:p>
            <a:pPr eaLnBrk="1" hangingPunct="1">
              <a:buFont typeface="Arial" charset="0"/>
              <a:buNone/>
              <a:defRPr/>
            </a:pPr>
            <a:r>
              <a:rPr lang="en-US" dirty="0">
                <a:ea typeface="+mn-ea"/>
              </a:rPr>
              <a:t>Sampling Distributions and the Central Limit Theorem</a:t>
            </a:r>
          </a:p>
        </p:txBody>
      </p:sp>
    </p:spTree>
    <p:extLst>
      <p:ext uri="{BB962C8B-B14F-4D97-AF65-F5344CB8AC3E}">
        <p14:creationId xmlns:p14="http://schemas.microsoft.com/office/powerpoint/2010/main" val="159101277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ell phone&#10;&#10;Description generated with very high confidence">
            <a:extLst>
              <a:ext uri="{FF2B5EF4-FFF2-40B4-BE49-F238E27FC236}">
                <a16:creationId xmlns="" xmlns:a16="http://schemas.microsoft.com/office/drawing/2014/main" id="{3B661F06-2383-4826-AC7C-30875621F2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4647" y="2143423"/>
            <a:ext cx="3295900" cy="3114377"/>
          </a:xfrm>
          <a:prstGeom prst="rect">
            <a:avLst/>
          </a:prstGeom>
        </p:spPr>
      </p:pic>
      <p:sp>
        <p:nvSpPr>
          <p:cNvPr id="2" name="Title 1">
            <a:extLst>
              <a:ext uri="{FF2B5EF4-FFF2-40B4-BE49-F238E27FC236}">
                <a16:creationId xmlns="" xmlns:a16="http://schemas.microsoft.com/office/drawing/2014/main" id="{0F6924DA-9F7A-42B0-B36A-9372CE6CE673}"/>
              </a:ext>
            </a:extLst>
          </p:cNvPr>
          <p:cNvSpPr>
            <a:spLocks noGrp="1"/>
          </p:cNvSpPr>
          <p:nvPr>
            <p:ph type="title"/>
          </p:nvPr>
        </p:nvSpPr>
        <p:spPr/>
        <p:txBody>
          <a:bodyPr/>
          <a:lstStyle/>
          <a:p>
            <a:r>
              <a:rPr lang="en-US" sz="4000" dirty="0">
                <a:solidFill>
                  <a:srgbClr val="92D050"/>
                </a:solidFill>
              </a:rPr>
              <a:t>Solution: Finding Probabilities for Sampling Distributions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3B6FB416-D6B4-4B81-9CA9-07FCF3D7E0EF}"/>
                  </a:ext>
                </a:extLst>
              </p:cNvPr>
              <p:cNvSpPr>
                <a:spLocks noGrp="1"/>
              </p:cNvSpPr>
              <p:nvPr>
                <p:ph idx="1"/>
              </p:nvPr>
            </p:nvSpPr>
            <p:spPr>
              <a:xfrm>
                <a:off x="457200" y="1600200"/>
                <a:ext cx="5684982" cy="4525963"/>
              </a:xfrm>
            </p:spPr>
            <p:txBody>
              <a:bodyPr/>
              <a:lstStyle/>
              <a:p>
                <a:r>
                  <a:rPr lang="en-US" dirty="0"/>
                  <a:t>The area to the left of $10,750 is shaded. The </a:t>
                </a:r>
                <a:r>
                  <a:rPr lang="en-US" i="1" dirty="0"/>
                  <a:t>z</a:t>
                </a:r>
                <a:r>
                  <a:rPr lang="en-US" dirty="0"/>
                  <a:t>-score that corresponds to $10,750 is</a:t>
                </a:r>
              </a:p>
              <a:p>
                <a:pPr marL="0" indent="0">
                  <a:buNone/>
                </a:pPr>
                <a:r>
                  <a:rPr lang="en-US" i="1" dirty="0">
                    <a:solidFill>
                      <a:srgbClr val="AE0337"/>
                    </a:solidFill>
                  </a:rPr>
                  <a:t>z </a:t>
                </a:r>
                <a:r>
                  <a:rPr lang="en-US" dirty="0">
                    <a:solidFill>
                      <a:srgbClr val="AE0337"/>
                    </a:solidFill>
                  </a:rPr>
                  <a:t>=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10,750 − 10,453 </m:t>
                        </m:r>
                      </m:num>
                      <m:den>
                        <m:r>
                          <m:rPr>
                            <m:nor/>
                          </m:rPr>
                          <a:rPr lang="en-US" dirty="0">
                            <a:solidFill>
                              <a:srgbClr val="AE0337"/>
                            </a:solidFill>
                          </a:rPr>
                          <m:t>165</m:t>
                        </m:r>
                        <m:r>
                          <m:rPr>
                            <m:nor/>
                          </m:rPr>
                          <a:rPr lang="en-US" b="0" i="0" dirty="0" smtClean="0">
                            <a:solidFill>
                              <a:srgbClr val="AE0337"/>
                            </a:solidFill>
                          </a:rPr>
                          <m:t>0</m:t>
                        </m:r>
                        <m:r>
                          <m:rPr>
                            <m:nor/>
                          </m:rPr>
                          <a:rPr lang="en-US" dirty="0">
                            <a:solidFill>
                              <a:srgbClr val="AE0337"/>
                            </a:solidFill>
                          </a:rPr>
                          <m:t>/</m:t>
                        </m:r>
                        <m:rad>
                          <m:radPr>
                            <m:degHide m:val="on"/>
                            <m:ctrlPr>
                              <a:rPr lang="en-US" i="1" dirty="0">
                                <a:solidFill>
                                  <a:srgbClr val="AE0337"/>
                                </a:solidFill>
                                <a:latin typeface="Cambria Math" panose="02040503050406030204" pitchFamily="18" charset="0"/>
                              </a:rPr>
                            </m:ctrlPr>
                          </m:radPr>
                          <m:deg/>
                          <m:e>
                            <m:r>
                              <m:rPr>
                                <m:nor/>
                              </m:rPr>
                              <a:rPr lang="en-US" dirty="0">
                                <a:solidFill>
                                  <a:srgbClr val="AE0337"/>
                                </a:solidFill>
                              </a:rPr>
                              <m:t>9</m:t>
                            </m:r>
                          </m:e>
                        </m:rad>
                      </m:den>
                    </m:f>
                  </m:oMath>
                </a14:m>
                <a:r>
                  <a:rPr lang="en-US" dirty="0">
                    <a:solidFill>
                      <a:srgbClr val="AE0337"/>
                    </a:solidFill>
                  </a:rPr>
                  <a:t> =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297</m:t>
                        </m:r>
                      </m:num>
                      <m:den>
                        <m:r>
                          <m:rPr>
                            <m:nor/>
                          </m:rPr>
                          <a:rPr lang="en-US" dirty="0">
                            <a:solidFill>
                              <a:srgbClr val="AE0337"/>
                            </a:solidFill>
                          </a:rPr>
                          <m:t>550</m:t>
                        </m:r>
                      </m:den>
                    </m:f>
                  </m:oMath>
                </a14:m>
                <a:r>
                  <a:rPr lang="en-US" dirty="0">
                    <a:solidFill>
                      <a:srgbClr val="AE0337"/>
                    </a:solidFill>
                  </a:rPr>
                  <a:t> = 0.54.</a:t>
                </a:r>
              </a:p>
              <a:p>
                <a:r>
                  <a:rPr lang="en-US" dirty="0"/>
                  <a:t>So, the probability that the mean room and board expense is less </a:t>
                </a:r>
                <a:br>
                  <a:rPr lang="en-US" dirty="0"/>
                </a:br>
                <a:r>
                  <a:rPr lang="en-US" dirty="0"/>
                  <a:t>than $10,750 is</a:t>
                </a:r>
              </a:p>
              <a:p>
                <a:pPr marL="0" indent="0">
                  <a:buNone/>
                </a:pPr>
                <a:r>
                  <a:rPr lang="pl-PL" i="1" dirty="0">
                    <a:solidFill>
                      <a:srgbClr val="AE0337"/>
                    </a:solidFill>
                  </a:rPr>
                  <a:t>P</a:t>
                </a:r>
                <a:r>
                  <a:rPr lang="en-US" dirty="0">
                    <a:solidFill>
                      <a:srgbClr val="AE0337"/>
                    </a:solidFill>
                  </a:rPr>
                  <a:t>(</a:t>
                </a:r>
                <a:r>
                  <a:rPr lang="pl-PL" i="1" dirty="0">
                    <a:solidFill>
                      <a:srgbClr val="AE0337"/>
                    </a:solidFill>
                  </a:rPr>
                  <a:t>x </a:t>
                </a:r>
                <a:r>
                  <a:rPr lang="en-US" i="1" dirty="0">
                    <a:solidFill>
                      <a:srgbClr val="AE0337"/>
                    </a:solidFill>
                  </a:rPr>
                  <a:t>&lt;</a:t>
                </a:r>
                <a:r>
                  <a:rPr lang="pl-PL" dirty="0">
                    <a:solidFill>
                      <a:srgbClr val="AE0337"/>
                    </a:solidFill>
                  </a:rPr>
                  <a:t> 10,750</a:t>
                </a:r>
                <a:r>
                  <a:rPr lang="en-US" dirty="0">
                    <a:solidFill>
                      <a:srgbClr val="AE0337"/>
                    </a:solidFill>
                  </a:rPr>
                  <a:t>)</a:t>
                </a:r>
                <a:r>
                  <a:rPr lang="pl-PL" dirty="0">
                    <a:solidFill>
                      <a:srgbClr val="AE0337"/>
                    </a:solidFill>
                  </a:rPr>
                  <a:t> = </a:t>
                </a:r>
                <a:r>
                  <a:rPr lang="pl-PL" i="1" dirty="0">
                    <a:solidFill>
                      <a:srgbClr val="AE0337"/>
                    </a:solidFill>
                  </a:rPr>
                  <a:t>P</a:t>
                </a:r>
                <a:r>
                  <a:rPr lang="en-US" dirty="0">
                    <a:solidFill>
                      <a:srgbClr val="AE0337"/>
                    </a:solidFill>
                  </a:rPr>
                  <a:t>(</a:t>
                </a:r>
                <a:r>
                  <a:rPr lang="pl-PL" i="1" dirty="0">
                    <a:solidFill>
                      <a:srgbClr val="AE0337"/>
                    </a:solidFill>
                  </a:rPr>
                  <a:t>z </a:t>
                </a:r>
                <a:r>
                  <a:rPr lang="en-US" dirty="0">
                    <a:solidFill>
                      <a:srgbClr val="AE0337"/>
                    </a:solidFill>
                  </a:rPr>
                  <a:t>&lt;</a:t>
                </a:r>
                <a:r>
                  <a:rPr lang="pl-PL" dirty="0">
                    <a:solidFill>
                      <a:srgbClr val="AE0337"/>
                    </a:solidFill>
                  </a:rPr>
                  <a:t> 0.54</a:t>
                </a:r>
                <a:r>
                  <a:rPr lang="en-US" dirty="0">
                    <a:solidFill>
                      <a:srgbClr val="AE0337"/>
                    </a:solidFill>
                  </a:rPr>
                  <a:t>) = 0.7054.</a:t>
                </a:r>
                <a:endParaRPr lang="en-US" dirty="0">
                  <a:solidFill>
                    <a:srgbClr val="AE0337"/>
                  </a:solidFill>
                  <a:latin typeface="+mn-lt"/>
                </a:endParaRPr>
              </a:p>
            </p:txBody>
          </p:sp>
        </mc:Choice>
        <mc:Fallback xmlns="">
          <p:sp>
            <p:nvSpPr>
              <p:cNvPr id="3" name="Content Placeholder 2">
                <a:extLst>
                  <a:ext uri="{FF2B5EF4-FFF2-40B4-BE49-F238E27FC236}">
                    <a16:creationId xmlns:a16="http://schemas.microsoft.com/office/drawing/2014/main" xmlns:a14="http://schemas.microsoft.com/office/drawing/2010/main" xmlns="" id="{3B6FB416-D6B4-4B81-9CA9-07FCF3D7E0EF}"/>
                  </a:ext>
                </a:extLst>
              </p:cNvPr>
              <p:cNvSpPr>
                <a:spLocks noGrp="1" noRot="1" noChangeAspect="1" noMove="1" noResize="1" noEditPoints="1" noAdjustHandles="1" noChangeArrowheads="1" noChangeShapeType="1" noTextEdit="1"/>
              </p:cNvSpPr>
              <p:nvPr>
                <p:ph idx="1"/>
              </p:nvPr>
            </p:nvSpPr>
            <p:spPr>
              <a:xfrm>
                <a:off x="457200" y="1600200"/>
                <a:ext cx="5684982" cy="4525963"/>
              </a:xfrm>
              <a:blipFill rotWithShape="1">
                <a:blip r:embed="rId3"/>
                <a:stretch>
                  <a:fillRect l="-2144" t="-1348" r="-750"/>
                </a:stretch>
              </a:blipFill>
            </p:spPr>
            <p:txBody>
              <a:bodyPr/>
              <a:lstStyle/>
              <a:p>
                <a:r>
                  <a:rPr lang="en-US">
                    <a:noFill/>
                  </a:rPr>
                  <a:t> </a:t>
                </a:r>
              </a:p>
            </p:txBody>
          </p:sp>
        </mc:Fallback>
      </mc:AlternateContent>
    </p:spTree>
    <p:extLst>
      <p:ext uri="{BB962C8B-B14F-4D97-AF65-F5344CB8AC3E}">
        <p14:creationId xmlns:p14="http://schemas.microsoft.com/office/powerpoint/2010/main" val="73448245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F6924DA-9F7A-42B0-B36A-9372CE6CE673}"/>
              </a:ext>
            </a:extLst>
          </p:cNvPr>
          <p:cNvSpPr>
            <a:spLocks noGrp="1"/>
          </p:cNvSpPr>
          <p:nvPr>
            <p:ph type="title"/>
          </p:nvPr>
        </p:nvSpPr>
        <p:spPr/>
        <p:txBody>
          <a:bodyPr/>
          <a:lstStyle/>
          <a:p>
            <a:r>
              <a:rPr lang="en-US" sz="4000" dirty="0">
                <a:solidFill>
                  <a:srgbClr val="92D050"/>
                </a:solidFill>
              </a:rPr>
              <a:t>Solution: Finding Probabilities for Sampling Distributions</a:t>
            </a:r>
          </a:p>
        </p:txBody>
      </p:sp>
      <p:sp>
        <p:nvSpPr>
          <p:cNvPr id="3" name="Content Placeholder 2">
            <a:extLst>
              <a:ext uri="{FF2B5EF4-FFF2-40B4-BE49-F238E27FC236}">
                <a16:creationId xmlns="" xmlns:a16="http://schemas.microsoft.com/office/drawing/2014/main" id="{3B6FB416-D6B4-4B81-9CA9-07FCF3D7E0EF}"/>
              </a:ext>
            </a:extLst>
          </p:cNvPr>
          <p:cNvSpPr>
            <a:spLocks noGrp="1"/>
          </p:cNvSpPr>
          <p:nvPr>
            <p:ph idx="1"/>
          </p:nvPr>
        </p:nvSpPr>
        <p:spPr>
          <a:xfrm>
            <a:off x="457200" y="1600200"/>
            <a:ext cx="8503920" cy="4525963"/>
          </a:xfrm>
        </p:spPr>
        <p:txBody>
          <a:bodyPr/>
          <a:lstStyle/>
          <a:p>
            <a:pPr marL="0" indent="0">
              <a:buNone/>
            </a:pPr>
            <a:r>
              <a:rPr lang="en-US" dirty="0"/>
              <a:t>You can check this answer using technology. For instance, you can use a TI-84 Plus to find the </a:t>
            </a:r>
            <a:r>
              <a:rPr lang="en-US" i="1" dirty="0"/>
              <a:t>x</a:t>
            </a:r>
            <a:r>
              <a:rPr lang="en-US" dirty="0"/>
              <a:t>-value,</a:t>
            </a:r>
            <a:endParaRPr lang="en-US" dirty="0">
              <a:solidFill>
                <a:srgbClr val="AE0337"/>
              </a:solidFill>
              <a:latin typeface="+mn-lt"/>
            </a:endParaRPr>
          </a:p>
        </p:txBody>
      </p:sp>
      <p:pic>
        <p:nvPicPr>
          <p:cNvPr id="5" name="Picture 4">
            <a:extLst>
              <a:ext uri="{FF2B5EF4-FFF2-40B4-BE49-F238E27FC236}">
                <a16:creationId xmlns="" xmlns:a16="http://schemas.microsoft.com/office/drawing/2014/main" id="{CE1DE75B-ABA4-4443-94BA-F8CAABDA4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0145" y="2506978"/>
            <a:ext cx="2775015" cy="2460059"/>
          </a:xfrm>
          <a:prstGeom prst="rect">
            <a:avLst/>
          </a:prstGeom>
        </p:spPr>
      </p:pic>
      <p:sp>
        <p:nvSpPr>
          <p:cNvPr id="7" name="Rectangle 6">
            <a:extLst>
              <a:ext uri="{FF2B5EF4-FFF2-40B4-BE49-F238E27FC236}">
                <a16:creationId xmlns="" xmlns:a16="http://schemas.microsoft.com/office/drawing/2014/main" id="{3516B9FE-AAA1-4AEF-8F4D-B4D5274D6A9B}"/>
              </a:ext>
            </a:extLst>
          </p:cNvPr>
          <p:cNvSpPr/>
          <p:nvPr/>
        </p:nvSpPr>
        <p:spPr>
          <a:xfrm>
            <a:off x="214163" y="4967037"/>
            <a:ext cx="8746957" cy="1384995"/>
          </a:xfrm>
          <a:prstGeom prst="rect">
            <a:avLst/>
          </a:prstGeom>
        </p:spPr>
        <p:txBody>
          <a:bodyPr wrap="square">
            <a:spAutoFit/>
          </a:bodyPr>
          <a:lstStyle/>
          <a:p>
            <a:r>
              <a:rPr lang="en-US" sz="2800" dirty="0">
                <a:latin typeface="+mn-lt"/>
              </a:rPr>
              <a:t>So, about 71% of such samples with </a:t>
            </a:r>
            <a:r>
              <a:rPr lang="en-US" sz="2800" i="1" dirty="0">
                <a:latin typeface="+mn-lt"/>
              </a:rPr>
              <a:t>n </a:t>
            </a:r>
            <a:r>
              <a:rPr lang="en-US" sz="2800" dirty="0">
                <a:latin typeface="+mn-lt"/>
              </a:rPr>
              <a:t>= 9 will have a mean</a:t>
            </a:r>
          </a:p>
          <a:p>
            <a:r>
              <a:rPr lang="en-US" sz="2800" dirty="0">
                <a:latin typeface="+mn-lt"/>
              </a:rPr>
              <a:t>less than $10,750 and about 29% of these sample means will be greater than $10,750.</a:t>
            </a:r>
          </a:p>
        </p:txBody>
      </p:sp>
    </p:spTree>
    <p:extLst>
      <p:ext uri="{BB962C8B-B14F-4D97-AF65-F5344CB8AC3E}">
        <p14:creationId xmlns:p14="http://schemas.microsoft.com/office/powerpoint/2010/main" val="16639141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 xmlns:a16="http://schemas.microsoft.com/office/drawing/2014/main" id="{00EF9577-F1A2-42D6-8556-EA89855A20AB}"/>
                  </a:ext>
                </a:extLst>
              </p:cNvPr>
              <p:cNvSpPr>
                <a:spLocks noGrp="1"/>
              </p:cNvSpPr>
              <p:nvPr>
                <p:ph type="title"/>
              </p:nvPr>
            </p:nvSpPr>
            <p:spPr>
              <a:xfrm>
                <a:off x="457200" y="114300"/>
                <a:ext cx="8229600" cy="1143000"/>
              </a:xfrm>
            </p:spPr>
            <p:txBody>
              <a:bodyPr/>
              <a:lstStyle/>
              <a:p>
                <a:pPr>
                  <a:defRPr/>
                </a:pPr>
                <a:r>
                  <a:rPr lang="en-US" dirty="0">
                    <a:solidFill>
                      <a:schemeClr val="accent3"/>
                    </a:solidFill>
                    <a:ea typeface="+mj-ea"/>
                  </a:rPr>
                  <a:t>Example: Finding Probabilities for </a:t>
                </a:r>
                <a:r>
                  <a:rPr lang="en-US" i="1" dirty="0">
                    <a:solidFill>
                      <a:schemeClr val="accent3"/>
                    </a:solidFill>
                    <a:ea typeface="+mj-ea"/>
                  </a:rPr>
                  <a:t>x</a:t>
                </a:r>
                <a:r>
                  <a:rPr lang="en-US" dirty="0">
                    <a:solidFill>
                      <a:schemeClr val="accent3"/>
                    </a:solidFill>
                    <a:ea typeface="+mj-ea"/>
                  </a:rPr>
                  <a:t> and </a:t>
                </a:r>
                <a14:m>
                  <m:oMath xmlns:m="http://schemas.openxmlformats.org/officeDocument/2006/math">
                    <m:acc>
                      <m:accPr>
                        <m:chr m:val="̅"/>
                        <m:ctrlPr>
                          <a:rPr lang="en-US" i="1" smtClean="0">
                            <a:solidFill>
                              <a:schemeClr val="accent3"/>
                            </a:solidFill>
                            <a:latin typeface="Cambria Math" panose="02040503050406030204" pitchFamily="18" charset="0"/>
                            <a:ea typeface="+mj-ea"/>
                          </a:rPr>
                        </m:ctrlPr>
                      </m:accPr>
                      <m:e>
                        <m:r>
                          <m:rPr>
                            <m:nor/>
                          </m:rPr>
                          <a:rPr lang="en-US" i="1" dirty="0">
                            <a:solidFill>
                              <a:schemeClr val="accent3"/>
                            </a:solidFill>
                          </a:rPr>
                          <m:t>x</m:t>
                        </m:r>
                      </m:e>
                    </m:acc>
                  </m:oMath>
                </a14:m>
                <a:endParaRPr lang="en-US" i="1" dirty="0">
                  <a:solidFill>
                    <a:schemeClr val="accent3"/>
                  </a:solidFill>
                  <a:ea typeface="+mj-ea"/>
                </a:endParaRPr>
              </a:p>
            </p:txBody>
          </p:sp>
        </mc:Choice>
        <mc:Fallback xmlns="">
          <p:sp>
            <p:nvSpPr>
              <p:cNvPr id="2" name="Title 1">
                <a:extLst>
                  <a:ext uri="{FF2B5EF4-FFF2-40B4-BE49-F238E27FC236}">
                    <a16:creationId xmlns:a16="http://schemas.microsoft.com/office/drawing/2014/main" id="{00EF9577-F1A2-42D6-8556-EA89855A20AB}"/>
                  </a:ext>
                </a:extLst>
              </p:cNvPr>
              <p:cNvSpPr>
                <a:spLocks noGrp="1" noRot="1" noChangeAspect="1" noMove="1" noResize="1" noEditPoints="1" noAdjustHandles="1" noChangeArrowheads="1" noChangeShapeType="1" noTextEdit="1"/>
              </p:cNvSpPr>
              <p:nvPr>
                <p:ph type="title"/>
              </p:nvPr>
            </p:nvSpPr>
            <p:spPr>
              <a:xfrm>
                <a:off x="457200" y="114300"/>
                <a:ext cx="8229600" cy="1143000"/>
              </a:xfrm>
              <a:blipFill>
                <a:blip r:embed="rId2"/>
                <a:stretch>
                  <a:fillRect t="-24064" b="-37968"/>
                </a:stretch>
              </a:blipFill>
            </p:spPr>
            <p:txBody>
              <a:bodyPr/>
              <a:lstStyle/>
              <a:p>
                <a:r>
                  <a:rPr lang="en-US">
                    <a:noFill/>
                  </a:rPr>
                  <a:t> </a:t>
                </a:r>
              </a:p>
            </p:txBody>
          </p:sp>
        </mc:Fallback>
      </mc:AlternateContent>
      <p:sp>
        <p:nvSpPr>
          <p:cNvPr id="58370" name="Content Placeholder 4">
            <a:extLst>
              <a:ext uri="{FF2B5EF4-FFF2-40B4-BE49-F238E27FC236}">
                <a16:creationId xmlns="" xmlns:a16="http://schemas.microsoft.com/office/drawing/2014/main" id="{4B1B477C-C482-4DAD-A14A-3835A648E7DF}"/>
              </a:ext>
            </a:extLst>
          </p:cNvPr>
          <p:cNvSpPr>
            <a:spLocks noGrp="1"/>
          </p:cNvSpPr>
          <p:nvPr>
            <p:ph idx="1"/>
          </p:nvPr>
        </p:nvSpPr>
        <p:spPr>
          <a:xfrm>
            <a:off x="348673" y="1525155"/>
            <a:ext cx="8077200" cy="2057400"/>
          </a:xfrm>
        </p:spPr>
        <p:txBody>
          <a:bodyPr/>
          <a:lstStyle/>
          <a:p>
            <a:pPr marL="0" indent="0">
              <a:buNone/>
            </a:pPr>
            <a:r>
              <a:rPr lang="en-US" sz="2400" dirty="0"/>
              <a:t>Some college students use credit cards to pay for school-related expenses. For this population, the amount paid is normally distributed, with a mean of $1615 and a standard deviation of $550. </a:t>
            </a:r>
            <a:r>
              <a:rPr lang="en-US" sz="2400" i="1" dirty="0">
                <a:solidFill>
                  <a:schemeClr val="tx2">
                    <a:lumMod val="75000"/>
                  </a:schemeClr>
                </a:solidFill>
              </a:rPr>
              <a:t>(Adapted from Sallie Mae/Ipsos Public Affairs)</a:t>
            </a:r>
          </a:p>
          <a:p>
            <a:pPr marL="514350" indent="-514350">
              <a:buFont typeface="+mj-lt"/>
              <a:buAutoNum type="arabicPeriod"/>
            </a:pPr>
            <a:r>
              <a:rPr lang="en-US" sz="2400" dirty="0"/>
              <a:t>What is the probability that a randomly selected college student, who uses a credit card to pay for school-related expenses, paid less than $1400?</a:t>
            </a:r>
          </a:p>
          <a:p>
            <a:pPr marL="514350" indent="-514350">
              <a:buFont typeface="+mj-lt"/>
              <a:buAutoNum type="arabicPeriod"/>
            </a:pPr>
            <a:r>
              <a:rPr lang="en-US" sz="2400" dirty="0"/>
              <a:t>You randomly select 25 college students who use credit cards to pay for school-related expenses. What is the probability that their mean amount paid is less than $1400?</a:t>
            </a:r>
          </a:p>
          <a:p>
            <a:pPr marL="514350" indent="-514350">
              <a:buFont typeface="+mj-lt"/>
              <a:buAutoNum type="arabicPeriod"/>
            </a:pPr>
            <a:r>
              <a:rPr lang="en-US" sz="2400" dirty="0"/>
              <a:t>Compare the probabilities from parts 1 and 2.</a:t>
            </a:r>
            <a:endParaRPr lang="en-US" altLang="en-US" sz="2000" i="1" dirty="0">
              <a:solidFill>
                <a:srgbClr val="4A97D6"/>
              </a:solidFill>
            </a:endParaRPr>
          </a:p>
        </p:txBody>
      </p:sp>
      <p:pic>
        <p:nvPicPr>
          <p:cNvPr id="58373" name="Picture 6" descr="C:\Documents and Settings\Lyn\Local Settings\Temporary Internet Files\Content.IE5\0X078R0N\MCBD08294_0000[1].wmf">
            <a:extLst>
              <a:ext uri="{FF2B5EF4-FFF2-40B4-BE49-F238E27FC236}">
                <a16:creationId xmlns="" xmlns:a16="http://schemas.microsoft.com/office/drawing/2014/main" id="{AE545DEB-A89A-4308-8E57-618A40110BE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287491" y="5525654"/>
            <a:ext cx="14874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777570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 xmlns:a16="http://schemas.microsoft.com/office/drawing/2014/main" id="{D94F61C4-B0B4-4011-AB11-F8C7ECBE58B5}"/>
                  </a:ext>
                </a:extLst>
              </p:cNvPr>
              <p:cNvSpPr>
                <a:spLocks noGrp="1"/>
              </p:cNvSpPr>
              <p:nvPr>
                <p:ph idx="1"/>
              </p:nvPr>
            </p:nvSpPr>
            <p:spPr/>
            <p:txBody>
              <a:bodyPr/>
              <a:lstStyle/>
              <a:p>
                <a:pPr marL="514350" indent="-514350">
                  <a:buFont typeface="+mj-lt"/>
                  <a:buAutoNum type="arabicPeriod"/>
                </a:pPr>
                <a:r>
                  <a:rPr lang="en-US" dirty="0"/>
                  <a:t>In this case, you are asked to find the probability associated with a certain value of the random variable </a:t>
                </a:r>
                <a:r>
                  <a:rPr lang="en-US" i="1" dirty="0"/>
                  <a:t>x</a:t>
                </a:r>
                <a:r>
                  <a:rPr lang="en-US" dirty="0"/>
                  <a:t>. The </a:t>
                </a:r>
                <a:r>
                  <a:rPr lang="en-US" i="1" dirty="0"/>
                  <a:t>z</a:t>
                </a:r>
                <a:r>
                  <a:rPr lang="en-US" dirty="0"/>
                  <a:t>-score that corresponds to </a:t>
                </a:r>
                <a:r>
                  <a:rPr lang="en-US" i="1" dirty="0"/>
                  <a:t>x </a:t>
                </a:r>
                <a:r>
                  <a:rPr lang="en-US" dirty="0"/>
                  <a:t>= $1400 is</a:t>
                </a:r>
              </a:p>
              <a:p>
                <a:pPr marL="0" indent="0" algn="ctr">
                  <a:buNone/>
                </a:pPr>
                <a:r>
                  <a:rPr lang="en-US" i="1" dirty="0">
                    <a:solidFill>
                      <a:srgbClr val="AE0337"/>
                    </a:solidFill>
                  </a:rPr>
                  <a:t>z </a:t>
                </a:r>
                <a:r>
                  <a:rPr lang="en-US" dirty="0">
                    <a:solidFill>
                      <a:srgbClr val="AE0337"/>
                    </a:solidFill>
                  </a:rPr>
                  <a:t>=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i="1" dirty="0">
                            <a:solidFill>
                              <a:srgbClr val="AE0337"/>
                            </a:solidFill>
                          </a:rPr>
                          <m:t>x</m:t>
                        </m:r>
                        <m:r>
                          <m:rPr>
                            <m:nor/>
                          </m:rPr>
                          <a:rPr lang="en-US" i="1" dirty="0">
                            <a:solidFill>
                              <a:srgbClr val="AE0337"/>
                            </a:solidFill>
                          </a:rPr>
                          <m:t> </m:t>
                        </m:r>
                        <m:r>
                          <m:rPr>
                            <m:nor/>
                          </m:rPr>
                          <a:rPr lang="en-US" dirty="0">
                            <a:solidFill>
                              <a:srgbClr val="AE0337"/>
                            </a:solidFill>
                          </a:rPr>
                          <m:t>– </m:t>
                        </m:r>
                        <m:r>
                          <a:rPr lang="el-GR" i="1" dirty="0">
                            <a:solidFill>
                              <a:srgbClr val="AE0337"/>
                            </a:solidFill>
                            <a:latin typeface="Cambria Math" panose="02040503050406030204" pitchFamily="18" charset="0"/>
                            <a:ea typeface="Cambria Math" panose="02040503050406030204" pitchFamily="18" charset="0"/>
                          </a:rPr>
                          <m:t>𝜇</m:t>
                        </m:r>
                        <m:r>
                          <m:rPr>
                            <m:nor/>
                          </m:rPr>
                          <a:rPr lang="en-US" i="1" dirty="0">
                            <a:solidFill>
                              <a:srgbClr val="AE0337"/>
                            </a:solidFill>
                            <a:ea typeface="Cambria Math" panose="02040503050406030204" pitchFamily="18" charset="0"/>
                          </a:rPr>
                          <m:t> </m:t>
                        </m:r>
                      </m:num>
                      <m:den>
                        <m:r>
                          <m:rPr>
                            <m:nor/>
                          </m:rPr>
                          <a:rPr lang="en-US" i="1" dirty="0">
                            <a:solidFill>
                              <a:srgbClr val="AE0337"/>
                            </a:solidFill>
                            <a:sym typeface="Symbol" panose="05050102010706020507" pitchFamily="18" charset="2"/>
                          </a:rPr>
                          <m:t></m:t>
                        </m:r>
                      </m:den>
                    </m:f>
                  </m:oMath>
                </a14:m>
                <a:r>
                  <a:rPr lang="en-US" dirty="0">
                    <a:solidFill>
                      <a:srgbClr val="AE0337"/>
                    </a:solidFill>
                  </a:rPr>
                  <a:t> = </a:t>
                </a:r>
                <a14:m>
                  <m:oMath xmlns:m="http://schemas.openxmlformats.org/officeDocument/2006/math">
                    <m:f>
                      <m:fPr>
                        <m:ctrlPr>
                          <a:rPr lang="en-US" i="1">
                            <a:solidFill>
                              <a:srgbClr val="AE0337"/>
                            </a:solidFill>
                            <a:latin typeface="Cambria Math" panose="02040503050406030204" pitchFamily="18" charset="0"/>
                          </a:rPr>
                        </m:ctrlPr>
                      </m:fPr>
                      <m:num>
                        <m:r>
                          <m:rPr>
                            <m:nor/>
                          </m:rPr>
                          <a:rPr lang="en-US" dirty="0">
                            <a:solidFill>
                              <a:srgbClr val="AE0337"/>
                            </a:solidFill>
                          </a:rPr>
                          <m:t>1400</m:t>
                        </m:r>
                        <m:r>
                          <m:rPr>
                            <m:nor/>
                          </m:rPr>
                          <a:rPr lang="en-US" b="0" i="0" dirty="0" smtClean="0">
                            <a:solidFill>
                              <a:srgbClr val="AE0337"/>
                            </a:solidFill>
                          </a:rPr>
                          <m:t> </m:t>
                        </m:r>
                        <m:r>
                          <m:rPr>
                            <m:nor/>
                          </m:rPr>
                          <a:rPr lang="en-US" dirty="0">
                            <a:solidFill>
                              <a:srgbClr val="AE0337"/>
                            </a:solidFill>
                          </a:rPr>
                          <m:t>–</m:t>
                        </m:r>
                        <m:r>
                          <m:rPr>
                            <m:nor/>
                          </m:rPr>
                          <a:rPr lang="en-US" b="0" i="0" dirty="0" smtClean="0">
                            <a:solidFill>
                              <a:srgbClr val="AE0337"/>
                            </a:solidFill>
                          </a:rPr>
                          <m:t> </m:t>
                        </m:r>
                        <m:r>
                          <m:rPr>
                            <m:nor/>
                          </m:rPr>
                          <a:rPr lang="en-US" dirty="0">
                            <a:solidFill>
                              <a:srgbClr val="AE0337"/>
                            </a:solidFill>
                          </a:rPr>
                          <m:t>1615 </m:t>
                        </m:r>
                      </m:num>
                      <m:den>
                        <m:r>
                          <m:rPr>
                            <m:nor/>
                          </m:rPr>
                          <a:rPr lang="en-US" dirty="0">
                            <a:solidFill>
                              <a:srgbClr val="AE0337"/>
                            </a:solidFill>
                          </a:rPr>
                          <m:t>550</m:t>
                        </m:r>
                      </m:den>
                    </m:f>
                  </m:oMath>
                </a14:m>
                <a:r>
                  <a:rPr lang="en-US" dirty="0">
                    <a:solidFill>
                      <a:srgbClr val="AE0337"/>
                    </a:solidFill>
                  </a:rPr>
                  <a:t> = </a:t>
                </a:r>
                <a14:m>
                  <m:oMath xmlns:m="http://schemas.openxmlformats.org/officeDocument/2006/math">
                    <m:f>
                      <m:fPr>
                        <m:ctrlPr>
                          <a:rPr lang="en-US" i="1" smtClean="0">
                            <a:solidFill>
                              <a:srgbClr val="AE0337"/>
                            </a:solidFill>
                            <a:latin typeface="Cambria Math" panose="02040503050406030204" pitchFamily="18" charset="0"/>
                          </a:rPr>
                        </m:ctrlPr>
                      </m:fPr>
                      <m:num>
                        <m:r>
                          <m:rPr>
                            <m:nor/>
                          </m:rPr>
                          <a:rPr lang="en-US" dirty="0">
                            <a:solidFill>
                              <a:srgbClr val="AE0337"/>
                            </a:solidFill>
                          </a:rPr>
                          <m:t>–215 </m:t>
                        </m:r>
                      </m:num>
                      <m:den>
                        <m:r>
                          <m:rPr>
                            <m:nor/>
                          </m:rPr>
                          <a:rPr lang="en-US" dirty="0">
                            <a:solidFill>
                              <a:srgbClr val="AE0337"/>
                            </a:solidFill>
                          </a:rPr>
                          <m:t>550 </m:t>
                        </m:r>
                      </m:den>
                    </m:f>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r>
                      <m:rPr>
                        <m:nor/>
                      </m:rPr>
                      <a:rPr lang="en-US" dirty="0">
                        <a:solidFill>
                          <a:srgbClr val="AE0337"/>
                        </a:solidFill>
                      </a:rPr>
                      <m:t>–</m:t>
                    </m:r>
                    <m:r>
                      <a:rPr lang="en-US" i="1" dirty="0">
                        <a:solidFill>
                          <a:srgbClr val="AE0337"/>
                        </a:solidFill>
                        <a:latin typeface="Cambria Math" panose="02040503050406030204" pitchFamily="18" charset="0"/>
                      </a:rPr>
                      <m:t> </m:t>
                    </m:r>
                  </m:oMath>
                </a14:m>
                <a:r>
                  <a:rPr lang="en-US" dirty="0">
                    <a:solidFill>
                      <a:srgbClr val="AE0337"/>
                    </a:solidFill>
                  </a:rPr>
                  <a:t>0.39.</a:t>
                </a:r>
              </a:p>
              <a:p>
                <a:pPr marL="573088" indent="0">
                  <a:buNone/>
                </a:pPr>
                <a:r>
                  <a:rPr lang="en-US" dirty="0"/>
                  <a:t>So, the probability that the student paid less than    $1400 is</a:t>
                </a:r>
              </a:p>
              <a:p>
                <a:pPr marL="0" indent="0" algn="ctr">
                  <a:buNone/>
                </a:pPr>
                <a:r>
                  <a:rPr lang="pl-PL" i="1" dirty="0">
                    <a:solidFill>
                      <a:srgbClr val="AE0337"/>
                    </a:solidFill>
                  </a:rPr>
                  <a:t>P</a:t>
                </a:r>
                <a:r>
                  <a:rPr lang="en-US" dirty="0">
                    <a:solidFill>
                      <a:srgbClr val="AE0337"/>
                    </a:solidFill>
                  </a:rPr>
                  <a:t>(</a:t>
                </a:r>
                <a:r>
                  <a:rPr lang="pl-PL" i="1" dirty="0">
                    <a:solidFill>
                      <a:srgbClr val="AE0337"/>
                    </a:solidFill>
                  </a:rPr>
                  <a:t>x </a:t>
                </a:r>
                <a:r>
                  <a:rPr lang="en-US" i="1" dirty="0">
                    <a:solidFill>
                      <a:srgbClr val="AE0337"/>
                    </a:solidFill>
                  </a:rPr>
                  <a:t>&lt;</a:t>
                </a:r>
                <a:r>
                  <a:rPr lang="pl-PL" dirty="0">
                    <a:solidFill>
                      <a:srgbClr val="AE0337"/>
                    </a:solidFill>
                  </a:rPr>
                  <a:t> 1400</a:t>
                </a:r>
                <a:r>
                  <a:rPr lang="en-US" dirty="0">
                    <a:solidFill>
                      <a:srgbClr val="AE0337"/>
                    </a:solidFill>
                  </a:rPr>
                  <a:t>)</a:t>
                </a:r>
                <a:r>
                  <a:rPr lang="pl-PL" dirty="0">
                    <a:solidFill>
                      <a:srgbClr val="AE0337"/>
                    </a:solidFill>
                  </a:rPr>
                  <a:t> = </a:t>
                </a:r>
                <a:r>
                  <a:rPr lang="pl-PL" i="1" dirty="0">
                    <a:solidFill>
                      <a:srgbClr val="AE0337"/>
                    </a:solidFill>
                  </a:rPr>
                  <a:t>P</a:t>
                </a:r>
                <a:r>
                  <a:rPr lang="en-US" dirty="0">
                    <a:solidFill>
                      <a:srgbClr val="AE0337"/>
                    </a:solidFill>
                  </a:rPr>
                  <a:t>(</a:t>
                </a:r>
                <a:r>
                  <a:rPr lang="pl-PL" i="1" dirty="0">
                    <a:solidFill>
                      <a:srgbClr val="AE0337"/>
                    </a:solidFill>
                  </a:rPr>
                  <a:t>z </a:t>
                </a:r>
                <a:r>
                  <a:rPr lang="en-US" dirty="0">
                    <a:solidFill>
                      <a:srgbClr val="AE0337"/>
                    </a:solidFill>
                  </a:rPr>
                  <a:t>&lt;</a:t>
                </a:r>
                <a14:m>
                  <m:oMath xmlns:m="http://schemas.openxmlformats.org/officeDocument/2006/math">
                    <m:r>
                      <a:rPr lang="en-US" b="0" i="0" dirty="0" smtClean="0">
                        <a:solidFill>
                          <a:srgbClr val="AE0337"/>
                        </a:solidFill>
                        <a:latin typeface="Cambria Math" panose="02040503050406030204" pitchFamily="18" charset="0"/>
                      </a:rPr>
                      <m:t> </m:t>
                    </m:r>
                    <m:r>
                      <m:rPr>
                        <m:nor/>
                      </m:rPr>
                      <a:rPr lang="en-US" dirty="0">
                        <a:solidFill>
                          <a:srgbClr val="AE0337"/>
                        </a:solidFill>
                      </a:rPr>
                      <m:t>–</m:t>
                    </m:r>
                  </m:oMath>
                </a14:m>
                <a:r>
                  <a:rPr lang="en-US" dirty="0">
                    <a:solidFill>
                      <a:srgbClr val="AE0337"/>
                    </a:solidFill>
                  </a:rPr>
                  <a:t> </a:t>
                </a:r>
                <a:r>
                  <a:rPr lang="pl-PL" dirty="0">
                    <a:solidFill>
                      <a:srgbClr val="AE0337"/>
                    </a:solidFill>
                  </a:rPr>
                  <a:t>0.39</a:t>
                </a:r>
                <a:r>
                  <a:rPr lang="en-US" dirty="0">
                    <a:solidFill>
                      <a:srgbClr val="AE0337"/>
                    </a:solidFill>
                  </a:rPr>
                  <a:t>)</a:t>
                </a:r>
                <a:r>
                  <a:rPr lang="pl-PL" dirty="0">
                    <a:solidFill>
                      <a:srgbClr val="AE0337"/>
                    </a:solidFill>
                  </a:rPr>
                  <a:t> = 0.3483.</a:t>
                </a:r>
                <a:endParaRPr lang="en-US" dirty="0">
                  <a:solidFill>
                    <a:srgbClr val="AE0337"/>
                  </a:solidFill>
                </a:endParaRPr>
              </a:p>
            </p:txBody>
          </p:sp>
        </mc:Choice>
        <mc:Fallback xmlns="">
          <p:sp>
            <p:nvSpPr>
              <p:cNvPr id="3" name="Content Placeholder 2">
                <a:extLst>
                  <a:ext uri="{FF2B5EF4-FFF2-40B4-BE49-F238E27FC236}">
                    <a16:creationId xmlns:a16="http://schemas.microsoft.com/office/drawing/2014/main" id="{D94F61C4-B0B4-4011-AB11-F8C7ECBE58B5}"/>
                  </a:ext>
                </a:extLst>
              </p:cNvPr>
              <p:cNvSpPr>
                <a:spLocks noGrp="1" noRot="1" noChangeAspect="1" noMove="1" noResize="1" noEditPoints="1" noAdjustHandles="1" noChangeArrowheads="1" noChangeShapeType="1" noTextEdit="1"/>
              </p:cNvSpPr>
              <p:nvPr>
                <p:ph idx="1"/>
              </p:nvPr>
            </p:nvSpPr>
            <p:spPr>
              <a:blipFill>
                <a:blip r:embed="rId2"/>
                <a:stretch>
                  <a:fillRect l="-1333" t="-1482" r="-2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itle 1">
                <a:extLst>
                  <a:ext uri="{FF2B5EF4-FFF2-40B4-BE49-F238E27FC236}">
                    <a16:creationId xmlns="" xmlns:a16="http://schemas.microsoft.com/office/drawing/2014/main" id="{3B7E26A1-E8AA-4CCF-ABDF-95CAA271F288}"/>
                  </a:ext>
                </a:extLst>
              </p:cNvPr>
              <p:cNvSpPr>
                <a:spLocks noGrp="1"/>
              </p:cNvSpPr>
              <p:nvPr>
                <p:ph type="title"/>
              </p:nvPr>
            </p:nvSpPr>
            <p:spPr/>
            <p:txBody>
              <a:bodyPr/>
              <a:lstStyle/>
              <a:p>
                <a:pPr>
                  <a:defRPr/>
                </a:pPr>
                <a:r>
                  <a:rPr lang="en-US" sz="4400" dirty="0">
                    <a:solidFill>
                      <a:schemeClr val="accent3"/>
                    </a:solidFill>
                    <a:ea typeface="+mj-ea"/>
                  </a:rPr>
                  <a:t>Solution: Finding Probabilities for </a:t>
                </a:r>
                <a:r>
                  <a:rPr lang="en-US" sz="4400" i="1" dirty="0">
                    <a:solidFill>
                      <a:schemeClr val="accent3"/>
                    </a:solidFill>
                    <a:ea typeface="+mj-ea"/>
                  </a:rPr>
                  <a:t>x</a:t>
                </a:r>
                <a:r>
                  <a:rPr lang="en-US" sz="4400" dirty="0">
                    <a:solidFill>
                      <a:schemeClr val="accent3"/>
                    </a:solidFill>
                    <a:ea typeface="+mj-ea"/>
                  </a:rPr>
                  <a:t> and</a:t>
                </a:r>
                <a:r>
                  <a:rPr lang="en-US" sz="4400" i="1" dirty="0">
                    <a:solidFill>
                      <a:schemeClr val="accent3"/>
                    </a:solidFill>
                    <a:ea typeface="+mj-ea"/>
                  </a:rPr>
                  <a:t> </a:t>
                </a:r>
                <a14:m>
                  <m:oMath xmlns:m="http://schemas.openxmlformats.org/officeDocument/2006/math">
                    <m:r>
                      <m:rPr>
                        <m:nor/>
                      </m:rPr>
                      <a:rPr lang="en-US" i="1" dirty="0">
                        <a:solidFill>
                          <a:schemeClr val="accent3"/>
                        </a:solidFill>
                      </a:rPr>
                      <m:t>x</m:t>
                    </m:r>
                  </m:oMath>
                </a14:m>
                <a:endParaRPr lang="en-US" sz="4400" i="1" dirty="0">
                  <a:solidFill>
                    <a:schemeClr val="accent3"/>
                  </a:solidFill>
                  <a:ea typeface="+mj-ea"/>
                </a:endParaRPr>
              </a:p>
            </p:txBody>
          </p:sp>
        </mc:Choice>
        <mc:Fallback xmlns="">
          <p:sp>
            <p:nvSpPr>
              <p:cNvPr id="2" name="Title 1">
                <a:extLst>
                  <a:ext uri="{FF2B5EF4-FFF2-40B4-BE49-F238E27FC236}">
                    <a16:creationId xmlns:a16="http://schemas.microsoft.com/office/drawing/2014/main" id="{3B7E26A1-E8AA-4CCF-ABDF-95CAA271F288}"/>
                  </a:ext>
                </a:extLst>
              </p:cNvPr>
              <p:cNvSpPr>
                <a:spLocks noGrp="1" noRot="1" noChangeAspect="1" noMove="1" noResize="1" noEditPoints="1" noAdjustHandles="1" noChangeArrowheads="1" noChangeShapeType="1" noTextEdit="1"/>
              </p:cNvSpPr>
              <p:nvPr>
                <p:ph type="title"/>
              </p:nvPr>
            </p:nvSpPr>
            <p:spPr>
              <a:blipFill>
                <a:blip r:embed="rId3"/>
                <a:stretch>
                  <a:fillRect t="-23936" b="-37234"/>
                </a:stretch>
              </a:blipFill>
            </p:spPr>
            <p:txBody>
              <a:bodyPr/>
              <a:lstStyle/>
              <a:p>
                <a:r>
                  <a:rPr lang="en-US">
                    <a:noFill/>
                  </a:rPr>
                  <a:t> </a:t>
                </a:r>
              </a:p>
            </p:txBody>
          </p:sp>
        </mc:Fallback>
      </mc:AlternateContent>
      <p:cxnSp>
        <p:nvCxnSpPr>
          <p:cNvPr id="62" name="Straight Connector 61">
            <a:extLst>
              <a:ext uri="{FF2B5EF4-FFF2-40B4-BE49-F238E27FC236}">
                <a16:creationId xmlns="" xmlns:a16="http://schemas.microsoft.com/office/drawing/2014/main" id="{FE1CE1E3-94FE-45DE-AB02-9BD376E8C5BB}"/>
              </a:ext>
            </a:extLst>
          </p:cNvPr>
          <p:cNvCxnSpPr/>
          <p:nvPr/>
        </p:nvCxnSpPr>
        <p:spPr>
          <a:xfrm>
            <a:off x="7476022" y="1041935"/>
            <a:ext cx="295275" cy="158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0684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Content Placeholder 4">
                <a:extLst>
                  <a:ext uri="{FF2B5EF4-FFF2-40B4-BE49-F238E27FC236}">
                    <a16:creationId xmlns="" xmlns:a16="http://schemas.microsoft.com/office/drawing/2014/main" id="{8B726F65-71FF-45D5-8729-6126AE66DDA2}"/>
                  </a:ext>
                </a:extLst>
              </p:cNvPr>
              <p:cNvSpPr>
                <a:spLocks noGrp="1"/>
              </p:cNvSpPr>
              <p:nvPr>
                <p:ph idx="1"/>
              </p:nvPr>
            </p:nvSpPr>
            <p:spPr/>
            <p:txBody>
              <a:bodyPr/>
              <a:lstStyle/>
              <a:p>
                <a:pPr marL="514350" indent="-514350">
                  <a:buFont typeface="+mj-lt"/>
                  <a:buAutoNum type="arabicPeriod" startAt="2"/>
                </a:pPr>
                <a:r>
                  <a:rPr lang="en-US" dirty="0"/>
                  <a:t>Here, you are asked to find the probability associated with a sample mean </a:t>
                </a:r>
                <a:r>
                  <a:rPr lang="en-US" i="1" dirty="0"/>
                  <a:t>x</a:t>
                </a:r>
                <a:r>
                  <a:rPr lang="en-US" dirty="0"/>
                  <a:t>. The </a:t>
                </a:r>
                <a:r>
                  <a:rPr lang="en-US" i="1" dirty="0"/>
                  <a:t>z</a:t>
                </a:r>
                <a:r>
                  <a:rPr lang="en-US" dirty="0"/>
                  <a:t>-score that corresponds to </a:t>
                </a:r>
                <a:r>
                  <a:rPr lang="en-US" i="1" dirty="0"/>
                  <a:t>x </a:t>
                </a:r>
                <a:r>
                  <a:rPr lang="en-US" dirty="0"/>
                  <a:t>= $1400 is</a:t>
                </a:r>
              </a:p>
              <a:p>
                <a:pPr marL="0" indent="0" algn="ctr">
                  <a:buNone/>
                </a:pPr>
                <a:r>
                  <a:rPr lang="en-US" i="1" dirty="0">
                    <a:solidFill>
                      <a:srgbClr val="AE0337"/>
                    </a:solidFill>
                  </a:rPr>
                  <a:t>z </a:t>
                </a:r>
                <a:r>
                  <a:rPr lang="en-US" dirty="0">
                    <a:solidFill>
                      <a:srgbClr val="AE0337"/>
                    </a:solidFill>
                  </a:rPr>
                  <a:t>= </a:t>
                </a:r>
                <a14:m>
                  <m:oMath xmlns:m="http://schemas.openxmlformats.org/officeDocument/2006/math">
                    <m:f>
                      <m:fPr>
                        <m:ctrlPr>
                          <a:rPr lang="en-US" i="1" smtClean="0">
                            <a:solidFill>
                              <a:srgbClr val="AE0337"/>
                            </a:solidFill>
                            <a:latin typeface="Cambria Math" panose="02040503050406030204" pitchFamily="18" charset="0"/>
                          </a:rPr>
                        </m:ctrlPr>
                      </m:fPr>
                      <m:num>
                        <m:acc>
                          <m:accPr>
                            <m:chr m:val="̅"/>
                            <m:ctrlPr>
                              <a:rPr lang="en-US" i="1" dirty="0" smtClean="0">
                                <a:solidFill>
                                  <a:srgbClr val="AE0337"/>
                                </a:solidFill>
                                <a:latin typeface="Cambria Math" panose="02040503050406030204" pitchFamily="18" charset="0"/>
                              </a:rPr>
                            </m:ctrlPr>
                          </m:accPr>
                          <m:e>
                            <m:r>
                              <m:rPr>
                                <m:nor/>
                              </m:rPr>
                              <a:rPr lang="en-US" i="1" dirty="0">
                                <a:solidFill>
                                  <a:srgbClr val="AE0337"/>
                                </a:solidFill>
                              </a:rPr>
                              <m:t>x</m:t>
                            </m:r>
                          </m:e>
                        </m:acc>
                        <m:r>
                          <m:rPr>
                            <m:nor/>
                          </m:rPr>
                          <a:rPr lang="en-US" i="1" dirty="0">
                            <a:solidFill>
                              <a:srgbClr val="AE0337"/>
                            </a:solidFill>
                          </a:rPr>
                          <m:t> </m:t>
                        </m:r>
                        <m:r>
                          <m:rPr>
                            <m:nor/>
                          </m:rPr>
                          <a:rPr lang="en-US" dirty="0">
                            <a:solidFill>
                              <a:srgbClr val="AE0337"/>
                            </a:solidFill>
                          </a:rPr>
                          <m:t>– </m:t>
                        </m:r>
                        <m:r>
                          <a:rPr lang="el-GR" i="1" dirty="0">
                            <a:solidFill>
                              <a:srgbClr val="AE0337"/>
                            </a:solidFill>
                            <a:latin typeface="Cambria Math" panose="02040503050406030204" pitchFamily="18" charset="0"/>
                            <a:ea typeface="Cambria Math" panose="02040503050406030204" pitchFamily="18" charset="0"/>
                          </a:rPr>
                          <m:t>𝜇</m:t>
                        </m:r>
                        <m:r>
                          <m:rPr>
                            <m:nor/>
                          </m:rPr>
                          <a:rPr lang="en-US" i="1" dirty="0">
                            <a:solidFill>
                              <a:srgbClr val="AE0337"/>
                            </a:solidFill>
                            <a:ea typeface="Cambria Math" panose="02040503050406030204" pitchFamily="18" charset="0"/>
                          </a:rPr>
                          <m:t> </m:t>
                        </m:r>
                      </m:num>
                      <m:den>
                        <m:sSub>
                          <m:sSubPr>
                            <m:ctrlPr>
                              <a:rPr lang="en-US" i="1">
                                <a:solidFill>
                                  <a:srgbClr val="AE0337"/>
                                </a:solidFill>
                                <a:latin typeface="Cambria Math" panose="02040503050406030204" pitchFamily="18" charset="0"/>
                              </a:rPr>
                            </m:ctrlPr>
                          </m:sSubPr>
                          <m:e>
                            <m:r>
                              <m:rPr>
                                <m:nor/>
                              </m:rPr>
                              <a:rPr lang="en-US" i="1" dirty="0">
                                <a:solidFill>
                                  <a:srgbClr val="AE0337"/>
                                </a:solidFill>
                                <a:sym typeface="Symbol" panose="05050102010706020507" pitchFamily="18" charset="2"/>
                              </a:rPr>
                              <m:t></m:t>
                            </m:r>
                          </m:e>
                          <m:sub>
                            <m:acc>
                              <m:accPr>
                                <m:chr m:val="̅"/>
                                <m:ctrlPr>
                                  <a:rPr lang="en-US" i="1">
                                    <a:solidFill>
                                      <a:srgbClr val="AE0337"/>
                                    </a:solidFill>
                                    <a:latin typeface="Cambria Math" panose="02040503050406030204" pitchFamily="18" charset="0"/>
                                  </a:rPr>
                                </m:ctrlPr>
                              </m:accPr>
                              <m:e>
                                <m:r>
                                  <m:rPr>
                                    <m:nor/>
                                  </m:rPr>
                                  <a:rPr lang="en-US" i="1" dirty="0">
                                    <a:solidFill>
                                      <a:srgbClr val="AE0337"/>
                                    </a:solidFill>
                                  </a:rPr>
                                  <m:t>x</m:t>
                                </m:r>
                              </m:e>
                            </m:acc>
                          </m:sub>
                        </m:sSub>
                      </m:den>
                    </m:f>
                  </m:oMath>
                </a14:m>
                <a:r>
                  <a:rPr lang="en-US" dirty="0">
                    <a:solidFill>
                      <a:srgbClr val="AE0337"/>
                    </a:solidFill>
                  </a:rPr>
                  <a:t> = </a:t>
                </a:r>
                <a14:m>
                  <m:oMath xmlns:m="http://schemas.openxmlformats.org/officeDocument/2006/math">
                    <m:f>
                      <m:fPr>
                        <m:ctrlPr>
                          <a:rPr lang="en-US" i="1">
                            <a:solidFill>
                              <a:srgbClr val="AE0337"/>
                            </a:solidFill>
                            <a:latin typeface="Cambria Math" panose="02040503050406030204" pitchFamily="18" charset="0"/>
                          </a:rPr>
                        </m:ctrlPr>
                      </m:fPr>
                      <m:num>
                        <m:r>
                          <m:rPr>
                            <m:nor/>
                          </m:rPr>
                          <a:rPr lang="en-US" dirty="0">
                            <a:solidFill>
                              <a:srgbClr val="AE0337"/>
                            </a:solidFill>
                          </a:rPr>
                          <m:t>1400–1615 </m:t>
                        </m:r>
                      </m:num>
                      <m:den>
                        <m:r>
                          <m:rPr>
                            <m:nor/>
                          </m:rPr>
                          <a:rPr lang="en-US" dirty="0">
                            <a:solidFill>
                              <a:srgbClr val="AE0337"/>
                            </a:solidFill>
                          </a:rPr>
                          <m:t>550</m:t>
                        </m:r>
                        <m:r>
                          <m:rPr>
                            <m:nor/>
                          </m:rPr>
                          <a:rPr lang="en-US" b="0" i="0" dirty="0" smtClean="0">
                            <a:solidFill>
                              <a:srgbClr val="AE0337"/>
                            </a:solidFill>
                          </a:rPr>
                          <m:t>/</m:t>
                        </m:r>
                        <m:rad>
                          <m:radPr>
                            <m:degHide m:val="on"/>
                            <m:ctrlPr>
                              <a:rPr lang="en-US" i="1" dirty="0" smtClean="0">
                                <a:solidFill>
                                  <a:srgbClr val="AE0337"/>
                                </a:solidFill>
                                <a:latin typeface="Cambria Math" panose="02040503050406030204" pitchFamily="18" charset="0"/>
                              </a:rPr>
                            </m:ctrlPr>
                          </m:radPr>
                          <m:deg/>
                          <m:e>
                            <m:r>
                              <m:rPr>
                                <m:nor/>
                              </m:rPr>
                              <a:rPr lang="en-US" dirty="0">
                                <a:solidFill>
                                  <a:srgbClr val="AE0337"/>
                                </a:solidFill>
                              </a:rPr>
                              <m:t>25</m:t>
                            </m:r>
                          </m:e>
                        </m:rad>
                      </m:den>
                    </m:f>
                  </m:oMath>
                </a14:m>
                <a:r>
                  <a:rPr lang="en-US" dirty="0">
                    <a:solidFill>
                      <a:srgbClr val="AE0337"/>
                    </a:solidFill>
                  </a:rPr>
                  <a:t> = </a:t>
                </a:r>
                <a14:m>
                  <m:oMath xmlns:m="http://schemas.openxmlformats.org/officeDocument/2006/math">
                    <m:f>
                      <m:fPr>
                        <m:ctrlPr>
                          <a:rPr lang="en-US" i="1">
                            <a:solidFill>
                              <a:srgbClr val="AE0337"/>
                            </a:solidFill>
                            <a:latin typeface="Cambria Math" panose="02040503050406030204" pitchFamily="18" charset="0"/>
                          </a:rPr>
                        </m:ctrlPr>
                      </m:fPr>
                      <m:num>
                        <m:r>
                          <m:rPr>
                            <m:nor/>
                          </m:rPr>
                          <a:rPr lang="en-US" dirty="0">
                            <a:solidFill>
                              <a:srgbClr val="AE0337"/>
                            </a:solidFill>
                          </a:rPr>
                          <m:t>–215 </m:t>
                        </m:r>
                      </m:num>
                      <m:den>
                        <m:r>
                          <m:rPr>
                            <m:nor/>
                          </m:rPr>
                          <a:rPr lang="en-US" b="0" i="0" dirty="0" smtClean="0">
                            <a:solidFill>
                              <a:srgbClr val="AE0337"/>
                            </a:solidFill>
                          </a:rPr>
                          <m:t>11</m:t>
                        </m:r>
                        <m:r>
                          <m:rPr>
                            <m:nor/>
                          </m:rPr>
                          <a:rPr lang="en-US" dirty="0">
                            <a:solidFill>
                              <a:srgbClr val="AE0337"/>
                            </a:solidFill>
                          </a:rPr>
                          <m:t>0 </m:t>
                        </m:r>
                      </m:den>
                    </m:f>
                  </m:oMath>
                </a14:m>
                <a:r>
                  <a:rPr lang="en-US" dirty="0">
                    <a:solidFill>
                      <a:srgbClr val="AE0337"/>
                    </a:solidFill>
                  </a:rPr>
                  <a:t> </a:t>
                </a:r>
                <a14:m>
                  <m:oMath xmlns:m="http://schemas.openxmlformats.org/officeDocument/2006/math">
                    <m:r>
                      <a:rPr lang="en-US" b="0" i="1" dirty="0"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 </a:t>
                </a:r>
                <a14:m>
                  <m:oMath xmlns:m="http://schemas.openxmlformats.org/officeDocument/2006/math">
                    <m:r>
                      <a:rPr lang="en-US" i="1" dirty="0" smtClean="0">
                        <a:solidFill>
                          <a:srgbClr val="AE0337"/>
                        </a:solidFill>
                        <a:latin typeface="Cambria Math" panose="02040503050406030204" pitchFamily="18" charset="0"/>
                        <a:ea typeface="Cambria Math" panose="02040503050406030204" pitchFamily="18" charset="0"/>
                      </a:rPr>
                      <m:t>−</m:t>
                    </m:r>
                  </m:oMath>
                </a14:m>
                <a:r>
                  <a:rPr lang="en-US" dirty="0">
                    <a:solidFill>
                      <a:srgbClr val="AE0337"/>
                    </a:solidFill>
                  </a:rPr>
                  <a:t>1.95 </a:t>
                </a:r>
              </a:p>
              <a:p>
                <a:pPr marL="341313" indent="0">
                  <a:buNone/>
                </a:pPr>
                <a:r>
                  <a:rPr lang="en-US" dirty="0"/>
                  <a:t>So, the probability that the mean credit card balance of the 25 card holders is less than $1400 is</a:t>
                </a:r>
              </a:p>
              <a:p>
                <a:pPr marL="0" indent="0" algn="ctr">
                  <a:buNone/>
                </a:pPr>
                <a:r>
                  <a:rPr lang="pl-PL" i="1" dirty="0">
                    <a:solidFill>
                      <a:srgbClr val="AE0337"/>
                    </a:solidFill>
                  </a:rPr>
                  <a:t>P</a:t>
                </a:r>
                <a:r>
                  <a:rPr lang="en-US" dirty="0">
                    <a:solidFill>
                      <a:srgbClr val="AE0337"/>
                    </a:solidFill>
                  </a:rPr>
                  <a:t>(</a:t>
                </a:r>
                <a:r>
                  <a:rPr lang="pl-PL" i="1" dirty="0">
                    <a:solidFill>
                      <a:srgbClr val="AE0337"/>
                    </a:solidFill>
                  </a:rPr>
                  <a:t>x </a:t>
                </a:r>
                <a:r>
                  <a:rPr lang="en-US" i="1" dirty="0">
                    <a:solidFill>
                      <a:srgbClr val="AE0337"/>
                    </a:solidFill>
                  </a:rPr>
                  <a:t>&lt;</a:t>
                </a:r>
                <a:r>
                  <a:rPr lang="pl-PL" dirty="0">
                    <a:solidFill>
                      <a:srgbClr val="AE0337"/>
                    </a:solidFill>
                  </a:rPr>
                  <a:t> 1400</a:t>
                </a:r>
                <a:r>
                  <a:rPr lang="en-US" dirty="0">
                    <a:solidFill>
                      <a:srgbClr val="AE0337"/>
                    </a:solidFill>
                  </a:rPr>
                  <a:t>)</a:t>
                </a:r>
                <a:r>
                  <a:rPr lang="pl-PL" dirty="0">
                    <a:solidFill>
                      <a:srgbClr val="AE0337"/>
                    </a:solidFill>
                  </a:rPr>
                  <a:t> = </a:t>
                </a:r>
                <a:r>
                  <a:rPr lang="pl-PL" i="1" dirty="0">
                    <a:solidFill>
                      <a:srgbClr val="AE0337"/>
                    </a:solidFill>
                  </a:rPr>
                  <a:t>P</a:t>
                </a:r>
                <a:r>
                  <a:rPr lang="en-US" dirty="0">
                    <a:solidFill>
                      <a:srgbClr val="AE0337"/>
                    </a:solidFill>
                  </a:rPr>
                  <a:t>(</a:t>
                </a:r>
                <a:r>
                  <a:rPr lang="pl-PL" i="1" dirty="0">
                    <a:solidFill>
                      <a:srgbClr val="AE0337"/>
                    </a:solidFill>
                  </a:rPr>
                  <a:t>z </a:t>
                </a:r>
                <a:r>
                  <a:rPr lang="en-US" dirty="0">
                    <a:solidFill>
                      <a:srgbClr val="AE0337"/>
                    </a:solidFill>
                  </a:rPr>
                  <a:t>&lt;</a:t>
                </a:r>
                <a:r>
                  <a:rPr lang="pl-PL" dirty="0">
                    <a:solidFill>
                      <a:srgbClr val="AE0337"/>
                    </a:solidFill>
                  </a:rPr>
                  <a:t> </a:t>
                </a:r>
                <a14:m>
                  <m:oMath xmlns:m="http://schemas.openxmlformats.org/officeDocument/2006/math">
                    <m:r>
                      <a:rPr lang="en-US" i="1" dirty="0">
                        <a:solidFill>
                          <a:srgbClr val="AE0337"/>
                        </a:solidFill>
                        <a:latin typeface="Cambria Math" panose="02040503050406030204" pitchFamily="18" charset="0"/>
                        <a:ea typeface="Cambria Math" panose="02040503050406030204" pitchFamily="18" charset="0"/>
                      </a:rPr>
                      <m:t>−</m:t>
                    </m:r>
                  </m:oMath>
                </a14:m>
                <a:r>
                  <a:rPr lang="pl-PL" dirty="0">
                    <a:solidFill>
                      <a:srgbClr val="AE0337"/>
                    </a:solidFill>
                  </a:rPr>
                  <a:t>1.95</a:t>
                </a:r>
                <a:r>
                  <a:rPr lang="en-US" dirty="0">
                    <a:solidFill>
                      <a:srgbClr val="AE0337"/>
                    </a:solidFill>
                  </a:rPr>
                  <a:t>)</a:t>
                </a:r>
                <a:r>
                  <a:rPr lang="pl-PL" dirty="0">
                    <a:solidFill>
                      <a:srgbClr val="AE0337"/>
                    </a:solidFill>
                  </a:rPr>
                  <a:t> = 0.0256.</a:t>
                </a:r>
                <a:endParaRPr lang="en-US" dirty="0">
                  <a:solidFill>
                    <a:srgbClr val="AE0337"/>
                  </a:solidFill>
                </a:endParaRPr>
              </a:p>
            </p:txBody>
          </p:sp>
        </mc:Choice>
        <mc:Fallback xmlns="">
          <p:sp>
            <p:nvSpPr>
              <p:cNvPr id="5" name="Content Placeholder 4">
                <a:extLst>
                  <a:ext uri="{FF2B5EF4-FFF2-40B4-BE49-F238E27FC236}">
                    <a16:creationId xmlns:a16="http://schemas.microsoft.com/office/drawing/2014/main" id="{8B726F65-71FF-45D5-8729-6126AE66DDA2}"/>
                  </a:ext>
                </a:extLst>
              </p:cNvPr>
              <p:cNvSpPr>
                <a:spLocks noGrp="1" noRot="1" noChangeAspect="1" noMove="1" noResize="1" noEditPoints="1" noAdjustHandles="1" noChangeArrowheads="1" noChangeShapeType="1" noTextEdit="1"/>
              </p:cNvSpPr>
              <p:nvPr>
                <p:ph idx="1"/>
              </p:nvPr>
            </p:nvSpPr>
            <p:spPr>
              <a:blipFill>
                <a:blip r:embed="rId2"/>
                <a:stretch>
                  <a:fillRect l="-1333" t="-1482"/>
                </a:stretch>
              </a:blipFill>
            </p:spPr>
            <p:txBody>
              <a:bodyPr/>
              <a:lstStyle/>
              <a:p>
                <a:r>
                  <a:rPr lang="en-US">
                    <a:noFill/>
                  </a:rPr>
                  <a:t> </a:t>
                </a:r>
              </a:p>
            </p:txBody>
          </p:sp>
        </mc:Fallback>
      </mc:AlternateContent>
      <p:sp>
        <p:nvSpPr>
          <p:cNvPr id="2" name="Title 1">
            <a:extLst>
              <a:ext uri="{FF2B5EF4-FFF2-40B4-BE49-F238E27FC236}">
                <a16:creationId xmlns="" xmlns:a16="http://schemas.microsoft.com/office/drawing/2014/main" id="{85EF1038-0A91-45B7-A273-C12406831041}"/>
              </a:ext>
            </a:extLst>
          </p:cNvPr>
          <p:cNvSpPr>
            <a:spLocks noGrp="1"/>
          </p:cNvSpPr>
          <p:nvPr>
            <p:ph type="title"/>
          </p:nvPr>
        </p:nvSpPr>
        <p:spPr/>
        <p:txBody>
          <a:bodyPr/>
          <a:lstStyle/>
          <a:p>
            <a:pPr>
              <a:defRPr/>
            </a:pPr>
            <a:r>
              <a:rPr lang="en-US" dirty="0">
                <a:solidFill>
                  <a:schemeClr val="accent3"/>
                </a:solidFill>
                <a:ea typeface="+mj-ea"/>
              </a:rPr>
              <a:t>Example: Finding Probabilities for </a:t>
            </a:r>
            <a:r>
              <a:rPr lang="en-US" i="1" dirty="0">
                <a:solidFill>
                  <a:schemeClr val="accent3"/>
                </a:solidFill>
                <a:ea typeface="+mj-ea"/>
              </a:rPr>
              <a:t>x</a:t>
            </a:r>
            <a:r>
              <a:rPr lang="en-US" dirty="0">
                <a:solidFill>
                  <a:schemeClr val="accent3"/>
                </a:solidFill>
                <a:ea typeface="+mj-ea"/>
              </a:rPr>
              <a:t> and</a:t>
            </a:r>
            <a:r>
              <a:rPr lang="en-US" i="1" dirty="0">
                <a:solidFill>
                  <a:schemeClr val="accent3"/>
                </a:solidFill>
                <a:ea typeface="+mj-ea"/>
              </a:rPr>
              <a:t> x</a:t>
            </a:r>
            <a:endParaRPr lang="en-US" dirty="0">
              <a:solidFill>
                <a:schemeClr val="accent3"/>
              </a:solidFill>
              <a:ea typeface="+mj-ea"/>
            </a:endParaRPr>
          </a:p>
        </p:txBody>
      </p:sp>
      <p:cxnSp>
        <p:nvCxnSpPr>
          <p:cNvPr id="6" name="Straight Connector 5">
            <a:extLst>
              <a:ext uri="{FF2B5EF4-FFF2-40B4-BE49-F238E27FC236}">
                <a16:creationId xmlns="" xmlns:a16="http://schemas.microsoft.com/office/drawing/2014/main" id="{7927CF76-406D-46A0-929A-9D873BA6F419}"/>
              </a:ext>
            </a:extLst>
          </p:cNvPr>
          <p:cNvCxnSpPr/>
          <p:nvPr/>
        </p:nvCxnSpPr>
        <p:spPr>
          <a:xfrm>
            <a:off x="7476022" y="1003434"/>
            <a:ext cx="295275" cy="158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38566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a16="http://schemas.microsoft.com/office/drawing/2014/main" id="{8B726F65-71FF-45D5-8729-6126AE66DDA2}"/>
              </a:ext>
            </a:extLst>
          </p:cNvPr>
          <p:cNvSpPr>
            <a:spLocks noGrp="1"/>
          </p:cNvSpPr>
          <p:nvPr>
            <p:ph idx="1"/>
          </p:nvPr>
        </p:nvSpPr>
        <p:spPr/>
        <p:txBody>
          <a:bodyPr/>
          <a:lstStyle/>
          <a:p>
            <a:pPr marL="0" indent="0">
              <a:buNone/>
            </a:pPr>
            <a:r>
              <a:rPr lang="en-US" dirty="0"/>
              <a:t>You can check the answers for part 1 and 2 using technology. For instance, you can use Excel to find the probabilities.</a:t>
            </a:r>
            <a:endParaRPr lang="en-US" dirty="0">
              <a:solidFill>
                <a:srgbClr val="AE0337"/>
              </a:solidFill>
            </a:endParaRPr>
          </a:p>
        </p:txBody>
      </p:sp>
      <p:sp>
        <p:nvSpPr>
          <p:cNvPr id="2" name="Title 1">
            <a:extLst>
              <a:ext uri="{FF2B5EF4-FFF2-40B4-BE49-F238E27FC236}">
                <a16:creationId xmlns="" xmlns:a16="http://schemas.microsoft.com/office/drawing/2014/main" id="{85EF1038-0A91-45B7-A273-C12406831041}"/>
              </a:ext>
            </a:extLst>
          </p:cNvPr>
          <p:cNvSpPr>
            <a:spLocks noGrp="1"/>
          </p:cNvSpPr>
          <p:nvPr>
            <p:ph type="title"/>
          </p:nvPr>
        </p:nvSpPr>
        <p:spPr/>
        <p:txBody>
          <a:bodyPr/>
          <a:lstStyle/>
          <a:p>
            <a:pPr>
              <a:defRPr/>
            </a:pPr>
            <a:r>
              <a:rPr lang="en-US" dirty="0">
                <a:solidFill>
                  <a:schemeClr val="accent3"/>
                </a:solidFill>
                <a:ea typeface="+mj-ea"/>
              </a:rPr>
              <a:t>Example: Finding Probabilities for </a:t>
            </a:r>
            <a:r>
              <a:rPr lang="en-US" i="1" dirty="0">
                <a:solidFill>
                  <a:schemeClr val="accent3"/>
                </a:solidFill>
                <a:ea typeface="+mj-ea"/>
              </a:rPr>
              <a:t>x</a:t>
            </a:r>
            <a:r>
              <a:rPr lang="en-US" dirty="0">
                <a:solidFill>
                  <a:schemeClr val="accent3"/>
                </a:solidFill>
                <a:ea typeface="+mj-ea"/>
              </a:rPr>
              <a:t> and</a:t>
            </a:r>
            <a:r>
              <a:rPr lang="en-US" i="1" dirty="0">
                <a:solidFill>
                  <a:schemeClr val="accent3"/>
                </a:solidFill>
                <a:ea typeface="+mj-ea"/>
              </a:rPr>
              <a:t> x</a:t>
            </a:r>
            <a:endParaRPr lang="en-US" dirty="0">
              <a:solidFill>
                <a:schemeClr val="accent3"/>
              </a:solidFill>
              <a:ea typeface="+mj-ea"/>
            </a:endParaRPr>
          </a:p>
        </p:txBody>
      </p:sp>
      <p:cxnSp>
        <p:nvCxnSpPr>
          <p:cNvPr id="6" name="Straight Connector 5">
            <a:extLst>
              <a:ext uri="{FF2B5EF4-FFF2-40B4-BE49-F238E27FC236}">
                <a16:creationId xmlns="" xmlns:a16="http://schemas.microsoft.com/office/drawing/2014/main" id="{7927CF76-406D-46A0-929A-9D873BA6F419}"/>
              </a:ext>
            </a:extLst>
          </p:cNvPr>
          <p:cNvCxnSpPr/>
          <p:nvPr/>
        </p:nvCxnSpPr>
        <p:spPr>
          <a:xfrm>
            <a:off x="7476022" y="1022685"/>
            <a:ext cx="295275" cy="158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 name="Picture 3" descr="A screenshot of a cell phone&#10;&#10;Description generated with very high confidence">
            <a:extLst>
              <a:ext uri="{FF2B5EF4-FFF2-40B4-BE49-F238E27FC236}">
                <a16:creationId xmlns="" xmlns:a16="http://schemas.microsoft.com/office/drawing/2014/main" id="{9360B013-83AB-4861-BD1E-961B44AFD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962" y="3265730"/>
            <a:ext cx="3767335" cy="1467615"/>
          </a:xfrm>
          <a:prstGeom prst="rect">
            <a:avLst/>
          </a:prstGeom>
        </p:spPr>
      </p:pic>
      <p:pic>
        <p:nvPicPr>
          <p:cNvPr id="8" name="Picture 7" descr="A screenshot of a cell phone&#10;&#10;Description generated with very high confidence">
            <a:extLst>
              <a:ext uri="{FF2B5EF4-FFF2-40B4-BE49-F238E27FC236}">
                <a16:creationId xmlns="" xmlns:a16="http://schemas.microsoft.com/office/drawing/2014/main" id="{A25CFE6D-853D-4544-9CAE-EE39D2020A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045" y="3286303"/>
            <a:ext cx="3698755" cy="1426467"/>
          </a:xfrm>
          <a:prstGeom prst="rect">
            <a:avLst/>
          </a:prstGeom>
        </p:spPr>
      </p:pic>
    </p:spTree>
    <p:extLst>
      <p:ext uri="{BB962C8B-B14F-4D97-AF65-F5344CB8AC3E}">
        <p14:creationId xmlns:p14="http://schemas.microsoft.com/office/powerpoint/2010/main" val="1713836282"/>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a16="http://schemas.microsoft.com/office/drawing/2014/main" id="{8B726F65-71FF-45D5-8729-6126AE66DDA2}"/>
              </a:ext>
            </a:extLst>
          </p:cNvPr>
          <p:cNvSpPr>
            <a:spLocks noGrp="1"/>
          </p:cNvSpPr>
          <p:nvPr>
            <p:ph idx="1"/>
          </p:nvPr>
        </p:nvSpPr>
        <p:spPr/>
        <p:txBody>
          <a:bodyPr/>
          <a:lstStyle/>
          <a:p>
            <a:pPr marL="514350" indent="-514350">
              <a:buFont typeface="+mj-lt"/>
              <a:buAutoNum type="arabicPeriod" startAt="3"/>
            </a:pPr>
            <a:r>
              <a:rPr lang="en-US" dirty="0"/>
              <a:t>Although there is about a 35% chance that a college student who uses a credit card to pay for school-related expenses will pay less than $1400, there is only about a 3% chance that the mean amount a sample of 25 college students will pay is less than $1400. Because there is only a 3% chance that the mean amount a sample of 25 college students will pay is less than $1400, this is an unusual event.</a:t>
            </a:r>
            <a:endParaRPr lang="en-US" dirty="0">
              <a:solidFill>
                <a:srgbClr val="C00000"/>
              </a:solidFill>
            </a:endParaRPr>
          </a:p>
        </p:txBody>
      </p:sp>
      <p:sp>
        <p:nvSpPr>
          <p:cNvPr id="2" name="Title 1">
            <a:extLst>
              <a:ext uri="{FF2B5EF4-FFF2-40B4-BE49-F238E27FC236}">
                <a16:creationId xmlns="" xmlns:a16="http://schemas.microsoft.com/office/drawing/2014/main" id="{85EF1038-0A91-45B7-A273-C12406831041}"/>
              </a:ext>
            </a:extLst>
          </p:cNvPr>
          <p:cNvSpPr>
            <a:spLocks noGrp="1"/>
          </p:cNvSpPr>
          <p:nvPr>
            <p:ph type="title"/>
          </p:nvPr>
        </p:nvSpPr>
        <p:spPr/>
        <p:txBody>
          <a:bodyPr/>
          <a:lstStyle/>
          <a:p>
            <a:pPr>
              <a:defRPr/>
            </a:pPr>
            <a:r>
              <a:rPr lang="en-US" dirty="0">
                <a:solidFill>
                  <a:schemeClr val="accent3"/>
                </a:solidFill>
                <a:ea typeface="+mj-ea"/>
              </a:rPr>
              <a:t>Example: </a:t>
            </a:r>
            <a:r>
              <a:rPr lang="en-US" dirty="0">
                <a:solidFill>
                  <a:schemeClr val="accent3"/>
                </a:solidFill>
              </a:rPr>
              <a:t>Finding </a:t>
            </a:r>
            <a:r>
              <a:rPr lang="en-US" dirty="0">
                <a:solidFill>
                  <a:schemeClr val="accent3"/>
                </a:solidFill>
                <a:ea typeface="+mj-ea"/>
              </a:rPr>
              <a:t>Probabilities for </a:t>
            </a:r>
            <a:r>
              <a:rPr lang="en-US" i="1" dirty="0">
                <a:solidFill>
                  <a:schemeClr val="accent3"/>
                </a:solidFill>
                <a:ea typeface="+mj-ea"/>
              </a:rPr>
              <a:t>x</a:t>
            </a:r>
            <a:r>
              <a:rPr lang="en-US" dirty="0">
                <a:solidFill>
                  <a:schemeClr val="accent3"/>
                </a:solidFill>
                <a:ea typeface="+mj-ea"/>
              </a:rPr>
              <a:t> and</a:t>
            </a:r>
            <a:r>
              <a:rPr lang="en-US" i="1" dirty="0">
                <a:solidFill>
                  <a:schemeClr val="accent3"/>
                </a:solidFill>
                <a:ea typeface="+mj-ea"/>
              </a:rPr>
              <a:t> x</a:t>
            </a:r>
            <a:endParaRPr lang="en-US" dirty="0">
              <a:solidFill>
                <a:schemeClr val="accent3"/>
              </a:solidFill>
              <a:ea typeface="+mj-ea"/>
            </a:endParaRPr>
          </a:p>
        </p:txBody>
      </p:sp>
      <p:cxnSp>
        <p:nvCxnSpPr>
          <p:cNvPr id="6" name="Straight Connector 5">
            <a:extLst>
              <a:ext uri="{FF2B5EF4-FFF2-40B4-BE49-F238E27FC236}">
                <a16:creationId xmlns="" xmlns:a16="http://schemas.microsoft.com/office/drawing/2014/main" id="{7927CF76-406D-46A0-929A-9D873BA6F419}"/>
              </a:ext>
            </a:extLst>
          </p:cNvPr>
          <p:cNvCxnSpPr/>
          <p:nvPr/>
        </p:nvCxnSpPr>
        <p:spPr>
          <a:xfrm>
            <a:off x="7456772" y="1013059"/>
            <a:ext cx="295275" cy="158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8732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 xmlns:a16="http://schemas.microsoft.com/office/drawing/2014/main" id="{B1EC5ABE-BD5F-4FD4-8858-4E72E99FA9D7}"/>
              </a:ext>
            </a:extLst>
          </p:cNvPr>
          <p:cNvSpPr>
            <a:spLocks noGrp="1"/>
          </p:cNvSpPr>
          <p:nvPr>
            <p:ph type="title"/>
          </p:nvPr>
        </p:nvSpPr>
        <p:spPr/>
        <p:txBody>
          <a:bodyPr/>
          <a:lstStyle/>
          <a:p>
            <a:pPr eaLnBrk="1" hangingPunct="1"/>
            <a:r>
              <a:rPr lang="en-US" altLang="en-US"/>
              <a:t>Section 5.4 Objectives</a:t>
            </a:r>
          </a:p>
        </p:txBody>
      </p:sp>
      <p:sp>
        <p:nvSpPr>
          <p:cNvPr id="13314" name="Content Placeholder 2">
            <a:extLst>
              <a:ext uri="{FF2B5EF4-FFF2-40B4-BE49-F238E27FC236}">
                <a16:creationId xmlns="" xmlns:a16="http://schemas.microsoft.com/office/drawing/2014/main" id="{A4E1A486-51D2-49E8-9164-0649F86805ED}"/>
              </a:ext>
            </a:extLst>
          </p:cNvPr>
          <p:cNvSpPr>
            <a:spLocks noGrp="1"/>
          </p:cNvSpPr>
          <p:nvPr>
            <p:ph idx="1"/>
          </p:nvPr>
        </p:nvSpPr>
        <p:spPr/>
        <p:txBody>
          <a:bodyPr/>
          <a:lstStyle/>
          <a:p>
            <a:pPr eaLnBrk="1" hangingPunct="1"/>
            <a:r>
              <a:rPr lang="en-US" altLang="en-US"/>
              <a:t>How to find sampling distributions and verify their properties</a:t>
            </a:r>
          </a:p>
          <a:p>
            <a:pPr eaLnBrk="1" hangingPunct="1"/>
            <a:r>
              <a:rPr lang="en-US" altLang="en-US"/>
              <a:t>How to interpret the Central Limit Theorem</a:t>
            </a:r>
          </a:p>
          <a:p>
            <a:pPr eaLnBrk="1" hangingPunct="1"/>
            <a:r>
              <a:rPr lang="en-US" altLang="en-US"/>
              <a:t>How to apply the Central Limit Theorem to find the probability of a sample mean</a:t>
            </a:r>
          </a:p>
        </p:txBody>
      </p:sp>
    </p:spTree>
    <p:extLst>
      <p:ext uri="{BB962C8B-B14F-4D97-AF65-F5344CB8AC3E}">
        <p14:creationId xmlns:p14="http://schemas.microsoft.com/office/powerpoint/2010/main" val="403546962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6">
            <a:extLst>
              <a:ext uri="{FF2B5EF4-FFF2-40B4-BE49-F238E27FC236}">
                <a16:creationId xmlns="" xmlns:a16="http://schemas.microsoft.com/office/drawing/2014/main" id="{F217033A-A448-4C37-B2C3-A3591D22E3AA}"/>
              </a:ext>
            </a:extLst>
          </p:cNvPr>
          <p:cNvSpPr>
            <a:spLocks noGrp="1" noChangeArrowheads="1"/>
          </p:cNvSpPr>
          <p:nvPr>
            <p:ph type="title"/>
          </p:nvPr>
        </p:nvSpPr>
        <p:spPr/>
        <p:txBody>
          <a:bodyPr/>
          <a:lstStyle/>
          <a:p>
            <a:pPr eaLnBrk="1" hangingPunct="1"/>
            <a:r>
              <a:rPr lang="en-US" altLang="en-US"/>
              <a:t>Sampling Distributions</a:t>
            </a:r>
          </a:p>
        </p:txBody>
      </p:sp>
      <p:sp>
        <p:nvSpPr>
          <p:cNvPr id="17" name="Content Placeholder 16">
            <a:extLst>
              <a:ext uri="{FF2B5EF4-FFF2-40B4-BE49-F238E27FC236}">
                <a16:creationId xmlns="" xmlns:a16="http://schemas.microsoft.com/office/drawing/2014/main" id="{5921EF73-01A9-4C8E-912C-4EE7554918DD}"/>
              </a:ext>
            </a:extLst>
          </p:cNvPr>
          <p:cNvSpPr>
            <a:spLocks noGrp="1"/>
          </p:cNvSpPr>
          <p:nvPr>
            <p:ph idx="1"/>
          </p:nvPr>
        </p:nvSpPr>
        <p:spPr>
          <a:xfrm>
            <a:off x="457200" y="1600200"/>
            <a:ext cx="8229600" cy="2590800"/>
          </a:xfrm>
        </p:spPr>
        <p:txBody>
          <a:bodyPr/>
          <a:lstStyle/>
          <a:p>
            <a:pPr>
              <a:buFont typeface="Arial" panose="020B0604020202020204" pitchFamily="34" charset="0"/>
              <a:buNone/>
            </a:pPr>
            <a:r>
              <a:rPr lang="en-US" altLang="en-US" b="1" dirty="0">
                <a:solidFill>
                  <a:schemeClr val="accent2"/>
                </a:solidFill>
              </a:rPr>
              <a:t>Sampling distribution</a:t>
            </a:r>
            <a:r>
              <a:rPr lang="en-US" altLang="en-US" dirty="0">
                <a:solidFill>
                  <a:schemeClr val="accent2"/>
                </a:solidFill>
              </a:rPr>
              <a:t> </a:t>
            </a:r>
          </a:p>
          <a:p>
            <a:r>
              <a:rPr lang="en-US" dirty="0"/>
              <a:t>The probability distribution of a sample statistic that is formed when random samples of size </a:t>
            </a:r>
            <a:r>
              <a:rPr lang="en-US" i="1" dirty="0"/>
              <a:t>n </a:t>
            </a:r>
            <a:r>
              <a:rPr lang="en-US" dirty="0"/>
              <a:t>are repeatedly taken from a population.</a:t>
            </a:r>
          </a:p>
          <a:p>
            <a:endParaRPr lang="en-US" dirty="0"/>
          </a:p>
          <a:p>
            <a:r>
              <a:rPr lang="en-US" dirty="0"/>
              <a:t>If the sample statistic is the sample mean, then the distribution is the </a:t>
            </a:r>
            <a:r>
              <a:rPr lang="en-US" altLang="en-US" b="1" dirty="0">
                <a:solidFill>
                  <a:srgbClr val="AE0337"/>
                </a:solidFill>
              </a:rPr>
              <a:t>Sampling distribution of sample means</a:t>
            </a:r>
          </a:p>
          <a:p>
            <a:endParaRPr lang="en-US" altLang="en-US" dirty="0"/>
          </a:p>
          <a:p>
            <a:endParaRPr lang="en-US" altLang="en-US" dirty="0"/>
          </a:p>
        </p:txBody>
      </p:sp>
    </p:spTree>
    <p:extLst>
      <p:ext uri="{BB962C8B-B14F-4D97-AF65-F5344CB8AC3E}">
        <p14:creationId xmlns:p14="http://schemas.microsoft.com/office/powerpoint/2010/main" val="714956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3" end="3"/>
                                            </p:txEl>
                                          </p:spTgt>
                                        </p:tgtEl>
                                        <p:attrNameLst>
                                          <p:attrName>style.visibility</p:attrName>
                                        </p:attrNameLst>
                                      </p:cBhvr>
                                      <p:to>
                                        <p:strVal val="visible"/>
                                      </p:to>
                                    </p:set>
                                    <p:animEffect transition="in" filter="fade">
                                      <p:cBhvr>
                                        <p:cTn id="7"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 xmlns:a16="http://schemas.microsoft.com/office/drawing/2014/main" id="{852639E1-C2F7-4DD4-83C1-BC9EB0347EED}"/>
              </a:ext>
            </a:extLst>
          </p:cNvPr>
          <p:cNvSpPr>
            <a:spLocks noGrp="1" noChangeArrowheads="1"/>
          </p:cNvSpPr>
          <p:nvPr>
            <p:ph type="title"/>
          </p:nvPr>
        </p:nvSpPr>
        <p:spPr/>
        <p:txBody>
          <a:bodyPr/>
          <a:lstStyle/>
          <a:p>
            <a:pPr eaLnBrk="1" hangingPunct="1"/>
            <a:r>
              <a:rPr lang="en-US" altLang="en-US"/>
              <a:t>Sampling Distribution of Sample Means</a:t>
            </a:r>
          </a:p>
        </p:txBody>
      </p:sp>
      <p:sp>
        <p:nvSpPr>
          <p:cNvPr id="18" name="Rectangle 4">
            <a:extLst>
              <a:ext uri="{FF2B5EF4-FFF2-40B4-BE49-F238E27FC236}">
                <a16:creationId xmlns="" xmlns:a16="http://schemas.microsoft.com/office/drawing/2014/main" id="{1F90E5F6-724E-4833-9986-8750B22CC41B}"/>
              </a:ext>
            </a:extLst>
          </p:cNvPr>
          <p:cNvSpPr>
            <a:spLocks noChangeArrowheads="1"/>
          </p:cNvSpPr>
          <p:nvPr/>
        </p:nvSpPr>
        <p:spPr bwMode="auto">
          <a:xfrm>
            <a:off x="618331" y="1772034"/>
            <a:ext cx="7769225" cy="2571365"/>
          </a:xfrm>
          <a:prstGeom prst="rect">
            <a:avLst/>
          </a:prstGeom>
          <a:solidFill>
            <a:schemeClr val="accent6">
              <a:lumMod val="20000"/>
              <a:lumOff val="80000"/>
            </a:schemeClr>
          </a:solidFill>
          <a:ln w="9525">
            <a:solidFill>
              <a:schemeClr val="tx1"/>
            </a:solidFill>
            <a:miter lim="800000"/>
            <a:headEnd/>
            <a:tailEnd/>
          </a:ln>
          <a:effectLst/>
        </p:spPr>
        <p:txBody>
          <a:bodyPr wrap="none" anchor="ctr"/>
          <a:lstStyle/>
          <a:p>
            <a:pPr>
              <a:defRPr/>
            </a:pPr>
            <a:endParaRPr lang="en-US" dirty="0">
              <a:ea typeface="+mn-ea"/>
            </a:endParaRPr>
          </a:p>
        </p:txBody>
      </p:sp>
      <p:sp>
        <p:nvSpPr>
          <p:cNvPr id="16387" name="TextBox 18">
            <a:extLst>
              <a:ext uri="{FF2B5EF4-FFF2-40B4-BE49-F238E27FC236}">
                <a16:creationId xmlns="" xmlns:a16="http://schemas.microsoft.com/office/drawing/2014/main" id="{870CD905-AC7D-4E0A-BDDE-9253FAEFA0B3}"/>
              </a:ext>
            </a:extLst>
          </p:cNvPr>
          <p:cNvSpPr txBox="1">
            <a:spLocks noChangeArrowheads="1"/>
          </p:cNvSpPr>
          <p:nvPr/>
        </p:nvSpPr>
        <p:spPr bwMode="auto">
          <a:xfrm>
            <a:off x="685799" y="1828800"/>
            <a:ext cx="678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Times New Roman" panose="02020603050405020304" pitchFamily="18" charset="0"/>
              </a:rPr>
              <a:t>Population with mean </a:t>
            </a:r>
            <a:r>
              <a:rPr lang="el-GR" altLang="en-US" i="1" dirty="0">
                <a:latin typeface="Times New Roman" panose="02020603050405020304" pitchFamily="18" charset="0"/>
                <a:cs typeface="Times New Roman" panose="02020603050405020304" pitchFamily="18" charset="0"/>
              </a:rPr>
              <a:t>μ</a:t>
            </a:r>
            <a:r>
              <a:rPr lang="en-US" altLang="en-US" dirty="0">
                <a:latin typeface="Times New Roman" panose="02020603050405020304" pitchFamily="18" charset="0"/>
                <a:cs typeface="Times New Roman" panose="02020603050405020304" pitchFamily="18" charset="0"/>
              </a:rPr>
              <a:t>, and standard deviation </a:t>
            </a:r>
            <a:r>
              <a:rPr lang="el-GR" altLang="en-US" dirty="0">
                <a:latin typeface="Times New Roman" panose="02020603050405020304" pitchFamily="18" charset="0"/>
                <a:cs typeface="Times New Roman" panose="02020603050405020304" pitchFamily="18" charset="0"/>
              </a:rPr>
              <a:t>σ</a:t>
            </a:r>
            <a:endParaRPr lang="en-US" altLang="en-US" dirty="0">
              <a:latin typeface="Times New Roman" panose="02020603050405020304" pitchFamily="18" charset="0"/>
            </a:endParaRPr>
          </a:p>
        </p:txBody>
      </p:sp>
      <p:sp>
        <p:nvSpPr>
          <p:cNvPr id="16388" name="Oval 11">
            <a:extLst>
              <a:ext uri="{FF2B5EF4-FFF2-40B4-BE49-F238E27FC236}">
                <a16:creationId xmlns="" xmlns:a16="http://schemas.microsoft.com/office/drawing/2014/main" id="{82B657E3-AB0C-4CE9-8808-C066E79B6C4B}"/>
              </a:ext>
            </a:extLst>
          </p:cNvPr>
          <p:cNvSpPr>
            <a:spLocks noChangeArrowheads="1"/>
          </p:cNvSpPr>
          <p:nvPr/>
        </p:nvSpPr>
        <p:spPr bwMode="auto">
          <a:xfrm>
            <a:off x="976313" y="2833418"/>
            <a:ext cx="1690687" cy="1216025"/>
          </a:xfrm>
          <a:prstGeom prst="ellipse">
            <a:avLst/>
          </a:prstGeom>
          <a:solidFill>
            <a:srgbClr val="AAE8BF"/>
          </a:solidFill>
          <a:ln w="9525">
            <a:solidFill>
              <a:schemeClr val="tx1"/>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dirty="0"/>
              <a:t>Random </a:t>
            </a:r>
            <a:br>
              <a:rPr lang="en-US" altLang="en-US" sz="1800" dirty="0"/>
            </a:br>
            <a:r>
              <a:rPr lang="en-US" altLang="en-US" sz="1800" dirty="0"/>
              <a:t>Sample 1</a:t>
            </a:r>
          </a:p>
          <a:p>
            <a:pPr algn="ctr"/>
            <a:endParaRPr lang="en-US" altLang="en-US" sz="1800" dirty="0"/>
          </a:p>
        </p:txBody>
      </p:sp>
      <p:sp>
        <p:nvSpPr>
          <p:cNvPr id="16389" name="Oval 11">
            <a:extLst>
              <a:ext uri="{FF2B5EF4-FFF2-40B4-BE49-F238E27FC236}">
                <a16:creationId xmlns="" xmlns:a16="http://schemas.microsoft.com/office/drawing/2014/main" id="{B37117BC-71FC-4F60-8E19-D5665DA5BA4C}"/>
              </a:ext>
            </a:extLst>
          </p:cNvPr>
          <p:cNvSpPr>
            <a:spLocks noChangeArrowheads="1"/>
          </p:cNvSpPr>
          <p:nvPr/>
        </p:nvSpPr>
        <p:spPr bwMode="auto">
          <a:xfrm>
            <a:off x="2757487" y="2899299"/>
            <a:ext cx="1690688" cy="1351757"/>
          </a:xfrm>
          <a:prstGeom prst="ellipse">
            <a:avLst/>
          </a:prstGeom>
          <a:solidFill>
            <a:srgbClr val="FFFF99"/>
          </a:solidFill>
          <a:ln w="9525">
            <a:solidFill>
              <a:schemeClr val="tx1"/>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dirty="0"/>
              <a:t>Random</a:t>
            </a:r>
            <a:br>
              <a:rPr lang="en-US" altLang="en-US" sz="1800" dirty="0"/>
            </a:br>
            <a:r>
              <a:rPr lang="en-US" altLang="en-US" sz="1800" dirty="0"/>
              <a:t>Sample 2</a:t>
            </a:r>
          </a:p>
          <a:p>
            <a:pPr algn="ctr"/>
            <a:endParaRPr lang="en-US" altLang="en-US" sz="1800" dirty="0"/>
          </a:p>
        </p:txBody>
      </p:sp>
      <p:sp>
        <p:nvSpPr>
          <p:cNvPr id="22" name="Oval 13">
            <a:extLst>
              <a:ext uri="{FF2B5EF4-FFF2-40B4-BE49-F238E27FC236}">
                <a16:creationId xmlns="" xmlns:a16="http://schemas.microsoft.com/office/drawing/2014/main" id="{58DE1BE4-7C32-4168-B42F-CC2D7C281DEB}"/>
              </a:ext>
            </a:extLst>
          </p:cNvPr>
          <p:cNvSpPr>
            <a:spLocks noChangeArrowheads="1"/>
          </p:cNvSpPr>
          <p:nvPr/>
        </p:nvSpPr>
        <p:spPr bwMode="auto">
          <a:xfrm>
            <a:off x="3657600" y="2336531"/>
            <a:ext cx="1690688" cy="1216025"/>
          </a:xfrm>
          <a:prstGeom prst="ellipse">
            <a:avLst/>
          </a:prstGeom>
          <a:solidFill>
            <a:schemeClr val="accent2">
              <a:lumMod val="40000"/>
              <a:lumOff val="60000"/>
              <a:alpha val="54902"/>
            </a:schemeClr>
          </a:solidFill>
          <a:ln w="9525">
            <a:solidFill>
              <a:schemeClr val="tx1"/>
            </a:solidFill>
            <a:round/>
            <a:headEnd/>
            <a:tailEnd/>
          </a:ln>
          <a:effectLst/>
        </p:spPr>
        <p:txBody>
          <a:bodyPr wrap="none" anchor="ctr"/>
          <a:lstStyle/>
          <a:p>
            <a:pPr algn="ctr" eaLnBrk="0" hangingPunct="0">
              <a:defRPr/>
            </a:pPr>
            <a:r>
              <a:rPr lang="en-US" dirty="0">
                <a:ea typeface="+mn-ea"/>
              </a:rPr>
              <a:t>Random </a:t>
            </a:r>
            <a:br>
              <a:rPr lang="en-US" dirty="0">
                <a:ea typeface="+mn-ea"/>
              </a:rPr>
            </a:br>
            <a:r>
              <a:rPr lang="en-US" dirty="0">
                <a:ea typeface="+mn-ea"/>
              </a:rPr>
              <a:t>Sample 3</a:t>
            </a:r>
          </a:p>
          <a:p>
            <a:pPr algn="ctr" eaLnBrk="0" hangingPunct="0">
              <a:defRPr/>
            </a:pPr>
            <a:endParaRPr lang="en-US" dirty="0">
              <a:ea typeface="+mn-ea"/>
            </a:endParaRPr>
          </a:p>
        </p:txBody>
      </p:sp>
      <p:sp>
        <p:nvSpPr>
          <p:cNvPr id="23" name="Oval 16">
            <a:extLst>
              <a:ext uri="{FF2B5EF4-FFF2-40B4-BE49-F238E27FC236}">
                <a16:creationId xmlns="" xmlns:a16="http://schemas.microsoft.com/office/drawing/2014/main" id="{B180B7CA-1360-4A7A-9C8A-0790D51816A4}"/>
              </a:ext>
            </a:extLst>
          </p:cNvPr>
          <p:cNvSpPr>
            <a:spLocks noChangeArrowheads="1"/>
          </p:cNvSpPr>
          <p:nvPr/>
        </p:nvSpPr>
        <p:spPr bwMode="auto">
          <a:xfrm>
            <a:off x="4862513" y="2833419"/>
            <a:ext cx="1690687" cy="1128712"/>
          </a:xfrm>
          <a:prstGeom prst="ellipse">
            <a:avLst/>
          </a:prstGeom>
          <a:solidFill>
            <a:schemeClr val="tx2">
              <a:lumMod val="60000"/>
              <a:lumOff val="40000"/>
              <a:alpha val="54118"/>
            </a:schemeClr>
          </a:solidFill>
          <a:ln w="9525">
            <a:solidFill>
              <a:schemeClr val="tx1"/>
            </a:solidFill>
            <a:round/>
            <a:headEnd/>
            <a:tailEnd/>
          </a:ln>
          <a:effectLst/>
        </p:spPr>
        <p:txBody>
          <a:bodyPr wrap="none" anchor="ctr"/>
          <a:lstStyle/>
          <a:p>
            <a:pPr algn="ctr" eaLnBrk="0" hangingPunct="0">
              <a:defRPr/>
            </a:pPr>
            <a:r>
              <a:rPr lang="en-US" dirty="0">
                <a:ea typeface="+mn-ea"/>
              </a:rPr>
              <a:t>Random</a:t>
            </a:r>
            <a:br>
              <a:rPr lang="en-US" dirty="0">
                <a:ea typeface="+mn-ea"/>
              </a:rPr>
            </a:br>
            <a:r>
              <a:rPr lang="en-US" dirty="0">
                <a:ea typeface="+mn-ea"/>
              </a:rPr>
              <a:t>Sample 4 </a:t>
            </a:r>
          </a:p>
          <a:p>
            <a:pPr algn="ctr" eaLnBrk="0" hangingPunct="0">
              <a:defRPr/>
            </a:pPr>
            <a:endParaRPr lang="en-US" dirty="0">
              <a:ea typeface="+mn-ea"/>
            </a:endParaRPr>
          </a:p>
        </p:txBody>
      </p:sp>
      <p:sp>
        <p:nvSpPr>
          <p:cNvPr id="24" name="Oval 15">
            <a:extLst>
              <a:ext uri="{FF2B5EF4-FFF2-40B4-BE49-F238E27FC236}">
                <a16:creationId xmlns="" xmlns:a16="http://schemas.microsoft.com/office/drawing/2014/main" id="{8082DD38-75E9-4812-AD06-3A356C9AD70A}"/>
              </a:ext>
            </a:extLst>
          </p:cNvPr>
          <p:cNvSpPr>
            <a:spLocks noChangeArrowheads="1"/>
          </p:cNvSpPr>
          <p:nvPr/>
        </p:nvSpPr>
        <p:spPr bwMode="auto">
          <a:xfrm>
            <a:off x="6574632" y="2106344"/>
            <a:ext cx="1481714" cy="1268528"/>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eaLnBrk="0" hangingPunct="0">
              <a:defRPr/>
            </a:pPr>
            <a:r>
              <a:rPr lang="en-US" dirty="0">
                <a:ea typeface="+mn-ea"/>
              </a:rPr>
              <a:t>Random</a:t>
            </a:r>
            <a:br>
              <a:rPr lang="en-US" dirty="0">
                <a:ea typeface="+mn-ea"/>
              </a:rPr>
            </a:br>
            <a:r>
              <a:rPr lang="en-US" dirty="0">
                <a:ea typeface="+mn-ea"/>
              </a:rPr>
              <a:t>Sample 5</a:t>
            </a:r>
          </a:p>
        </p:txBody>
      </p:sp>
      <p:graphicFrame>
        <p:nvGraphicFramePr>
          <p:cNvPr id="16393" name="Object 2">
            <a:extLst>
              <a:ext uri="{FF2B5EF4-FFF2-40B4-BE49-F238E27FC236}">
                <a16:creationId xmlns="" xmlns:a16="http://schemas.microsoft.com/office/drawing/2014/main" id="{F1F4BB6C-9267-4241-AAF2-6915AFF1621F}"/>
              </a:ext>
            </a:extLst>
          </p:cNvPr>
          <p:cNvGraphicFramePr>
            <a:graphicFrameLocks noChangeAspect="1"/>
          </p:cNvGraphicFramePr>
          <p:nvPr>
            <p:extLst>
              <p:ext uri="{D42A27DB-BD31-4B8C-83A1-F6EECF244321}">
                <p14:modId xmlns:p14="http://schemas.microsoft.com/office/powerpoint/2010/main" val="2297405225"/>
              </p:ext>
            </p:extLst>
          </p:nvPr>
        </p:nvGraphicFramePr>
        <p:xfrm>
          <a:off x="1488282" y="3526688"/>
          <a:ext cx="681037" cy="544513"/>
        </p:xfrm>
        <a:graphic>
          <a:graphicData uri="http://schemas.openxmlformats.org/presentationml/2006/ole">
            <mc:AlternateContent xmlns:mc="http://schemas.openxmlformats.org/markup-compatibility/2006">
              <mc:Choice xmlns:v="urn:schemas-microsoft-com:vml" Requires="v">
                <p:oleObj spid="_x0000_s1182" name="Equation" r:id="rId4" imgW="152268" imgH="215713" progId="Equation.3">
                  <p:embed/>
                </p:oleObj>
              </mc:Choice>
              <mc:Fallback>
                <p:oleObj name="Equation" r:id="rId4" imgW="152268" imgH="215713" progId="Equation.3">
                  <p:embed/>
                  <p:pic>
                    <p:nvPicPr>
                      <p:cNvPr id="16393" name="Object 2">
                        <a:extLst>
                          <a:ext uri="{FF2B5EF4-FFF2-40B4-BE49-F238E27FC236}">
                            <a16:creationId xmlns="" xmlns:a16="http://schemas.microsoft.com/office/drawing/2014/main" id="{F1F4BB6C-9267-4241-AAF2-6915AFF162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282" y="3526688"/>
                        <a:ext cx="681037"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394" name="Object 6">
            <a:extLst>
              <a:ext uri="{FF2B5EF4-FFF2-40B4-BE49-F238E27FC236}">
                <a16:creationId xmlns="" xmlns:a16="http://schemas.microsoft.com/office/drawing/2014/main" id="{3648FE0E-EA33-4736-9035-968913DF8C4C}"/>
              </a:ext>
            </a:extLst>
          </p:cNvPr>
          <p:cNvGraphicFramePr>
            <a:graphicFrameLocks noChangeAspect="1"/>
          </p:cNvGraphicFramePr>
          <p:nvPr>
            <p:extLst>
              <p:ext uri="{D42A27DB-BD31-4B8C-83A1-F6EECF244321}">
                <p14:modId xmlns:p14="http://schemas.microsoft.com/office/powerpoint/2010/main" val="3828931443"/>
              </p:ext>
            </p:extLst>
          </p:nvPr>
        </p:nvGraphicFramePr>
        <p:xfrm>
          <a:off x="3289300" y="3612881"/>
          <a:ext cx="736600" cy="577850"/>
        </p:xfrm>
        <a:graphic>
          <a:graphicData uri="http://schemas.openxmlformats.org/presentationml/2006/ole">
            <mc:AlternateContent xmlns:mc="http://schemas.openxmlformats.org/markup-compatibility/2006">
              <mc:Choice xmlns:v="urn:schemas-microsoft-com:vml" Requires="v">
                <p:oleObj spid="_x0000_s1183" name="Equation" r:id="rId6" imgW="165028" imgH="228501" progId="Equation.DSMT4">
                  <p:embed/>
                </p:oleObj>
              </mc:Choice>
              <mc:Fallback>
                <p:oleObj name="Equation" r:id="rId6" imgW="165028" imgH="228501" progId="Equation.DSMT4">
                  <p:embed/>
                  <p:pic>
                    <p:nvPicPr>
                      <p:cNvPr id="16394" name="Object 6">
                        <a:extLst>
                          <a:ext uri="{FF2B5EF4-FFF2-40B4-BE49-F238E27FC236}">
                            <a16:creationId xmlns="" xmlns:a16="http://schemas.microsoft.com/office/drawing/2014/main" id="{3648FE0E-EA33-4736-9035-968913DF8C4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89300" y="3612881"/>
                        <a:ext cx="736600" cy="577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395" name="Object 6">
            <a:extLst>
              <a:ext uri="{FF2B5EF4-FFF2-40B4-BE49-F238E27FC236}">
                <a16:creationId xmlns="" xmlns:a16="http://schemas.microsoft.com/office/drawing/2014/main" id="{28862919-ED51-4BB9-8624-F4B509448D9C}"/>
              </a:ext>
            </a:extLst>
          </p:cNvPr>
          <p:cNvGraphicFramePr>
            <a:graphicFrameLocks noChangeAspect="1"/>
          </p:cNvGraphicFramePr>
          <p:nvPr>
            <p:extLst>
              <p:ext uri="{D42A27DB-BD31-4B8C-83A1-F6EECF244321}">
                <p14:modId xmlns:p14="http://schemas.microsoft.com/office/powerpoint/2010/main" val="1598406596"/>
              </p:ext>
            </p:extLst>
          </p:nvPr>
        </p:nvGraphicFramePr>
        <p:xfrm>
          <a:off x="5394326" y="3452659"/>
          <a:ext cx="736600" cy="577850"/>
        </p:xfrm>
        <a:graphic>
          <a:graphicData uri="http://schemas.openxmlformats.org/presentationml/2006/ole">
            <mc:AlternateContent xmlns:mc="http://schemas.openxmlformats.org/markup-compatibility/2006">
              <mc:Choice xmlns:v="urn:schemas-microsoft-com:vml" Requires="v">
                <p:oleObj spid="_x0000_s1184" name="Equation" r:id="rId8" imgW="165028" imgH="228501" progId="Equation.DSMT4">
                  <p:embed/>
                </p:oleObj>
              </mc:Choice>
              <mc:Fallback>
                <p:oleObj name="Equation" r:id="rId8" imgW="165028" imgH="228501" progId="Equation.DSMT4">
                  <p:embed/>
                  <p:pic>
                    <p:nvPicPr>
                      <p:cNvPr id="16395" name="Object 6">
                        <a:extLst>
                          <a:ext uri="{FF2B5EF4-FFF2-40B4-BE49-F238E27FC236}">
                            <a16:creationId xmlns="" xmlns:a16="http://schemas.microsoft.com/office/drawing/2014/main" id="{28862919-ED51-4BB9-8624-F4B509448D9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94326" y="3452659"/>
                        <a:ext cx="736600" cy="577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396" name="Object 6">
            <a:extLst>
              <a:ext uri="{FF2B5EF4-FFF2-40B4-BE49-F238E27FC236}">
                <a16:creationId xmlns="" xmlns:a16="http://schemas.microsoft.com/office/drawing/2014/main" id="{74000B4D-0DCD-4BE1-997D-ED452FF98DC5}"/>
              </a:ext>
            </a:extLst>
          </p:cNvPr>
          <p:cNvGraphicFramePr>
            <a:graphicFrameLocks noChangeAspect="1"/>
          </p:cNvGraphicFramePr>
          <p:nvPr>
            <p:extLst>
              <p:ext uri="{D42A27DB-BD31-4B8C-83A1-F6EECF244321}">
                <p14:modId xmlns:p14="http://schemas.microsoft.com/office/powerpoint/2010/main" val="1132045772"/>
              </p:ext>
            </p:extLst>
          </p:nvPr>
        </p:nvGraphicFramePr>
        <p:xfrm>
          <a:off x="4281488" y="2996137"/>
          <a:ext cx="735012" cy="577850"/>
        </p:xfrm>
        <a:graphic>
          <a:graphicData uri="http://schemas.openxmlformats.org/presentationml/2006/ole">
            <mc:AlternateContent xmlns:mc="http://schemas.openxmlformats.org/markup-compatibility/2006">
              <mc:Choice xmlns:v="urn:schemas-microsoft-com:vml" Requires="v">
                <p:oleObj spid="_x0000_s1185" name="Equation" r:id="rId10" imgW="165028" imgH="228501" progId="Equation.DSMT4">
                  <p:embed/>
                </p:oleObj>
              </mc:Choice>
              <mc:Fallback>
                <p:oleObj name="Equation" r:id="rId10" imgW="165028" imgH="228501" progId="Equation.DSMT4">
                  <p:embed/>
                  <p:pic>
                    <p:nvPicPr>
                      <p:cNvPr id="16396" name="Object 6">
                        <a:extLst>
                          <a:ext uri="{FF2B5EF4-FFF2-40B4-BE49-F238E27FC236}">
                            <a16:creationId xmlns="" xmlns:a16="http://schemas.microsoft.com/office/drawing/2014/main" id="{74000B4D-0DCD-4BE1-997D-ED452FF98DC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81488" y="2996137"/>
                        <a:ext cx="735012" cy="577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6397" name="Object 6">
            <a:extLst>
              <a:ext uri="{FF2B5EF4-FFF2-40B4-BE49-F238E27FC236}">
                <a16:creationId xmlns="" xmlns:a16="http://schemas.microsoft.com/office/drawing/2014/main" id="{81DD6669-2361-4F0D-922D-56A2EF2185DD}"/>
              </a:ext>
            </a:extLst>
          </p:cNvPr>
          <p:cNvGraphicFramePr>
            <a:graphicFrameLocks noChangeAspect="1"/>
          </p:cNvGraphicFramePr>
          <p:nvPr>
            <p:extLst>
              <p:ext uri="{D42A27DB-BD31-4B8C-83A1-F6EECF244321}">
                <p14:modId xmlns:p14="http://schemas.microsoft.com/office/powerpoint/2010/main" val="3820719145"/>
              </p:ext>
            </p:extLst>
          </p:nvPr>
        </p:nvGraphicFramePr>
        <p:xfrm>
          <a:off x="7021513" y="2874809"/>
          <a:ext cx="736600" cy="577850"/>
        </p:xfrm>
        <a:graphic>
          <a:graphicData uri="http://schemas.openxmlformats.org/presentationml/2006/ole">
            <mc:AlternateContent xmlns:mc="http://schemas.openxmlformats.org/markup-compatibility/2006">
              <mc:Choice xmlns:v="urn:schemas-microsoft-com:vml" Requires="v">
                <p:oleObj spid="_x0000_s1186" name="Equation" r:id="rId12" imgW="165028" imgH="228501" progId="Equation.DSMT4">
                  <p:embed/>
                </p:oleObj>
              </mc:Choice>
              <mc:Fallback>
                <p:oleObj name="Equation" r:id="rId12" imgW="165028" imgH="228501" progId="Equation.DSMT4">
                  <p:embed/>
                  <p:pic>
                    <p:nvPicPr>
                      <p:cNvPr id="16397" name="Object 6">
                        <a:extLst>
                          <a:ext uri="{FF2B5EF4-FFF2-40B4-BE49-F238E27FC236}">
                            <a16:creationId xmlns="" xmlns:a16="http://schemas.microsoft.com/office/drawing/2014/main" id="{81DD6669-2361-4F0D-922D-56A2EF2185D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21513" y="2874809"/>
                        <a:ext cx="736600" cy="577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0" name="Text Box 17">
            <a:extLst>
              <a:ext uri="{FF2B5EF4-FFF2-40B4-BE49-F238E27FC236}">
                <a16:creationId xmlns="" xmlns:a16="http://schemas.microsoft.com/office/drawing/2014/main" id="{4F4CC0A8-95D0-41F8-84BC-1CE916B33F8F}"/>
              </a:ext>
            </a:extLst>
          </p:cNvPr>
          <p:cNvSpPr txBox="1">
            <a:spLocks noChangeArrowheads="1"/>
          </p:cNvSpPr>
          <p:nvPr/>
        </p:nvSpPr>
        <p:spPr bwMode="auto">
          <a:xfrm>
            <a:off x="457200" y="4343400"/>
            <a:ext cx="8004175" cy="946150"/>
          </a:xfrm>
          <a:prstGeom prst="rect">
            <a:avLst/>
          </a:prstGeom>
          <a:noFill/>
          <a:ln w="9525">
            <a:noFill/>
            <a:miter lim="800000"/>
            <a:headEnd/>
            <a:tailEnd/>
          </a:ln>
          <a:effectLst/>
        </p:spPr>
        <p:txBody>
          <a:bodyPr>
            <a:spAutoFit/>
          </a:bodyPr>
          <a:lstStyle/>
          <a:p>
            <a:pPr eaLnBrk="0" hangingPunct="0">
              <a:defRPr/>
            </a:pPr>
            <a:r>
              <a:rPr lang="en-US" sz="2800" dirty="0">
                <a:latin typeface="+mn-lt"/>
                <a:ea typeface="+mn-ea"/>
              </a:rPr>
              <a:t>The sampling distribution consists of the values of the  sample means,                                                    </a:t>
            </a:r>
          </a:p>
        </p:txBody>
      </p:sp>
      <p:graphicFrame>
        <p:nvGraphicFramePr>
          <p:cNvPr id="3" name="Object 2">
            <a:extLst>
              <a:ext uri="{FF2B5EF4-FFF2-40B4-BE49-F238E27FC236}">
                <a16:creationId xmlns="" xmlns:a16="http://schemas.microsoft.com/office/drawing/2014/main" id="{C1743D56-2E08-400A-BD8F-2869D88FB094}"/>
              </a:ext>
            </a:extLst>
          </p:cNvPr>
          <p:cNvGraphicFramePr>
            <a:graphicFrameLocks noChangeAspect="1"/>
          </p:cNvGraphicFramePr>
          <p:nvPr/>
        </p:nvGraphicFramePr>
        <p:xfrm>
          <a:off x="2667000" y="4752975"/>
          <a:ext cx="4648200" cy="581025"/>
        </p:xfrm>
        <a:graphic>
          <a:graphicData uri="http://schemas.openxmlformats.org/presentationml/2006/ole">
            <mc:AlternateContent xmlns:mc="http://schemas.openxmlformats.org/markup-compatibility/2006">
              <mc:Choice xmlns:v="urn:schemas-microsoft-com:vml" Requires="v">
                <p:oleObj spid="_x0000_s1187" name="Equation" r:id="rId14" imgW="1130300" imgH="228600" progId="Equation.DSMT4">
                  <p:embed/>
                </p:oleObj>
              </mc:Choice>
              <mc:Fallback>
                <p:oleObj name="Equation" r:id="rId14" imgW="1130300" imgH="228600" progId="Equation.DSMT4">
                  <p:embed/>
                  <p:pic>
                    <p:nvPicPr>
                      <p:cNvPr id="3" name="Object 2">
                        <a:extLst>
                          <a:ext uri="{FF2B5EF4-FFF2-40B4-BE49-F238E27FC236}">
                            <a16:creationId xmlns="" xmlns:a16="http://schemas.microsoft.com/office/drawing/2014/main" id="{C1743D56-2E08-400A-BD8F-2869D88FB09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67000" y="4752975"/>
                        <a:ext cx="4648200"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1094764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0"/>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 xmlns:a16="http://schemas.microsoft.com/office/drawing/2014/main" id="{E589925A-5994-4F2B-AD82-7844B02EE027}"/>
              </a:ext>
            </a:extLst>
          </p:cNvPr>
          <p:cNvSpPr txBox="1">
            <a:spLocks noChangeArrowheads="1"/>
          </p:cNvSpPr>
          <p:nvPr/>
        </p:nvSpPr>
        <p:spPr bwMode="auto">
          <a:xfrm>
            <a:off x="457200" y="2989263"/>
            <a:ext cx="83058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60000"/>
              </a:spcBef>
              <a:buClr>
                <a:srgbClr val="FFC000"/>
              </a:buClr>
              <a:buFont typeface="Arial" panose="020B0604020202020204" pitchFamily="34" charset="0"/>
              <a:buAutoNum type="arabicPeriod" startAt="2"/>
            </a:pPr>
            <a:r>
              <a:rPr lang="en-US" altLang="en-US" sz="2800" dirty="0">
                <a:solidFill>
                  <a:srgbClr val="000000"/>
                </a:solidFill>
                <a:latin typeface="Times New Roman" panose="02020603050405020304" pitchFamily="18" charset="0"/>
                <a:cs typeface="Times New Roman" panose="02020603050405020304" pitchFamily="18" charset="0"/>
              </a:rPr>
              <a:t>The standard deviation of the sample means,     , is equal to the population standard deviation, </a:t>
            </a:r>
            <a:r>
              <a:rPr lang="el-GR" altLang="en-US" sz="2800" dirty="0">
                <a:solidFill>
                  <a:srgbClr val="000000"/>
                </a:solidFill>
                <a:latin typeface="Times New Roman" panose="02020603050405020304" pitchFamily="18" charset="0"/>
                <a:cs typeface="Times New Roman" panose="02020603050405020304" pitchFamily="18" charset="0"/>
              </a:rPr>
              <a:t>σ</a:t>
            </a:r>
            <a:r>
              <a:rPr lang="en-US" altLang="en-US" sz="2800" dirty="0">
                <a:solidFill>
                  <a:srgbClr val="000000"/>
                </a:solidFill>
                <a:latin typeface="Times New Roman" panose="02020603050405020304" pitchFamily="18" charset="0"/>
                <a:cs typeface="Times New Roman" panose="02020603050405020304" pitchFamily="18" charset="0"/>
              </a:rPr>
              <a:t>    divided by the square root of the sample size, </a:t>
            </a:r>
            <a:r>
              <a:rPr lang="en-US" altLang="en-US" sz="2800" i="1" dirty="0">
                <a:solidFill>
                  <a:srgbClr val="000000"/>
                </a:solidFill>
                <a:latin typeface="Times New Roman" panose="02020603050405020304" pitchFamily="18" charset="0"/>
                <a:cs typeface="Times New Roman" panose="02020603050405020304" pitchFamily="18" charset="0"/>
              </a:rPr>
              <a:t>n</a:t>
            </a:r>
            <a:r>
              <a:rPr lang="en-US" altLang="en-US" sz="2800" dirty="0">
                <a:solidFill>
                  <a:srgbClr val="000000"/>
                </a:solidFill>
                <a:latin typeface="Times New Roman" panose="02020603050405020304" pitchFamily="18" charset="0"/>
                <a:cs typeface="Times New Roman" panose="02020603050405020304" pitchFamily="18" charset="0"/>
              </a:rPr>
              <a:t>.  </a:t>
            </a:r>
            <a:endParaRPr lang="en-US" altLang="en-US" sz="2800" dirty="0">
              <a:latin typeface="Times New Roman" panose="02020603050405020304" pitchFamily="18" charset="0"/>
            </a:endParaRPr>
          </a:p>
        </p:txBody>
      </p:sp>
      <p:sp>
        <p:nvSpPr>
          <p:cNvPr id="18434" name="Content Placeholder 9">
            <a:extLst>
              <a:ext uri="{FF2B5EF4-FFF2-40B4-BE49-F238E27FC236}">
                <a16:creationId xmlns="" xmlns:a16="http://schemas.microsoft.com/office/drawing/2014/main" id="{B97FC122-B42B-4F41-9D79-B80DBB24CAAE}"/>
              </a:ext>
            </a:extLst>
          </p:cNvPr>
          <p:cNvSpPr>
            <a:spLocks noGrp="1"/>
          </p:cNvSpPr>
          <p:nvPr>
            <p:ph idx="1"/>
          </p:nvPr>
        </p:nvSpPr>
        <p:spPr>
          <a:xfrm>
            <a:off x="457200" y="1600200"/>
            <a:ext cx="8229600" cy="1020763"/>
          </a:xfrm>
        </p:spPr>
        <p:txBody>
          <a:bodyPr/>
          <a:lstStyle/>
          <a:p>
            <a:pPr marL="457200" indent="-457200" eaLnBrk="1" hangingPunct="1">
              <a:spcBef>
                <a:spcPct val="0"/>
              </a:spcBef>
              <a:buFontTx/>
              <a:buAutoNum type="arabicPeriod"/>
            </a:pPr>
            <a:r>
              <a:rPr lang="en-US" altLang="en-US"/>
              <a:t>The mean of the sample means,      , is equal to the population mean </a:t>
            </a:r>
            <a:r>
              <a:rPr lang="el-GR" altLang="en-US"/>
              <a:t>μ</a:t>
            </a:r>
            <a:r>
              <a:rPr lang="en-US" altLang="en-US"/>
              <a:t>. </a:t>
            </a:r>
          </a:p>
        </p:txBody>
      </p:sp>
      <p:sp>
        <p:nvSpPr>
          <p:cNvPr id="18435" name="Rectangle 2">
            <a:extLst>
              <a:ext uri="{FF2B5EF4-FFF2-40B4-BE49-F238E27FC236}">
                <a16:creationId xmlns="" xmlns:a16="http://schemas.microsoft.com/office/drawing/2014/main" id="{60B03993-5400-4941-B734-CBFC3DF45817}"/>
              </a:ext>
            </a:extLst>
          </p:cNvPr>
          <p:cNvSpPr>
            <a:spLocks noGrp="1" noChangeArrowheads="1"/>
          </p:cNvSpPr>
          <p:nvPr>
            <p:ph type="title"/>
          </p:nvPr>
        </p:nvSpPr>
        <p:spPr/>
        <p:txBody>
          <a:bodyPr/>
          <a:lstStyle/>
          <a:p>
            <a:pPr eaLnBrk="1" hangingPunct="1"/>
            <a:r>
              <a:rPr lang="en-US" altLang="en-US" sz="4000" dirty="0"/>
              <a:t>Properties of Sampling Distributions of Sample Means</a:t>
            </a:r>
          </a:p>
        </p:txBody>
      </p:sp>
      <p:graphicFrame>
        <p:nvGraphicFramePr>
          <p:cNvPr id="18436" name="Object 4">
            <a:extLst>
              <a:ext uri="{FF2B5EF4-FFF2-40B4-BE49-F238E27FC236}">
                <a16:creationId xmlns="" xmlns:a16="http://schemas.microsoft.com/office/drawing/2014/main" id="{DE4A5D35-3E99-4B18-8077-1A8DE731359A}"/>
              </a:ext>
            </a:extLst>
          </p:cNvPr>
          <p:cNvGraphicFramePr>
            <a:graphicFrameLocks noChangeAspect="1"/>
          </p:cNvGraphicFramePr>
          <p:nvPr/>
        </p:nvGraphicFramePr>
        <p:xfrm>
          <a:off x="5589588" y="1630363"/>
          <a:ext cx="444500" cy="533400"/>
        </p:xfrm>
        <a:graphic>
          <a:graphicData uri="http://schemas.openxmlformats.org/presentationml/2006/ole">
            <mc:AlternateContent xmlns:mc="http://schemas.openxmlformats.org/markup-compatibility/2006">
              <mc:Choice xmlns:v="urn:schemas-microsoft-com:vml" Requires="v">
                <p:oleObj spid="_x0000_s2154" name="Equation" r:id="rId4" imgW="190500" imgH="228600" progId="Equation.DSMT4">
                  <p:embed/>
                </p:oleObj>
              </mc:Choice>
              <mc:Fallback>
                <p:oleObj name="Equation" r:id="rId4" imgW="190500" imgH="228600" progId="Equation.DSMT4">
                  <p:embed/>
                  <p:pic>
                    <p:nvPicPr>
                      <p:cNvPr id="18436" name="Object 4">
                        <a:extLst>
                          <a:ext uri="{FF2B5EF4-FFF2-40B4-BE49-F238E27FC236}">
                            <a16:creationId xmlns="" xmlns:a16="http://schemas.microsoft.com/office/drawing/2014/main" id="{DE4A5D35-3E99-4B18-8077-1A8DE73135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9588" y="1630363"/>
                        <a:ext cx="4445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37" name="Object 5">
            <a:extLst>
              <a:ext uri="{FF2B5EF4-FFF2-40B4-BE49-F238E27FC236}">
                <a16:creationId xmlns="" xmlns:a16="http://schemas.microsoft.com/office/drawing/2014/main" id="{6A142B44-BC9B-46B1-9407-4AA571B8AD77}"/>
              </a:ext>
            </a:extLst>
          </p:cNvPr>
          <p:cNvGraphicFramePr>
            <a:graphicFrameLocks noChangeAspect="1"/>
          </p:cNvGraphicFramePr>
          <p:nvPr/>
        </p:nvGraphicFramePr>
        <p:xfrm>
          <a:off x="3352800" y="2468563"/>
          <a:ext cx="992188" cy="482600"/>
        </p:xfrm>
        <a:graphic>
          <a:graphicData uri="http://schemas.openxmlformats.org/presentationml/2006/ole">
            <mc:AlternateContent xmlns:mc="http://schemas.openxmlformats.org/markup-compatibility/2006">
              <mc:Choice xmlns:v="urn:schemas-microsoft-com:vml" Requires="v">
                <p:oleObj spid="_x0000_s2155" name="Equation" r:id="rId6" imgW="469900" imgH="228600" progId="Equation.DSMT4">
                  <p:embed/>
                </p:oleObj>
              </mc:Choice>
              <mc:Fallback>
                <p:oleObj name="Equation" r:id="rId6" imgW="469900" imgH="228600" progId="Equation.DSMT4">
                  <p:embed/>
                  <p:pic>
                    <p:nvPicPr>
                      <p:cNvPr id="18437" name="Object 5">
                        <a:extLst>
                          <a:ext uri="{FF2B5EF4-FFF2-40B4-BE49-F238E27FC236}">
                            <a16:creationId xmlns="" xmlns:a16="http://schemas.microsoft.com/office/drawing/2014/main" id="{6A142B44-BC9B-46B1-9407-4AA571B8AD7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2468563"/>
                        <a:ext cx="99218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4214" name="Object 6">
            <a:extLst>
              <a:ext uri="{FF2B5EF4-FFF2-40B4-BE49-F238E27FC236}">
                <a16:creationId xmlns="" xmlns:a16="http://schemas.microsoft.com/office/drawing/2014/main" id="{6B0FF83C-CECA-49FA-B28B-3EDCC9323C62}"/>
              </a:ext>
            </a:extLst>
          </p:cNvPr>
          <p:cNvGraphicFramePr>
            <a:graphicFrameLocks noChangeAspect="1"/>
          </p:cNvGraphicFramePr>
          <p:nvPr/>
        </p:nvGraphicFramePr>
        <p:xfrm>
          <a:off x="7453313" y="3048000"/>
          <a:ext cx="395287" cy="484188"/>
        </p:xfrm>
        <a:graphic>
          <a:graphicData uri="http://schemas.openxmlformats.org/presentationml/2006/ole">
            <mc:AlternateContent xmlns:mc="http://schemas.openxmlformats.org/markup-compatibility/2006">
              <mc:Choice xmlns:v="urn:schemas-microsoft-com:vml" Requires="v">
                <p:oleObj spid="_x0000_s2156" name="Equation" r:id="rId8" imgW="203112" imgH="228501" progId="Equation.DSMT4">
                  <p:embed/>
                </p:oleObj>
              </mc:Choice>
              <mc:Fallback>
                <p:oleObj name="Equation" r:id="rId8" imgW="203112" imgH="228501" progId="Equation.DSMT4">
                  <p:embed/>
                  <p:pic>
                    <p:nvPicPr>
                      <p:cNvPr id="734214" name="Object 6">
                        <a:extLst>
                          <a:ext uri="{FF2B5EF4-FFF2-40B4-BE49-F238E27FC236}">
                            <a16:creationId xmlns="" xmlns:a16="http://schemas.microsoft.com/office/drawing/2014/main" id="{6B0FF83C-CECA-49FA-B28B-3EDCC9323C6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53313" y="3048000"/>
                        <a:ext cx="395287"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4216" name="Object 8">
            <a:extLst>
              <a:ext uri="{FF2B5EF4-FFF2-40B4-BE49-F238E27FC236}">
                <a16:creationId xmlns="" xmlns:a16="http://schemas.microsoft.com/office/drawing/2014/main" id="{5CF27C18-2786-4A45-910C-A1C388422144}"/>
              </a:ext>
            </a:extLst>
          </p:cNvPr>
          <p:cNvGraphicFramePr>
            <a:graphicFrameLocks noChangeAspect="1"/>
          </p:cNvGraphicFramePr>
          <p:nvPr/>
        </p:nvGraphicFramePr>
        <p:xfrm>
          <a:off x="3376613" y="4284663"/>
          <a:ext cx="1114425" cy="774700"/>
        </p:xfrm>
        <a:graphic>
          <a:graphicData uri="http://schemas.openxmlformats.org/presentationml/2006/ole">
            <mc:AlternateContent xmlns:mc="http://schemas.openxmlformats.org/markup-compatibility/2006">
              <mc:Choice xmlns:v="urn:schemas-microsoft-com:vml" Requires="v">
                <p:oleObj spid="_x0000_s2157" name="Equation" r:id="rId10" imgW="583947" imgH="406224" progId="Equation.DSMT4">
                  <p:embed/>
                </p:oleObj>
              </mc:Choice>
              <mc:Fallback>
                <p:oleObj name="Equation" r:id="rId10" imgW="583947" imgH="406224" progId="Equation.DSMT4">
                  <p:embed/>
                  <p:pic>
                    <p:nvPicPr>
                      <p:cNvPr id="734216" name="Object 8">
                        <a:extLst>
                          <a:ext uri="{FF2B5EF4-FFF2-40B4-BE49-F238E27FC236}">
                            <a16:creationId xmlns="" xmlns:a16="http://schemas.microsoft.com/office/drawing/2014/main" id="{5CF27C18-2786-4A45-910C-A1C38842214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76613" y="4284663"/>
                        <a:ext cx="1114425"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TextBox 11">
            <a:extLst>
              <a:ext uri="{FF2B5EF4-FFF2-40B4-BE49-F238E27FC236}">
                <a16:creationId xmlns="" xmlns:a16="http://schemas.microsoft.com/office/drawing/2014/main" id="{C4CE4EAC-482A-44AB-9CBB-A8F5A70CA791}"/>
              </a:ext>
            </a:extLst>
          </p:cNvPr>
          <p:cNvSpPr txBox="1"/>
          <p:nvPr/>
        </p:nvSpPr>
        <p:spPr>
          <a:xfrm>
            <a:off x="1143000" y="5068888"/>
            <a:ext cx="7162800" cy="519112"/>
          </a:xfrm>
          <a:prstGeom prst="rect">
            <a:avLst/>
          </a:prstGeom>
          <a:noFill/>
        </p:spPr>
        <p:txBody>
          <a:bodyPr>
            <a:spAutoFit/>
          </a:bodyPr>
          <a:lstStyle/>
          <a:p>
            <a:pPr marL="350838" indent="-350838">
              <a:buClr>
                <a:schemeClr val="accent1"/>
              </a:buClr>
              <a:buFont typeface="Arial" pitchFamily="34" charset="0"/>
              <a:buChar char="•"/>
              <a:defRPr/>
            </a:pPr>
            <a:r>
              <a:rPr lang="en-US" sz="2800" dirty="0">
                <a:latin typeface="+mn-lt"/>
                <a:ea typeface="+mn-ea"/>
              </a:rPr>
              <a:t>Called the </a:t>
            </a:r>
            <a:r>
              <a:rPr lang="en-US" sz="2800" b="1" dirty="0">
                <a:latin typeface="+mn-lt"/>
                <a:ea typeface="+mn-ea"/>
              </a:rPr>
              <a:t>standard error of the mean</a:t>
            </a:r>
            <a:r>
              <a:rPr lang="en-US" sz="2800" dirty="0">
                <a:latin typeface="+mn-lt"/>
                <a:ea typeface="+mn-ea"/>
              </a:rPr>
              <a:t>.</a:t>
            </a:r>
            <a:endParaRPr lang="en-US" sz="2800" b="1" dirty="0">
              <a:latin typeface="+mn-lt"/>
              <a:ea typeface="+mn-ea"/>
            </a:endParaRPr>
          </a:p>
        </p:txBody>
      </p:sp>
    </p:spTree>
    <p:extLst>
      <p:ext uri="{BB962C8B-B14F-4D97-AF65-F5344CB8AC3E}">
        <p14:creationId xmlns:p14="http://schemas.microsoft.com/office/powerpoint/2010/main" val="25919013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4214"/>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nodeType="afterEffect">
                                  <p:stCondLst>
                                    <p:cond delay="0"/>
                                  </p:stCondLst>
                                  <p:childTnLst>
                                    <p:set>
                                      <p:cBhvr>
                                        <p:cTn id="11" dur="1" fill="hold">
                                          <p:stCondLst>
                                            <p:cond delay="0"/>
                                          </p:stCondLst>
                                        </p:cTn>
                                        <p:tgtEl>
                                          <p:spTgt spid="734216"/>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a:extLst>
              <a:ext uri="{FF2B5EF4-FFF2-40B4-BE49-F238E27FC236}">
                <a16:creationId xmlns="" xmlns:a16="http://schemas.microsoft.com/office/drawing/2014/main" id="{03B9B3C4-545A-4C0A-95AE-702E7289B590}"/>
              </a:ext>
            </a:extLst>
          </p:cNvPr>
          <p:cNvSpPr>
            <a:spLocks noGrp="1" noChangeArrowheads="1"/>
          </p:cNvSpPr>
          <p:nvPr>
            <p:ph type="title"/>
          </p:nvPr>
        </p:nvSpPr>
        <p:spPr/>
        <p:txBody>
          <a:bodyPr/>
          <a:lstStyle/>
          <a:p>
            <a:pPr eaLnBrk="1" hangingPunct="1">
              <a:defRPr/>
            </a:pPr>
            <a:r>
              <a:rPr lang="en-US" dirty="0">
                <a:solidFill>
                  <a:schemeClr val="accent3"/>
                </a:solidFill>
                <a:ea typeface="+mj-ea"/>
              </a:rPr>
              <a:t>Example: A Sampling Distribution of Sample Means</a:t>
            </a:r>
          </a:p>
        </p:txBody>
      </p:sp>
      <mc:AlternateContent xmlns:mc="http://schemas.openxmlformats.org/markup-compatibility/2006" xmlns:a14="http://schemas.microsoft.com/office/drawing/2010/main">
        <mc:Choice Requires="a14">
          <p:sp>
            <p:nvSpPr>
              <p:cNvPr id="9" name="Content Placeholder 8">
                <a:extLst>
                  <a:ext uri="{FF2B5EF4-FFF2-40B4-BE49-F238E27FC236}">
                    <a16:creationId xmlns="" xmlns:a16="http://schemas.microsoft.com/office/drawing/2014/main" id="{196EE484-A9D5-4E64-A7F8-298AB81D188D}"/>
                  </a:ext>
                </a:extLst>
              </p:cNvPr>
              <p:cNvSpPr>
                <a:spLocks noGrp="1"/>
              </p:cNvSpPr>
              <p:nvPr>
                <p:ph idx="1"/>
              </p:nvPr>
            </p:nvSpPr>
            <p:spPr>
              <a:xfrm>
                <a:off x="457200" y="1600200"/>
                <a:ext cx="8229600" cy="4194208"/>
              </a:xfrm>
            </p:spPr>
            <p:txBody>
              <a:bodyPr/>
              <a:lstStyle/>
              <a:p>
                <a:pPr marL="0" indent="0">
                  <a:buNone/>
                </a:pPr>
                <a:r>
                  <a:rPr lang="en-US" sz="2400" dirty="0"/>
                  <a:t>The number of times four people go grocery shopping in a month is given by the population values {1, 3, 5, 7}. A probability histogram for the data is shown. </a:t>
                </a:r>
                <a:br>
                  <a:rPr lang="en-US" sz="2400" dirty="0"/>
                </a:br>
                <a:r>
                  <a:rPr lang="en-US" sz="2400" dirty="0"/>
                  <a:t>You randomly choose two of the </a:t>
                </a:r>
                <a:br>
                  <a:rPr lang="en-US" sz="2400" dirty="0"/>
                </a:br>
                <a:r>
                  <a:rPr lang="en-US" sz="2400" dirty="0"/>
                  <a:t>four people, with replacement. </a:t>
                </a:r>
                <a:br>
                  <a:rPr lang="en-US" sz="2400" dirty="0"/>
                </a:br>
                <a:r>
                  <a:rPr lang="en-US" sz="2400" dirty="0"/>
                  <a:t>List all possible samples of size </a:t>
                </a:r>
                <a:br>
                  <a:rPr lang="en-US" sz="2400" dirty="0"/>
                </a:br>
                <a:r>
                  <a:rPr lang="en-US" sz="2400" i="1" dirty="0"/>
                  <a:t>n </a:t>
                </a:r>
                <a:r>
                  <a:rPr lang="en-US" sz="2400" dirty="0"/>
                  <a:t>= 2 and calculate the mean of </a:t>
                </a:r>
                <a:br>
                  <a:rPr lang="en-US" sz="2400" dirty="0"/>
                </a:br>
                <a:r>
                  <a:rPr lang="en-US" sz="2400" dirty="0"/>
                  <a:t>each. These means form the </a:t>
                </a:r>
                <a:br>
                  <a:rPr lang="en-US" sz="2400" dirty="0"/>
                </a:br>
                <a:r>
                  <a:rPr lang="en-US" sz="2400" dirty="0"/>
                  <a:t>sampling distribution of the sample means. Find the mean, variance, and standard deviation of the sample means. Compare your results with the mean </a:t>
                </a:r>
                <a:r>
                  <a:rPr lang="en-US" sz="2400" i="1" dirty="0">
                    <a:sym typeface="Symbol" panose="05050102010706020507" pitchFamily="18" charset="2"/>
                  </a:rPr>
                  <a:t></a:t>
                </a:r>
                <a:r>
                  <a:rPr lang="en-US" sz="2400" dirty="0"/>
                  <a:t> = 4, variance </a:t>
                </a:r>
                <a:r>
                  <a:rPr lang="en-US" sz="2400" i="1" dirty="0">
                    <a:sym typeface="Symbol" panose="05050102010706020507" pitchFamily="18" charset="2"/>
                  </a:rPr>
                  <a:t> </a:t>
                </a:r>
                <a:r>
                  <a:rPr lang="en-US" sz="2400" baseline="30000" dirty="0"/>
                  <a:t>2</a:t>
                </a:r>
                <a:r>
                  <a:rPr lang="en-US" sz="2400" dirty="0"/>
                  <a:t> = 5, and standard deviation </a:t>
                </a:r>
                <a:r>
                  <a:rPr lang="en-US" sz="2400" i="1" dirty="0">
                    <a:sym typeface="Symbol" panose="05050102010706020507" pitchFamily="18" charset="2"/>
                  </a:rPr>
                  <a:t></a:t>
                </a:r>
                <a:r>
                  <a:rPr lang="en-US" sz="2400" dirty="0"/>
                  <a:t> = </a:t>
                </a:r>
                <a14:m>
                  <m:oMath xmlns:m="http://schemas.openxmlformats.org/officeDocument/2006/math">
                    <m:rad>
                      <m:radPr>
                        <m:degHide m:val="on"/>
                        <m:ctrlPr>
                          <a:rPr lang="en-US" sz="2400" i="1" dirty="0" smtClean="0">
                            <a:latin typeface="Cambria Math" panose="02040503050406030204" pitchFamily="18" charset="0"/>
                          </a:rPr>
                        </m:ctrlPr>
                      </m:radPr>
                      <m:deg/>
                      <m:e>
                        <m:r>
                          <m:rPr>
                            <m:nor/>
                          </m:rPr>
                          <a:rPr lang="en-US" sz="2400" dirty="0"/>
                          <m:t>5</m:t>
                        </m:r>
                      </m:e>
                    </m:rad>
                  </m:oMath>
                </a14:m>
                <a:r>
                  <a:rPr lang="en-US" sz="2400" dirty="0"/>
                  <a:t> </a:t>
                </a:r>
                <a14:m>
                  <m:oMath xmlns:m="http://schemas.openxmlformats.org/officeDocument/2006/math">
                    <m:r>
                      <a:rPr lang="en-US" sz="2400" i="1" dirty="0" smtClean="0">
                        <a:latin typeface="Cambria Math" panose="02040503050406030204" pitchFamily="18" charset="0"/>
                        <a:ea typeface="Cambria Math" panose="02040503050406030204" pitchFamily="18" charset="0"/>
                      </a:rPr>
                      <m:t>≈</m:t>
                    </m:r>
                  </m:oMath>
                </a14:m>
                <a:r>
                  <a:rPr lang="en-US" sz="2400" dirty="0"/>
                  <a:t> 2.2 of the population.</a:t>
                </a:r>
              </a:p>
            </p:txBody>
          </p:sp>
        </mc:Choice>
        <mc:Fallback xmlns="">
          <p:sp>
            <p:nvSpPr>
              <p:cNvPr id="9" name="Content Placeholder 8">
                <a:extLst>
                  <a:ext uri="{FF2B5EF4-FFF2-40B4-BE49-F238E27FC236}">
                    <a16:creationId xmlns:a16="http://schemas.microsoft.com/office/drawing/2014/main" id="{196EE484-A9D5-4E64-A7F8-298AB81D188D}"/>
                  </a:ext>
                </a:extLst>
              </p:cNvPr>
              <p:cNvSpPr>
                <a:spLocks noGrp="1" noRot="1" noChangeAspect="1" noMove="1" noResize="1" noEditPoints="1" noAdjustHandles="1" noChangeArrowheads="1" noChangeShapeType="1" noTextEdit="1"/>
              </p:cNvSpPr>
              <p:nvPr>
                <p:ph idx="1"/>
              </p:nvPr>
            </p:nvSpPr>
            <p:spPr>
              <a:xfrm>
                <a:off x="457200" y="1600200"/>
                <a:ext cx="8229600" cy="4194208"/>
              </a:xfrm>
              <a:blipFill>
                <a:blip r:embed="rId3"/>
                <a:stretch>
                  <a:fillRect l="-1111" t="-1163" r="-1185" b="-10901"/>
                </a:stretch>
              </a:blipFill>
            </p:spPr>
            <p:txBody>
              <a:bodyPr/>
              <a:lstStyle/>
              <a:p>
                <a:r>
                  <a:rPr lang="en-US">
                    <a:noFill/>
                  </a:rPr>
                  <a:t> </a:t>
                </a:r>
              </a:p>
            </p:txBody>
          </p:sp>
        </mc:Fallback>
      </mc:AlternateContent>
      <p:pic>
        <p:nvPicPr>
          <p:cNvPr id="3" name="Picture 2" descr="A close up of a logo&#10;&#10;Description generated with very high confidence">
            <a:extLst>
              <a:ext uri="{FF2B5EF4-FFF2-40B4-BE49-F238E27FC236}">
                <a16:creationId xmlns="" xmlns:a16="http://schemas.microsoft.com/office/drawing/2014/main" id="{EF190C0B-1948-4E44-9830-B8A499018A0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0890"/>
          <a:stretch/>
        </p:blipFill>
        <p:spPr>
          <a:xfrm>
            <a:off x="4976262" y="2521818"/>
            <a:ext cx="2953035" cy="1949647"/>
          </a:xfrm>
          <a:prstGeom prst="rect">
            <a:avLst/>
          </a:prstGeom>
        </p:spPr>
      </p:pic>
    </p:spTree>
    <p:extLst>
      <p:ext uri="{BB962C8B-B14F-4D97-AF65-F5344CB8AC3E}">
        <p14:creationId xmlns:p14="http://schemas.microsoft.com/office/powerpoint/2010/main" val="321071507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 xmlns:a16="http://schemas.microsoft.com/office/drawing/2014/main" id="{56E6C40B-9F1A-4884-AC1A-19E54D8884D8}"/>
              </a:ext>
            </a:extLst>
          </p:cNvPr>
          <p:cNvSpPr>
            <a:spLocks noGrp="1"/>
          </p:cNvSpPr>
          <p:nvPr>
            <p:ph idx="1"/>
          </p:nvPr>
        </p:nvSpPr>
        <p:spPr/>
        <p:txBody>
          <a:bodyPr/>
          <a:lstStyle/>
          <a:p>
            <a:pPr marL="0" indent="0">
              <a:buNone/>
            </a:pPr>
            <a:r>
              <a:rPr lang="en-US" b="1" dirty="0">
                <a:solidFill>
                  <a:schemeClr val="accent3"/>
                </a:solidFill>
                <a:cs typeface="Arial" pitchFamily="34" charset="0"/>
              </a:rPr>
              <a:t>Solution:</a:t>
            </a:r>
          </a:p>
          <a:p>
            <a:pPr marL="0" indent="0">
              <a:buNone/>
            </a:pPr>
            <a:r>
              <a:rPr lang="en-US" dirty="0"/>
              <a:t>List all 16 samples of size 2 from the population and the mean of each sample.</a:t>
            </a:r>
            <a:endParaRPr lang="en-US" b="1" dirty="0">
              <a:solidFill>
                <a:schemeClr val="accent3"/>
              </a:solidFill>
              <a:cs typeface="Arial" pitchFamily="34" charset="0"/>
            </a:endParaRPr>
          </a:p>
          <a:p>
            <a:endParaRPr lang="en-US" dirty="0"/>
          </a:p>
        </p:txBody>
      </p:sp>
      <p:sp>
        <p:nvSpPr>
          <p:cNvPr id="13317" name="Rectangle 2">
            <a:extLst>
              <a:ext uri="{FF2B5EF4-FFF2-40B4-BE49-F238E27FC236}">
                <a16:creationId xmlns="" xmlns:a16="http://schemas.microsoft.com/office/drawing/2014/main" id="{03B9B3C4-545A-4C0A-95AE-702E7289B590}"/>
              </a:ext>
            </a:extLst>
          </p:cNvPr>
          <p:cNvSpPr>
            <a:spLocks noGrp="1" noChangeArrowheads="1"/>
          </p:cNvSpPr>
          <p:nvPr>
            <p:ph type="title"/>
          </p:nvPr>
        </p:nvSpPr>
        <p:spPr/>
        <p:txBody>
          <a:bodyPr/>
          <a:lstStyle/>
          <a:p>
            <a:pPr eaLnBrk="1" hangingPunct="1">
              <a:defRPr/>
            </a:pPr>
            <a:r>
              <a:rPr lang="en-US" dirty="0">
                <a:solidFill>
                  <a:schemeClr val="accent3"/>
                </a:solidFill>
                <a:ea typeface="+mj-ea"/>
              </a:rPr>
              <a:t>Solution: </a:t>
            </a:r>
            <a:r>
              <a:rPr lang="en-US" dirty="0">
                <a:solidFill>
                  <a:schemeClr val="accent3"/>
                </a:solidFill>
              </a:rPr>
              <a:t>A </a:t>
            </a:r>
            <a:r>
              <a:rPr lang="en-US" dirty="0">
                <a:solidFill>
                  <a:schemeClr val="accent3"/>
                </a:solidFill>
                <a:ea typeface="+mj-ea"/>
              </a:rPr>
              <a:t>Sampling Distribution of Sample Means</a:t>
            </a:r>
          </a:p>
        </p:txBody>
      </p:sp>
      <p:pic>
        <p:nvPicPr>
          <p:cNvPr id="3" name="Picture 2" descr="A screenshot of a cell phone&#10;&#10;Description generated with very high confidence">
            <a:extLst>
              <a:ext uri="{FF2B5EF4-FFF2-40B4-BE49-F238E27FC236}">
                <a16:creationId xmlns="" xmlns:a16="http://schemas.microsoft.com/office/drawing/2014/main" id="{732918A5-3CE8-4A8A-9274-A39EA1412D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219" y="2981265"/>
            <a:ext cx="5972046" cy="3144898"/>
          </a:xfrm>
          <a:prstGeom prst="rect">
            <a:avLst/>
          </a:prstGeom>
        </p:spPr>
      </p:pic>
    </p:spTree>
    <p:extLst>
      <p:ext uri="{BB962C8B-B14F-4D97-AF65-F5344CB8AC3E}">
        <p14:creationId xmlns:p14="http://schemas.microsoft.com/office/powerpoint/2010/main" val="1864056654"/>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705</TotalTime>
  <Words>1502</Words>
  <Application>Microsoft Office PowerPoint</Application>
  <PresentationFormat>On-screen Show (4:3)</PresentationFormat>
  <Paragraphs>148</Paragraphs>
  <Slides>36</Slides>
  <Notes>19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MS PGothic</vt:lpstr>
      <vt:lpstr>Arial</vt:lpstr>
      <vt:lpstr>Calibri</vt:lpstr>
      <vt:lpstr>Cambria Math</vt:lpstr>
      <vt:lpstr>Symbol</vt:lpstr>
      <vt:lpstr>Times New Roman</vt:lpstr>
      <vt:lpstr>Wingdings</vt:lpstr>
      <vt:lpstr>lf4template</vt:lpstr>
      <vt:lpstr>Equation</vt:lpstr>
      <vt:lpstr>PowerPoint Presentation</vt:lpstr>
      <vt:lpstr>Chapter Outline</vt:lpstr>
      <vt:lpstr>Section 5.4</vt:lpstr>
      <vt:lpstr>Section 5.4 Objectives</vt:lpstr>
      <vt:lpstr>Sampling Distributions</vt:lpstr>
      <vt:lpstr>Sampling Distribution of Sample Means</vt:lpstr>
      <vt:lpstr>Properties of Sampling Distributions of Sample Means</vt:lpstr>
      <vt:lpstr>Example: A Sampling Distribution of Sample Means</vt:lpstr>
      <vt:lpstr>Solution: A Sampling Distribution of Sample Means</vt:lpstr>
      <vt:lpstr>Solution: A Sampling Distribution of Sample Means</vt:lpstr>
      <vt:lpstr>Solution: A Sampling Distribution of Sample Means</vt:lpstr>
      <vt:lpstr>Solution: A Sampling Distribution of Sample Means</vt:lpstr>
      <vt:lpstr>The Central Limit Theorem</vt:lpstr>
      <vt:lpstr>The Central Limit Theorem</vt:lpstr>
      <vt:lpstr>The Central Limit Theorem</vt:lpstr>
      <vt:lpstr>Example: Interpreting the Central Limit Theorem</vt:lpstr>
      <vt:lpstr>Solution: Interpreting the Central Limit Theorem</vt:lpstr>
      <vt:lpstr>Solution: Interpreting the Central Limit Theorem</vt:lpstr>
      <vt:lpstr>Example: Interpreting the Central Limit Theorem</vt:lpstr>
      <vt:lpstr>Solution: Interpreting the Central Limit Theorem</vt:lpstr>
      <vt:lpstr>Solution: Interpreting the Central Limit Theorem</vt:lpstr>
      <vt:lpstr>Probability and the Central Limit Theorem</vt:lpstr>
      <vt:lpstr>Example: Finding Probabilities for Sampling Distributions</vt:lpstr>
      <vt:lpstr>Solution: Finding Probabilities for Sampling Distributions</vt:lpstr>
      <vt:lpstr>Solution: Finding Probabilities for Sampling Distributions</vt:lpstr>
      <vt:lpstr>Solution: Finding Probabilities for Sampling Distributions</vt:lpstr>
      <vt:lpstr>Solution: Finding Probabilities for Sampling Distributions</vt:lpstr>
      <vt:lpstr>Example: Finding Probabilities for Sampling Distributions</vt:lpstr>
      <vt:lpstr>Solution: Finding Probabilities for Sampling Distributions</vt:lpstr>
      <vt:lpstr>Solution: Finding Probabilities for Sampling Distributions</vt:lpstr>
      <vt:lpstr>Solution: Finding Probabilities for Sampling Distributions</vt:lpstr>
      <vt:lpstr>Example: Finding Probabilities for x and "x"  ̅</vt:lpstr>
      <vt:lpstr>Solution: Finding Probabilities for x and "x"</vt:lpstr>
      <vt:lpstr>Example: Finding Probabilities for x and x</vt:lpstr>
      <vt:lpstr>Example: Finding Probabilities for x and x</vt:lpstr>
      <vt:lpstr>Example: Finding Probabilities for x and x</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subject>Elementary Statistics  7e</dc:subject>
  <dc:creator>Ron Larson, Betsy Farber</dc:creator>
  <cp:lastModifiedBy>Sandra Scholten</cp:lastModifiedBy>
  <cp:revision>90</cp:revision>
  <dcterms:created xsi:type="dcterms:W3CDTF">2007-07-18T23:54:35Z</dcterms:created>
  <dcterms:modified xsi:type="dcterms:W3CDTF">2019-02-12T18:31:05Z</dcterms:modified>
</cp:coreProperties>
</file>