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7"/>
  </p:notesMasterIdLst>
  <p:handoutMasterIdLst>
    <p:handoutMasterId r:id="rId4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96" r:id="rId10"/>
    <p:sldId id="265" r:id="rId11"/>
    <p:sldId id="297" r:id="rId12"/>
    <p:sldId id="266" r:id="rId13"/>
    <p:sldId id="267" r:id="rId14"/>
    <p:sldId id="268" r:id="rId15"/>
    <p:sldId id="269" r:id="rId16"/>
    <p:sldId id="270" r:id="rId17"/>
    <p:sldId id="271" r:id="rId18"/>
    <p:sldId id="286" r:id="rId19"/>
    <p:sldId id="298" r:id="rId20"/>
    <p:sldId id="272" r:id="rId21"/>
    <p:sldId id="273" r:id="rId22"/>
    <p:sldId id="287" r:id="rId23"/>
    <p:sldId id="299" r:id="rId24"/>
    <p:sldId id="288" r:id="rId25"/>
    <p:sldId id="274" r:id="rId26"/>
    <p:sldId id="275" r:id="rId27"/>
    <p:sldId id="301" r:id="rId28"/>
    <p:sldId id="289" r:id="rId29"/>
    <p:sldId id="302" r:id="rId30"/>
    <p:sldId id="276" r:id="rId31"/>
    <p:sldId id="290" r:id="rId32"/>
    <p:sldId id="277" r:id="rId33"/>
    <p:sldId id="278" r:id="rId34"/>
    <p:sldId id="279" r:id="rId35"/>
    <p:sldId id="280" r:id="rId36"/>
    <p:sldId id="281" r:id="rId37"/>
    <p:sldId id="282" r:id="rId38"/>
    <p:sldId id="291" r:id="rId39"/>
    <p:sldId id="292" r:id="rId40"/>
    <p:sldId id="303" r:id="rId41"/>
    <p:sldId id="283" r:id="rId42"/>
    <p:sldId id="293" r:id="rId43"/>
    <p:sldId id="294" r:id="rId44"/>
    <p:sldId id="295" r:id="rId45"/>
    <p:sldId id="304" r:id="rId4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Glascoe" initials="LG" lastIdx="1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1" autoAdjust="0"/>
    <p:restoredTop sz="86351" autoAdjust="0"/>
  </p:normalViewPr>
  <p:slideViewPr>
    <p:cSldViewPr snapToGrid="0">
      <p:cViewPr varScale="1">
        <p:scale>
          <a:sx n="87" d="100"/>
          <a:sy n="87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2424"/>
    </p:cViewPr>
  </p:sorterViewPr>
  <p:notesViewPr>
    <p:cSldViewPr snapToGrid="0">
      <p:cViewPr varScale="1">
        <p:scale>
          <a:sx n="65" d="100"/>
          <a:sy n="65" d="100"/>
        </p:scale>
        <p:origin x="2520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BA72A0E-95BB-48F7-AF1B-D51E2878E1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Chapter </a:t>
            </a:r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8FF084-D64F-4ABA-98C0-BF702B1CE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/>
              <a:t>Larson/Farber </a:t>
            </a:r>
            <a:r>
              <a:rPr lang="en-US" altLang="en-US" dirty="0" smtClean="0"/>
              <a:t>7th </a:t>
            </a:r>
            <a:r>
              <a:rPr lang="en-US" altLang="en-US" dirty="0" err="1"/>
              <a:t>ed</a:t>
            </a:r>
            <a:endParaRPr lang="en-US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78EEEA-24E7-481C-AFE0-E8B4A0DB42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FB8E8C-0D6F-41DF-A5E7-85834431E1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85612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23102E6-095D-4A90-8D1F-478AAC9AAA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E851504-9568-41E5-8749-91CCFA0A8B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CDCA077-DF61-47A4-81F3-0C203C0A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A92A38-6A99-4B4E-9655-A861EED2A8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dirty="0" smtClean="0"/>
              <a:t>Larson/Farber 7th </a:t>
            </a:r>
            <a:r>
              <a:rPr lang="en-US" altLang="en-US" dirty="0" err="1" smtClean="0"/>
              <a:t>ed</a:t>
            </a:r>
            <a:endParaRPr lang="en-US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906537B-F884-47EE-884E-6A9274F18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5BD864-E641-43A5-B847-432F3B5DE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897843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BED3C48F-C7E4-4F1B-B747-19DF446CC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515691BE-F24A-475C-9AFD-B941AFE86A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3D8C1F16-5665-4C91-9114-22FA5EF7F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7C95BD-FDD8-4629-B0D8-7E643830E325}" type="slidenum">
              <a:rPr lang="en-US" altLang="en-U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5" name="Footer Placeholder 4">
            <a:extLst>
              <a:ext uri="{FF2B5EF4-FFF2-40B4-BE49-F238E27FC236}">
                <a16:creationId xmlns:a16="http://schemas.microsoft.com/office/drawing/2014/main" xmlns="" id="{8CC2A149-A2C7-42D1-9CEA-10C1AF17E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Larson/Farber 6th ed</a:t>
            </a:r>
          </a:p>
        </p:txBody>
      </p:sp>
      <p:sp>
        <p:nvSpPr>
          <p:cNvPr id="25606" name="Header Placeholder 5">
            <a:extLst>
              <a:ext uri="{FF2B5EF4-FFF2-40B4-BE49-F238E27FC236}">
                <a16:creationId xmlns:a16="http://schemas.microsoft.com/office/drawing/2014/main" xmlns="" id="{061CE2F9-8BD2-44B0-9BF9-E9B8D924ECB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</p:spTree>
    <p:extLst>
      <p:ext uri="{BB962C8B-B14F-4D97-AF65-F5344CB8AC3E}">
        <p14:creationId xmlns:p14="http://schemas.microsoft.com/office/powerpoint/2010/main" val="3018998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>
            <a:extLst>
              <a:ext uri="{FF2B5EF4-FFF2-40B4-BE49-F238E27FC236}">
                <a16:creationId xmlns:a16="http://schemas.microsoft.com/office/drawing/2014/main" xmlns="" id="{126F4C41-A21D-49D1-8E1F-CCDE470068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E94D1CD-53B9-49DD-B6E0-A852BC7F4912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xmlns="" id="{5CF531F2-C63D-4EC6-A035-15E74A8326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xmlns="" id="{A15C53BF-67A6-4483-8EF9-2914B52A7E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3537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>
            <a:extLst>
              <a:ext uri="{FF2B5EF4-FFF2-40B4-BE49-F238E27FC236}">
                <a16:creationId xmlns:a16="http://schemas.microsoft.com/office/drawing/2014/main" xmlns="" id="{E0678E0D-FB1C-4388-86EE-FC0B1EADB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70D00A9-04A1-491A-9BEC-BB40826C160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FC3BB74B-DD65-4673-8765-5D054E7976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913C82EF-F00E-4EF0-9C3F-D325A63BD4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4412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:a16="http://schemas.microsoft.com/office/drawing/2014/main" xmlns="" id="{D4A8698B-6AA2-4992-AC52-21F4826B82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7E5B8FA-4BF4-4991-8D43-BD7445815E2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E17DAE89-AC7E-4EE7-88C9-ED2DDFB2E5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xmlns="" id="{4F6FFE02-3422-4DFA-9C9C-5EA8D36B9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5295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xmlns="" id="{436097BD-B392-4320-8EB1-DEE6CFB6F4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AF216A9-483C-4E29-A31E-E5AB03CF76E6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D4D4F5B5-8267-40BA-A7F2-B9A6EF3196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xmlns="" id="{32238B4C-EB95-4594-9680-7C6B23ABD4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562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xmlns="" id="{5485B0F7-DB99-42F2-A35C-0B7FF01D91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CB11454-E195-43C5-B275-97A76CF120D6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xmlns="" id="{8CC89293-5179-467D-AF85-4AB6898E6D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xmlns="" id="{26255DE3-B6A2-4003-BB62-F16FEDED7C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88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>
            <a:extLst>
              <a:ext uri="{FF2B5EF4-FFF2-40B4-BE49-F238E27FC236}">
                <a16:creationId xmlns:a16="http://schemas.microsoft.com/office/drawing/2014/main" xmlns="" id="{2B0C4F96-82FF-484B-A383-4DFAA50299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A021CBB-E641-4277-A737-B28313B1290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C6B0831C-0CB0-46E6-910E-10633D17CF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2F358F45-70F0-4BDF-A3BC-67225883E7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239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>
            <a:extLst>
              <a:ext uri="{FF2B5EF4-FFF2-40B4-BE49-F238E27FC236}">
                <a16:creationId xmlns:a16="http://schemas.microsoft.com/office/drawing/2014/main" xmlns="" id="{B4B14A91-5E14-4AD8-A813-2655BE3ADC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EBE9465-F5F9-4FB6-9721-6C816981C46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B0D35769-9B22-41FB-8291-1DE1B8DC67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xmlns="" id="{B46E358C-1C6B-4068-9D18-391643862F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44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>
            <a:extLst>
              <a:ext uri="{FF2B5EF4-FFF2-40B4-BE49-F238E27FC236}">
                <a16:creationId xmlns:a16="http://schemas.microsoft.com/office/drawing/2014/main" xmlns="" id="{B4B14A91-5E14-4AD8-A813-2655BE3ADC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EBE9465-F5F9-4FB6-9721-6C816981C46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B0D35769-9B22-41FB-8291-1DE1B8DC67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xmlns="" id="{B46E358C-1C6B-4068-9D18-391643862F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876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>
            <a:extLst>
              <a:ext uri="{FF2B5EF4-FFF2-40B4-BE49-F238E27FC236}">
                <a16:creationId xmlns:a16="http://schemas.microsoft.com/office/drawing/2014/main" xmlns="" id="{D074B77B-87A1-4913-A38E-5AF889D0A9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5CA6A5D-A349-4733-8F09-27A4D35DE27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815B496B-3107-410B-9276-3B53E2DB00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xmlns="" id="{149B8ECA-9F7F-4463-B7D2-A34ABA667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34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>
            <a:extLst>
              <a:ext uri="{FF2B5EF4-FFF2-40B4-BE49-F238E27FC236}">
                <a16:creationId xmlns:a16="http://schemas.microsoft.com/office/drawing/2014/main" xmlns="" id="{D074B77B-87A1-4913-A38E-5AF889D0A9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5CA6A5D-A349-4733-8F09-27A4D35DE278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815B496B-3107-410B-9276-3B53E2DB00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xmlns="" id="{149B8ECA-9F7F-4463-B7D2-A34ABA667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24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>
            <a:extLst>
              <a:ext uri="{FF2B5EF4-FFF2-40B4-BE49-F238E27FC236}">
                <a16:creationId xmlns:a16="http://schemas.microsoft.com/office/drawing/2014/main" xmlns="" id="{C8A5B929-382F-49F7-A7CA-1C2308E7B7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45E45FC-7614-4650-B129-794951C6967A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B9A32B86-F153-49FC-8E83-AC1F8D0806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0267D341-1D37-4A66-927F-AA2474917E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961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>
            <a:extLst>
              <a:ext uri="{FF2B5EF4-FFF2-40B4-BE49-F238E27FC236}">
                <a16:creationId xmlns:a16="http://schemas.microsoft.com/office/drawing/2014/main" xmlns="" id="{EAC61904-AB78-4F89-8A72-EF0703611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96120F3-12BB-402C-929A-D4F269280B06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xmlns="" id="{5E3EA5F4-2A8D-46F3-B19A-94A9003A1D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xmlns="" id="{7026DF17-BDB3-4746-A7AE-F6D6CB9E0C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7863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xmlns="" id="{66DCC967-489A-451E-A782-6DE2B67945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6180C3E-6EB7-495E-BC63-B3A52141EFE6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xmlns="" id="{67AE0406-E6B4-4055-B916-632874A14C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xmlns="" id="{266B0AB3-38B3-44CD-9B54-FF4EDE76B2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14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>
            <a:extLst>
              <a:ext uri="{FF2B5EF4-FFF2-40B4-BE49-F238E27FC236}">
                <a16:creationId xmlns:a16="http://schemas.microsoft.com/office/drawing/2014/main" xmlns="" id="{E08077C2-74C9-4C9F-A9A2-15E77655B7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C95CB9F-2952-4A35-A1EE-41DB604E1A6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xmlns="" id="{C31F5F9E-621E-4A7E-A8D6-EF08C5984F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xmlns="" id="{249D4C59-F58B-4920-A268-187514E8F0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1043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>
            <a:extLst>
              <a:ext uri="{FF2B5EF4-FFF2-40B4-BE49-F238E27FC236}">
                <a16:creationId xmlns:a16="http://schemas.microsoft.com/office/drawing/2014/main" xmlns="" id="{26CC970A-96C3-4EA6-BC44-441B651865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D1D838D-7B7F-42D8-AF30-EBF4BD9EEE3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53250" name="Rectangle 2">
            <a:extLst>
              <a:ext uri="{FF2B5EF4-FFF2-40B4-BE49-F238E27FC236}">
                <a16:creationId xmlns:a16="http://schemas.microsoft.com/office/drawing/2014/main" xmlns="" id="{561D678A-344E-4D7C-B86A-B9E73D1BA7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xmlns="" id="{0565C68F-74F7-4DD0-9438-E93194C466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971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xmlns="" id="{6A6DD578-0B6E-4501-8C34-D373C54F93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1757472-1407-4B0C-B171-FA4E315D3CE7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36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96C2FC7A-E92C-49F6-9623-331B3485F4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xmlns="" id="{29849AC0-3A1F-4746-80E3-19501A87EE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0671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xmlns="" id="{F7FF5202-A7A5-4383-8B1D-2D29A89206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29E011B-4F2B-4323-9F4D-BBE843DF4FEB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xmlns="" id="{EE969EBE-BEB3-447F-BE36-D47A01FF1C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xmlns="" id="{1365C076-5499-434D-ACB5-B3DC7C8A45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9141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>
            <a:extLst>
              <a:ext uri="{FF2B5EF4-FFF2-40B4-BE49-F238E27FC236}">
                <a16:creationId xmlns:a16="http://schemas.microsoft.com/office/drawing/2014/main" xmlns="" id="{E0452111-DFEA-4768-B66F-42BA026C95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9624B86-4807-4AC4-B1C4-1E52E782327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xmlns="" id="{D26FD4FB-7EA0-4322-ABD8-B40D9D919D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xmlns="" id="{2FACD329-BF32-48A3-BB34-08ED54B42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7051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xmlns="" id="{D076DD07-E018-49BE-895C-4C9B99088F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822DB29-4787-4ADF-B637-6A45E1A982D1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9F91EB55-66BD-4AFB-B448-E6B73550AF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xmlns="" id="{7D8277C9-93AF-45EA-AD51-50FD39F98C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094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xmlns="" id="{A0501E7F-34FF-4C08-AE90-E8D8336EDB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A82683-0C64-42F4-AE1A-3413CCFE3D50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2DE454F1-9383-47E6-9C31-2F2F287189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A5B09339-CA80-439A-9FF5-02BBE1424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400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xmlns="" id="{A0501E7F-34FF-4C08-AE90-E8D8336EDB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A82683-0C64-42F4-AE1A-3413CCFE3D50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2DE454F1-9383-47E6-9C31-2F2F287189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A5B09339-CA80-439A-9FF5-02BBE1424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7737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>
            <a:extLst>
              <a:ext uri="{FF2B5EF4-FFF2-40B4-BE49-F238E27FC236}">
                <a16:creationId xmlns:a16="http://schemas.microsoft.com/office/drawing/2014/main" xmlns="" id="{B9D41C62-5717-48E5-BD6F-DBA4F2773C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C20E5E9-1290-4B19-8085-ACB3BECE8DE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2D0DA24F-E1E3-49CD-A1EE-05A03936BA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xmlns="" id="{005A6F00-4005-4917-82D0-8288AD7C91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276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>
            <a:extLst>
              <a:ext uri="{FF2B5EF4-FFF2-40B4-BE49-F238E27FC236}">
                <a16:creationId xmlns:a16="http://schemas.microsoft.com/office/drawing/2014/main" xmlns="" id="{B9D41C62-5717-48E5-BD6F-DBA4F2773C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C20E5E9-1290-4B19-8085-ACB3BECE8DE4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2D0DA24F-E1E3-49CD-A1EE-05A03936BA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xmlns="" id="{005A6F00-4005-4917-82D0-8288AD7C91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338638"/>
            <a:ext cx="5140325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970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>
            <a:extLst>
              <a:ext uri="{FF2B5EF4-FFF2-40B4-BE49-F238E27FC236}">
                <a16:creationId xmlns:a16="http://schemas.microsoft.com/office/drawing/2014/main" xmlns="" id="{539E1E51-46EA-439C-81BD-C7E59A8566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E58DF75-27DC-4F11-8E0B-75A3D70D6426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D0FC4B99-6753-48FB-9771-F089AB93C8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29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xmlns="" id="{9502A046-100B-4FB6-AAB8-FBE70F6C45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6425"/>
            <a:ext cx="5140325" cy="418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824" tIns="46913" rIns="93824" bIns="4691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56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A768897-AE1F-4BBA-9735-E85BACB571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F425563-4D73-4E13-9485-63369118B5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60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34E719C-6E1A-4409-AAC3-F0FFEF7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97248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D31C36-8DE7-47E3-8210-E92EC5D14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3993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4A0BEBAC-8316-4A0B-B812-B1F4EAE4D6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332DD2-ADD2-43F1-9DBD-FF46C02CC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68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E0BE9A5-7856-40D2-A899-07BF9508CC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DAEE260-4D40-41E5-89C4-AE323EC8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82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09600" y="457200"/>
            <a:ext cx="8077200" cy="106680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1D11B2-230C-48EC-82F1-6C9B16E9EC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08A409F-8EBE-4C84-A476-F20B635B0B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015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03E3298-7589-404A-A3CD-B7D3632FB0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607DD56-6AC8-4621-9BE9-58551A3302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9AF5378-F02F-4509-B60B-CC17F9AFC9B6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6407150"/>
            <a:ext cx="9145588" cy="457200"/>
          </a:xfrm>
          <a:prstGeom prst="rect">
            <a:avLst/>
          </a:prstGeom>
          <a:solidFill>
            <a:srgbClr val="3643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8D11D8C6-6BA5-4960-92F1-9DE927AC48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45463" y="6333066"/>
            <a:ext cx="842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283E607-DE1E-42B1-AE02-332DF676BF65}" type="slidenum">
              <a:rPr lang="en-US" altLang="en-US" sz="1400" b="1">
                <a:solidFill>
                  <a:srgbClr val="FBF5EA"/>
                </a:solidFill>
              </a:rPr>
              <a:pPr algn="r"/>
              <a:t>‹#›</a:t>
            </a:fld>
            <a:endParaRPr lang="en-US" altLang="en-US" sz="1400" b="1" dirty="0">
              <a:solidFill>
                <a:srgbClr val="FBF5EA"/>
              </a:solidFill>
            </a:endParaRPr>
          </a:p>
        </p:txBody>
      </p:sp>
      <p:pic>
        <p:nvPicPr>
          <p:cNvPr id="9" name="Picture 19" descr="Pearson_Bound_White">
            <a:extLst>
              <a:ext uri="{FF2B5EF4-FFF2-40B4-BE49-F238E27FC236}">
                <a16:creationId xmlns:a16="http://schemas.microsoft.com/office/drawing/2014/main" xmlns="" id="{280D9147-1857-4AA0-B13A-7996629209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6391275"/>
            <a:ext cx="16557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xmlns="" id="{3DB57D7B-DFB7-46B6-A92A-369F6BC2D0B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966911" y="6475412"/>
            <a:ext cx="5872164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solidFill>
                  <a:schemeClr val="bg2"/>
                </a:solidFill>
                <a:latin typeface="Arial" panose="020B0604020202020204" pitchFamily="34" charset="0"/>
              </a:rPr>
              <a:t>Copyright 2019, 2015, 2012, Pearson Education, Inc.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F789B-AA02-4C2A-839B-CF5EBD90F1E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9" y="6461122"/>
            <a:ext cx="294393" cy="3100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xmlns="" id="{28A3BC3E-4DE3-4210-B2C7-89C0027E8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83" y="423863"/>
            <a:ext cx="4194955" cy="5368491"/>
          </a:xfrm>
          <a:prstGeom prst="rect">
            <a:avLst/>
          </a:prstGeom>
        </p:spPr>
      </p:pic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D6C12B1B-6B9C-42A1-82EF-224ED97D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"/>
            <a:ext cx="4191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800"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DE794FBC-1286-49A6-9729-EC9BCBD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0"/>
            <a:ext cx="4191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latin typeface="Arial" panose="020B0604020202020204" pitchFamily="34" charset="0"/>
              </a:rPr>
              <a:t>Hypothesis Testing with One Sample</a:t>
            </a:r>
          </a:p>
        </p:txBody>
      </p:sp>
      <p:pic>
        <p:nvPicPr>
          <p:cNvPr id="8196" name="Picture 4" descr="chapter_blue">
            <a:extLst>
              <a:ext uri="{FF2B5EF4-FFF2-40B4-BE49-F238E27FC236}">
                <a16:creationId xmlns:a16="http://schemas.microsoft.com/office/drawing/2014/main" xmlns="" id="{0CFF2BB2-76D0-43EF-9011-D65D3346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1020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xmlns="" id="{3FECF86A-24DC-45AB-A1BF-674378B82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685800"/>
            <a:ext cx="685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6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altLang="en-US" sz="6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xmlns="" id="{01AF8706-9229-4655-AD51-48E57F96B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97" y="2538296"/>
            <a:ext cx="3945644" cy="3685039"/>
          </a:xfrm>
          <a:prstGeom prst="rect">
            <a:avLst/>
          </a:prstGeom>
        </p:spPr>
      </p:pic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A0357B9D-49FB-40F1-ABFF-A55B05B970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Finding the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 for a Two-Tailed Test 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23555" name="Content Placeholder 21">
            <a:extLst>
              <a:ext uri="{FF2B5EF4-FFF2-40B4-BE49-F238E27FC236}">
                <a16:creationId xmlns:a16="http://schemas.microsoft.com/office/drawing/2014/main" xmlns="" id="{0CB7771C-10B6-4846-A0C7-252570E3E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50963"/>
            <a:ext cx="8229600" cy="160813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Find the </a:t>
            </a:r>
            <a:r>
              <a:rPr lang="en-US" altLang="en-US" i="1" dirty="0"/>
              <a:t>P</a:t>
            </a:r>
            <a:r>
              <a:rPr lang="en-US" altLang="en-US" dirty="0"/>
              <a:t>-value for a two-tailed hypothesis test with a test statistic of </a:t>
            </a:r>
            <a:r>
              <a:rPr lang="en-US" altLang="en-US" i="1" dirty="0"/>
              <a:t>z</a:t>
            </a:r>
            <a:r>
              <a:rPr lang="en-US" altLang="en-US" dirty="0"/>
              <a:t> = 2.14. Decide whether to reject </a:t>
            </a:r>
            <a:r>
              <a:rPr lang="en-US" altLang="en-US" i="1" dirty="0"/>
              <a:t>H</a:t>
            </a:r>
            <a:r>
              <a:rPr lang="en-US" altLang="en-US" baseline="-25000" dirty="0"/>
              <a:t>0</a:t>
            </a:r>
            <a:r>
              <a:rPr lang="en-US" altLang="en-US" dirty="0"/>
              <a:t> when the level of significance is </a:t>
            </a:r>
            <a:r>
              <a:rPr lang="el-GR" altLang="en-US" dirty="0"/>
              <a:t>α</a:t>
            </a:r>
            <a:r>
              <a:rPr lang="en-US" altLang="en-US" dirty="0"/>
              <a:t> = 0.05.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3DA75BA-5FE8-4BA5-8E29-CB3919BAD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449" y="2693988"/>
            <a:ext cx="632127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  <a:r>
              <a:rPr lang="en-US" altLang="en-US" sz="2800" dirty="0"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For a two-tailed test, </a:t>
            </a:r>
          </a:p>
          <a:p>
            <a:pPr eaLnBrk="1" hangingPunct="1"/>
            <a:r>
              <a:rPr lang="en-US" altLang="en-US" sz="2800" i="1" dirty="0">
                <a:latin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</a:rPr>
              <a:t> = 2(Area in tail of 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standard </a:t>
            </a:r>
            <a:b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test statistic) </a:t>
            </a:r>
            <a:r>
              <a:rPr lang="en-US" sz="2800" dirty="0">
                <a:latin typeface="+mn-lt"/>
              </a:rPr>
              <a:t>Using Table 4, the </a:t>
            </a:r>
            <a:br>
              <a:rPr lang="en-US" sz="2800" dirty="0">
                <a:latin typeface="+mn-lt"/>
              </a:rPr>
            </a:br>
            <a:r>
              <a:rPr lang="en-US" sz="2800" dirty="0">
                <a:latin typeface="+mn-lt"/>
              </a:rPr>
              <a:t>area corresponding to   </a:t>
            </a:r>
            <a:r>
              <a:rPr lang="en-US" sz="2800" i="1" dirty="0">
                <a:latin typeface="+mn-lt"/>
              </a:rPr>
              <a:t>z </a:t>
            </a:r>
            <a:r>
              <a:rPr lang="en-US" sz="2800" dirty="0">
                <a:latin typeface="+mn-lt"/>
              </a:rPr>
              <a:t>= 2.14 </a:t>
            </a:r>
            <a:br>
              <a:rPr lang="en-US" sz="2800" dirty="0">
                <a:latin typeface="+mn-lt"/>
              </a:rPr>
            </a:br>
            <a:r>
              <a:rPr lang="en-US" sz="2800" dirty="0">
                <a:latin typeface="+mn-lt"/>
              </a:rPr>
              <a:t>is 0.9838. The area in the</a:t>
            </a:r>
          </a:p>
          <a:p>
            <a:r>
              <a:rPr lang="en-US" sz="2800" dirty="0">
                <a:latin typeface="+mn-lt"/>
              </a:rPr>
              <a:t>right tail is 1– 0.9838 = 0.0162.</a:t>
            </a:r>
          </a:p>
        </p:txBody>
      </p:sp>
      <p:sp>
        <p:nvSpPr>
          <p:cNvPr id="23563" name="Footer Placeholder 2">
            <a:extLst>
              <a:ext uri="{FF2B5EF4-FFF2-40B4-BE49-F238E27FC236}">
                <a16:creationId xmlns:a16="http://schemas.microsoft.com/office/drawing/2014/main" xmlns="" id="{D93AF7F6-3891-48CD-82C5-9D7753173D4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7058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xmlns="" id="{5BC48482-5859-4E14-9AC3-EB6401C3D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97" y="2538296"/>
            <a:ext cx="3945644" cy="3685039"/>
          </a:xfrm>
          <a:prstGeom prst="rect">
            <a:avLst/>
          </a:prstGeom>
        </p:spPr>
      </p:pic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A0357B9D-49FB-40F1-ABFF-A55B05B970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Solution: Finding the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 for a Two-Tailed Test 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3DA75BA-5FE8-4BA5-8E29-CB3919BAD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02586"/>
            <a:ext cx="63212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  <a:r>
              <a:rPr lang="en-US" altLang="en-US" sz="2800" dirty="0"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     </a:t>
            </a:r>
            <a:r>
              <a:rPr lang="en-US" sz="2800" i="1" dirty="0">
                <a:latin typeface="+mn-lt"/>
              </a:rPr>
              <a:t>P </a:t>
            </a:r>
            <a:r>
              <a:rPr lang="en-US" sz="2800" dirty="0">
                <a:latin typeface="+mn-lt"/>
              </a:rPr>
              <a:t>= 2(0.0162) = 0.0324.</a:t>
            </a:r>
            <a:endParaRPr lang="en-US" altLang="en-US" sz="4000" dirty="0"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60DE7B69-9A3C-4309-A29B-6C3819D3912E}"/>
              </a:ext>
            </a:extLst>
          </p:cNvPr>
          <p:cNvSpPr txBox="1"/>
          <p:nvPr/>
        </p:nvSpPr>
        <p:spPr>
          <a:xfrm>
            <a:off x="755867" y="3354557"/>
            <a:ext cx="38161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Because 0.0324 &lt; 0.05, </a:t>
            </a:r>
            <a:br>
              <a:rPr lang="en-US" sz="2800" dirty="0">
                <a:latin typeface="+mn-lt"/>
                <a:ea typeface="+mn-ea"/>
                <a:cs typeface="Arial" charset="0"/>
              </a:rPr>
            </a:br>
            <a:r>
              <a:rPr lang="en-US" sz="2800" dirty="0">
                <a:latin typeface="+mn-lt"/>
                <a:ea typeface="+mn-ea"/>
                <a:cs typeface="Arial" charset="0"/>
              </a:rPr>
              <a:t>you should 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reject </a:t>
            </a:r>
            <a:r>
              <a:rPr lang="en-US" sz="2800" b="1" i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H</a:t>
            </a:r>
            <a:r>
              <a:rPr lang="en-US" sz="2800" b="1" baseline="-250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0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.</a:t>
            </a:r>
            <a:endParaRPr lang="en-US" sz="2800" b="1" baseline="-25000" dirty="0">
              <a:solidFill>
                <a:schemeClr val="accent2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3563" name="Footer Placeholder 2">
            <a:extLst>
              <a:ext uri="{FF2B5EF4-FFF2-40B4-BE49-F238E27FC236}">
                <a16:creationId xmlns:a16="http://schemas.microsoft.com/office/drawing/2014/main" xmlns="" id="{D93AF7F6-3891-48CD-82C5-9D7753173D42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47578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6">
            <a:extLst>
              <a:ext uri="{FF2B5EF4-FFF2-40B4-BE49-F238E27FC236}">
                <a16:creationId xmlns:a16="http://schemas.microsoft.com/office/drawing/2014/main" xmlns="" id="{0400C5E5-7F42-4208-A6CE-A9E96385EA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i="1" dirty="0"/>
              <a:t>z</a:t>
            </a:r>
            <a:r>
              <a:rPr lang="en-US" altLang="en-US" dirty="0"/>
              <a:t>-Test for a Mean </a:t>
            </a:r>
            <a:r>
              <a:rPr lang="el-GR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endParaRPr lang="en-US" altLang="en-US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4" name="Content Placeholder 7">
                <a:extLst>
                  <a:ext uri="{FF2B5EF4-FFF2-40B4-BE49-F238E27FC236}">
                    <a16:creationId xmlns:a16="http://schemas.microsoft.com/office/drawing/2014/main" xmlns="" id="{DC945FA5-4B8C-4F7E-BF70-C5251D2C41E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3109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</a:t>
                </a:r>
                <a:r>
                  <a:rPr lang="en-US" b="1" i="1" dirty="0"/>
                  <a:t>z</a:t>
                </a:r>
                <a:r>
                  <a:rPr lang="en-US" dirty="0"/>
                  <a:t>-</a:t>
                </a:r>
                <a:r>
                  <a:rPr lang="en-US" b="1" dirty="0"/>
                  <a:t>test for a mean </a:t>
                </a:r>
                <a:r>
                  <a:rPr lang="en-US" b="1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is a statistical test for a population mean. The </a:t>
                </a:r>
                <a:r>
                  <a:rPr lang="en-US" b="1" dirty="0"/>
                  <a:t>test statistic </a:t>
                </a:r>
                <a:r>
                  <a:rPr lang="en-US" dirty="0"/>
                  <a:t>is the sample mean </a:t>
                </a:r>
                <a:r>
                  <a:rPr lang="en-US" i="1" dirty="0"/>
                  <a:t>x</a:t>
                </a:r>
                <a:r>
                  <a:rPr lang="en-US" dirty="0"/>
                  <a:t>. </a:t>
                </a:r>
                <a:r>
                  <a:rPr lang="en-US" dirty="0">
                    <a:latin typeface="Times New Roman" charset="0"/>
                    <a:ea typeface="ＭＳ Ｐゴシック" charset="0"/>
                    <a:sym typeface="Symbol" charset="0"/>
                  </a:rPr>
                  <a:t>The </a:t>
                </a:r>
                <a:r>
                  <a:rPr lang="en-US" b="1" dirty="0">
                    <a:solidFill>
                      <a:srgbClr val="AE0337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standardized</a:t>
                </a:r>
                <a:r>
                  <a:rPr lang="en-US" dirty="0">
                    <a:solidFill>
                      <a:srgbClr val="AE0337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 </a:t>
                </a:r>
                <a:r>
                  <a:rPr lang="en-US" b="1" dirty="0">
                    <a:solidFill>
                      <a:srgbClr val="AE0337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test</a:t>
                </a:r>
                <a:r>
                  <a:rPr lang="en-US" dirty="0">
                    <a:solidFill>
                      <a:srgbClr val="AE0337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 </a:t>
                </a:r>
                <a:r>
                  <a:rPr lang="en-US" b="1" dirty="0">
                    <a:solidFill>
                      <a:schemeClr val="accent2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statistic</a:t>
                </a:r>
                <a:r>
                  <a:rPr lang="en-US" dirty="0">
                    <a:solidFill>
                      <a:schemeClr val="accent2"/>
                    </a:solidFill>
                    <a:latin typeface="Times New Roman" charset="0"/>
                    <a:ea typeface="ＭＳ Ｐゴシック" charset="0"/>
                    <a:sym typeface="Symbol" charset="0"/>
                  </a:rPr>
                  <a:t> </a:t>
                </a:r>
                <a:r>
                  <a:rPr lang="en-US" dirty="0">
                    <a:latin typeface="Times New Roman" charset="0"/>
                    <a:ea typeface="ＭＳ Ｐゴシック" charset="0"/>
                    <a:sym typeface="Symbol" charset="0"/>
                  </a:rPr>
                  <a:t>is </a:t>
                </a:r>
                <a:r>
                  <a:rPr lang="en-US" i="1" dirty="0">
                    <a:latin typeface="Times New Roman" charset="0"/>
                    <a:ea typeface="ＭＳ Ｐゴシック" charset="0"/>
                    <a:sym typeface="Symbol" charset="0"/>
                  </a:rPr>
                  <a:t>z</a:t>
                </a:r>
                <a:endParaRPr lang="en-US" dirty="0">
                  <a:latin typeface="Times New Roman" charset="0"/>
                  <a:ea typeface="ＭＳ Ｐゴシック" charset="0"/>
                  <a:sym typeface="Symbol" charset="0"/>
                </a:endParaRPr>
              </a:p>
              <a:p>
                <a:pPr marL="349250" indent="-349250" eaLnBrk="1" hangingPunct="1">
                  <a:buFont typeface="Arial" charset="0"/>
                  <a:buChar char="•"/>
                  <a:defRPr/>
                </a:pPr>
                <a:endParaRPr lang="en-US" dirty="0">
                  <a:latin typeface="Times New Roman" charset="0"/>
                  <a:ea typeface="ＭＳ Ｐゴシック" charset="0"/>
                  <a:sym typeface="Symbol" charset="0"/>
                </a:endParaRPr>
              </a:p>
              <a:p>
                <a:pPr marL="0" indent="0" eaLnBrk="1" hangingPunct="1">
                  <a:buNone/>
                  <a:defRPr/>
                </a:pPr>
                <a:endParaRPr lang="en-US" dirty="0">
                  <a:latin typeface="Times New Roman" charset="0"/>
                  <a:ea typeface="ＭＳ Ｐゴシック" charset="0"/>
                  <a:sym typeface="Symbol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when these conditions are met.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The sample is random.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At least one of the following is true: The population is normally distributed or </a:t>
                </a:r>
                <a:r>
                  <a:rPr lang="en-US" i="1" dirty="0"/>
                  <a:t>n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30.</a:t>
                </a:r>
              </a:p>
              <a:p>
                <a:pPr marL="0" indent="0">
                  <a:buNone/>
                </a:pPr>
                <a:r>
                  <a:rPr lang="en-US" dirty="0"/>
                  <a:t>Recall that 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i="1" dirty="0"/>
                          <m:t>n</m:t>
                        </m:r>
                      </m:e>
                    </m:rad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is the standard error of the mean,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.</a:t>
                </a:r>
                <a:endParaRPr lang="en-US" i="1" dirty="0">
                  <a:latin typeface="Times New Roman" charset="0"/>
                  <a:ea typeface="ＭＳ Ｐゴシック" charset="0"/>
                  <a:sym typeface="Symbol" charset="0"/>
                </a:endParaRPr>
              </a:p>
            </p:txBody>
          </p:sp>
        </mc:Choice>
        <mc:Fallback xmlns="">
          <p:sp>
            <p:nvSpPr>
              <p:cNvPr id="2054" name="Content Placeholder 7">
                <a:extLst>
                  <a:ext uri="{FF2B5EF4-FFF2-40B4-BE49-F238E27FC236}">
                    <a16:creationId xmlns:a16="http://schemas.microsoft.com/office/drawing/2014/main" id="{DC945FA5-4B8C-4F7E-BF70-C5251D2C41E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3109"/>
                <a:ext cx="8229600" cy="4525963"/>
              </a:xfrm>
              <a:blipFill>
                <a:blip r:embed="rId4"/>
                <a:stretch>
                  <a:fillRect l="-1481" t="-1348" r="-741" b="-22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7370" name="Object 10">
            <a:extLst>
              <a:ext uri="{FF2B5EF4-FFF2-40B4-BE49-F238E27FC236}">
                <a16:creationId xmlns:a16="http://schemas.microsoft.com/office/drawing/2014/main" xmlns="" id="{44AFD543-AC86-45B3-B6B4-BE1D556D4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869790"/>
              </p:ext>
            </p:extLst>
          </p:nvPr>
        </p:nvGraphicFramePr>
        <p:xfrm>
          <a:off x="1974128" y="2802085"/>
          <a:ext cx="1354137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5" imgW="1231366" imgH="761669" progId="Equation.DSMT4">
                  <p:embed/>
                </p:oleObj>
              </mc:Choice>
              <mc:Fallback>
                <p:oleObj name="Equation" r:id="rId5" imgW="1231366" imgH="761669" progId="Equation.DSMT4">
                  <p:embed/>
                  <p:pic>
                    <p:nvPicPr>
                      <p:cNvPr id="1167370" name="Object 10">
                        <a:extLst>
                          <a:ext uri="{FF2B5EF4-FFF2-40B4-BE49-F238E27FC236}">
                            <a16:creationId xmlns:a16="http://schemas.microsoft.com/office/drawing/2014/main" xmlns="" id="{44AFD543-AC86-45B3-B6B4-BE1D556D48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128" y="2802085"/>
                        <a:ext cx="1354137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Footer Placeholder 2">
            <a:extLst>
              <a:ext uri="{FF2B5EF4-FFF2-40B4-BE49-F238E27FC236}">
                <a16:creationId xmlns:a16="http://schemas.microsoft.com/office/drawing/2014/main" xmlns="" id="{E9E9A245-5688-482E-977D-8A3B0B9C7D8C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00799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39994082-4621-4F5F-ADCE-643C5CF46E76}"/>
                  </a:ext>
                </a:extLst>
              </p:cNvPr>
              <p:cNvSpPr txBox="1"/>
              <p:nvPr/>
            </p:nvSpPr>
            <p:spPr>
              <a:xfrm>
                <a:off x="3585049" y="3020336"/>
                <a:ext cx="48274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AE0337"/>
                    </a:solidFill>
                    <a:latin typeface="+mn-lt"/>
                  </a:rPr>
                  <a:t>Standardized test statistic for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000" dirty="0">
                    <a:solidFill>
                      <a:srgbClr val="AE0337"/>
                    </a:solidFill>
                    <a:latin typeface="+mn-lt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000" dirty="0">
                    <a:solidFill>
                      <a:srgbClr val="AE0337"/>
                    </a:solidFill>
                    <a:latin typeface="+mn-lt"/>
                  </a:rPr>
                  <a:t> known)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9994082-4621-4F5F-ADCE-643C5CF46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49" y="3020336"/>
                <a:ext cx="4827431" cy="400110"/>
              </a:xfrm>
              <a:prstGeom prst="rect">
                <a:avLst/>
              </a:prstGeom>
              <a:blipFill>
                <a:blip r:embed="rId7"/>
                <a:stretch>
                  <a:fillRect l="-1263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48928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xmlns="" id="{59DB147C-259A-4F70-97A1-4D543A7066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Using </a:t>
            </a:r>
            <a:r>
              <a:rPr lang="en-US" altLang="en-US" i="1" dirty="0"/>
              <a:t>P</a:t>
            </a:r>
            <a:r>
              <a:rPr lang="en-US" altLang="en-US" dirty="0"/>
              <a:t>-values for a </a:t>
            </a:r>
            <a:r>
              <a:rPr lang="en-US" altLang="en-US" i="1" dirty="0"/>
              <a:t>z</a:t>
            </a:r>
            <a:r>
              <a:rPr lang="en-US" altLang="en-US" dirty="0"/>
              <a:t>-Test for Mean </a:t>
            </a:r>
            <a:r>
              <a:rPr lang="el-GR" altLang="en-US" i="1" dirty="0">
                <a:latin typeface="+mn-lt"/>
                <a:cs typeface="Times New Roman" panose="02020603050405020304" pitchFamily="18" charset="0"/>
              </a:rPr>
              <a:t>μ</a:t>
            </a:r>
            <a:endParaRPr lang="el-GR" altLang="en-US" i="1" dirty="0">
              <a:latin typeface="+mn-lt"/>
            </a:endParaRPr>
          </a:p>
        </p:txBody>
      </p:sp>
      <p:sp>
        <p:nvSpPr>
          <p:cNvPr id="27650" name="Text Box 3">
            <a:extLst>
              <a:ext uri="{FF2B5EF4-FFF2-40B4-BE49-F238E27FC236}">
                <a16:creationId xmlns:a16="http://schemas.microsoft.com/office/drawing/2014/main" xmlns="" id="{EEFAC647-1670-4FC4-B6E6-3F9C24CDE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136650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3140" name="Text Box 4">
            <a:extLst>
              <a:ext uri="{FF2B5EF4-FFF2-40B4-BE49-F238E27FC236}">
                <a16:creationId xmlns:a16="http://schemas.microsoft.com/office/drawing/2014/main" xmlns="" id="{157CE027-9022-4E56-800F-61CF83890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3" y="1874256"/>
            <a:ext cx="4668837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Verify that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is known, the sample is random, and either the population is normally distributed or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 30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State the claim mathematically and verbally.  Identify the null and alternative hypotheses.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Specify the level of significance.</a:t>
            </a:r>
          </a:p>
        </p:txBody>
      </p:sp>
      <p:sp>
        <p:nvSpPr>
          <p:cNvPr id="52229" name="Text Box 8">
            <a:extLst>
              <a:ext uri="{FF2B5EF4-FFF2-40B4-BE49-F238E27FC236}">
                <a16:creationId xmlns:a16="http://schemas.microsoft.com/office/drawing/2014/main" xmlns="" id="{1947EC18-47B5-4264-946C-5F23E7505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3680831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State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en-US" sz="26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243145" name="Text Box 9">
            <a:extLst>
              <a:ext uri="{FF2B5EF4-FFF2-40B4-BE49-F238E27FC236}">
                <a16:creationId xmlns:a16="http://schemas.microsoft.com/office/drawing/2014/main" xmlns="" id="{0684C8AB-BDB7-4B50-98EF-467DA2F43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713" y="5625518"/>
            <a:ext cx="1981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Identify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27654" name="Text Box 26">
            <a:extLst>
              <a:ext uri="{FF2B5EF4-FFF2-40B4-BE49-F238E27FC236}">
                <a16:creationId xmlns:a16="http://schemas.microsoft.com/office/drawing/2014/main" xmlns="" id="{11350593-D34B-4561-91E2-DEE33AFCC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407531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7655" name="Footer Placeholder 2">
            <a:extLst>
              <a:ext uri="{FF2B5EF4-FFF2-40B4-BE49-F238E27FC236}">
                <a16:creationId xmlns:a16="http://schemas.microsoft.com/office/drawing/2014/main" xmlns="" id="{25879B8F-17B8-4CD2-B768-371C241C49B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080912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1243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xmlns="" id="{A6A7981B-71E1-4126-8CCE-2D384639FF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Using </a:t>
            </a:r>
            <a:r>
              <a:rPr lang="en-US" altLang="en-US" i="1" dirty="0"/>
              <a:t>P</a:t>
            </a:r>
            <a:r>
              <a:rPr lang="en-US" altLang="en-US" dirty="0"/>
              <a:t>-values for a </a:t>
            </a:r>
            <a:r>
              <a:rPr lang="en-US" altLang="en-US" i="1" dirty="0"/>
              <a:t>z</a:t>
            </a:r>
            <a:r>
              <a:rPr lang="en-US" altLang="en-US" dirty="0"/>
              <a:t>-Test for Mean </a:t>
            </a:r>
            <a:r>
              <a:rPr lang="el-GR" altLang="en-US" i="1" dirty="0">
                <a:latin typeface="+mn-lt"/>
                <a:cs typeface="Times New Roman" panose="02020603050405020304" pitchFamily="18" charset="0"/>
              </a:rPr>
              <a:t>μ</a:t>
            </a:r>
            <a:endParaRPr lang="el-GR" altLang="en-US" i="1" dirty="0">
              <a:latin typeface="+mn-lt"/>
            </a:endParaRPr>
          </a:p>
        </p:txBody>
      </p:sp>
      <p:sp>
        <p:nvSpPr>
          <p:cNvPr id="29698" name="Text Box 3">
            <a:extLst>
              <a:ext uri="{FF2B5EF4-FFF2-40B4-BE49-F238E27FC236}">
                <a16:creationId xmlns:a16="http://schemas.microsoft.com/office/drawing/2014/main" xmlns="" id="{AEAEC89D-BB79-4E4B-B4E5-934C0410B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478385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3140" name="Text Box 4">
            <a:extLst>
              <a:ext uri="{FF2B5EF4-FFF2-40B4-BE49-F238E27FC236}">
                <a16:creationId xmlns:a16="http://schemas.microsoft.com/office/drawing/2014/main" xmlns="" id="{4185B078-50AD-4C04-80B5-1AF13E4B3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3" y="1803538"/>
            <a:ext cx="4811712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»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514350" indent="-514350" eaLnBrk="1" hangingPunct="1">
              <a:spcBef>
                <a:spcPct val="55000"/>
              </a:spcBef>
              <a:buFont typeface="+mj-lt"/>
              <a:buAutoNum type="arabicPeriod" startAt="4"/>
              <a:defRPr/>
            </a:pP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Find the standardized test statistic. </a:t>
            </a:r>
          </a:p>
          <a:p>
            <a:pPr marL="514350" indent="-514350" eaLnBrk="1" hangingPunct="1">
              <a:spcBef>
                <a:spcPct val="55000"/>
              </a:spcBef>
              <a:buFont typeface="+mj-lt"/>
              <a:buAutoNum type="arabicPeriod" startAt="4"/>
              <a:defRPr/>
            </a:pP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Find the area that corresponds </a:t>
            </a:r>
            <a:br>
              <a:rPr lang="en-US" altLang="en-US" sz="2600" dirty="0">
                <a:ea typeface="+mn-ea"/>
                <a:cs typeface="Arial" charset="0"/>
                <a:sym typeface="Symbol" pitchFamily="18" charset="2"/>
              </a:rPr>
            </a:b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to </a:t>
            </a:r>
            <a:r>
              <a:rPr lang="en-US" altLang="en-US" sz="2600" i="1" dirty="0">
                <a:ea typeface="+mn-ea"/>
                <a:cs typeface="Arial" charset="0"/>
                <a:sym typeface="Symbol" pitchFamily="18" charset="2"/>
              </a:rPr>
              <a:t>z</a:t>
            </a: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.</a:t>
            </a:r>
          </a:p>
          <a:p>
            <a:pPr marL="514350" indent="-514350" eaLnBrk="1" hangingPunct="1">
              <a:spcBef>
                <a:spcPct val="55000"/>
              </a:spcBef>
              <a:buFont typeface="+mj-lt"/>
              <a:buAutoNum type="arabicPeriod" startAt="4"/>
              <a:defRPr/>
            </a:pP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Find the </a:t>
            </a:r>
            <a:r>
              <a:rPr lang="en-US" altLang="en-US" sz="2600" i="1" dirty="0">
                <a:ea typeface="+mn-ea"/>
                <a:cs typeface="Arial" charset="0"/>
                <a:sym typeface="Symbol" pitchFamily="18" charset="2"/>
              </a:rPr>
              <a:t>P</a:t>
            </a: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-value.</a:t>
            </a:r>
          </a:p>
          <a:p>
            <a:pPr marL="285750" lvl="1" indent="0" eaLnBrk="1" hangingPunct="1">
              <a:spcBef>
                <a:spcPct val="55000"/>
              </a:spcBef>
              <a:buFont typeface="Wingdings" pitchFamily="2" charset="2"/>
              <a:buNone/>
              <a:defRPr/>
            </a:pPr>
            <a:endParaRPr lang="en-US" altLang="en-US" sz="2600" dirty="0">
              <a:ea typeface="+mn-ea"/>
              <a:cs typeface="Arial" charset="0"/>
              <a:sym typeface="Symbol" pitchFamily="18" charset="2"/>
            </a:endParaRPr>
          </a:p>
          <a:p>
            <a:pPr marL="0" indent="0" eaLnBrk="1" hangingPunct="1">
              <a:spcBef>
                <a:spcPct val="55000"/>
              </a:spcBef>
              <a:buFont typeface="Arial" charset="0"/>
              <a:buNone/>
              <a:defRPr/>
            </a:pPr>
            <a:endParaRPr lang="en-US" altLang="en-US" sz="2600" dirty="0">
              <a:ea typeface="+mn-ea"/>
              <a:cs typeface="Arial" charset="0"/>
              <a:sym typeface="Symbol" pitchFamily="18" charset="2"/>
            </a:endParaRPr>
          </a:p>
          <a:p>
            <a:pPr marL="285750" lvl="1" indent="0" eaLnBrk="1" hangingPunct="1">
              <a:spcBef>
                <a:spcPct val="55000"/>
              </a:spcBef>
              <a:buFont typeface="Wingdings" pitchFamily="2" charset="2"/>
              <a:buNone/>
              <a:defRPr/>
            </a:pPr>
            <a:endParaRPr lang="en-US" altLang="en-US" sz="2600" dirty="0">
              <a:ea typeface="+mn-ea"/>
              <a:cs typeface="Arial" charset="0"/>
              <a:sym typeface="Symbol" pitchFamily="18" charset="2"/>
            </a:endParaRPr>
          </a:p>
          <a:p>
            <a:pPr marL="0" indent="0" eaLnBrk="1" hangingPunct="1">
              <a:spcBef>
                <a:spcPct val="55000"/>
              </a:spcBef>
              <a:buFont typeface="Arial" charset="0"/>
              <a:buNone/>
              <a:defRPr/>
            </a:pPr>
            <a:r>
              <a:rPr lang="en-US" altLang="en-US" sz="2600" dirty="0">
                <a:ea typeface="+mn-ea"/>
                <a:cs typeface="Arial" charset="0"/>
                <a:sym typeface="Symbol" pitchFamily="18" charset="2"/>
              </a:rPr>
              <a:t>	</a:t>
            </a:r>
          </a:p>
        </p:txBody>
      </p:sp>
      <p:sp>
        <p:nvSpPr>
          <p:cNvPr id="1243146" name="Text Box 10">
            <a:extLst>
              <a:ext uri="{FF2B5EF4-FFF2-40B4-BE49-F238E27FC236}">
                <a16:creationId xmlns:a16="http://schemas.microsoft.com/office/drawing/2014/main" xmlns="" id="{B26BEF2A-87E7-4CFE-B9FA-774FE1B0F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038" y="3003973"/>
            <a:ext cx="21717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Use Table 4 in Appendix B.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9701" name="Text Box 26">
            <a:extLst>
              <a:ext uri="{FF2B5EF4-FFF2-40B4-BE49-F238E27FC236}">
                <a16:creationId xmlns:a16="http://schemas.microsoft.com/office/drawing/2014/main" xmlns="" id="{2FE7DDBE-679D-4BFD-B34D-0E2914CD0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3" y="1362498"/>
            <a:ext cx="8242300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9702" name="Footer Placeholder 2">
            <a:extLst>
              <a:ext uri="{FF2B5EF4-FFF2-40B4-BE49-F238E27FC236}">
                <a16:creationId xmlns:a16="http://schemas.microsoft.com/office/drawing/2014/main" xmlns="" id="{145EE72E-B7A7-4F94-8F60-D545185DFE0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076F2184-B639-4490-9693-5D71752362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600307"/>
              </p:ext>
            </p:extLst>
          </p:nvPr>
        </p:nvGraphicFramePr>
        <p:xfrm>
          <a:off x="6021388" y="1895898"/>
          <a:ext cx="14287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Equation" r:id="rId4" imgW="1231366" imgH="761669" progId="Equation.DSMT4">
                  <p:embed/>
                </p:oleObj>
              </mc:Choice>
              <mc:Fallback>
                <p:oleObj name="Equation" r:id="rId4" imgW="1231366" imgH="761669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076F2184-B639-4490-9693-5D71752362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1388" y="1895898"/>
                        <a:ext cx="1428750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0">
            <a:extLst>
              <a:ext uri="{FF2B5EF4-FFF2-40B4-BE49-F238E27FC236}">
                <a16:creationId xmlns:a16="http://schemas.microsoft.com/office/drawing/2014/main" xmlns="" id="{3F0F60EC-81CC-499F-BFCE-0977EFE6E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" y="4520035"/>
            <a:ext cx="840105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84000"/>
              <a:buFont typeface="Arial" panose="020B0604020202020204" pitchFamily="34" charset="0"/>
              <a:buAutoNum type="alphaL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For a left-tailed test, P = (Area in left tail).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84000"/>
              <a:buFont typeface="Arial" panose="020B0604020202020204" pitchFamily="34" charset="0"/>
              <a:buAutoNum type="alphaL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For a right-tailed test, P = (Area in right tail).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84000"/>
              <a:buFont typeface="Arial" panose="020B0604020202020204" pitchFamily="34" charset="0"/>
              <a:buAutoNum type="alphaL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For a two-tailed test, P = 2(Area in tail of 						        standardized test statistic).</a:t>
            </a:r>
          </a:p>
        </p:txBody>
      </p:sp>
    </p:spTree>
    <p:extLst>
      <p:ext uri="{BB962C8B-B14F-4D97-AF65-F5344CB8AC3E}">
        <p14:creationId xmlns:p14="http://schemas.microsoft.com/office/powerpoint/2010/main" val="19023922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3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>
            <a:extLst>
              <a:ext uri="{FF2B5EF4-FFF2-40B4-BE49-F238E27FC236}">
                <a16:creationId xmlns:a16="http://schemas.microsoft.com/office/drawing/2014/main" xmlns="" id="{710500D6-191A-4BC1-99DE-A5E0734F6A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/>
              <a:t>Using </a:t>
            </a:r>
            <a:r>
              <a:rPr lang="en-US" altLang="en-US" sz="4400" i="1" dirty="0"/>
              <a:t>P</a:t>
            </a:r>
            <a:r>
              <a:rPr lang="en-US" altLang="en-US" sz="4400" dirty="0"/>
              <a:t>-values for a z-Test for Mean </a:t>
            </a:r>
            <a:r>
              <a:rPr lang="el-GR" alt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endParaRPr lang="el-GR" altLang="en-US" sz="4400" i="1" dirty="0"/>
          </a:p>
        </p:txBody>
      </p:sp>
      <p:sp>
        <p:nvSpPr>
          <p:cNvPr id="31746" name="Text Box 3">
            <a:extLst>
              <a:ext uri="{FF2B5EF4-FFF2-40B4-BE49-F238E27FC236}">
                <a16:creationId xmlns:a16="http://schemas.microsoft.com/office/drawing/2014/main" xmlns="" id="{F3CDF36F-22DD-4777-BD13-8406937E9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1516204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5194" name="Text Box 10">
            <a:extLst>
              <a:ext uri="{FF2B5EF4-FFF2-40B4-BE49-F238E27FC236}">
                <a16:creationId xmlns:a16="http://schemas.microsoft.com/office/drawing/2014/main" xmlns="" id="{D96DA083-0E42-420D-8A5C-72AD0B180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2694129"/>
            <a:ext cx="85439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fail to reject the null hypothesis.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context of the original claim.</a:t>
            </a:r>
          </a:p>
        </p:txBody>
      </p:sp>
      <p:sp>
        <p:nvSpPr>
          <p:cNvPr id="31748" name="Text Box 26">
            <a:extLst>
              <a:ext uri="{FF2B5EF4-FFF2-40B4-BE49-F238E27FC236}">
                <a16:creationId xmlns:a16="http://schemas.microsoft.com/office/drawing/2014/main" xmlns="" id="{1D614D93-3B1D-4E24-8DFE-AB78F7D08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536842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31749" name="Footer Placeholder 2">
            <a:extLst>
              <a:ext uri="{FF2B5EF4-FFF2-40B4-BE49-F238E27FC236}">
                <a16:creationId xmlns:a16="http://schemas.microsoft.com/office/drawing/2014/main" xmlns="" id="{09C19445-F808-4451-ABF4-DD85F9B9390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AFBC240D-6FF7-4DD2-A728-F70027961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2711592"/>
            <a:ext cx="334645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>
                <a:latin typeface="Times New Roman" panose="02020603050405020304" pitchFamily="18" charset="0"/>
              </a:rPr>
              <a:t>If </a:t>
            </a:r>
            <a:r>
              <a:rPr lang="en-US" altLang="en-US" sz="2600" i="1">
                <a:latin typeface="Times New Roman" panose="02020603050405020304" pitchFamily="18" charset="0"/>
              </a:rPr>
              <a:t>P</a:t>
            </a:r>
            <a:r>
              <a:rPr lang="en-US" altLang="en-US" sz="2600">
                <a:latin typeface="Times New Roman" panose="02020603050405020304" pitchFamily="18" charset="0"/>
              </a:rPr>
              <a:t> 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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, then reject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0.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 Otherwise, fail to reject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0.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196352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58" name="Rectangle 2">
            <a:extLst>
              <a:ext uri="{FF2B5EF4-FFF2-40B4-BE49-F238E27FC236}">
                <a16:creationId xmlns:a16="http://schemas.microsoft.com/office/drawing/2014/main" xmlns="" id="{285F2849-EAA3-4B73-9ACC-2360B3E652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Hypothesis Testing Using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4" name="Content Placeholder 11">
                <a:extLst>
                  <a:ext uri="{FF2B5EF4-FFF2-40B4-BE49-F238E27FC236}">
                    <a16:creationId xmlns:a16="http://schemas.microsoft.com/office/drawing/2014/main" xmlns="" id="{61424C00-EF5F-40AE-A35D-5269D3D345D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In auto racing, a pit stop is where a racing vehicle stops for new tires, fuel, repairs, and other mechanical adjustments. The efficiency of a pit crew that makes these adjustments can affect the outcome of a race. A pit crew claims that its mean pit stop time (for 4 new tires and fuel) is less than 13 seconds. A random sample of 32 pit stop times has a sample mean of 12.9 seconds. Assume the population standard deviation is 0.19 second. Is there enough evidence to support the claim at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= 0.01? Use a </a:t>
                </a:r>
                <a:r>
                  <a:rPr lang="en-US" i="1" dirty="0"/>
                  <a:t>P</a:t>
                </a:r>
                <a:r>
                  <a:rPr lang="en-US" dirty="0"/>
                  <a:t>-value.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33794" name="Content Placeholder 11">
                <a:extLst>
                  <a:ext uri="{FF2B5EF4-FFF2-40B4-BE49-F238E27FC236}">
                    <a16:creationId xmlns:a16="http://schemas.microsoft.com/office/drawing/2014/main" id="{61424C00-EF5F-40AE-A35D-5269D3D345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482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795" name="Footer Placeholder 2">
            <a:extLst>
              <a:ext uri="{FF2B5EF4-FFF2-40B4-BE49-F238E27FC236}">
                <a16:creationId xmlns:a16="http://schemas.microsoft.com/office/drawing/2014/main" xmlns="" id="{F609E7F9-5233-46B5-8457-0E565C16005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54195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0B783BFD-46DF-4E5F-B647-C90704F28CE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Because 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 is known (</a:t>
                </a:r>
                <a:r>
                  <a:rPr lang="en-US" i="1" dirty="0">
                    <a:sym typeface="Symbol" panose="05050102010706020507" pitchFamily="18" charset="2"/>
                  </a:rPr>
                  <a:t></a:t>
                </a:r>
                <a:r>
                  <a:rPr lang="en-US" dirty="0"/>
                  <a:t> = 0.19), the sample is random, and </a:t>
                </a:r>
                <a:r>
                  <a:rPr lang="en-US" i="1" dirty="0"/>
                  <a:t>n </a:t>
                </a:r>
                <a:r>
                  <a:rPr lang="en-US" dirty="0"/>
                  <a:t>= 32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30, you can use the </a:t>
                </a:r>
                <a:r>
                  <a:rPr lang="en-US" i="1" dirty="0"/>
                  <a:t>z</a:t>
                </a:r>
                <a:r>
                  <a:rPr lang="en-US" dirty="0"/>
                  <a:t>-test. The claim is “the mean pit stop time is less than 13 seconds.” So, the null and alternative hypotheses are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H</a:t>
                </a:r>
                <a:r>
                  <a:rPr lang="en-US" baseline="-25000" dirty="0"/>
                  <a:t>0</a:t>
                </a:r>
                <a:r>
                  <a:rPr lang="en-US" dirty="0"/>
                  <a:t>: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</a:t>
                </a:r>
                <a:r>
                  <a:rPr lang="en-US" dirty="0">
                    <a:sym typeface="Symbol" panose="05050102010706020507" pitchFamily="18" charset="2"/>
                  </a:rPr>
                  <a:t></a:t>
                </a:r>
                <a:r>
                  <a:rPr lang="en-US" dirty="0"/>
                  <a:t> 13 seconds and </a:t>
                </a:r>
                <a:r>
                  <a:rPr lang="en-US" i="1" dirty="0"/>
                  <a:t>H</a:t>
                </a:r>
                <a:r>
                  <a:rPr lang="en-US" i="1" baseline="-25000" dirty="0"/>
                  <a:t>a</a:t>
                </a:r>
                <a:r>
                  <a:rPr lang="en-US" dirty="0"/>
                  <a:t>: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&lt; 13 seconds. </a:t>
                </a:r>
                <a:r>
                  <a:rPr lang="en-US" dirty="0">
                    <a:solidFill>
                      <a:srgbClr val="AE0337"/>
                    </a:solidFill>
                  </a:rPr>
                  <a:t>(Claim)</a:t>
                </a:r>
              </a:p>
              <a:p>
                <a:pPr marL="0" indent="0">
                  <a:buNone/>
                </a:pPr>
                <a:r>
                  <a:rPr lang="en-US" dirty="0"/>
                  <a:t>The level of significance is </a:t>
                </a:r>
                <a:r>
                  <a:rPr lang="en-US" i="1" dirty="0">
                    <a:sym typeface="Symbol" panose="05050102010706020507" pitchFamily="18" charset="2"/>
                  </a:rPr>
                  <a:t></a:t>
                </a:r>
                <a:r>
                  <a:rPr lang="en-US" dirty="0"/>
                  <a:t> = 0.01. The standardized test statistic is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z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/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ym typeface="Symbol" panose="05050102010706020507" pitchFamily="18" charset="2"/>
                          </a:rPr>
                          <m:t>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ym typeface="Symbol" panose="05050102010706020507" pitchFamily="18" charset="2"/>
                          </a:rPr>
                          <m:t> </m:t>
                        </m:r>
                        <m:r>
                          <m:rPr>
                            <m:nor/>
                          </m:rPr>
                          <a:rPr lang="en-US" dirty="0"/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/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/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/>
                          <m:t>12.9 − 13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/>
                          <m:t>0.19/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32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–2.98	  </a:t>
                </a:r>
                <a:r>
                  <a:rPr lang="en-US" dirty="0">
                    <a:solidFill>
                      <a:srgbClr val="AE0337"/>
                    </a:solidFill>
                  </a:rPr>
                  <a:t>Assume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i="1" dirty="0">
                        <a:solidFill>
                          <a:srgbClr val="AE0337"/>
                        </a:solidFill>
                        <a:sym typeface="Symbol" panose="05050102010706020507" pitchFamily="18" charset="2"/>
                      </a:rPr>
                      <m:t>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= 13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B783BFD-46DF-4E5F-B647-C90704F28C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512A7454-C604-4411-A4DF-9FCDAF16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0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5849" name="Footer Placeholder 2">
            <a:extLst>
              <a:ext uri="{FF2B5EF4-FFF2-40B4-BE49-F238E27FC236}">
                <a16:creationId xmlns:a16="http://schemas.microsoft.com/office/drawing/2014/main" xmlns="" id="{58073A38-4921-49BD-894B-44670332DC8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78849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783BFD-46DF-4E5F-B647-C90704F28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7897528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Using Table 4 in App. B, the area corresponding to </a:t>
            </a:r>
            <a:br>
              <a:rPr lang="en-US" dirty="0"/>
            </a:br>
            <a:r>
              <a:rPr lang="en-US" i="1" dirty="0"/>
              <a:t>z </a:t>
            </a:r>
            <a:r>
              <a:rPr lang="en-US" dirty="0"/>
              <a:t>= – 2.98 is 0.0014.</a:t>
            </a:r>
          </a:p>
          <a:p>
            <a:pPr marL="0" indent="0">
              <a:buNone/>
            </a:pPr>
            <a:r>
              <a:rPr lang="en-US" dirty="0"/>
              <a:t>Because this test is a left-tailed test, the </a:t>
            </a:r>
            <a:r>
              <a:rPr lang="en-US" i="1" dirty="0"/>
              <a:t>P</a:t>
            </a:r>
            <a:r>
              <a:rPr lang="en-US" dirty="0"/>
              <a:t>-value is equal to the area to the left </a:t>
            </a:r>
            <a:br>
              <a:rPr lang="en-US" dirty="0"/>
            </a:br>
            <a:r>
              <a:rPr lang="en-US" dirty="0"/>
              <a:t>of </a:t>
            </a:r>
            <a:r>
              <a:rPr lang="en-US" i="1" dirty="0"/>
              <a:t>z </a:t>
            </a:r>
            <a:r>
              <a:rPr lang="en-US" dirty="0"/>
              <a:t>= – 2.98, as shown in </a:t>
            </a:r>
            <a:br>
              <a:rPr lang="en-US" dirty="0"/>
            </a:br>
            <a:r>
              <a:rPr lang="en-US" dirty="0"/>
              <a:t>the figure. So, </a:t>
            </a:r>
            <a:r>
              <a:rPr lang="en-US" i="1" dirty="0"/>
              <a:t>P </a:t>
            </a:r>
            <a:r>
              <a:rPr lang="en-US" dirty="0"/>
              <a:t>= 0.0014. </a:t>
            </a:r>
          </a:p>
          <a:p>
            <a:pPr marL="0" indent="0">
              <a:buNone/>
            </a:pPr>
            <a:r>
              <a:rPr lang="en-US" dirty="0"/>
              <a:t>Because the </a:t>
            </a:r>
            <a:r>
              <a:rPr lang="en-US" i="1" dirty="0"/>
              <a:t>P</a:t>
            </a:r>
            <a:r>
              <a:rPr lang="en-US" dirty="0"/>
              <a:t>-value is less </a:t>
            </a:r>
            <a:br>
              <a:rPr lang="en-US" dirty="0"/>
            </a:br>
            <a:r>
              <a:rPr lang="en-US" dirty="0"/>
              <a:t>than </a:t>
            </a:r>
            <a:r>
              <a:rPr lang="en-US" dirty="0">
                <a:sym typeface="Symbol" panose="05050102010706020507" pitchFamily="18" charset="2"/>
              </a:rPr>
              <a:t></a:t>
            </a:r>
            <a:r>
              <a:rPr lang="en-US" dirty="0"/>
              <a:t> = 0.01, you </a:t>
            </a:r>
            <a:r>
              <a:rPr lang="en-US" dirty="0">
                <a:solidFill>
                  <a:srgbClr val="AE0337"/>
                </a:solidFill>
              </a:rPr>
              <a:t>reject </a:t>
            </a:r>
            <a:br>
              <a:rPr lang="en-US" dirty="0">
                <a:solidFill>
                  <a:srgbClr val="AE0337"/>
                </a:solidFill>
              </a:rPr>
            </a:br>
            <a:r>
              <a:rPr lang="en-US" dirty="0">
                <a:solidFill>
                  <a:srgbClr val="AE0337"/>
                </a:solidFill>
              </a:rPr>
              <a:t>the null hypothesis</a:t>
            </a:r>
            <a:r>
              <a:rPr lang="en-US" dirty="0"/>
              <a:t>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512A7454-C604-4411-A4DF-9FCDAF16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0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5849" name="Footer Placeholder 2">
            <a:extLst>
              <a:ext uri="{FF2B5EF4-FFF2-40B4-BE49-F238E27FC236}">
                <a16:creationId xmlns:a16="http://schemas.microsoft.com/office/drawing/2014/main" xmlns="" id="{58073A38-4921-49BD-894B-44670332DC8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9D57995C-F0BB-4665-A677-2221CDC80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792" y="2967656"/>
            <a:ext cx="3948764" cy="307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10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783BFD-46DF-4E5F-B647-C90704F28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768" y="1417638"/>
            <a:ext cx="3489158" cy="310623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can check your answer using technology, as shown. Note that the </a:t>
            </a:r>
            <a:r>
              <a:rPr lang="en-US" i="1" dirty="0"/>
              <a:t>P-</a:t>
            </a:r>
            <a:r>
              <a:rPr lang="en-US" dirty="0"/>
              <a:t>value differs slightly from the one you found due to rounding.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512A7454-C604-4411-A4DF-9FCDAF16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0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0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5849" name="Footer Placeholder 2">
            <a:extLst>
              <a:ext uri="{FF2B5EF4-FFF2-40B4-BE49-F238E27FC236}">
                <a16:creationId xmlns:a16="http://schemas.microsoft.com/office/drawing/2014/main" xmlns="" id="{58073A38-4921-49BD-894B-44670332DC8F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71DA30E0-3CEC-4F25-9E24-B894670ED6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26" y="1943534"/>
            <a:ext cx="5007378" cy="234463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DC1D0BB-BCBA-4A9B-A258-11AFEA80419A}"/>
              </a:ext>
            </a:extLst>
          </p:cNvPr>
          <p:cNvSpPr/>
          <p:nvPr/>
        </p:nvSpPr>
        <p:spPr>
          <a:xfrm>
            <a:off x="228600" y="4663570"/>
            <a:ext cx="8572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+mn-lt"/>
                <a:cs typeface="Times New Roman" panose="02020603050405020304" pitchFamily="18" charset="0"/>
              </a:rPr>
              <a:t>There is enough evidence at the 1% level of </a:t>
            </a:r>
            <a:r>
              <a:rPr lang="en-US" sz="2800" dirty="0">
                <a:latin typeface="+mn-lt"/>
              </a:rPr>
              <a:t>significance to support the claim that the mean pit stop time is less than 13 seconds.</a:t>
            </a:r>
            <a:endParaRPr lang="en-US" sz="28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39017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xmlns="" id="{91883558-0E0F-43E1-9B1B-870664345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82212F-BB6E-461C-A69D-D4057E04C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7.1 Introduction to Hypothesis Testing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7.2 Hypothesis Testing for the Mean (</a:t>
            </a:r>
            <a:r>
              <a:rPr lang="en-US" i="1" dirty="0">
                <a:ea typeface="+mn-ea"/>
                <a:sym typeface="Symbol"/>
              </a:rPr>
              <a:t></a:t>
            </a:r>
            <a:r>
              <a:rPr lang="en-US" dirty="0">
                <a:ea typeface="+mn-ea"/>
                <a:sym typeface="Symbol"/>
              </a:rPr>
              <a:t> Known</a:t>
            </a:r>
            <a:r>
              <a:rPr lang="en-US" dirty="0">
                <a:ea typeface="+mn-ea"/>
              </a:rPr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7.3 Hypothesis Testing for the Mean (</a:t>
            </a:r>
            <a:r>
              <a:rPr lang="en-US" i="1" dirty="0">
                <a:ea typeface="+mn-ea"/>
                <a:sym typeface="Symbol"/>
              </a:rPr>
              <a:t></a:t>
            </a:r>
            <a:r>
              <a:rPr lang="en-US" dirty="0">
                <a:ea typeface="+mn-ea"/>
                <a:sym typeface="Symbol"/>
              </a:rPr>
              <a:t> Unknown</a:t>
            </a:r>
            <a:r>
              <a:rPr lang="en-US" dirty="0">
                <a:ea typeface="+mn-ea"/>
              </a:rPr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7.4 Hypothesis Testing for Proportions</a:t>
            </a:r>
          </a:p>
          <a:p>
            <a:pPr marL="398463" indent="-398463" eaLnBrk="1" hangingPunct="1">
              <a:buFont typeface="Arial" charset="0"/>
              <a:buChar char="•"/>
              <a:defRPr/>
            </a:pPr>
            <a:r>
              <a:rPr lang="en-US" dirty="0">
                <a:ea typeface="+mn-ea"/>
              </a:rPr>
              <a:t>7.5 Hypothesis Testing for Variance and Standard</a:t>
            </a:r>
            <a:br>
              <a:rPr lang="en-US" dirty="0">
                <a:ea typeface="+mn-ea"/>
              </a:rPr>
            </a:br>
            <a:r>
              <a:rPr lang="en-US" dirty="0">
                <a:ea typeface="+mn-ea"/>
              </a:rPr>
              <a:t>      Deviation</a:t>
            </a:r>
          </a:p>
        </p:txBody>
      </p:sp>
      <p:sp>
        <p:nvSpPr>
          <p:cNvPr id="12291" name="Footer Placeholder 2">
            <a:extLst>
              <a:ext uri="{FF2B5EF4-FFF2-40B4-BE49-F238E27FC236}">
                <a16:creationId xmlns:a16="http://schemas.microsoft.com/office/drawing/2014/main" xmlns="" id="{D7077141-B19E-4D0F-8BB2-4520A851FEC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585335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58" name="Rectangle 2">
            <a:extLst>
              <a:ext uri="{FF2B5EF4-FFF2-40B4-BE49-F238E27FC236}">
                <a16:creationId xmlns:a16="http://schemas.microsoft.com/office/drawing/2014/main" xmlns="" id="{D4171AFD-0312-4EB4-B653-224319F1D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Hypothesis Testing Using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36866" name="Content Placeholder 11">
            <a:extLst>
              <a:ext uri="{FF2B5EF4-FFF2-40B4-BE49-F238E27FC236}">
                <a16:creationId xmlns:a16="http://schemas.microsoft.com/office/drawing/2014/main" xmlns="" id="{C5B64E0D-EECE-4BC2-B8E0-249D809ED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822959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According to a study of U.S. homes that use heating equipment, the mean indoor temperature at night during winter is 68.3°F. You think this information is incorrect. You randomly select 25 U.S. homes that use heating equipment in the winter and find that the mean indoor temperature at night is 67.2°F. From past studies, the population standard deviation is known to be 3.5°F and the population is normally distributed. Is there enough evidence to support your claim at </a:t>
            </a: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0.05? Use a </a:t>
            </a:r>
            <a:r>
              <a:rPr lang="en-US" i="1" dirty="0"/>
              <a:t>P</a:t>
            </a:r>
            <a:r>
              <a:rPr lang="en-US" dirty="0"/>
              <a:t>-value.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(Adapted from U.S. Energy Information Administration)</a:t>
            </a:r>
            <a:endParaRPr lang="en-US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867" name="Footer Placeholder 2">
            <a:extLst>
              <a:ext uri="{FF2B5EF4-FFF2-40B4-BE49-F238E27FC236}">
                <a16:creationId xmlns:a16="http://schemas.microsoft.com/office/drawing/2014/main" xmlns="" id="{6F9134DA-AA9D-4D32-9C1D-D7B60E63B22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0029836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453AFE92-1ECD-4036-82A1-C784C26838E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94322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chemeClr val="accent3"/>
                    </a:solidFill>
                  </a:rPr>
                  <a:t>Solution:</a:t>
                </a:r>
              </a:p>
              <a:p>
                <a:pPr marL="0" indent="0">
                  <a:buNone/>
                </a:pPr>
                <a:r>
                  <a:rPr lang="en-US" dirty="0"/>
                  <a:t>Because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known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dirty="0"/>
                  <a:t> = 3.5°F), the sample is random, and the population is normally distributed, you can use the </a:t>
                </a:r>
                <a:r>
                  <a:rPr lang="en-US" i="1" dirty="0"/>
                  <a:t>z</a:t>
                </a:r>
                <a:r>
                  <a:rPr lang="en-US" dirty="0"/>
                  <a:t>-test. The claim is “the mean is different from 68.3°F.” So, the null and alternative hypotheses are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H</a:t>
                </a:r>
                <a:r>
                  <a:rPr lang="en-US" baseline="-25000" dirty="0"/>
                  <a:t>0</a:t>
                </a:r>
                <a:r>
                  <a:rPr lang="en-US" dirty="0"/>
                  <a:t>: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= 68.3°F and </a:t>
                </a:r>
                <a:r>
                  <a:rPr lang="en-US" i="1" dirty="0"/>
                  <a:t>H</a:t>
                </a:r>
                <a:r>
                  <a:rPr lang="en-US" i="1" baseline="-25000" dirty="0"/>
                  <a:t>a</a:t>
                </a:r>
                <a:r>
                  <a:rPr lang="en-US" dirty="0"/>
                  <a:t>: </a:t>
                </a:r>
                <a:r>
                  <a:rPr lang="en-US" i="1" dirty="0">
                    <a:sym typeface="Symbol" panose="05050102010706020507" pitchFamily="18" charset="2"/>
                  </a:rPr>
                  <a:t></a:t>
                </a:r>
                <a:r>
                  <a:rPr lang="en-US" dirty="0"/>
                  <a:t> </a:t>
                </a:r>
                <a:r>
                  <a:rPr lang="en-US" dirty="0">
                    <a:sym typeface="Symbol" panose="05050102010706020507" pitchFamily="18" charset="2"/>
                  </a:rPr>
                  <a:t></a:t>
                </a:r>
                <a:r>
                  <a:rPr lang="en-US" dirty="0"/>
                  <a:t> 68.3°F. </a:t>
                </a:r>
                <a:r>
                  <a:rPr lang="en-US" dirty="0">
                    <a:solidFill>
                      <a:srgbClr val="AE0337"/>
                    </a:solidFill>
                  </a:rPr>
                  <a:t>(Claim)</a:t>
                </a:r>
              </a:p>
              <a:p>
                <a:pPr marL="0" indent="0">
                  <a:buNone/>
                </a:pPr>
                <a:r>
                  <a:rPr lang="en-US" dirty="0"/>
                  <a:t>The level of significance is </a:t>
                </a:r>
                <a:r>
                  <a:rPr lang="en-US" i="1" dirty="0">
                    <a:sym typeface="Symbol" panose="05050102010706020507" pitchFamily="18" charset="2"/>
                  </a:rPr>
                  <a:t> </a:t>
                </a:r>
                <a:r>
                  <a:rPr lang="en-US" dirty="0"/>
                  <a:t>= 0.05. The standardized test statistic is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z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/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ym typeface="Symbol" panose="05050102010706020507" pitchFamily="18" charset="2"/>
                          </a:rPr>
                          <m:t>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ym typeface="Symbol" panose="05050102010706020507" pitchFamily="18" charset="2"/>
                          </a:rPr>
                          <m:t> </m:t>
                        </m:r>
                        <m:r>
                          <m:rPr>
                            <m:nor/>
                          </m:rPr>
                          <a:rPr lang="en-US" dirty="0"/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/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/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/>
                          <m:t>67.2 − 68.3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/>
                          <m:t>3.5/</m:t>
                        </m:r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25</m:t>
                            </m:r>
                          </m:e>
                        </m:rad>
                      </m:den>
                    </m:f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1.57.  </a:t>
                </a:r>
                <a:r>
                  <a:rPr lang="en-US" dirty="0">
                    <a:solidFill>
                      <a:srgbClr val="AE0337"/>
                    </a:solidFill>
                  </a:rPr>
                  <a:t>Assume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i="1" dirty="0">
                        <a:solidFill>
                          <a:srgbClr val="AE0337"/>
                        </a:solidFill>
                        <a:sym typeface="Symbol" panose="05050102010706020507" pitchFamily="18" charset="2"/>
                      </a:rPr>
                      <m:t>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= 68.3 </a:t>
                </a: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53AFE92-1ECD-4036-82A1-C784C26838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94322"/>
                <a:ext cx="8229600" cy="4525963"/>
              </a:xfrm>
              <a:blipFill>
                <a:blip r:embed="rId2"/>
                <a:stretch>
                  <a:fillRect l="-1481" t="-1346" r="-296" b="-30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ECDA0D8E-6F07-48FD-B892-20328BC1B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4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38921" name="Footer Placeholder 2">
            <a:extLst>
              <a:ext uri="{FF2B5EF4-FFF2-40B4-BE49-F238E27FC236}">
                <a16:creationId xmlns:a16="http://schemas.microsoft.com/office/drawing/2014/main" xmlns="" id="{E4C9545F-01D1-4CA9-900A-8B4DA8E0D39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57116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453AFE92-1ECD-4036-82A1-C784C26838E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1533236"/>
                <a:ext cx="8767618" cy="459292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In Table 4, the area corresponding to </a:t>
                </a:r>
                <a:r>
                  <a:rPr lang="en-US" i="1" dirty="0"/>
                  <a:t>z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1.57 is 0.0582. </a:t>
                </a:r>
              </a:p>
              <a:p>
                <a:pPr marL="0" indent="0">
                  <a:buNone/>
                </a:pPr>
                <a:r>
                  <a:rPr lang="en-US" dirty="0"/>
                  <a:t>Because the test is a two-tailed test, the </a:t>
                </a:r>
                <a:r>
                  <a:rPr lang="en-US" i="1" dirty="0"/>
                  <a:t>P</a:t>
                </a:r>
                <a:r>
                  <a:rPr lang="en-US" dirty="0"/>
                  <a:t>-value is equal to twice the area to the</a:t>
                </a:r>
                <a:br>
                  <a:rPr lang="en-US" dirty="0"/>
                </a:br>
                <a:r>
                  <a:rPr lang="en-US" dirty="0"/>
                  <a:t>left of </a:t>
                </a:r>
                <a:r>
                  <a:rPr lang="en-US" i="1" dirty="0"/>
                  <a:t>z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1.57.</a:t>
                </a:r>
              </a:p>
              <a:p>
                <a:pPr marL="0" indent="0">
                  <a:buNone/>
                </a:pPr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53AFE92-1ECD-4036-82A1-C784C26838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533236"/>
                <a:ext cx="8767618" cy="4592927"/>
              </a:xfrm>
              <a:blipFill>
                <a:blip r:embed="rId2"/>
                <a:stretch>
                  <a:fillRect l="-1460" t="-14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ECDA0D8E-6F07-48FD-B892-20328BC1B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4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38921" name="Footer Placeholder 2">
            <a:extLst>
              <a:ext uri="{FF2B5EF4-FFF2-40B4-BE49-F238E27FC236}">
                <a16:creationId xmlns:a16="http://schemas.microsoft.com/office/drawing/2014/main" xmlns="" id="{E4C9545F-01D1-4CA9-900A-8B4DA8E0D39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E549ED97-94CD-4258-84E7-772AE018C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50" y="3103045"/>
            <a:ext cx="5208288" cy="289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175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453AFE92-1ECD-4036-82A1-C784C26838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95476"/>
            <a:ext cx="8767618" cy="15660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i="1" dirty="0"/>
              <a:t>P</a:t>
            </a:r>
            <a:r>
              <a:rPr lang="en-US" dirty="0"/>
              <a:t>-value is </a:t>
            </a:r>
            <a:r>
              <a:rPr lang="en-US" i="1" dirty="0"/>
              <a:t>P </a:t>
            </a:r>
            <a:r>
              <a:rPr lang="en-US" dirty="0"/>
              <a:t>= 2(0.0582) = 0.1164. Because the </a:t>
            </a:r>
            <a:r>
              <a:rPr lang="en-US" i="1" dirty="0"/>
              <a:t>P</a:t>
            </a:r>
            <a:r>
              <a:rPr lang="en-US" dirty="0"/>
              <a:t>-value is greater than </a:t>
            </a: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0.05, you </a:t>
            </a:r>
            <a:r>
              <a:rPr lang="en-US" dirty="0">
                <a:solidFill>
                  <a:srgbClr val="AE0337"/>
                </a:solidFill>
              </a:rPr>
              <a:t>fail to reject the null hypothesis.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ECDA0D8E-6F07-48FD-B892-20328BC1B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Hypothesis Testing Using </a:t>
            </a:r>
            <a:r>
              <a:rPr lang="en-US" altLang="en-US" sz="4400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-values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38921" name="Footer Placeholder 2">
            <a:extLst>
              <a:ext uri="{FF2B5EF4-FFF2-40B4-BE49-F238E27FC236}">
                <a16:creationId xmlns:a16="http://schemas.microsoft.com/office/drawing/2014/main" xmlns="" id="{E4C9545F-01D1-4CA9-900A-8B4DA8E0D39A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80A0598-8B18-42A5-9961-6800A89C82A9}"/>
              </a:ext>
            </a:extLst>
          </p:cNvPr>
          <p:cNvSpPr/>
          <p:nvPr/>
        </p:nvSpPr>
        <p:spPr>
          <a:xfrm>
            <a:off x="228600" y="3758666"/>
            <a:ext cx="8767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not enough evidence at the 5% level of significance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the claim that the mean indoor temperature at night during winter is different from 68.3°F for U.S. homes that use heating equipment.</a:t>
            </a:r>
          </a:p>
        </p:txBody>
      </p:sp>
    </p:spTree>
    <p:extLst>
      <p:ext uri="{BB962C8B-B14F-4D97-AF65-F5344CB8AC3E}">
        <p14:creationId xmlns:p14="http://schemas.microsoft.com/office/powerpoint/2010/main" val="320770749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6A32438-F780-4C7A-8E14-87FCDF7A4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the TI-84 Plus displays to make a decision to reject or fail to reject the null hypothesis at a level of significance </a:t>
            </a:r>
            <a:br>
              <a:rPr lang="en-US" dirty="0"/>
            </a:br>
            <a:r>
              <a:rPr lang="en-US" dirty="0"/>
              <a:t>of </a:t>
            </a: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0.05.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i="1" dirty="0"/>
              <a:t>P</a:t>
            </a:r>
            <a:r>
              <a:rPr lang="en-US" dirty="0"/>
              <a:t>-value for this test is 0.0440464253. Because the </a:t>
            </a:r>
            <a:r>
              <a:rPr lang="en-US" i="1" dirty="0"/>
              <a:t>P</a:t>
            </a:r>
            <a:r>
              <a:rPr lang="en-US" dirty="0"/>
              <a:t>-value is less than </a:t>
            </a: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0.05, </a:t>
            </a:r>
            <a:r>
              <a:rPr lang="en-US" dirty="0">
                <a:solidFill>
                  <a:srgbClr val="AE0337"/>
                </a:solidFill>
              </a:rPr>
              <a:t>you reject the null hypothesis.</a:t>
            </a:r>
            <a:endParaRPr lang="en-US" b="1" dirty="0">
              <a:solidFill>
                <a:srgbClr val="AE0337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39A30424-C467-45C8-9596-E1E7F6AE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Example: Using Technology to Find a P-value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100A3BDD-1EF4-4A7E-83A3-0776BC2F03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7"/>
          <a:stretch/>
        </p:blipFill>
        <p:spPr>
          <a:xfrm>
            <a:off x="2639481" y="2619706"/>
            <a:ext cx="4666094" cy="2264435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836B3918-3CE2-4FC4-BC44-A5D5CE127610}"/>
              </a:ext>
            </a:extLst>
          </p:cNvPr>
          <p:cNvCxnSpPr>
            <a:cxnSpLocks/>
          </p:cNvCxnSpPr>
          <p:nvPr/>
        </p:nvCxnSpPr>
        <p:spPr>
          <a:xfrm flipV="1">
            <a:off x="5717406" y="3984859"/>
            <a:ext cx="702645" cy="1081844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80487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>
            <a:extLst>
              <a:ext uri="{FF2B5EF4-FFF2-40B4-BE49-F238E27FC236}">
                <a16:creationId xmlns:a16="http://schemas.microsoft.com/office/drawing/2014/main" xmlns="" id="{0FC29D48-234C-4A7D-9E34-ADC157DB5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Rejection Regions and Critical Values</a:t>
            </a:r>
          </a:p>
        </p:txBody>
      </p:sp>
      <p:sp>
        <p:nvSpPr>
          <p:cNvPr id="79875" name="Content Placeholder 19">
            <a:extLst>
              <a:ext uri="{FF2B5EF4-FFF2-40B4-BE49-F238E27FC236}">
                <a16:creationId xmlns:a16="http://schemas.microsoft.com/office/drawing/2014/main" xmlns="" id="{540A12A2-082E-4995-B52D-F33927B37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3692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Rejection region</a:t>
            </a:r>
            <a:r>
              <a:rPr lang="en-US" altLang="en-US" dirty="0">
                <a:solidFill>
                  <a:schemeClr val="accent2"/>
                </a:solidFill>
              </a:rPr>
              <a:t> </a:t>
            </a:r>
            <a:r>
              <a:rPr lang="en-US" altLang="en-US" dirty="0"/>
              <a:t>(or </a:t>
            </a:r>
            <a:r>
              <a:rPr lang="en-US" altLang="en-US" b="1" dirty="0">
                <a:solidFill>
                  <a:schemeClr val="accent2"/>
                </a:solidFill>
                <a:sym typeface="Symbol" panose="05050102010706020507" pitchFamily="18" charset="2"/>
              </a:rPr>
              <a:t>critical region</a:t>
            </a:r>
            <a:r>
              <a:rPr lang="en-US" altLang="en-US" dirty="0">
                <a:sym typeface="Symbol" panose="05050102010706020507" pitchFamily="18" charset="2"/>
              </a:rPr>
              <a:t>) </a:t>
            </a:r>
          </a:p>
          <a:p>
            <a:pPr eaLnBrk="1" hangingPunct="1"/>
            <a:r>
              <a:rPr lang="en-US" altLang="en-US" dirty="0">
                <a:sym typeface="Symbol" panose="05050102010706020507" pitchFamily="18" charset="2"/>
              </a:rPr>
              <a:t>The range of values for which the null hypothesis is not probable.  </a:t>
            </a:r>
          </a:p>
          <a:p>
            <a:pPr eaLnBrk="1" hangingPunct="1"/>
            <a:r>
              <a:rPr lang="en-US" altLang="en-US" dirty="0">
                <a:sym typeface="Symbol" panose="05050102010706020507" pitchFamily="18" charset="2"/>
              </a:rPr>
              <a:t>If a standardized test statistic falls in this region, the null hypothesis is rejected.  </a:t>
            </a:r>
          </a:p>
          <a:p>
            <a:pPr eaLnBrk="1" hangingPunct="1"/>
            <a:r>
              <a:rPr lang="en-US" altLang="en-US" dirty="0">
                <a:sym typeface="Symbol" panose="05050102010706020507" pitchFamily="18" charset="2"/>
              </a:rPr>
              <a:t>A </a:t>
            </a:r>
            <a:r>
              <a:rPr lang="en-US" altLang="en-US" b="1" dirty="0">
                <a:solidFill>
                  <a:schemeClr val="accent2"/>
                </a:solidFill>
                <a:sym typeface="Symbol" panose="05050102010706020507" pitchFamily="18" charset="2"/>
              </a:rPr>
              <a:t>critical value, </a:t>
            </a:r>
            <a:r>
              <a:rPr lang="en-US" altLang="en-US" i="1" dirty="0">
                <a:sym typeface="Symbol" panose="05050102010706020507" pitchFamily="18" charset="2"/>
              </a:rPr>
              <a:t>z</a:t>
            </a:r>
            <a:r>
              <a:rPr lang="en-US" altLang="en-US" baseline="-25000" dirty="0">
                <a:sym typeface="Symbol" panose="05050102010706020507" pitchFamily="18" charset="2"/>
              </a:rPr>
              <a:t>0</a:t>
            </a:r>
            <a:r>
              <a:rPr lang="en-US" altLang="en-US" dirty="0">
                <a:sym typeface="Symbol" panose="05050102010706020507" pitchFamily="18" charset="2"/>
              </a:rPr>
              <a:t>, separates the rejection region from the nonrejection region.  </a:t>
            </a:r>
            <a:endParaRPr lang="en-US" altLang="en-US" i="1" dirty="0">
              <a:sym typeface="Symbol" panose="05050102010706020507" pitchFamily="18" charset="2"/>
            </a:endParaRPr>
          </a:p>
          <a:p>
            <a:pPr eaLnBrk="1" hangingPunct="1"/>
            <a:endParaRPr lang="en-US" altLang="en-US" dirty="0"/>
          </a:p>
        </p:txBody>
      </p:sp>
      <p:sp>
        <p:nvSpPr>
          <p:cNvPr id="39939" name="Footer Placeholder 2">
            <a:extLst>
              <a:ext uri="{FF2B5EF4-FFF2-40B4-BE49-F238E27FC236}">
                <a16:creationId xmlns:a16="http://schemas.microsoft.com/office/drawing/2014/main" xmlns="" id="{742D66B5-72FA-4817-BFA5-BC246312169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88781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476" name="Text Box 4">
                <a:extLst>
                  <a:ext uri="{FF2B5EF4-FFF2-40B4-BE49-F238E27FC236}">
                    <a16:creationId xmlns:a16="http://schemas.microsoft.com/office/drawing/2014/main" xmlns="" id="{D71F20A1-5499-4F4F-A80F-2EB3083D1A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9881" y="1639334"/>
                <a:ext cx="8504238" cy="4777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457200" indent="-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914400" indent="-4572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lnSpc>
                    <a:spcPct val="95000"/>
                  </a:lnSpc>
                  <a:spcBef>
                    <a:spcPct val="15000"/>
                  </a:spcBef>
                </a:pPr>
                <a:r>
                  <a:rPr lang="en-US" altLang="en-US" sz="26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Finding Critical Values in a Normal Distribution</a:t>
                </a:r>
              </a:p>
              <a:p>
                <a:pPr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rabicPeriod"/>
                </a:pP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Specify the level of significance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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  <a:p>
                <a:pPr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rabicPeriod"/>
                </a:pP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Decide whether the test is left-, right-, or two-tailed.</a:t>
                </a:r>
              </a:p>
              <a:p>
                <a:pPr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rabicPeriod"/>
                </a:pP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Find the critical value(s)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z</a:t>
                </a:r>
                <a:r>
                  <a:rPr lang="en-US" altLang="en-US" sz="2600" baseline="-250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0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.  When the hypothesis test is</a:t>
                </a:r>
              </a:p>
              <a:p>
                <a:pPr lvl="1"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lphaLcPeriod"/>
                </a:pP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left-tailed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, find the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z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-score that corresponds to an area of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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,</a:t>
                </a:r>
              </a:p>
              <a:p>
                <a:pPr lvl="1"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lphaLcPeriod"/>
                </a:pP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right-tailed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, find the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z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-score that corresponds to an area of 1 –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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,</a:t>
                </a:r>
              </a:p>
              <a:p>
                <a:pPr lvl="1">
                  <a:lnSpc>
                    <a:spcPct val="95000"/>
                  </a:lnSpc>
                  <a:spcBef>
                    <a:spcPct val="15000"/>
                  </a:spcBef>
                  <a:buClr>
                    <a:schemeClr val="accent1"/>
                  </a:buClr>
                  <a:buFontTx/>
                  <a:buAutoNum type="alphaLcPeriod"/>
                </a:pP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two-tailed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, find the </a:t>
                </a:r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z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-score that corresponds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600" i="1" smtClean="0">
                            <a:latin typeface="Cambria Math" panose="02040503050406030204" pitchFamily="18" charset="0"/>
                            <a:sym typeface="MS Reference 2" pitchFamily="2" charset="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en-US" sz="2600" dirty="0">
                            <a:latin typeface="Times New Roman" panose="02020603050405020304" pitchFamily="18" charset="0"/>
                            <a:sym typeface="MS Reference 2" pitchFamily="2" charset="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en-US" sz="2600" dirty="0">
                            <a:latin typeface="Times New Roman" panose="02020603050405020304" pitchFamily="18" charset="0"/>
                            <a:sym typeface="MS Reference 2" pitchFamily="2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 </a:t>
                </a: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and </a:t>
                </a:r>
                <a:b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</a:br>
                <a:r>
                  <a:rPr lang="en-US" altLang="en-US" sz="2600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1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600" i="1">
                            <a:latin typeface="Cambria Math" panose="02040503050406030204" pitchFamily="18" charset="0"/>
                            <a:sym typeface="MS Reference 2" pitchFamily="2" charset="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en-US" sz="2600" dirty="0">
                            <a:latin typeface="Times New Roman" panose="02020603050405020304" pitchFamily="18" charset="0"/>
                            <a:sym typeface="MS Reference 2" pitchFamily="2" charset="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en-US" sz="2600" dirty="0">
                            <a:latin typeface="Times New Roman" panose="02020603050405020304" pitchFamily="18" charset="0"/>
                            <a:sym typeface="MS Reference 2" pitchFamily="2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600" i="1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.</a:t>
                </a:r>
              </a:p>
            </p:txBody>
          </p:sp>
        </mc:Choice>
        <mc:Fallback xmlns="">
          <p:sp>
            <p:nvSpPr>
              <p:cNvPr id="1257476" name="Text Box 4">
                <a:extLst>
                  <a:ext uri="{FF2B5EF4-FFF2-40B4-BE49-F238E27FC236}">
                    <a16:creationId xmlns:a16="http://schemas.microsoft.com/office/drawing/2014/main" id="{D71F20A1-5499-4F4F-A80F-2EB3083D1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881" y="1639334"/>
                <a:ext cx="8504238" cy="4777341"/>
              </a:xfrm>
              <a:prstGeom prst="rect">
                <a:avLst/>
              </a:prstGeom>
              <a:blipFill>
                <a:blip r:embed="rId3"/>
                <a:stretch>
                  <a:fillRect l="-1289" t="-1531" r="-12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987" name="Footer Placeholder 2">
            <a:extLst>
              <a:ext uri="{FF2B5EF4-FFF2-40B4-BE49-F238E27FC236}">
                <a16:creationId xmlns:a16="http://schemas.microsoft.com/office/drawing/2014/main" xmlns="" id="{126D8871-73C7-4DAF-96FC-F3CE2878E2A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ED418927-CDD5-4FF5-A611-FFC9E9775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Rejection Regions and Critical Values</a:t>
            </a:r>
          </a:p>
        </p:txBody>
      </p:sp>
    </p:spTree>
    <p:extLst>
      <p:ext uri="{BB962C8B-B14F-4D97-AF65-F5344CB8AC3E}">
        <p14:creationId xmlns:p14="http://schemas.microsoft.com/office/powerpoint/2010/main" val="12497968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7476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76" name="Text Box 4">
            <a:extLst>
              <a:ext uri="{FF2B5EF4-FFF2-40B4-BE49-F238E27FC236}">
                <a16:creationId xmlns:a16="http://schemas.microsoft.com/office/drawing/2014/main" xmlns="" id="{D71F20A1-5499-4F4F-A80F-2EB3083D1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983" y="1806338"/>
            <a:ext cx="5267425" cy="383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9144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5000"/>
              </a:lnSpc>
              <a:spcBef>
                <a:spcPct val="15000"/>
              </a:spcBef>
            </a:pPr>
            <a:r>
              <a:rPr lang="en-US" altLang="en-US" sz="2600" b="1" dirty="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Finding Critical Values in a Normal Distribution</a:t>
            </a:r>
          </a:p>
          <a:p>
            <a:pPr marL="514350" indent="-514350">
              <a:lnSpc>
                <a:spcPct val="95000"/>
              </a:lnSpc>
              <a:spcBef>
                <a:spcPct val="15000"/>
              </a:spcBef>
              <a:buClr>
                <a:schemeClr val="accent1"/>
              </a:buClr>
              <a:buFont typeface="+mj-lt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Sketch the standard normal distribution.  Draw a vertical line at each critical value and shade the rejection region(s).</a:t>
            </a:r>
          </a:p>
          <a:p>
            <a:pPr>
              <a:lnSpc>
                <a:spcPct val="95000"/>
              </a:lnSpc>
              <a:spcBef>
                <a:spcPct val="15000"/>
              </a:spcBef>
            </a:pPr>
            <a:endParaRPr lang="en-US" altLang="en-US" sz="2600" i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1987" name="Footer Placeholder 2">
            <a:extLst>
              <a:ext uri="{FF2B5EF4-FFF2-40B4-BE49-F238E27FC236}">
                <a16:creationId xmlns:a16="http://schemas.microsoft.com/office/drawing/2014/main" xmlns="" id="{126D8871-73C7-4DAF-96FC-F3CE2878E2A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ED418927-CDD5-4FF5-A611-FFC9E9775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Rejection Regions and Critical Values</a:t>
            </a:r>
          </a:p>
        </p:txBody>
      </p:sp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xmlns="" id="{31E9E781-428D-4AB2-877B-78F00D7FC7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01" y="1417638"/>
            <a:ext cx="2568699" cy="486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9352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20EF34-7A1B-44E2-A740-846F332E6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Find the critical value and rejection region for a left-tailed test with </a:t>
            </a: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0.01.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382F00-FD25-4EB3-8370-5C7171F4A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accent3"/>
                </a:solidFill>
              </a:rPr>
              <a:t>Example: Finding Critical Value for a Left-Tailed Region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383B8327-BD1C-4741-8DC4-8CB06DC2641C}"/>
                  </a:ext>
                </a:extLst>
              </p:cNvPr>
              <p:cNvSpPr/>
              <p:nvPr/>
            </p:nvSpPr>
            <p:spPr>
              <a:xfrm>
                <a:off x="457200" y="3022845"/>
                <a:ext cx="4572000" cy="310854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indent="0">
                  <a:buNone/>
                </a:pPr>
                <a:r>
                  <a:rPr lang="en-US" sz="2800" dirty="0">
                    <a:latin typeface="+mn-lt"/>
                  </a:rPr>
                  <a:t>The figure shows the standard normal curve with a shaded area of 0.01 in the left tail. In Table 4, the </a:t>
                </a:r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dirty="0">
                    <a:latin typeface="+mn-lt"/>
                  </a:rPr>
                  <a:t>-score that is closest to an area of 0.01 is </a:t>
                </a:r>
                <a14:m>
                  <m:oMath xmlns:m="http://schemas.openxmlformats.org/officeDocument/2006/math"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latin typeface="+mn-lt"/>
                  </a:rPr>
                  <a:t>2.33. So, the critical value is </a:t>
                </a:r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baseline="-25000" dirty="0">
                    <a:latin typeface="+mn-lt"/>
                  </a:rPr>
                  <a:t>0</a:t>
                </a:r>
                <a:r>
                  <a:rPr lang="en-US" sz="2800" dirty="0">
                    <a:latin typeface="+mn-lt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US" sz="2800" dirty="0">
                    <a:latin typeface="+mn-lt"/>
                  </a:rPr>
                  <a:t>2.33.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83B8327-BD1C-4741-8DC4-8CB06DC264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022845"/>
                <a:ext cx="4572000" cy="3108543"/>
              </a:xfrm>
              <a:prstGeom prst="rect">
                <a:avLst/>
              </a:prstGeom>
              <a:blipFill>
                <a:blip r:embed="rId2"/>
                <a:stretch>
                  <a:fillRect l="-2667" t="-2157" r="-2800" b="-45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EE627503-EA27-4257-8F12-FD3F55B0F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709" y="2367089"/>
            <a:ext cx="3712471" cy="26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522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20EF34-7A1B-44E2-A740-846F332E6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3"/>
                </a:solidFill>
              </a:rPr>
              <a:t>Solution: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382F00-FD25-4EB3-8370-5C7171F4A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accent3"/>
                </a:solidFill>
              </a:rPr>
              <a:t>Solution: Finding Critical Value for a Left-Tailed Region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83B8327-BD1C-4741-8DC4-8CB06DC2641C}"/>
              </a:ext>
            </a:extLst>
          </p:cNvPr>
          <p:cNvSpPr/>
          <p:nvPr/>
        </p:nvSpPr>
        <p:spPr>
          <a:xfrm>
            <a:off x="402328" y="2175822"/>
            <a:ext cx="82844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rejection region is to the left of this critical value. You can check your answer using technology, as shown below.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A3C0A7B4-81DE-44E8-A00B-B08F6F66F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20" y="3560817"/>
            <a:ext cx="3502159" cy="165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584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3">
            <a:extLst>
              <a:ext uri="{FF2B5EF4-FFF2-40B4-BE49-F238E27FC236}">
                <a16:creationId xmlns:a16="http://schemas.microsoft.com/office/drawing/2014/main" xmlns="" id="{1CDA4DB1-E11E-46A9-A470-9A26E6913C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7.2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7DED5819-678E-4FAC-9C12-C690F452B8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Hypothesis Testing for the Mean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dirty="0">
                <a:ea typeface="+mn-ea"/>
              </a:rPr>
              <a:t>(</a:t>
            </a:r>
            <a:r>
              <a:rPr lang="en-US" i="1" dirty="0">
                <a:ea typeface="+mn-ea"/>
                <a:sym typeface="Symbol"/>
              </a:rPr>
              <a:t></a:t>
            </a:r>
            <a:r>
              <a:rPr lang="en-US" dirty="0">
                <a:ea typeface="+mn-ea"/>
                <a:sym typeface="Symbol"/>
              </a:rPr>
              <a:t> Known</a:t>
            </a:r>
            <a:r>
              <a:rPr lang="en-US" dirty="0">
                <a:ea typeface="+mn-ea"/>
              </a:rPr>
              <a:t>)</a:t>
            </a:r>
          </a:p>
        </p:txBody>
      </p:sp>
      <p:sp>
        <p:nvSpPr>
          <p:cNvPr id="13315" name="Footer Placeholder 2">
            <a:extLst>
              <a:ext uri="{FF2B5EF4-FFF2-40B4-BE49-F238E27FC236}">
                <a16:creationId xmlns:a16="http://schemas.microsoft.com/office/drawing/2014/main" xmlns="" id="{B2B55E44-D43C-41EA-86AB-E930D8C4A30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xmlns="" id="{B36B4529-891C-4201-9FC6-33F36EAC79FC}"/>
              </a:ext>
            </a:extLst>
          </p:cNvPr>
          <p:cNvSpPr txBox="1">
            <a:spLocks noGrp="1"/>
          </p:cNvSpPr>
          <p:nvPr/>
        </p:nvSpPr>
        <p:spPr bwMode="auto">
          <a:xfrm>
            <a:off x="6854825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160826B7-2FBC-48A7-92AC-FA753C23A7CC}" type="slidenum">
              <a:rPr lang="en-US" altLang="en-US" sz="1200"/>
              <a:pPr algn="r" eaLnBrk="1" hangingPunct="1"/>
              <a:t>3</a:t>
            </a:fld>
            <a:r>
              <a:rPr lang="en-US" altLang="en-US" sz="1200"/>
              <a:t> of 101</a:t>
            </a:r>
          </a:p>
        </p:txBody>
      </p:sp>
    </p:spTree>
    <p:extLst>
      <p:ext uri="{BB962C8B-B14F-4D97-AF65-F5344CB8AC3E}">
        <p14:creationId xmlns:p14="http://schemas.microsoft.com/office/powerpoint/2010/main" val="3388394774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705D6E0F-4856-4465-B49B-5DAC604BEA7B}"/>
                  </a:ext>
                </a:extLst>
              </p:cNvPr>
              <p:cNvSpPr/>
              <p:nvPr/>
            </p:nvSpPr>
            <p:spPr>
              <a:xfrm>
                <a:off x="457200" y="3242530"/>
                <a:ext cx="8332305" cy="30125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The figure shows the standard </a:t>
                </a:r>
                <a:br>
                  <a:rPr lang="en-US" sz="2800" dirty="0">
                    <a:latin typeface="+mn-lt"/>
                  </a:rPr>
                </a:br>
                <a:r>
                  <a:rPr lang="en-US" sz="2800" dirty="0">
                    <a:latin typeface="+mn-lt"/>
                  </a:rPr>
                  <a:t>normal curve with shaded areas </a:t>
                </a:r>
                <a:br>
                  <a:rPr lang="en-US" sz="2800" dirty="0">
                    <a:latin typeface="+mn-lt"/>
                  </a:rPr>
                </a:br>
                <a:r>
                  <a:rPr lang="en-US" sz="2800" dirty="0">
                    <a:latin typeface="+mn-lt"/>
                  </a:rPr>
                  <a:t>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800" i="1" dirty="0">
                    <a:sym typeface="Symbol" panose="05050102010706020507" pitchFamily="18" charset="2"/>
                  </a:rPr>
                  <a:t></a:t>
                </a:r>
                <a:r>
                  <a:rPr lang="en-US" sz="2800" dirty="0">
                    <a:latin typeface="+mn-lt"/>
                  </a:rPr>
                  <a:t> = 0.025 in each tail. The </a:t>
                </a:r>
                <a:br>
                  <a:rPr lang="en-US" sz="2800" dirty="0">
                    <a:latin typeface="+mn-lt"/>
                  </a:rPr>
                </a:br>
                <a:r>
                  <a:rPr lang="en-US" sz="2800" dirty="0">
                    <a:latin typeface="+mn-lt"/>
                  </a:rPr>
                  <a:t>area to the left of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baseline="-25000" dirty="0">
                    <a:latin typeface="+mn-lt"/>
                  </a:rPr>
                  <a:t>0</a:t>
                </a:r>
                <a:r>
                  <a:rPr lang="en-US" sz="2800" dirty="0">
                    <a:latin typeface="+mn-lt"/>
                  </a:rPr>
                  <a:t>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800" i="1" dirty="0">
                    <a:sym typeface="Symbol" panose="05050102010706020507" pitchFamily="18" charset="2"/>
                  </a:rPr>
                  <a:t></a:t>
                </a:r>
                <a:r>
                  <a:rPr lang="en-US" sz="2800" dirty="0"/>
                  <a:t> </a:t>
                </a:r>
                <a:r>
                  <a:rPr lang="en-US" sz="2800" dirty="0">
                    <a:latin typeface="+mn-lt"/>
                  </a:rPr>
                  <a:t>= 0.025, and the area to the left of </a:t>
                </a:r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baseline="-25000" dirty="0">
                    <a:latin typeface="+mn-lt"/>
                  </a:rPr>
                  <a:t>0</a:t>
                </a:r>
                <a:r>
                  <a:rPr lang="en-US" sz="2800" dirty="0">
                    <a:latin typeface="+mn-lt"/>
                  </a:rPr>
                  <a:t> is 1 </a:t>
                </a:r>
                <a14:m>
                  <m:oMath xmlns:m="http://schemas.openxmlformats.org/officeDocument/2006/math">
                    <m:r>
                      <a:rPr lang="en-US" sz="2800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800" i="1" dirty="0">
                    <a:sym typeface="Symbol" panose="05050102010706020507" pitchFamily="18" charset="2"/>
                  </a:rPr>
                  <a:t></a:t>
                </a:r>
                <a:r>
                  <a:rPr lang="en-US" sz="2800" dirty="0">
                    <a:latin typeface="+mn-lt"/>
                  </a:rPr>
                  <a:t> = 0.975. 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705D6E0F-4856-4465-B49B-5DAC604BEA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242530"/>
                <a:ext cx="8332305" cy="3012556"/>
              </a:xfrm>
              <a:prstGeom prst="rect">
                <a:avLst/>
              </a:prstGeom>
              <a:blipFill>
                <a:blip r:embed="rId3"/>
                <a:stretch>
                  <a:fillRect l="-1463" t="-2227" b="-1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xmlns="" id="{9BCE6014-46B6-4884-B870-C83D0ED89B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9679"/>
          <a:stretch/>
        </p:blipFill>
        <p:spPr>
          <a:xfrm>
            <a:off x="5239127" y="2393620"/>
            <a:ext cx="3765726" cy="2238015"/>
          </a:xfrm>
          <a:prstGeom prst="rect">
            <a:avLst/>
          </a:prstGeom>
        </p:spPr>
      </p:pic>
      <p:sp>
        <p:nvSpPr>
          <p:cNvPr id="1255427" name="Rectangle 3">
            <a:extLst>
              <a:ext uri="{FF2B5EF4-FFF2-40B4-BE49-F238E27FC236}">
                <a16:creationId xmlns:a16="http://schemas.microsoft.com/office/drawing/2014/main" xmlns="" id="{72CDC36D-1CD8-4B7E-8B1C-DFE68B8C6A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Finding Critical Values for a Two- Tailed Test</a:t>
            </a:r>
          </a:p>
        </p:txBody>
      </p:sp>
      <p:sp>
        <p:nvSpPr>
          <p:cNvPr id="44034" name="Content Placeholder 20">
            <a:extLst>
              <a:ext uri="{FF2B5EF4-FFF2-40B4-BE49-F238E27FC236}">
                <a16:creationId xmlns:a16="http://schemas.microsoft.com/office/drawing/2014/main" xmlns="" id="{F287FFB9-D46A-49C2-8AED-67F8EB957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826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Find the critical value and rejection region for a two-tailed test with </a:t>
            </a:r>
            <a:r>
              <a:rPr lang="en-US" altLang="en-US" i="1" dirty="0">
                <a:sym typeface="Symbol" panose="05050102010706020507" pitchFamily="18" charset="2"/>
              </a:rPr>
              <a:t></a:t>
            </a:r>
            <a:r>
              <a:rPr lang="en-US" altLang="en-US" dirty="0">
                <a:sym typeface="Symbol" panose="05050102010706020507" pitchFamily="18" charset="2"/>
              </a:rPr>
              <a:t> = 0.05.</a:t>
            </a:r>
            <a:endParaRPr lang="en-US" altLang="en-US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B5D7856-7AFF-423B-90B7-57D63E799E20}"/>
              </a:ext>
            </a:extLst>
          </p:cNvPr>
          <p:cNvSpPr txBox="1"/>
          <p:nvPr/>
        </p:nvSpPr>
        <p:spPr>
          <a:xfrm>
            <a:off x="457200" y="2723417"/>
            <a:ext cx="2209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+mn-lt"/>
                <a:ea typeface="+mn-ea"/>
                <a:cs typeface="Arial" charset="0"/>
              </a:rPr>
              <a:t>Solution:</a:t>
            </a:r>
          </a:p>
        </p:txBody>
      </p:sp>
      <p:sp>
        <p:nvSpPr>
          <p:cNvPr id="44046" name="Footer Placeholder 2">
            <a:extLst>
              <a:ext uri="{FF2B5EF4-FFF2-40B4-BE49-F238E27FC236}">
                <a16:creationId xmlns:a16="http://schemas.microsoft.com/office/drawing/2014/main" xmlns="" id="{FCEC0F94-48E7-43FE-B4DE-68105277ADD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1590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27" name="Rectangle 3">
            <a:extLst>
              <a:ext uri="{FF2B5EF4-FFF2-40B4-BE49-F238E27FC236}">
                <a16:creationId xmlns:a16="http://schemas.microsoft.com/office/drawing/2014/main" xmlns="" id="{72CDC36D-1CD8-4B7E-8B1C-DFE68B8C6A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Solution: Finding Critical Values for a Two- Tailed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CB5D7856-7AFF-423B-90B7-57D63E799E20}"/>
                  </a:ext>
                </a:extLst>
              </p:cNvPr>
              <p:cNvSpPr txBox="1"/>
              <p:nvPr/>
            </p:nvSpPr>
            <p:spPr>
              <a:xfrm>
                <a:off x="457200" y="1599911"/>
                <a:ext cx="8229600" cy="31085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accent3"/>
                    </a:solidFill>
                    <a:latin typeface="+mn-lt"/>
                    <a:ea typeface="+mn-ea"/>
                    <a:cs typeface="Arial" charset="0"/>
                  </a:rPr>
                  <a:t>Solution:</a:t>
                </a:r>
              </a:p>
              <a:p>
                <a:r>
                  <a:rPr lang="en-US" sz="2800" dirty="0">
                    <a:latin typeface="+mn-lt"/>
                  </a:rPr>
                  <a:t>In Table 4, the </a:t>
                </a:r>
                <a:r>
                  <a:rPr lang="en-US" sz="2800" i="1" dirty="0">
                    <a:latin typeface="+mn-lt"/>
                  </a:rPr>
                  <a:t>z</a:t>
                </a:r>
                <a:r>
                  <a:rPr lang="en-US" sz="2800" dirty="0">
                    <a:latin typeface="+mn-lt"/>
                  </a:rPr>
                  <a:t>-scores that correspond to the areas 0.025 and 0.975 are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latin typeface="+mn-lt"/>
                  </a:rPr>
                  <a:t>1.96 and 1.96, respectively. So,</a:t>
                </a:r>
              </a:p>
              <a:p>
                <a:r>
                  <a:rPr lang="en-US" sz="2800" dirty="0">
                    <a:latin typeface="+mn-lt"/>
                  </a:rPr>
                  <a:t>the critical values are </a:t>
                </a:r>
                <a14:m>
                  <m:oMath xmlns:m="http://schemas.openxmlformats.org/officeDocument/2006/math"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pl-PL" sz="2800" i="1" dirty="0">
                    <a:latin typeface="+mn-lt"/>
                  </a:rPr>
                  <a:t>z</a:t>
                </a:r>
                <a:r>
                  <a:rPr lang="pl-PL" sz="2800" baseline="-25000" dirty="0">
                    <a:latin typeface="+mn-lt"/>
                  </a:rPr>
                  <a:t>0</a:t>
                </a:r>
                <a:r>
                  <a:rPr lang="pl-PL" sz="2800" dirty="0">
                    <a:latin typeface="+mn-lt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pl-PL" sz="2800" dirty="0">
                    <a:latin typeface="+mn-lt"/>
                  </a:rPr>
                  <a:t>1.96 and </a:t>
                </a:r>
                <a:r>
                  <a:rPr lang="pl-PL" sz="2800" i="1" dirty="0">
                    <a:latin typeface="+mn-lt"/>
                  </a:rPr>
                  <a:t>z</a:t>
                </a:r>
                <a:r>
                  <a:rPr lang="pl-PL" sz="2800" baseline="-25000" dirty="0">
                    <a:latin typeface="+mn-lt"/>
                  </a:rPr>
                  <a:t>0</a:t>
                </a:r>
                <a:r>
                  <a:rPr lang="pl-PL" sz="2800" dirty="0">
                    <a:latin typeface="+mn-lt"/>
                  </a:rPr>
                  <a:t> = 1.96.</a:t>
                </a:r>
              </a:p>
              <a:p>
                <a:r>
                  <a:rPr lang="en-US" sz="2800" dirty="0">
                    <a:latin typeface="+mn-lt"/>
                  </a:rPr>
                  <a:t>The rejection regions are to the left of </a:t>
                </a:r>
                <a14:m>
                  <m:oMath xmlns:m="http://schemas.openxmlformats.org/officeDocument/2006/math"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latin typeface="+mn-lt"/>
                  </a:rPr>
                  <a:t>1.96 and to the right of 1.96.</a:t>
                </a:r>
              </a:p>
              <a:p>
                <a:pPr>
                  <a:defRPr/>
                </a:pPr>
                <a:endParaRPr lang="en-US" sz="2800" b="1" dirty="0">
                  <a:solidFill>
                    <a:schemeClr val="accent3"/>
                  </a:solidFill>
                  <a:latin typeface="+mn-lt"/>
                  <a:ea typeface="+mn-ea"/>
                  <a:cs typeface="Arial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B5D7856-7AFF-423B-90B7-57D63E799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599911"/>
                <a:ext cx="8229600" cy="3108543"/>
              </a:xfrm>
              <a:prstGeom prst="rect">
                <a:avLst/>
              </a:prstGeom>
              <a:blipFill>
                <a:blip r:embed="rId3"/>
                <a:stretch>
                  <a:fillRect l="-1481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046" name="Footer Placeholder 2">
            <a:extLst>
              <a:ext uri="{FF2B5EF4-FFF2-40B4-BE49-F238E27FC236}">
                <a16:creationId xmlns:a16="http://schemas.microsoft.com/office/drawing/2014/main" xmlns="" id="{FCEC0F94-48E7-43FE-B4DE-68105277ADD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xmlns="" id="{F0A2C239-BE81-4876-84AF-28AE16CD90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9679"/>
          <a:stretch/>
        </p:blipFill>
        <p:spPr>
          <a:xfrm>
            <a:off x="3208195" y="3991413"/>
            <a:ext cx="3765726" cy="223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146546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xmlns="" id="{03F61E46-A7FE-4022-B356-8BE3F2BC15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381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Decision Rule Based on Rejection Region</a:t>
            </a:r>
          </a:p>
        </p:txBody>
      </p:sp>
      <p:sp>
        <p:nvSpPr>
          <p:cNvPr id="1259523" name="Text Box 3">
            <a:extLst>
              <a:ext uri="{FF2B5EF4-FFF2-40B4-BE49-F238E27FC236}">
                <a16:creationId xmlns:a16="http://schemas.microsoft.com/office/drawing/2014/main" xmlns="" id="{679512C0-EC17-45B7-9659-80079EDD2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1452506"/>
            <a:ext cx="86106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To use a rejection region to conduct a hypothesis test, calculate the standardized test statistic, 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z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.  If the standardized test statistic</a:t>
            </a:r>
          </a:p>
          <a:p>
            <a:pPr>
              <a:lnSpc>
                <a:spcPct val="90000"/>
              </a:lnSpc>
              <a:spcBef>
                <a:spcPct val="1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   is in the rejection region, then reject 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sz="28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>
              <a:lnSpc>
                <a:spcPct val="90000"/>
              </a:lnSpc>
              <a:spcBef>
                <a:spcPct val="10000"/>
              </a:spcBef>
              <a:buClr>
                <a:schemeClr val="accent1"/>
              </a:buClr>
              <a:buFontTx/>
              <a:buAutoNum type="arabicPeriod"/>
            </a:pP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   is 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not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 in the rejection region, then fail to reject </a:t>
            </a:r>
            <a:r>
              <a:rPr lang="en-US" altLang="en-US" sz="2800" i="1" dirty="0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sz="28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en-US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46084" name="Footer Placeholder 2">
            <a:extLst>
              <a:ext uri="{FF2B5EF4-FFF2-40B4-BE49-F238E27FC236}">
                <a16:creationId xmlns:a16="http://schemas.microsoft.com/office/drawing/2014/main" xmlns="" id="{632FB2FA-43BA-4D84-B809-3A810EBA7630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close up of a map&#10;&#10;Description generated with high confidence">
            <a:extLst>
              <a:ext uri="{FF2B5EF4-FFF2-40B4-BE49-F238E27FC236}">
                <a16:creationId xmlns:a16="http://schemas.microsoft.com/office/drawing/2014/main" xmlns="" id="{78F3BE4A-77C8-414A-87F3-7A25B10AE7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0" y="3927362"/>
            <a:ext cx="5623560" cy="1908780"/>
          </a:xfrm>
          <a:prstGeom prst="rect">
            <a:avLst/>
          </a:prstGeom>
        </p:spPr>
      </p:pic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xmlns="" id="{597F79AD-3EF9-4249-BA21-5E4A2E5DA3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5" t="51556" r="21004"/>
          <a:stretch/>
        </p:blipFill>
        <p:spPr>
          <a:xfrm>
            <a:off x="5623560" y="3927362"/>
            <a:ext cx="3402742" cy="196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467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23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40" name="Text Box 4">
            <a:extLst>
              <a:ext uri="{FF2B5EF4-FFF2-40B4-BE49-F238E27FC236}">
                <a16:creationId xmlns:a16="http://schemas.microsoft.com/office/drawing/2014/main" xmlns="" id="{1682B85C-06E6-483B-8D60-B9088B61E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3" y="1754188"/>
            <a:ext cx="8262937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Verify that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is known, the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sample is random, and either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the population is normally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distributed or </a:t>
            </a:r>
            <a:r>
              <a:rPr lang="en-US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 30</a:t>
            </a:r>
            <a:r>
              <a:rPr lang="en-US" altLang="en-US" sz="2600" dirty="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</a:rPr>
              <a:t>State the claim </a:t>
            </a:r>
            <a:br>
              <a:rPr lang="en-US" altLang="en-US" sz="2600" dirty="0">
                <a:latin typeface="Times New Roman" panose="02020603050405020304" pitchFamily="18" charset="0"/>
              </a:rPr>
            </a:br>
            <a:r>
              <a:rPr lang="en-US" altLang="en-US" sz="2600" dirty="0">
                <a:latin typeface="Times New Roman" panose="02020603050405020304" pitchFamily="18" charset="0"/>
              </a:rPr>
              <a:t>mathematically and verbally.</a:t>
            </a:r>
            <a:br>
              <a:rPr lang="en-US" altLang="en-US" sz="2600" dirty="0">
                <a:latin typeface="Times New Roman" panose="02020603050405020304" pitchFamily="18" charset="0"/>
              </a:rPr>
            </a:br>
            <a:r>
              <a:rPr lang="en-US" altLang="en-US" sz="2600" dirty="0">
                <a:latin typeface="Times New Roman" panose="02020603050405020304" pitchFamily="18" charset="0"/>
              </a:rPr>
              <a:t>Identify the null and </a:t>
            </a:r>
            <a:br>
              <a:rPr lang="en-US" altLang="en-US" sz="2600" dirty="0">
                <a:latin typeface="Times New Roman" panose="02020603050405020304" pitchFamily="18" charset="0"/>
              </a:rPr>
            </a:br>
            <a:r>
              <a:rPr lang="en-US" altLang="en-US" sz="2600" dirty="0">
                <a:latin typeface="Times New Roman" panose="02020603050405020304" pitchFamily="18" charset="0"/>
              </a:rPr>
              <a:t>alternative hypotheses.</a:t>
            </a: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Specify the level of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significance.</a:t>
            </a:r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3C5EBCF8-45DA-4C16-B88E-A6EF0FC701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/>
              <a:t>Using Rejection Regions for a </a:t>
            </a:r>
            <a:r>
              <a:rPr lang="en-US" altLang="en-US" i="1"/>
              <a:t>z</a:t>
            </a:r>
            <a:r>
              <a:rPr lang="en-US" altLang="en-US"/>
              <a:t>-Test for Mean </a:t>
            </a:r>
            <a:r>
              <a:rPr lang="el-GR" altLang="en-US" i="1">
                <a:cs typeface="Times New Roman" panose="02020603050405020304" pitchFamily="18" charset="0"/>
              </a:rPr>
              <a:t>μ</a:t>
            </a:r>
            <a:r>
              <a:rPr lang="en-US" altLang="en-US">
                <a:cs typeface="Times New Roman" panose="02020603050405020304" pitchFamily="18" charset="0"/>
              </a:rPr>
              <a:t> (</a:t>
            </a:r>
            <a:r>
              <a:rPr lang="en-US" altLang="en-US" i="1">
                <a:cs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>
                <a:cs typeface="Times New Roman" panose="02020603050405020304" pitchFamily="18" charset="0"/>
                <a:sym typeface="Symbol" panose="05050102010706020507" pitchFamily="18" charset="2"/>
              </a:rPr>
              <a:t> Known)</a:t>
            </a:r>
            <a:endParaRPr lang="el-GR" altLang="en-US"/>
          </a:p>
        </p:txBody>
      </p:sp>
      <p:sp>
        <p:nvSpPr>
          <p:cNvPr id="1243145" name="Text Box 9">
            <a:extLst>
              <a:ext uri="{FF2B5EF4-FFF2-40B4-BE49-F238E27FC236}">
                <a16:creationId xmlns:a16="http://schemas.microsoft.com/office/drawing/2014/main" xmlns="" id="{56A2CB3B-BBD3-4A0C-92E5-276C58A37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5437188"/>
            <a:ext cx="21478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Identify </a:t>
            </a:r>
            <a:r>
              <a:rPr lang="en-US" altLang="en-US" sz="2600" i="1"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 sz="260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48132" name="Text Box 26">
            <a:extLst>
              <a:ext uri="{FF2B5EF4-FFF2-40B4-BE49-F238E27FC236}">
                <a16:creationId xmlns:a16="http://schemas.microsoft.com/office/drawing/2014/main" xmlns="" id="{7C09D9FB-6284-4DFF-8700-A0C2A2E86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287463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8133" name="Footer Placeholder 2">
            <a:extLst>
              <a:ext uri="{FF2B5EF4-FFF2-40B4-BE49-F238E27FC236}">
                <a16:creationId xmlns:a16="http://schemas.microsoft.com/office/drawing/2014/main" xmlns="" id="{F346F748-9F0D-4F5C-AB8C-C662FBD6016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52229" name="Text Box 8">
            <a:extLst>
              <a:ext uri="{FF2B5EF4-FFF2-40B4-BE49-F238E27FC236}">
                <a16:creationId xmlns:a16="http://schemas.microsoft.com/office/drawing/2014/main" xmlns="" id="{EFCC7AF1-8894-4BEF-B943-A12D74927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3516313"/>
            <a:ext cx="2667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latin typeface="Times New Roman" panose="02020603050405020304" pitchFamily="18" charset="0"/>
              </a:rPr>
              <a:t>State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 dirty="0">
                <a:latin typeface="Times New Roman" panose="02020603050405020304" pitchFamily="18" charset="0"/>
              </a:rPr>
              <a:t>0</a:t>
            </a:r>
            <a:r>
              <a:rPr lang="en-US" altLang="en-US" sz="2600" dirty="0">
                <a:latin typeface="Times New Roman" panose="02020603050405020304" pitchFamily="18" charset="0"/>
              </a:rPr>
              <a:t> and </a:t>
            </a:r>
            <a:r>
              <a:rPr lang="en-US" altLang="en-US" sz="2600" i="1" dirty="0">
                <a:latin typeface="Times New Roman" panose="02020603050405020304" pitchFamily="18" charset="0"/>
              </a:rPr>
              <a:t>H</a:t>
            </a:r>
            <a:r>
              <a:rPr lang="en-US" altLang="en-US" sz="2600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en-US" sz="2600" dirty="0">
                <a:latin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706903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3145" grpId="0"/>
      <p:bldP spid="522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6">
            <a:extLst>
              <a:ext uri="{FF2B5EF4-FFF2-40B4-BE49-F238E27FC236}">
                <a16:creationId xmlns:a16="http://schemas.microsoft.com/office/drawing/2014/main" xmlns="" id="{B4C1D856-E5DB-4517-81DB-AFDE80A61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287463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xmlns="" id="{27C1B823-39D7-43A9-BC03-0E2933D4CF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Using Rejection Regions for a </a:t>
            </a:r>
            <a:r>
              <a:rPr lang="en-US" altLang="en-US" i="1" dirty="0"/>
              <a:t>z</a:t>
            </a:r>
            <a:r>
              <a:rPr lang="en-US" altLang="en-US" dirty="0"/>
              <a:t>-Test for Mean </a:t>
            </a:r>
            <a:r>
              <a:rPr lang="el-GR" altLang="en-US" i="1" dirty="0">
                <a:cs typeface="Times New Roman" panose="02020603050405020304" pitchFamily="18" charset="0"/>
              </a:rPr>
              <a:t>μ</a:t>
            </a:r>
            <a:r>
              <a:rPr lang="en-US" altLang="en-US" dirty="0">
                <a:cs typeface="Times New Roman" panose="02020603050405020304" pitchFamily="18" charset="0"/>
              </a:rPr>
              <a:t> (</a:t>
            </a:r>
            <a:r>
              <a:rPr lang="en-US" altLang="en-US" i="1" dirty="0">
                <a:cs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dirty="0">
                <a:cs typeface="Times New Roman" panose="02020603050405020304" pitchFamily="18" charset="0"/>
                <a:sym typeface="Symbol" panose="05050102010706020507" pitchFamily="18" charset="2"/>
              </a:rPr>
              <a:t> Known)</a:t>
            </a:r>
            <a:endParaRPr lang="el-GR" altLang="en-US" dirty="0"/>
          </a:p>
        </p:txBody>
      </p:sp>
      <p:sp>
        <p:nvSpPr>
          <p:cNvPr id="50179" name="Text Box 3">
            <a:extLst>
              <a:ext uri="{FF2B5EF4-FFF2-40B4-BE49-F238E27FC236}">
                <a16:creationId xmlns:a16="http://schemas.microsoft.com/office/drawing/2014/main" xmlns="" id="{8E2DC571-32B3-4A7B-B27F-3DFEFF188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1722438"/>
            <a:ext cx="8610600" cy="426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3140" name="Text Box 4">
            <a:extLst>
              <a:ext uri="{FF2B5EF4-FFF2-40B4-BE49-F238E27FC236}">
                <a16:creationId xmlns:a16="http://schemas.microsoft.com/office/drawing/2014/main" xmlns="" id="{B8662033-A5FC-47E8-974A-83BEEA8CF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3" y="1722438"/>
            <a:ext cx="479107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critical value(s).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Determine the rejection regions(s).</a:t>
            </a:r>
          </a:p>
          <a:p>
            <a:pPr eaLnBrk="1" hangingPunct="1">
              <a:spcBef>
                <a:spcPct val="55000"/>
              </a:spcBef>
              <a:buClr>
                <a:schemeClr val="accent1"/>
              </a:buClr>
              <a:buFont typeface="Arial" panose="020B0604020202020204" pitchFamily="34" charset="0"/>
              <a:buAutoNum type="arabicPeriod" startAt="4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Find the standardized test statistic and sketch the sampling distribution.</a:t>
            </a:r>
          </a:p>
        </p:txBody>
      </p:sp>
      <p:sp>
        <p:nvSpPr>
          <p:cNvPr id="1243146" name="Text Box 10">
            <a:extLst>
              <a:ext uri="{FF2B5EF4-FFF2-40B4-BE49-F238E27FC236}">
                <a16:creationId xmlns:a16="http://schemas.microsoft.com/office/drawing/2014/main" xmlns="" id="{E772D2CA-EF23-4628-8763-D161D383C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5950" y="1757363"/>
            <a:ext cx="21717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Use Table 4 in Appendix B.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0182" name="Footer Placeholder 2">
            <a:extLst>
              <a:ext uri="{FF2B5EF4-FFF2-40B4-BE49-F238E27FC236}">
                <a16:creationId xmlns:a16="http://schemas.microsoft.com/office/drawing/2014/main" xmlns="" id="{BD16A3DC-7FE4-4B2C-8079-A88572E9C7C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853276A2-23ED-41AC-A3A2-29A4015FD4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42000" y="3922713"/>
          <a:ext cx="14287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Equation" r:id="rId4" imgW="1231366" imgH="761669" progId="Equation.DSMT4">
                  <p:embed/>
                </p:oleObj>
              </mc:Choice>
              <mc:Fallback>
                <p:oleObj name="Equation" r:id="rId4" imgW="1231366" imgH="761669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853276A2-23ED-41AC-A3A2-29A4015FD4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0" y="3922713"/>
                        <a:ext cx="1428750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50995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3">
            <a:extLst>
              <a:ext uri="{FF2B5EF4-FFF2-40B4-BE49-F238E27FC236}">
                <a16:creationId xmlns:a16="http://schemas.microsoft.com/office/drawing/2014/main" xmlns="" id="{3D1835BD-DA8A-44BE-AC94-4B6B3E2F7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1266825"/>
            <a:ext cx="86106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 sz="18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45194" name="Text Box 10">
            <a:extLst>
              <a:ext uri="{FF2B5EF4-FFF2-40B4-BE49-F238E27FC236}">
                <a16:creationId xmlns:a16="http://schemas.microsoft.com/office/drawing/2014/main" xmlns="" id="{031F501C-4144-472A-BC3B-8E10342DC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2106613"/>
            <a:ext cx="8543925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Make a decision to reject or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fail to reject the null hypothesis.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endParaRPr lang="en-US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buClr>
                <a:schemeClr val="accent1"/>
              </a:buClr>
              <a:buFont typeface="Arial" panose="020B0604020202020204" pitchFamily="34" charset="0"/>
              <a:buAutoNum type="arabicPeriod" startAt="7"/>
            </a:pP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Interpret the decision in the </a:t>
            </a:r>
            <a:b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context of the original claim.</a:t>
            </a:r>
          </a:p>
        </p:txBody>
      </p:sp>
      <p:sp>
        <p:nvSpPr>
          <p:cNvPr id="52227" name="Text Box 26">
            <a:extLst>
              <a:ext uri="{FF2B5EF4-FFF2-40B4-BE49-F238E27FC236}">
                <a16:creationId xmlns:a16="http://schemas.microsoft.com/office/drawing/2014/main" xmlns="" id="{7F055E19-B318-4C98-8C8A-5306FA2E0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287463"/>
            <a:ext cx="8240713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chemeClr val="bg1"/>
                </a:solidFill>
                <a:latin typeface="Times New Roman" panose="02020603050405020304" pitchFamily="18" charset="0"/>
              </a:rPr>
              <a:t>    In Words					In Symbols</a:t>
            </a:r>
            <a:endParaRPr lang="el-GR" altLang="en-US" sz="2800" b="1" i="1">
              <a:solidFill>
                <a:schemeClr val="bg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2228" name="Footer Placeholder 2">
            <a:extLst>
              <a:ext uri="{FF2B5EF4-FFF2-40B4-BE49-F238E27FC236}">
                <a16:creationId xmlns:a16="http://schemas.microsoft.com/office/drawing/2014/main" xmlns="" id="{59EACC2C-FD58-4E94-B670-56DA1DBCBE4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E11F816E-FD17-469F-A3A2-CE6FCEA50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2106613"/>
            <a:ext cx="3346450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600">
                <a:latin typeface="Times New Roman" panose="02020603050405020304" pitchFamily="18" charset="0"/>
              </a:rPr>
              <a:t>If </a:t>
            </a:r>
            <a:r>
              <a:rPr lang="en-US" altLang="en-US" sz="2600" i="1">
                <a:latin typeface="Times New Roman" panose="02020603050405020304" pitchFamily="18" charset="0"/>
              </a:rPr>
              <a:t>z</a:t>
            </a:r>
            <a:r>
              <a:rPr lang="en-US" altLang="en-US" sz="2600">
                <a:latin typeface="Times New Roman" panose="02020603050405020304" pitchFamily="18" charset="0"/>
              </a:rPr>
              <a:t> is in the rejection region, then reject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</a:rPr>
              <a:t>0</a:t>
            </a:r>
            <a:r>
              <a:rPr lang="en-US" altLang="en-US" sz="2600">
                <a:latin typeface="Times New Roman" panose="02020603050405020304" pitchFamily="18" charset="0"/>
              </a:rPr>
              <a:t>. Otherwise, fail to reject </a:t>
            </a:r>
            <a:r>
              <a:rPr lang="en-US" altLang="en-US" sz="2600" i="1">
                <a:latin typeface="Times New Roman" panose="02020603050405020304" pitchFamily="18" charset="0"/>
              </a:rPr>
              <a:t>H</a:t>
            </a:r>
            <a:r>
              <a:rPr lang="en-US" altLang="en-US" sz="2600" baseline="-25000">
                <a:latin typeface="Times New Roman" panose="02020603050405020304" pitchFamily="18" charset="0"/>
              </a:rPr>
              <a:t>0</a:t>
            </a:r>
            <a:r>
              <a:rPr lang="en-US" altLang="en-US" sz="2600">
                <a:latin typeface="Times New Roman" panose="02020603050405020304" pitchFamily="18" charset="0"/>
              </a:rPr>
              <a:t>.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lang="en-US" altLang="en-US" sz="2600">
                <a:latin typeface="Times New Roman" panose="02020603050405020304" pitchFamily="18" charset="0"/>
              </a:rPr>
              <a:t> </a:t>
            </a:r>
            <a:endParaRPr lang="en-US" altLang="en-US" sz="260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2230" name="Rectangle 2">
            <a:extLst>
              <a:ext uri="{FF2B5EF4-FFF2-40B4-BE49-F238E27FC236}">
                <a16:creationId xmlns:a16="http://schemas.microsoft.com/office/drawing/2014/main" xmlns="" id="{A2AAAF46-FEBC-4BF7-8E6E-971FAEC8C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896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Using Rejection Regions for a </a:t>
            </a:r>
            <a:r>
              <a:rPr lang="en-US" altLang="en-US" sz="4400" i="1" dirty="0"/>
              <a:t>z</a:t>
            </a:r>
            <a:r>
              <a:rPr lang="en-US" altLang="en-US" sz="4400" dirty="0"/>
              <a:t>-Test for Mean </a:t>
            </a:r>
            <a:r>
              <a:rPr lang="el-GR" altLang="en-US" sz="4400" i="1" dirty="0">
                <a:cs typeface="Times New Roman" panose="02020603050405020304" pitchFamily="18" charset="0"/>
              </a:rPr>
              <a:t>μ</a:t>
            </a:r>
            <a:r>
              <a:rPr lang="en-US" altLang="en-US" sz="4400" dirty="0">
                <a:cs typeface="Times New Roman" panose="02020603050405020304" pitchFamily="18" charset="0"/>
              </a:rPr>
              <a:t> (</a:t>
            </a:r>
            <a:r>
              <a:rPr lang="en-US" altLang="en-US" sz="4400" i="1" dirty="0">
                <a:cs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en-US" altLang="en-US" sz="4400" dirty="0">
                <a:cs typeface="Times New Roman" panose="02020603050405020304" pitchFamily="18" charset="0"/>
                <a:sym typeface="Symbol" panose="05050102010706020507" pitchFamily="18" charset="2"/>
              </a:rPr>
              <a:t> Known)</a:t>
            </a:r>
            <a:endParaRPr lang="el-GR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9929868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18" name="Rectangle 2">
            <a:extLst>
              <a:ext uri="{FF2B5EF4-FFF2-40B4-BE49-F238E27FC236}">
                <a16:creationId xmlns:a16="http://schemas.microsoft.com/office/drawing/2014/main" xmlns="" id="{AA0E8F25-23C8-4ED8-AC61-960544EDE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Testing Using a Rejection Region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54274" name="Content Placeholder 29">
            <a:extLst>
              <a:ext uri="{FF2B5EF4-FFF2-40B4-BE49-F238E27FC236}">
                <a16:creationId xmlns:a16="http://schemas.microsoft.com/office/drawing/2014/main" xmlns="" id="{9EE63271-439D-48CD-B93E-6003E7A9E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Employees at a construction and mining company claim that the mean salary of the company’s mechanical engineers is less than that of one of its competitors, which is $88,200. A random sample of 20 of the company’s mechanical engineers has a mean salary of $85,900. Assume the population standard deviation is $9500 and the population is normally distributed. At </a:t>
            </a:r>
            <a:br>
              <a:rPr lang="en-US" dirty="0"/>
            </a:br>
            <a:r>
              <a:rPr lang="en-US" i="1" dirty="0">
                <a:sym typeface="Symbol" panose="05050102010706020507" pitchFamily="18" charset="2"/>
              </a:rPr>
              <a:t></a:t>
            </a:r>
            <a:r>
              <a:rPr lang="en-US" dirty="0"/>
              <a:t> = 0.05, test the employees’ claim.</a:t>
            </a:r>
            <a:endParaRPr lang="en-US" altLang="en-US" dirty="0"/>
          </a:p>
        </p:txBody>
      </p:sp>
      <p:sp>
        <p:nvSpPr>
          <p:cNvPr id="54276" name="Footer Placeholder 2">
            <a:extLst>
              <a:ext uri="{FF2B5EF4-FFF2-40B4-BE49-F238E27FC236}">
                <a16:creationId xmlns:a16="http://schemas.microsoft.com/office/drawing/2014/main" xmlns="" id="{E7A466C1-36EF-44AC-9407-DCA9B8BEDE11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1048314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6E37372-47F5-4E80-92C9-1B02CD2EF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Because 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dirty="0"/>
              <a:t> is known (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dirty="0"/>
              <a:t> = $9500), the sample is random, and the population is normally distributed, you can use the </a:t>
            </a:r>
            <a:r>
              <a:rPr lang="en-US" i="1" dirty="0"/>
              <a:t>z</a:t>
            </a:r>
            <a:r>
              <a:rPr lang="en-US" dirty="0"/>
              <a:t>-test. The claim is “the mean salary is less than $88,200.” So, the null and alternative hypotheses can be written as</a:t>
            </a:r>
          </a:p>
          <a:p>
            <a:pPr marL="0" indent="0" algn="ctr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dirty="0"/>
              <a:t> </a:t>
            </a:r>
            <a:r>
              <a:rPr lang="en-US" dirty="0">
                <a:sym typeface="Symbol" panose="05050102010706020507" pitchFamily="18" charset="2"/>
              </a:rPr>
              <a:t></a:t>
            </a:r>
            <a:r>
              <a:rPr lang="en-US" dirty="0"/>
              <a:t> $88,200 and </a:t>
            </a: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dirty="0"/>
              <a:t> &lt; $88,200. </a:t>
            </a:r>
            <a:r>
              <a:rPr lang="en-US" dirty="0">
                <a:solidFill>
                  <a:srgbClr val="AE0337"/>
                </a:solidFill>
              </a:rPr>
              <a:t>(Claim)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2552524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16E37372-47F5-4E80-92C9-1B02CD2EFD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Because the test is a left-tailed test and the level of significance is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0.05, the critical value is </a:t>
                </a:r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1.645 and the rejection region is </a:t>
                </a:r>
                <a:r>
                  <a:rPr lang="en-US" i="1" dirty="0"/>
                  <a:t>z </a:t>
                </a:r>
                <a:r>
                  <a:rPr lang="en-US" dirty="0"/>
                  <a:t>&lt;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1.645. The standardized test statistic is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    </a:t>
                </a:r>
                <a:r>
                  <a:rPr lang="en-US" i="1" dirty="0">
                    <a:solidFill>
                      <a:srgbClr val="C00000"/>
                    </a:solidFill>
                  </a:rPr>
                  <a:t>z </a:t>
                </a:r>
                <a:r>
                  <a:rPr lang="en-US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sym typeface="Symbol" panose="05050102010706020507" pitchFamily="18" charset="2"/>
                          </a:rPr>
                          <m:t>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C00000"/>
                            </a:solidFill>
                            <a:sym typeface="Symbol" panose="05050102010706020507" pitchFamily="18" charset="2"/>
                          </a:rPr>
                          <m:t>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C00000"/>
                                </a:solidFill>
                              </a:rPr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85,900 − 88,200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C00000"/>
                            </a:solidFill>
                          </a:rPr>
                          <m:t>9500</m:t>
                        </m:r>
                        <m:r>
                          <a:rPr lang="en-US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rgbClr val="C00000"/>
                                </a:solidFill>
                              </a:rPr>
                              <m:t>20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</a:t>
                </a:r>
                <a:r>
                  <a:rPr lang="en-US" dirty="0"/>
                  <a:t>	    </a:t>
                </a:r>
                <a:r>
                  <a:rPr lang="en-US" dirty="0">
                    <a:solidFill>
                      <a:srgbClr val="AE0337"/>
                    </a:solidFill>
                  </a:rPr>
                  <a:t>Assume </a:t>
                </a:r>
                <a:r>
                  <a:rPr lang="en-US" i="1" dirty="0">
                    <a:solidFill>
                      <a:srgbClr val="AE0337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dirty="0">
                    <a:solidFill>
                      <a:srgbClr val="AE0337"/>
                    </a:solidFill>
                  </a:rPr>
                  <a:t> = $88,200.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</m:t>
                    </m:r>
                    <m:r>
                      <a:rPr lang="en-US" b="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1.08. 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6E37372-47F5-4E80-92C9-1B02CD2EF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21847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6E37372-47F5-4E80-92C9-1B02CD2EF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figure shows the location of the rejection region and the standardized test statistic </a:t>
            </a:r>
            <a:r>
              <a:rPr lang="en-US" i="1" dirty="0"/>
              <a:t>z</a:t>
            </a:r>
            <a:r>
              <a:rPr lang="en-US" dirty="0"/>
              <a:t>. Because </a:t>
            </a:r>
            <a:r>
              <a:rPr lang="en-US" i="1" dirty="0"/>
              <a:t>z </a:t>
            </a:r>
            <a:r>
              <a:rPr lang="en-US" dirty="0"/>
              <a:t>is not in the rejection region, you </a:t>
            </a:r>
            <a:r>
              <a:rPr lang="en-US" dirty="0">
                <a:solidFill>
                  <a:srgbClr val="AE0337"/>
                </a:solidFill>
              </a:rPr>
              <a:t>fail to reject the null hypothesis.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a map&#10;&#10;Description generated with very high confidence">
            <a:extLst>
              <a:ext uri="{FF2B5EF4-FFF2-40B4-BE49-F238E27FC236}">
                <a16:creationId xmlns:a16="http://schemas.microsoft.com/office/drawing/2014/main" xmlns="" id="{73E1E9BE-1CB5-4DB6-9E28-3438339AA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829" y="3395625"/>
            <a:ext cx="4005080" cy="287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191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xmlns="" id="{4DD49262-B906-4A48-AD30-42EB030A1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Section 7.2 Objectives</a:t>
            </a:r>
          </a:p>
        </p:txBody>
      </p:sp>
      <p:sp>
        <p:nvSpPr>
          <p:cNvPr id="14338" name="Content Placeholder 2">
            <a:extLst>
              <a:ext uri="{FF2B5EF4-FFF2-40B4-BE49-F238E27FC236}">
                <a16:creationId xmlns:a16="http://schemas.microsoft.com/office/drawing/2014/main" xmlns="" id="{90F9DB6E-10C8-45CA-9D88-D5D164D78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How to find and interpret </a:t>
            </a:r>
            <a:r>
              <a:rPr lang="en-US" altLang="en-US" i="1"/>
              <a:t>P</a:t>
            </a:r>
            <a:r>
              <a:rPr lang="en-US" altLang="en-US"/>
              <a:t>-values </a:t>
            </a:r>
          </a:p>
          <a:p>
            <a:pPr eaLnBrk="1" hangingPunct="1"/>
            <a:r>
              <a:rPr lang="en-US" altLang="en-US"/>
              <a:t>How to use </a:t>
            </a:r>
            <a:r>
              <a:rPr lang="en-US" altLang="en-US" i="1"/>
              <a:t>P</a:t>
            </a:r>
            <a:r>
              <a:rPr lang="en-US" altLang="en-US"/>
              <a:t>-values for a </a:t>
            </a:r>
            <a:r>
              <a:rPr lang="en-US" altLang="en-US" i="1"/>
              <a:t>z</a:t>
            </a:r>
            <a:r>
              <a:rPr lang="en-US" altLang="en-US"/>
              <a:t>-test for a mean </a:t>
            </a:r>
            <a:r>
              <a:rPr lang="el-GR" altLang="en-US" i="1"/>
              <a:t>μ</a:t>
            </a:r>
            <a:r>
              <a:rPr lang="en-US" altLang="en-US"/>
              <a:t> when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is known</a:t>
            </a:r>
            <a:endParaRPr lang="en-US" altLang="en-US"/>
          </a:p>
          <a:p>
            <a:pPr eaLnBrk="1" hangingPunct="1"/>
            <a:r>
              <a:rPr lang="en-US" altLang="en-US"/>
              <a:t>How to find critical values and rejection regions in the standard normal distribution</a:t>
            </a:r>
          </a:p>
          <a:p>
            <a:pPr eaLnBrk="1" hangingPunct="1"/>
            <a:r>
              <a:rPr lang="en-US" altLang="en-US"/>
              <a:t>How to use rejection regions for a </a:t>
            </a:r>
            <a:r>
              <a:rPr lang="en-US" altLang="en-US" i="1"/>
              <a:t>z</a:t>
            </a:r>
            <a:r>
              <a:rPr lang="en-US" altLang="en-US"/>
              <a:t>-test for a mean </a:t>
            </a:r>
            <a:r>
              <a:rPr lang="el-GR" altLang="en-US" i="1"/>
              <a:t>μ</a:t>
            </a:r>
            <a:r>
              <a:rPr lang="en-US" altLang="en-US"/>
              <a:t> when </a:t>
            </a:r>
            <a:r>
              <a:rPr lang="en-US" altLang="en-US" i="1">
                <a:sym typeface="Symbol" panose="05050102010706020507" pitchFamily="18" charset="2"/>
              </a:rPr>
              <a:t></a:t>
            </a:r>
            <a:r>
              <a:rPr lang="en-US" altLang="en-US">
                <a:sym typeface="Symbol" panose="05050102010706020507" pitchFamily="18" charset="2"/>
              </a:rPr>
              <a:t> is known</a:t>
            </a:r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14339" name="Footer Placeholder 2">
            <a:extLst>
              <a:ext uri="{FF2B5EF4-FFF2-40B4-BE49-F238E27FC236}">
                <a16:creationId xmlns:a16="http://schemas.microsoft.com/office/drawing/2014/main" xmlns="" id="{8D05C8F8-F64B-46F3-9F59-31D4714B13C7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4193808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16E37372-47F5-4E80-92C9-1B02CD2EFD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There is not enough evidence at the 5% level of significance to support the employees’ claim that the mean salary is less than $88,200.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*</a:t>
                </a:r>
                <a:r>
                  <a:rPr lang="en-US" sz="2400" dirty="0"/>
                  <a:t>Be sure you understand the decision made in this example. Even though your sample has a mean of $85,900, you cannot (at a 5% level of significance) support the claim that the mean of all the mechanical engineers’ salaries is less than $88,200. The difference between your test statistic 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400" i="1" dirty="0"/>
                          <m:t>x</m:t>
                        </m:r>
                      </m:e>
                    </m:acc>
                  </m:oMath>
                </a14:m>
                <a:r>
                  <a:rPr lang="en-US" sz="2400" i="1" dirty="0"/>
                  <a:t> </a:t>
                </a:r>
                <a:r>
                  <a:rPr lang="en-US" sz="2400" dirty="0"/>
                  <a:t>= $85,900) and the hypothesized mean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400" dirty="0"/>
                  <a:t> = $</a:t>
                </a:r>
                <a:r>
                  <a:rPr lang="en-US" sz="2400" dirty="0" smtClean="0"/>
                  <a:t>88,200 </a:t>
                </a:r>
                <a:r>
                  <a:rPr lang="en-US" sz="2400" dirty="0"/>
                  <a:t>is probably due to sampling error.</a:t>
                </a:r>
                <a:endParaRPr lang="en-US" sz="2400" dirty="0">
                  <a:solidFill>
                    <a:srgbClr val="AE0337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6E37372-47F5-4E80-92C9-1B02CD2EF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348" r="-1556" b="-1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94156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18" name="Rectangle 2">
            <a:extLst>
              <a:ext uri="{FF2B5EF4-FFF2-40B4-BE49-F238E27FC236}">
                <a16:creationId xmlns:a16="http://schemas.microsoft.com/office/drawing/2014/main" xmlns="" id="{557EC6D3-6288-4B2E-B6E8-86ACF0B648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Testing Using Rejection Regions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346" name="Content Placeholder 29">
                <a:extLst>
                  <a:ext uri="{FF2B5EF4-FFF2-40B4-BE49-F238E27FC236}">
                    <a16:creationId xmlns:a16="http://schemas.microsoft.com/office/drawing/2014/main" xmlns="" id="{BD935621-1032-45D2-9698-30FBFEAED19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50975"/>
                <a:ext cx="7144327" cy="448627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 researcher claims that the mean annual cost of raising a child (age 2 and under) by married-couple families in the U.S. is $14,050. In a random sample of married-couple families in the U.S., the mean annual cost of raising a child (age 2 and under) is $13,795. The sample consists of 500 children. Assume the population standard deviation is $2875. At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= 0.10, is there enough evidence to reject the claim? </a:t>
                </a:r>
                <a:r>
                  <a:rPr lang="en-US" i="1" dirty="0">
                    <a:solidFill>
                      <a:schemeClr val="tx2">
                        <a:lumMod val="75000"/>
                      </a:schemeClr>
                    </a:solidFill>
                  </a:rPr>
                  <a:t>(Adapted from U.S. Department of Agriculture Center for Nutrition Policy and Promotion)</a:t>
                </a:r>
                <a:endParaRPr lang="en-US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7346" name="Content Placeholder 29">
                <a:extLst>
                  <a:ext uri="{FF2B5EF4-FFF2-40B4-BE49-F238E27FC236}">
                    <a16:creationId xmlns:a16="http://schemas.microsoft.com/office/drawing/2014/main" id="{BD935621-1032-45D2-9698-30FBFEAED1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50975"/>
                <a:ext cx="7144327" cy="4486275"/>
              </a:xfrm>
              <a:blipFill>
                <a:blip r:embed="rId3"/>
                <a:stretch>
                  <a:fillRect l="-1706" t="-1359" r="-2901" b="-10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348" name="Footer Placeholder 2">
            <a:extLst>
              <a:ext uri="{FF2B5EF4-FFF2-40B4-BE49-F238E27FC236}">
                <a16:creationId xmlns:a16="http://schemas.microsoft.com/office/drawing/2014/main" xmlns="" id="{AA7226D8-CC4C-4129-96CB-731DF52C0E8D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284975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6E37372-47F5-4E80-92C9-1B02CD2EF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Solution:</a:t>
            </a:r>
          </a:p>
          <a:p>
            <a:pPr marL="0" indent="0">
              <a:buNone/>
            </a:pPr>
            <a:r>
              <a:rPr lang="en-US" dirty="0"/>
              <a:t>Because 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dirty="0"/>
              <a:t> is known (</a:t>
            </a:r>
            <a:r>
              <a:rPr lang="en-US" i="1" dirty="0">
                <a:latin typeface="Symbol" panose="05050102010706020507" pitchFamily="18" charset="2"/>
              </a:rPr>
              <a:t>s</a:t>
            </a:r>
            <a:r>
              <a:rPr lang="en-US" dirty="0"/>
              <a:t> = $2875), the sample is random, and </a:t>
            </a:r>
            <a:r>
              <a:rPr lang="en-US" i="1" dirty="0"/>
              <a:t>n </a:t>
            </a:r>
            <a:r>
              <a:rPr lang="en-US" dirty="0"/>
              <a:t>= 500 </a:t>
            </a:r>
            <a:r>
              <a:rPr lang="en-US" dirty="0">
                <a:sym typeface="Symbol" panose="05050102010706020507" pitchFamily="18" charset="2"/>
              </a:rPr>
              <a:t></a:t>
            </a:r>
            <a:r>
              <a:rPr lang="en-US" dirty="0"/>
              <a:t> 30, you can use the </a:t>
            </a:r>
            <a:r>
              <a:rPr lang="en-US" i="1" dirty="0"/>
              <a:t>z</a:t>
            </a:r>
            <a:r>
              <a:rPr lang="en-US" dirty="0"/>
              <a:t>-test. The claim is “the mean annual cost is $14,050.” So, the null and alternative hypotheses are</a:t>
            </a:r>
          </a:p>
          <a:p>
            <a:pPr marL="0" indent="0" algn="ctr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dirty="0"/>
              <a:t> = $14,050 </a:t>
            </a:r>
            <a:r>
              <a:rPr lang="en-US" dirty="0">
                <a:solidFill>
                  <a:srgbClr val="AE0337"/>
                </a:solidFill>
              </a:rPr>
              <a:t>(Claim) </a:t>
            </a:r>
            <a:r>
              <a:rPr lang="en-US" dirty="0"/>
              <a:t>and </a:t>
            </a:r>
            <a:r>
              <a:rPr lang="en-US" i="1" dirty="0"/>
              <a:t>H</a:t>
            </a:r>
            <a:r>
              <a:rPr lang="en-US" i="1" baseline="-25000" dirty="0"/>
              <a:t>a</a:t>
            </a:r>
            <a:r>
              <a:rPr lang="en-US" dirty="0"/>
              <a:t>: </a:t>
            </a:r>
            <a:r>
              <a:rPr lang="en-US" i="1" dirty="0">
                <a:latin typeface="Symbol" panose="05050102010706020507" pitchFamily="18" charset="2"/>
              </a:rPr>
              <a:t>m</a:t>
            </a:r>
            <a:r>
              <a:rPr lang="en-US" dirty="0"/>
              <a:t> </a:t>
            </a:r>
            <a:r>
              <a:rPr lang="en-US" dirty="0">
                <a:sym typeface="Symbol" panose="05050102010706020507" pitchFamily="18" charset="2"/>
              </a:rPr>
              <a:t></a:t>
            </a:r>
            <a:r>
              <a:rPr lang="en-US" dirty="0"/>
              <a:t> $14,050.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0099002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xmlns="" id="{16E37372-47F5-4E80-92C9-1B02CD2EFD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Because the test is a two-tailed test and the level of significance is </a:t>
                </a:r>
                <a:r>
                  <a:rPr lang="en-US" i="1" dirty="0">
                    <a:latin typeface="Symbol" panose="05050102010706020507" pitchFamily="18" charset="2"/>
                  </a:rPr>
                  <a:t>a</a:t>
                </a:r>
                <a:r>
                  <a:rPr lang="en-US" dirty="0"/>
                  <a:t> = 0.10, the critical values are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US" dirty="0"/>
                  <a:t>1.645 and </a:t>
                </a:r>
                <a:r>
                  <a:rPr lang="en-US" i="1" dirty="0"/>
                  <a:t>z</a:t>
                </a:r>
                <a:r>
                  <a:rPr lang="en-US" baseline="-25000" dirty="0"/>
                  <a:t>0</a:t>
                </a:r>
                <a:r>
                  <a:rPr lang="en-US" dirty="0"/>
                  <a:t> = 1.645. The rejection regions are </a:t>
                </a:r>
                <a:r>
                  <a:rPr lang="en-US" i="1" dirty="0"/>
                  <a:t>z </a:t>
                </a:r>
                <a:r>
                  <a:rPr lang="en-US" dirty="0"/>
                  <a:t>&lt;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US" dirty="0"/>
                  <a:t>1.645 and </a:t>
                </a:r>
                <a:r>
                  <a:rPr lang="en-US" i="1" dirty="0"/>
                  <a:t>z </a:t>
                </a:r>
                <a:r>
                  <a:rPr lang="en-US" dirty="0"/>
                  <a:t>&gt; 1.645. The standardized test statistic is</a:t>
                </a:r>
              </a:p>
              <a:p>
                <a:pPr marL="0" indent="0">
                  <a:buNone/>
                </a:pPr>
                <a:r>
                  <a:rPr lang="en-US" i="1" dirty="0">
                    <a:solidFill>
                      <a:srgbClr val="AE0337"/>
                    </a:solidFill>
                  </a:rPr>
                  <a:t>    z </a:t>
                </a:r>
                <a:r>
                  <a:rPr lang="en-US" dirty="0">
                    <a:solidFill>
                      <a:srgbClr val="AE0337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x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E0337"/>
                            </a:solidFill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  <a:sym typeface="Symbol" panose="05050102010706020507" pitchFamily="18" charset="2"/>
                          </a:rPr>
                          <m:t>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olidFill>
                              <a:srgbClr val="AE0337"/>
                            </a:solidFill>
                            <a:sym typeface="Symbol" panose="05050102010706020507" pitchFamily="18" charset="2"/>
                          </a:rPr>
                          <m:t> 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E0337"/>
                            </a:solidFill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i="1" dirty="0">
                                <a:solidFill>
                                  <a:srgbClr val="AE0337"/>
                                </a:solidFill>
                              </a:rPr>
                              <m:t> 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b="0" i="0" dirty="0" smtClean="0">
                            <a:solidFill>
                              <a:srgbClr val="AE0337"/>
                            </a:solidFill>
                          </a:rPr>
                          <m:t>13,795</m:t>
                        </m:r>
                        <m:r>
                          <m:rPr>
                            <m:nor/>
                          </m:rPr>
                          <a:rPr lang="en-US" dirty="0">
                            <a:solidFill>
                              <a:srgbClr val="AE0337"/>
                            </a:solidFill>
                          </a:rPr>
                          <m:t> − </m:t>
                        </m:r>
                        <m:r>
                          <m:rPr>
                            <m:nor/>
                          </m:rPr>
                          <a:rPr lang="en-US" b="0" i="0" dirty="0" smtClean="0">
                            <a:solidFill>
                              <a:srgbClr val="AE0337"/>
                            </a:solidFill>
                          </a:rPr>
                          <m:t>14,050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b="0" i="0" dirty="0" smtClean="0">
                            <a:solidFill>
                              <a:srgbClr val="AE0337"/>
                            </a:solidFill>
                          </a:rPr>
                          <m:t>2875</m:t>
                        </m:r>
                        <m:r>
                          <a:rPr lang="en-US" dirty="0">
                            <a:solidFill>
                              <a:srgbClr val="AE0337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i="1" dirty="0">
                                <a:solidFill>
                                  <a:srgbClr val="AE033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rgbClr val="AE0337"/>
                                </a:solidFill>
                                <a:latin typeface="+mn-lt"/>
                              </a:rPr>
                              <m:t>500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 	    Assume </a:t>
                </a:r>
                <a:r>
                  <a:rPr lang="en-US" i="1" dirty="0">
                    <a:solidFill>
                      <a:srgbClr val="AE0337"/>
                    </a:solidFill>
                    <a:latin typeface="Symbol" panose="05050102010706020507" pitchFamily="18" charset="2"/>
                  </a:rPr>
                  <a:t>m</a:t>
                </a:r>
                <a:r>
                  <a:rPr lang="en-US" dirty="0">
                    <a:solidFill>
                      <a:srgbClr val="AE0337"/>
                    </a:solidFill>
                  </a:rPr>
                  <a:t> = $14,050.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AE0337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</m:t>
                    </m:r>
                    <m:r>
                      <a:rPr lang="en-US" b="0" i="1" dirty="0" smtClean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i="1" dirty="0">
                        <a:solidFill>
                          <a:srgbClr val="AE0337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US" dirty="0">
                    <a:solidFill>
                      <a:srgbClr val="AE0337"/>
                    </a:solidFill>
                  </a:rPr>
                  <a:t>1.98. 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6E37372-47F5-4E80-92C9-1B02CD2EF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1482" r="-2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216626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6E37372-47F5-4E80-92C9-1B02CD2EF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figure shows the location of the rejection regions and the standardized test statistic </a:t>
            </a:r>
            <a:r>
              <a:rPr lang="en-US" i="1" dirty="0"/>
              <a:t>z</a:t>
            </a:r>
            <a:r>
              <a:rPr lang="en-US" dirty="0"/>
              <a:t>. Because </a:t>
            </a:r>
            <a:r>
              <a:rPr lang="en-US" i="1" dirty="0"/>
              <a:t>z </a:t>
            </a:r>
            <a:r>
              <a:rPr lang="en-US" dirty="0"/>
              <a:t>is in the rejection region, you </a:t>
            </a:r>
            <a:r>
              <a:rPr lang="en-US" dirty="0">
                <a:solidFill>
                  <a:srgbClr val="AE0337"/>
                </a:solidFill>
              </a:rPr>
              <a:t>reject the null hypothesis</a:t>
            </a:r>
            <a:r>
              <a:rPr lang="en-US" dirty="0"/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xmlns="" id="{4A1FAD5A-5665-4079-8959-DF467BCDE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73" y="3286945"/>
            <a:ext cx="4192532" cy="283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3153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6E37372-47F5-4E80-92C9-1B02CD2EF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136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can check your answer using technology.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B6F3C0D2-CE3D-4F9D-A301-6D54DC40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4400" dirty="0">
                <a:solidFill>
                  <a:schemeClr val="accent3"/>
                </a:solidFill>
                <a:ea typeface="+mj-ea"/>
                <a:cs typeface="+mj-cs"/>
              </a:rPr>
              <a:t>Solution: Testing Using a Rejection Regions</a:t>
            </a:r>
            <a:endParaRPr lang="en-US" sz="4400" dirty="0">
              <a:ea typeface="+mj-ea"/>
              <a:cs typeface="+mj-cs"/>
            </a:endParaRPr>
          </a:p>
        </p:txBody>
      </p:sp>
      <p:sp>
        <p:nvSpPr>
          <p:cNvPr id="56331" name="Footer Placeholder 2">
            <a:extLst>
              <a:ext uri="{FF2B5EF4-FFF2-40B4-BE49-F238E27FC236}">
                <a16:creationId xmlns:a16="http://schemas.microsoft.com/office/drawing/2014/main" xmlns="" id="{4C32E17A-E7EB-4C8B-A954-FFDD40C2EA39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E2794675-4BDF-495D-9F11-2F2CEDF2F1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16" y="2068827"/>
            <a:ext cx="6539652" cy="220333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999F772-0D26-4A70-968F-6D11DF6CFC6D}"/>
              </a:ext>
            </a:extLst>
          </p:cNvPr>
          <p:cNvSpPr/>
          <p:nvPr/>
        </p:nvSpPr>
        <p:spPr>
          <a:xfrm>
            <a:off x="291164" y="4349859"/>
            <a:ext cx="8561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enough evidence at the 10% level of significance to reject the claim that the mean annual cost of raising a child (age 2 and under) by married-couple families in the U.S. is $14,050.</a:t>
            </a:r>
          </a:p>
        </p:txBody>
      </p:sp>
    </p:spTree>
    <p:extLst>
      <p:ext uri="{BB962C8B-B14F-4D97-AF65-F5344CB8AC3E}">
        <p14:creationId xmlns:p14="http://schemas.microsoft.com/office/powerpoint/2010/main" val="40203866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xmlns="" id="{6EFEC6B6-942D-48B6-8734-EC82056900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Using </a:t>
            </a:r>
            <a:r>
              <a:rPr lang="en-US" altLang="en-US" i="1"/>
              <a:t>P</a:t>
            </a:r>
            <a:r>
              <a:rPr lang="en-US" altLang="en-US"/>
              <a:t>-values to Make a Decision</a:t>
            </a:r>
            <a:endParaRPr lang="el-GR" altLang="en-US"/>
          </a:p>
        </p:txBody>
      </p:sp>
      <p:sp>
        <p:nvSpPr>
          <p:cNvPr id="71683" name="Content Placeholder 5">
            <a:extLst>
              <a:ext uri="{FF2B5EF4-FFF2-40B4-BE49-F238E27FC236}">
                <a16:creationId xmlns:a16="http://schemas.microsoft.com/office/drawing/2014/main" xmlns="" id="{7A39A2DB-C334-49B7-8CF8-DBEBD49B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7492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chemeClr val="accent2"/>
                </a:solidFill>
              </a:rPr>
              <a:t>Decision Rule Based on </a:t>
            </a:r>
            <a:r>
              <a:rPr lang="en-US" altLang="en-US" b="1" i="1">
                <a:solidFill>
                  <a:schemeClr val="accent2"/>
                </a:solidFill>
              </a:rPr>
              <a:t>P</a:t>
            </a:r>
            <a:r>
              <a:rPr lang="en-US" altLang="en-US" b="1">
                <a:solidFill>
                  <a:schemeClr val="accent2"/>
                </a:solidFill>
              </a:rPr>
              <a:t>-value</a:t>
            </a:r>
            <a:endParaRPr lang="en-US" altLang="en-US">
              <a:solidFill>
                <a:schemeClr val="accent2"/>
              </a:solidFill>
            </a:endParaRPr>
          </a:p>
          <a:p>
            <a:r>
              <a:rPr lang="en-US" altLang="en-US"/>
              <a:t>To use a </a:t>
            </a:r>
            <a:r>
              <a:rPr lang="en-US" altLang="en-US" i="1"/>
              <a:t>P</a:t>
            </a:r>
            <a:r>
              <a:rPr lang="en-US" altLang="en-US"/>
              <a:t>-value to make a conclusion in a hypothesis test, compare the </a:t>
            </a:r>
            <a:r>
              <a:rPr lang="en-US" altLang="en-US" i="1"/>
              <a:t>P</a:t>
            </a:r>
            <a:r>
              <a:rPr lang="en-US" altLang="en-US"/>
              <a:t>-value with </a:t>
            </a:r>
            <a:r>
              <a:rPr lang="en-US" altLang="en-US" i="1">
                <a:sym typeface="Symbol" panose="05050102010706020507" pitchFamily="18" charset="2"/>
              </a:rPr>
              <a:t></a:t>
            </a:r>
            <a:r>
              <a:rPr lang="en-US" altLang="en-US">
                <a:sym typeface="Symbol" panose="05050102010706020507" pitchFamily="18" charset="2"/>
              </a:rPr>
              <a:t>.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>
                <a:ea typeface="Times New Roman" panose="02020603050405020304" pitchFamily="18" charset="0"/>
              </a:rPr>
              <a:t>If </a:t>
            </a:r>
            <a:r>
              <a:rPr lang="en-US" altLang="en-US" i="1">
                <a:ea typeface="Times New Roman" panose="02020603050405020304" pitchFamily="18" charset="0"/>
              </a:rPr>
              <a:t>P</a:t>
            </a:r>
            <a:r>
              <a:rPr lang="en-US" altLang="en-US">
                <a:ea typeface="Times New Roman" panose="02020603050405020304" pitchFamily="18" charset="0"/>
              </a:rPr>
              <a:t> 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 </a:t>
            </a:r>
            <a:r>
              <a:rPr lang="en-US" altLang="en-US" i="1">
                <a:ea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, then reject </a:t>
            </a:r>
            <a:r>
              <a:rPr lang="en-US" altLang="en-US" i="1">
                <a:ea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baseline="-25000">
                <a:ea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If </a:t>
            </a:r>
            <a:r>
              <a:rPr lang="en-US" altLang="en-US" i="1">
                <a:ea typeface="Times New Roman" panose="02020603050405020304" pitchFamily="18" charset="0"/>
              </a:rPr>
              <a:t>P</a:t>
            </a:r>
            <a:r>
              <a:rPr lang="en-US" altLang="en-US">
                <a:ea typeface="Times New Roman" panose="02020603050405020304" pitchFamily="18" charset="0"/>
              </a:rPr>
              <a:t> 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&gt; </a:t>
            </a:r>
            <a:r>
              <a:rPr lang="en-US" altLang="en-US" i="1">
                <a:ea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, then fail to reject </a:t>
            </a:r>
            <a:r>
              <a:rPr lang="en-US" altLang="en-US" i="1">
                <a:ea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en-US" baseline="-25000">
                <a:ea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en-US">
                <a:ea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endParaRPr lang="en-US" altLang="en-US"/>
          </a:p>
        </p:txBody>
      </p:sp>
      <p:sp>
        <p:nvSpPr>
          <p:cNvPr id="15363" name="Footer Placeholder 2">
            <a:extLst>
              <a:ext uri="{FF2B5EF4-FFF2-40B4-BE49-F238E27FC236}">
                <a16:creationId xmlns:a16="http://schemas.microsoft.com/office/drawing/2014/main" xmlns="" id="{29B1314B-302B-48D9-94EA-13B65549EE54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89703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46" name="Rectangle 2">
            <a:extLst>
              <a:ext uri="{FF2B5EF4-FFF2-40B4-BE49-F238E27FC236}">
                <a16:creationId xmlns:a16="http://schemas.microsoft.com/office/drawing/2014/main" xmlns="" id="{7236C350-E35B-4B53-9151-82A88F9BFA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Interpreting a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D6B8177A-2950-46F4-AEE4-D56343822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7625"/>
            <a:ext cx="8229600" cy="3221038"/>
          </a:xfrm>
        </p:spPr>
        <p:txBody>
          <a:bodyPr/>
          <a:lstStyle/>
          <a:p>
            <a:pPr marL="0" indent="0" eaLnBrk="1" hangingPunct="1">
              <a:spcBef>
                <a:spcPct val="25000"/>
              </a:spcBef>
              <a:buFont typeface="Arial" charset="0"/>
              <a:buNone/>
              <a:defRPr/>
            </a:pPr>
            <a:r>
              <a:rPr lang="en-US" dirty="0">
                <a:ea typeface="+mn-ea"/>
              </a:rPr>
              <a:t>The </a:t>
            </a:r>
            <a:r>
              <a:rPr lang="en-US" i="1" dirty="0">
                <a:ea typeface="+mn-ea"/>
              </a:rPr>
              <a:t>P</a:t>
            </a:r>
            <a:r>
              <a:rPr lang="en-US" dirty="0">
                <a:ea typeface="+mn-ea"/>
              </a:rPr>
              <a:t>-value for a hypothesis test is </a:t>
            </a:r>
            <a:r>
              <a:rPr lang="en-US" i="1" dirty="0">
                <a:ea typeface="+mn-ea"/>
              </a:rPr>
              <a:t>P</a:t>
            </a:r>
            <a:r>
              <a:rPr lang="en-US" dirty="0">
                <a:ea typeface="+mn-ea"/>
              </a:rPr>
              <a:t> = 0.0237.  What is your decision if the level of significance is</a:t>
            </a:r>
          </a:p>
          <a:p>
            <a:pPr marL="514350" indent="-514350" eaLnBrk="1" hangingPunct="1">
              <a:spcBef>
                <a:spcPct val="25000"/>
              </a:spcBef>
              <a:buFont typeface="+mj-lt"/>
              <a:buAutoNum type="arabicPeriod"/>
              <a:defRPr/>
            </a:pPr>
            <a:r>
              <a:rPr lang="en-US" i="1" dirty="0">
                <a:ea typeface="+mn-ea"/>
                <a:sym typeface="Symbol"/>
              </a:rPr>
              <a:t></a:t>
            </a:r>
            <a:r>
              <a:rPr lang="en-US" dirty="0">
                <a:ea typeface="+mn-ea"/>
                <a:sym typeface="Symbol"/>
              </a:rPr>
              <a:t> = </a:t>
            </a:r>
            <a:r>
              <a:rPr lang="en-US" dirty="0">
                <a:ea typeface="+mn-ea"/>
              </a:rPr>
              <a:t>0.05?</a:t>
            </a:r>
          </a:p>
          <a:p>
            <a:pPr marL="514350" indent="-514350" eaLnBrk="1" hangingPunct="1">
              <a:spcBef>
                <a:spcPct val="25000"/>
              </a:spcBef>
              <a:buFont typeface="+mj-lt"/>
              <a:buAutoNum type="arabicPeriod"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spcBef>
                <a:spcPct val="25000"/>
              </a:spcBef>
              <a:buFont typeface="+mj-lt"/>
              <a:buAutoNum type="arabicPeriod"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spcBef>
                <a:spcPct val="25000"/>
              </a:spcBef>
              <a:buFont typeface="+mj-lt"/>
              <a:buAutoNum type="arabicPeriod"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spcBef>
                <a:spcPct val="25000"/>
              </a:spcBef>
              <a:buFont typeface="+mj-lt"/>
              <a:buAutoNum type="arabicPeriod"/>
              <a:defRPr/>
            </a:pPr>
            <a:r>
              <a:rPr lang="en-US" i="1" dirty="0">
                <a:ea typeface="+mn-ea"/>
                <a:sym typeface="Symbol"/>
              </a:rPr>
              <a:t></a:t>
            </a:r>
            <a:r>
              <a:rPr lang="en-US" dirty="0">
                <a:ea typeface="+mn-ea"/>
                <a:sym typeface="Symbol"/>
              </a:rPr>
              <a:t> = </a:t>
            </a:r>
            <a:r>
              <a:rPr lang="en-US" dirty="0">
                <a:ea typeface="+mn-ea"/>
              </a:rPr>
              <a:t>0.01?</a:t>
            </a:r>
          </a:p>
          <a:p>
            <a:pPr marL="514350" indent="-514350" eaLnBrk="1" hangingPunct="1">
              <a:spcBef>
                <a:spcPct val="25000"/>
              </a:spcBef>
              <a:buFont typeface="Arial" charset="0"/>
              <a:buNone/>
              <a:defRPr/>
            </a:pPr>
            <a:endParaRPr lang="en-US" i="1" dirty="0">
              <a:ea typeface="+mn-ea"/>
            </a:endParaRPr>
          </a:p>
          <a:p>
            <a:pPr>
              <a:buFont typeface="Arial" charset="0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BB9A92B-B3BD-4506-8ED6-C09E95B22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2727325"/>
            <a:ext cx="75152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Because 0.0237 &lt; 0.05, you should </a:t>
            </a: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reject the null hypothesis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B83DDA4-D34B-4013-912E-B38FEDF950D7}"/>
              </a:ext>
            </a:extLst>
          </p:cNvPr>
          <p:cNvSpPr txBox="1"/>
          <p:nvPr/>
        </p:nvSpPr>
        <p:spPr>
          <a:xfrm>
            <a:off x="881063" y="4921250"/>
            <a:ext cx="7713662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ea typeface="+mn-ea"/>
                <a:cs typeface="Arial" charset="0"/>
              </a:rPr>
              <a:t>Solution:</a:t>
            </a:r>
          </a:p>
          <a:p>
            <a:pPr>
              <a:defRPr/>
            </a:pPr>
            <a:r>
              <a:rPr lang="en-US" sz="2800" dirty="0">
                <a:latin typeface="Times New Roman" pitchFamily="18" charset="0"/>
                <a:ea typeface="+mn-ea"/>
                <a:cs typeface="Arial" charset="0"/>
              </a:rPr>
              <a:t>Because 0.0237 &gt; 0.01, you should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fail to reject the null hypothesis</a:t>
            </a:r>
            <a:r>
              <a:rPr lang="en-US" sz="2800" dirty="0">
                <a:solidFill>
                  <a:schemeClr val="accent2"/>
                </a:solidFill>
                <a:latin typeface="Times New Roman" pitchFamily="18" charset="0"/>
                <a:ea typeface="+mn-ea"/>
                <a:cs typeface="Arial" charset="0"/>
              </a:rPr>
              <a:t>.  </a:t>
            </a:r>
            <a:endParaRPr lang="en-US" sz="2800" dirty="0">
              <a:solidFill>
                <a:schemeClr val="accent2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17413" name="Footer Placeholder 2">
            <a:extLst>
              <a:ext uri="{FF2B5EF4-FFF2-40B4-BE49-F238E27FC236}">
                <a16:creationId xmlns:a16="http://schemas.microsoft.com/office/drawing/2014/main" xmlns="" id="{8B5548ED-7F3C-4689-84F9-FD21E98C2DD6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44282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xmlns="" id="{F34F0535-4712-4B1C-8331-D9F626491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Finding the </a:t>
            </a:r>
            <a:r>
              <a:rPr lang="en-US" altLang="en-US" i="1"/>
              <a:t>P</a:t>
            </a:r>
            <a:r>
              <a:rPr lang="en-US" altLang="en-US"/>
              <a:t>-value for a Hypothesis Test</a:t>
            </a:r>
            <a:endParaRPr lang="el-GR" alt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xmlns="" id="{DC322F95-5E17-4CFE-878F-E48AE1BD5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/>
              <a:t>After determining the hypothesis test’s standardized test statistic and the test statistic’s corresponding area, do one of the following to find the </a:t>
            </a:r>
            <a:r>
              <a:rPr lang="en-US" altLang="en-US" i="1"/>
              <a:t>P</a:t>
            </a:r>
            <a:r>
              <a:rPr lang="en-US" altLang="en-US"/>
              <a:t>-value.</a:t>
            </a:r>
          </a:p>
          <a:p>
            <a:pPr marL="0" indent="0">
              <a:spcBef>
                <a:spcPct val="25000"/>
              </a:spcBef>
              <a:buFontTx/>
              <a:buAutoNum type="alphaLcPeriod"/>
            </a:pPr>
            <a:r>
              <a:rPr lang="en-US" altLang="en-US"/>
              <a:t> For a left-tailed test, </a:t>
            </a:r>
            <a:r>
              <a:rPr lang="en-US" altLang="en-US" i="1"/>
              <a:t>P</a:t>
            </a:r>
            <a:r>
              <a:rPr lang="en-US" altLang="en-US"/>
              <a:t> = (Area in left tail).</a:t>
            </a:r>
          </a:p>
          <a:p>
            <a:pPr marL="0" indent="0">
              <a:spcBef>
                <a:spcPct val="25000"/>
              </a:spcBef>
              <a:buFontTx/>
              <a:buAutoNum type="alphaLcPeriod"/>
            </a:pPr>
            <a:r>
              <a:rPr lang="en-US" altLang="en-US"/>
              <a:t> For a right-tailed test, </a:t>
            </a:r>
            <a:r>
              <a:rPr lang="en-US" altLang="en-US" i="1"/>
              <a:t>P</a:t>
            </a:r>
            <a:r>
              <a:rPr lang="en-US" altLang="en-US"/>
              <a:t> = (Area in right tail).</a:t>
            </a:r>
          </a:p>
          <a:p>
            <a:pPr marL="0" indent="0">
              <a:spcBef>
                <a:spcPct val="25000"/>
              </a:spcBef>
              <a:buFontTx/>
              <a:buAutoNum type="alphaLcPeriod"/>
            </a:pPr>
            <a:r>
              <a:rPr lang="en-US" altLang="en-US"/>
              <a:t> For a two-tailed test, </a:t>
            </a:r>
            <a:r>
              <a:rPr lang="en-US" altLang="en-US" i="1"/>
              <a:t>P</a:t>
            </a:r>
            <a:r>
              <a:rPr lang="en-US" altLang="en-US"/>
              <a:t> = 2(Area in tail of </a:t>
            </a:r>
            <a:r>
              <a:rPr lang="en-US" altLang="en-US">
                <a:sym typeface="Symbol" panose="05050102010706020507" pitchFamily="18" charset="2"/>
              </a:rPr>
              <a:t>standardized</a:t>
            </a:r>
            <a:br>
              <a:rPr lang="en-US" altLang="en-US">
                <a:sym typeface="Symbol" panose="05050102010706020507" pitchFamily="18" charset="2"/>
              </a:rPr>
            </a:br>
            <a:r>
              <a:rPr lang="en-US" altLang="en-US">
                <a:sym typeface="Symbol" panose="05050102010706020507" pitchFamily="18" charset="2"/>
              </a:rPr>
              <a:t>							</a:t>
            </a:r>
            <a:r>
              <a:rPr lang="en-US" altLang="en-US"/>
              <a:t>test statistic).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/>
          </a:p>
        </p:txBody>
      </p:sp>
      <p:sp>
        <p:nvSpPr>
          <p:cNvPr id="19459" name="Footer Placeholder 2">
            <a:extLst>
              <a:ext uri="{FF2B5EF4-FFF2-40B4-BE49-F238E27FC236}">
                <a16:creationId xmlns:a16="http://schemas.microsoft.com/office/drawing/2014/main" xmlns="" id="{A66B3099-9B10-4A3B-9004-D4C7009BBCAE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21265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69C0BF93-4241-48A6-ADEF-065DD088C8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Example: Finding the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 for a Left-Tailed Test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21506" name="Content Placeholder 21">
            <a:extLst>
              <a:ext uri="{FF2B5EF4-FFF2-40B4-BE49-F238E27FC236}">
                <a16:creationId xmlns:a16="http://schemas.microsoft.com/office/drawing/2014/main" xmlns="" id="{1EE4DA61-25CC-4848-8D91-1A39A0C53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50963"/>
            <a:ext cx="8229600" cy="160813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Find the </a:t>
            </a:r>
            <a:r>
              <a:rPr lang="en-US" altLang="en-US" i="1" dirty="0"/>
              <a:t>P</a:t>
            </a:r>
            <a:r>
              <a:rPr lang="en-US" altLang="en-US" dirty="0"/>
              <a:t>-value for a left-tailed hypothesis test with a test statistic of </a:t>
            </a:r>
            <a:r>
              <a:rPr lang="en-US" altLang="en-US" i="1" dirty="0"/>
              <a:t>z</a:t>
            </a:r>
            <a:r>
              <a:rPr lang="en-US" altLang="en-US" dirty="0"/>
              <a:t> = </a:t>
            </a:r>
            <a:r>
              <a:rPr lang="en-US" altLang="en-US" dirty="0">
                <a:sym typeface="Symbol" panose="05050102010706020507" pitchFamily="18" charset="2"/>
              </a:rPr>
              <a:t></a:t>
            </a:r>
            <a:r>
              <a:rPr lang="en-US" altLang="en-US" dirty="0"/>
              <a:t>2.23. Decide whether to reject </a:t>
            </a:r>
            <a:r>
              <a:rPr lang="en-US" altLang="en-US" i="1" dirty="0"/>
              <a:t>H</a:t>
            </a:r>
            <a:r>
              <a:rPr lang="en-US" altLang="en-US" baseline="-25000" dirty="0"/>
              <a:t>0</a:t>
            </a:r>
            <a:r>
              <a:rPr lang="en-US" altLang="en-US" dirty="0"/>
              <a:t> when the level of significance is </a:t>
            </a:r>
            <a:r>
              <a:rPr lang="el-GR" altLang="en-US" dirty="0"/>
              <a:t>α</a:t>
            </a:r>
            <a:r>
              <a:rPr lang="en-US" altLang="en-US" dirty="0"/>
              <a:t> = 0.01.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366FE0E5-6ED0-42E2-9BE5-2521FC0FA4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2614" y="2785200"/>
                <a:ext cx="4580514" cy="3108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solidFill>
                      <a:srgbClr val="83BB35"/>
                    </a:solidFill>
                    <a:latin typeface="Times New Roman" panose="02020603050405020304" pitchFamily="18" charset="0"/>
                  </a:rPr>
                  <a:t>Solution:</a:t>
                </a:r>
                <a:r>
                  <a:rPr lang="en-US" altLang="en-US" sz="2800" dirty="0">
                    <a:latin typeface="Times New Roman" panose="02020603050405020304" pitchFamily="18" charset="0"/>
                  </a:rPr>
                  <a:t/>
                </a:r>
                <a:br>
                  <a:rPr lang="en-US" altLang="en-US" sz="2800" dirty="0">
                    <a:latin typeface="Times New Roman" panose="02020603050405020304" pitchFamily="18" charset="0"/>
                  </a:rPr>
                </a:br>
                <a:r>
                  <a:rPr lang="en-US" altLang="en-US" sz="2800" dirty="0">
                    <a:latin typeface="Times New Roman" panose="02020603050405020304" pitchFamily="18" charset="0"/>
                  </a:rPr>
                  <a:t>For a left-tailed test, </a:t>
                </a:r>
              </a:p>
              <a:p>
                <a:pPr eaLnBrk="1" hangingPunct="1"/>
                <a:r>
                  <a:rPr lang="en-US" altLang="en-US" sz="2800" i="1" dirty="0">
                    <a:latin typeface="Times New Roman" panose="02020603050405020304" pitchFamily="18" charset="0"/>
                  </a:rPr>
                  <a:t>P</a:t>
                </a:r>
                <a:r>
                  <a:rPr lang="en-US" altLang="en-US" sz="2800" dirty="0">
                    <a:latin typeface="Times New Roman" panose="02020603050405020304" pitchFamily="18" charset="0"/>
                  </a:rPr>
                  <a:t> = (Area in left tail).</a:t>
                </a:r>
              </a:p>
              <a:p>
                <a:r>
                  <a:rPr lang="en-US" sz="2800" dirty="0">
                    <a:latin typeface="+mn-lt"/>
                  </a:rPr>
                  <a:t>Using Table 4 in App. B, the area corresponding to </a:t>
                </a:r>
                <a:r>
                  <a:rPr lang="en-US" sz="2800" i="1" dirty="0">
                    <a:latin typeface="+mn-lt"/>
                  </a:rPr>
                  <a:t>z </a:t>
                </a:r>
                <a:r>
                  <a:rPr lang="en-US" sz="2800" dirty="0">
                    <a:latin typeface="+mn-lt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800" dirty="0">
                    <a:latin typeface="+mn-lt"/>
                  </a:rPr>
                  <a:t>2.23 is 0.0129, which is the area in the left tail.</a:t>
                </a:r>
                <a:endParaRPr lang="en-US" altLang="en-US" sz="3200" dirty="0">
                  <a:latin typeface="+mn-lt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66FE0E5-6ED0-42E2-9BE5-2521FC0FA4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2614" y="2785200"/>
                <a:ext cx="4580514" cy="3108543"/>
              </a:xfrm>
              <a:prstGeom prst="rect">
                <a:avLst/>
              </a:prstGeom>
              <a:blipFill>
                <a:blip r:embed="rId3"/>
                <a:stretch>
                  <a:fillRect l="-2796" t="-2157" b="-45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12" name="Footer Placeholder 2">
            <a:extLst>
              <a:ext uri="{FF2B5EF4-FFF2-40B4-BE49-F238E27FC236}">
                <a16:creationId xmlns:a16="http://schemas.microsoft.com/office/drawing/2014/main" xmlns="" id="{AA32E391-D0FF-46D0-AE28-772F607124C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1963C649-2077-4746-A7A4-F2FC258ABD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259" y="2785200"/>
            <a:ext cx="3523672" cy="340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2347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69C0BF93-4241-48A6-ADEF-065DD088C8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Solution: Finding the </a:t>
            </a:r>
            <a:r>
              <a:rPr lang="en-US" altLang="en-US" i="1" dirty="0">
                <a:solidFill>
                  <a:schemeClr val="accent3"/>
                </a:solidFill>
                <a:ea typeface="+mj-ea"/>
                <a:cs typeface="+mj-cs"/>
              </a:rPr>
              <a:t>P</a:t>
            </a:r>
            <a:r>
              <a:rPr lang="en-US" altLang="en-US" dirty="0">
                <a:solidFill>
                  <a:schemeClr val="accent3"/>
                </a:solidFill>
                <a:ea typeface="+mj-ea"/>
                <a:cs typeface="+mj-cs"/>
              </a:rPr>
              <a:t>-value for a Left-Tailed Test</a:t>
            </a:r>
            <a:endParaRPr lang="el-GR" altLang="en-US" dirty="0">
              <a:solidFill>
                <a:schemeClr val="accent3"/>
              </a:solidFill>
              <a:ea typeface="+mj-ea"/>
              <a:cs typeface="+mj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66FE0E5-6ED0-42E2-9BE5-2521FC0FA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592750"/>
            <a:ext cx="458051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83BB35"/>
                </a:solidFill>
                <a:latin typeface="Times New Roman" panose="02020603050405020304" pitchFamily="18" charset="0"/>
              </a:rPr>
              <a:t>Solution:</a:t>
            </a:r>
            <a:r>
              <a:rPr lang="en-US" altLang="en-US" sz="2800" dirty="0"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You can check your answer using technology.</a:t>
            </a:r>
            <a:endParaRPr lang="en-US" altLang="en-US" sz="3200" dirty="0"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1A5A5D1-344B-46B2-B4EA-2559805A8237}"/>
              </a:ext>
            </a:extLst>
          </p:cNvPr>
          <p:cNvSpPr txBox="1"/>
          <p:nvPr/>
        </p:nvSpPr>
        <p:spPr>
          <a:xfrm>
            <a:off x="582614" y="5426009"/>
            <a:ext cx="797877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Arial" charset="0"/>
              </a:rPr>
              <a:t>Because 0.0129 &gt; 0.01, you should 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fail to reject </a:t>
            </a:r>
            <a:r>
              <a:rPr lang="en-US" sz="2800" b="1" i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H</a:t>
            </a:r>
            <a:r>
              <a:rPr lang="en-US" sz="2800" b="1" baseline="-25000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0</a:t>
            </a:r>
            <a:r>
              <a:rPr lang="en-US" sz="2800" b="1" dirty="0">
                <a:solidFill>
                  <a:schemeClr val="accent2"/>
                </a:solidFill>
                <a:latin typeface="+mn-lt"/>
                <a:ea typeface="+mn-ea"/>
                <a:cs typeface="Arial" charset="0"/>
              </a:rPr>
              <a:t>.</a:t>
            </a:r>
            <a:endParaRPr lang="en-US" sz="2800" b="1" baseline="-25000" dirty="0">
              <a:solidFill>
                <a:schemeClr val="accent2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1512" name="Footer Placeholder 2">
            <a:extLst>
              <a:ext uri="{FF2B5EF4-FFF2-40B4-BE49-F238E27FC236}">
                <a16:creationId xmlns:a16="http://schemas.microsoft.com/office/drawing/2014/main" xmlns="" id="{AA32E391-D0FF-46D0-AE28-772F607124C8}"/>
              </a:ext>
            </a:extLst>
          </p:cNvPr>
          <p:cNvSpPr txBox="1">
            <a:spLocks noGrp="1"/>
          </p:cNvSpPr>
          <p:nvPr/>
        </p:nvSpPr>
        <p:spPr bwMode="auto">
          <a:xfrm>
            <a:off x="228600" y="6416675"/>
            <a:ext cx="4343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/>
              <a:t>.</a:t>
            </a:r>
          </a:p>
        </p:txBody>
      </p:sp>
      <p:pic>
        <p:nvPicPr>
          <p:cNvPr id="6" name="Picture 5" descr="A close up of a sign&#10;&#10;Description generated with very high confidence">
            <a:extLst>
              <a:ext uri="{FF2B5EF4-FFF2-40B4-BE49-F238E27FC236}">
                <a16:creationId xmlns:a16="http://schemas.microsoft.com/office/drawing/2014/main" xmlns="" id="{09743C34-9D98-4C07-B71D-E35F61810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301" y="2762307"/>
            <a:ext cx="4580514" cy="220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864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lf4template">
  <a:themeElements>
    <a:clrScheme name="Custom 20">
      <a:dk1>
        <a:sysClr val="windowText" lastClr="000000"/>
      </a:dk1>
      <a:lt1>
        <a:srgbClr val="FFFFFF"/>
      </a:lt1>
      <a:dk2>
        <a:srgbClr val="3B539D"/>
      </a:dk2>
      <a:lt2>
        <a:srgbClr val="EEECE1"/>
      </a:lt2>
      <a:accent1>
        <a:srgbClr val="E9B50E"/>
      </a:accent1>
      <a:accent2>
        <a:srgbClr val="AE0337"/>
      </a:accent2>
      <a:accent3>
        <a:srgbClr val="83BB35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s6e_template2.ppt  -  Compatibility Mode" id="{821B7270-F280-4094-A2E1-21A64EFB52AA}" vid="{788F13F2-6F53-4F28-A47B-16A619397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2533</Words>
  <Application>Microsoft Office PowerPoint</Application>
  <PresentationFormat>On-screen Show (4:3)</PresentationFormat>
  <Paragraphs>281</Paragraphs>
  <Slides>45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ＭＳ Ｐゴシック</vt:lpstr>
      <vt:lpstr>ＭＳ Ｐゴシック</vt:lpstr>
      <vt:lpstr>Arial</vt:lpstr>
      <vt:lpstr>Calibri</vt:lpstr>
      <vt:lpstr>Cambria Math</vt:lpstr>
      <vt:lpstr>MS Reference 2</vt:lpstr>
      <vt:lpstr>Symbol</vt:lpstr>
      <vt:lpstr>Times New Roman</vt:lpstr>
      <vt:lpstr>Wingdings</vt:lpstr>
      <vt:lpstr>lf4template</vt:lpstr>
      <vt:lpstr>Equation</vt:lpstr>
      <vt:lpstr>PowerPoint Presentation</vt:lpstr>
      <vt:lpstr>Chapter Outline</vt:lpstr>
      <vt:lpstr>Section 7.2</vt:lpstr>
      <vt:lpstr>Section 7.2 Objectives</vt:lpstr>
      <vt:lpstr>Using P-values to Make a Decision</vt:lpstr>
      <vt:lpstr>Example: Interpreting a P-value</vt:lpstr>
      <vt:lpstr>Finding the P-value for a Hypothesis Test</vt:lpstr>
      <vt:lpstr>Example: Finding the P-value for a Left-Tailed Test</vt:lpstr>
      <vt:lpstr>Solution: Finding the P-value for a Left-Tailed Test</vt:lpstr>
      <vt:lpstr>Example: Finding the P-value for a Two-Tailed Test </vt:lpstr>
      <vt:lpstr>Solution: Finding the P-value for a Two-Tailed Test </vt:lpstr>
      <vt:lpstr>z-Test for a Mean μ</vt:lpstr>
      <vt:lpstr>Using P-values for a z-Test for Mean μ</vt:lpstr>
      <vt:lpstr>Using P-values for a z-Test for Mean μ</vt:lpstr>
      <vt:lpstr>Using P-values for a z-Test for Mean μ</vt:lpstr>
      <vt:lpstr>Example: Hypothesis Testing Using P-values</vt:lpstr>
      <vt:lpstr>Solution: Hypothesis Testing Using P-values</vt:lpstr>
      <vt:lpstr>Solution: Hypothesis Testing Using P-values</vt:lpstr>
      <vt:lpstr>Solution: Hypothesis Testing Using P-values</vt:lpstr>
      <vt:lpstr>Example: Hypothesis Testing Using P-values</vt:lpstr>
      <vt:lpstr>Solution: Hypothesis Testing Using P-values</vt:lpstr>
      <vt:lpstr>Solution: Hypothesis Testing Using P-values</vt:lpstr>
      <vt:lpstr>Solution: Hypothesis Testing Using P-values</vt:lpstr>
      <vt:lpstr>Example: Using Technology to Find a P-value</vt:lpstr>
      <vt:lpstr>Rejection Regions and Critical Values</vt:lpstr>
      <vt:lpstr>Rejection Regions and Critical Values</vt:lpstr>
      <vt:lpstr>Rejection Regions and Critical Values</vt:lpstr>
      <vt:lpstr>Example: Finding Critical Value for a Left-Tailed Region</vt:lpstr>
      <vt:lpstr>Solution: Finding Critical Value for a Left-Tailed Region</vt:lpstr>
      <vt:lpstr>Example: Finding Critical Values for a Two- Tailed Test</vt:lpstr>
      <vt:lpstr>Solution: Finding Critical Values for a Two- Tailed Test</vt:lpstr>
      <vt:lpstr>Decision Rule Based on Rejection Region</vt:lpstr>
      <vt:lpstr>Using Rejection Regions for a z-Test for Mean μ ( Known)</vt:lpstr>
      <vt:lpstr>Using Rejection Regions for a z-Test for Mean μ ( Known)</vt:lpstr>
      <vt:lpstr>Using Rejection Regions for a z-Test for Mean μ ( Known)</vt:lpstr>
      <vt:lpstr>Example: Testing Using a Rejection Region</vt:lpstr>
      <vt:lpstr>Solution: Testing Using a Rejection Region</vt:lpstr>
      <vt:lpstr>Solution: Testing Using a Rejection Region</vt:lpstr>
      <vt:lpstr>Solution: Testing Using a Rejection Region</vt:lpstr>
      <vt:lpstr>Solution: Testing Using a Rejection Region</vt:lpstr>
      <vt:lpstr>Example: Testing Using Rejection Regions</vt:lpstr>
      <vt:lpstr>Solution: Testing Using a Rejection Regions</vt:lpstr>
      <vt:lpstr>Solution: Testing Using a Rejection Regions</vt:lpstr>
      <vt:lpstr>Solution: Testing Using a Rejection Regions</vt:lpstr>
      <vt:lpstr>Solution: Testing Using a Rejection Regions</vt:lpstr>
    </vt:vector>
  </TitlesOfParts>
  <Company>© Copyright 2019, 2015, 2012, Pearson Education,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subject>Elementary Statistics  7e</dc:subject>
  <dc:creator>Ron Larson, Betsy Farber</dc:creator>
  <cp:lastModifiedBy>Sandra Scholten</cp:lastModifiedBy>
  <cp:revision>109</cp:revision>
  <dcterms:created xsi:type="dcterms:W3CDTF">2007-07-18T23:54:35Z</dcterms:created>
  <dcterms:modified xsi:type="dcterms:W3CDTF">2019-02-12T18:39:55Z</dcterms:modified>
</cp:coreProperties>
</file>